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sldIdLst>
    <p:sldId id="257" r:id="rId5"/>
    <p:sldId id="312" r:id="rId6"/>
    <p:sldId id="311" r:id="rId7"/>
    <p:sldId id="306" r:id="rId8"/>
    <p:sldId id="310" r:id="rId9"/>
    <p:sldId id="296" r:id="rId10"/>
    <p:sldId id="295" r:id="rId11"/>
    <p:sldId id="299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E02BB17-F647-EF7D-1044-DF89632D7113}" name="Svensson Emelie a" initials="SEa" userId="S::194021@skane.se::7cef3420-eae8-4ce1-a430-91a60428a807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vensson Emelie a" initials="SEa" lastIdx="1" clrIdx="0">
    <p:extLst>
      <p:ext uri="{19B8F6BF-5375-455C-9EA6-DF929625EA0E}">
        <p15:presenceInfo xmlns:p15="http://schemas.microsoft.com/office/powerpoint/2012/main" userId="S::194021@skane.se::7cef3420-eae8-4ce1-a430-91a60428a80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546A"/>
    <a:srgbClr val="71AD47"/>
    <a:srgbClr val="5B9CD5"/>
    <a:srgbClr val="FFC000"/>
    <a:srgbClr val="A5A5A5"/>
    <a:srgbClr val="EE7D31"/>
    <a:srgbClr val="FFCA05"/>
    <a:srgbClr val="D1232A"/>
    <a:srgbClr val="D123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2857DD-C1C5-48CC-8917-0F7B872D7238}" v="80" dt="2026-04-09T09:02:44.4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11"/>
    <p:restoredTop sz="96327" autoAdjust="0"/>
  </p:normalViewPr>
  <p:slideViewPr>
    <p:cSldViewPr snapToGrid="0">
      <p:cViewPr varScale="1">
        <p:scale>
          <a:sx n="81" d="100"/>
          <a:sy n="81" d="100"/>
        </p:scale>
        <p:origin x="7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 Gigja" userId="e8134a76-620e-402d-8a07-a2975350c7d6" providerId="ADAL" clId="{3C497A82-9191-4E9A-ACFC-85836D5014D5}"/>
    <pc:docChg chg="undo custSel delSld modSld sldOrd">
      <pc:chgData name="Sara Gigja" userId="e8134a76-620e-402d-8a07-a2975350c7d6" providerId="ADAL" clId="{3C497A82-9191-4E9A-ACFC-85836D5014D5}" dt="2026-04-16T12:50:38.450" v="430" actId="14100"/>
      <pc:docMkLst>
        <pc:docMk/>
      </pc:docMkLst>
      <pc:sldChg chg="modSp mod">
        <pc:chgData name="Sara Gigja" userId="e8134a76-620e-402d-8a07-a2975350c7d6" providerId="ADAL" clId="{3C497A82-9191-4E9A-ACFC-85836D5014D5}" dt="2026-03-31T12:49:23.654" v="196" actId="20577"/>
        <pc:sldMkLst>
          <pc:docMk/>
          <pc:sldMk cId="2278985661" sldId="257"/>
        </pc:sldMkLst>
        <pc:spChg chg="mod">
          <ac:chgData name="Sara Gigja" userId="e8134a76-620e-402d-8a07-a2975350c7d6" providerId="ADAL" clId="{3C497A82-9191-4E9A-ACFC-85836D5014D5}" dt="2026-03-31T12:49:23.654" v="196" actId="20577"/>
          <ac:spMkLst>
            <pc:docMk/>
            <pc:sldMk cId="2278985661" sldId="257"/>
            <ac:spMk id="3" creationId="{1CAACBA1-47F2-3A20-44DB-15C948FAE85E}"/>
          </ac:spMkLst>
        </pc:spChg>
      </pc:sldChg>
      <pc:sldChg chg="modSp mod ord">
        <pc:chgData name="Sara Gigja" userId="e8134a76-620e-402d-8a07-a2975350c7d6" providerId="ADAL" clId="{3C497A82-9191-4E9A-ACFC-85836D5014D5}" dt="2026-03-31T13:00:47.906" v="380" actId="20577"/>
        <pc:sldMkLst>
          <pc:docMk/>
          <pc:sldMk cId="1004239646" sldId="295"/>
        </pc:sldMkLst>
        <pc:spChg chg="mod">
          <ac:chgData name="Sara Gigja" userId="e8134a76-620e-402d-8a07-a2975350c7d6" providerId="ADAL" clId="{3C497A82-9191-4E9A-ACFC-85836D5014D5}" dt="2026-03-31T13:00:47.906" v="380" actId="20577"/>
          <ac:spMkLst>
            <pc:docMk/>
            <pc:sldMk cId="1004239646" sldId="295"/>
            <ac:spMk id="3" creationId="{C7A5415E-9CAA-7662-9950-7A0F52697113}"/>
          </ac:spMkLst>
        </pc:spChg>
      </pc:sldChg>
      <pc:sldChg chg="addSp modSp mod">
        <pc:chgData name="Sara Gigja" userId="e8134a76-620e-402d-8a07-a2975350c7d6" providerId="ADAL" clId="{3C497A82-9191-4E9A-ACFC-85836D5014D5}" dt="2026-03-31T13:00:35.098" v="377" actId="20577"/>
        <pc:sldMkLst>
          <pc:docMk/>
          <pc:sldMk cId="1405999642" sldId="296"/>
        </pc:sldMkLst>
        <pc:spChg chg="mod">
          <ac:chgData name="Sara Gigja" userId="e8134a76-620e-402d-8a07-a2975350c7d6" providerId="ADAL" clId="{3C497A82-9191-4E9A-ACFC-85836D5014D5}" dt="2026-03-31T13:00:35.098" v="377" actId="20577"/>
          <ac:spMkLst>
            <pc:docMk/>
            <pc:sldMk cId="1405999642" sldId="296"/>
            <ac:spMk id="3" creationId="{C7A5415E-9CAA-7662-9950-7A0F52697113}"/>
          </ac:spMkLst>
        </pc:spChg>
      </pc:sldChg>
      <pc:sldChg chg="addSp modSp mod">
        <pc:chgData name="Sara Gigja" userId="e8134a76-620e-402d-8a07-a2975350c7d6" providerId="ADAL" clId="{3C497A82-9191-4E9A-ACFC-85836D5014D5}" dt="2026-03-31T13:13:42.623" v="396" actId="113"/>
        <pc:sldMkLst>
          <pc:docMk/>
          <pc:sldMk cId="297641178" sldId="299"/>
        </pc:sldMkLst>
        <pc:spChg chg="mod">
          <ac:chgData name="Sara Gigja" userId="e8134a76-620e-402d-8a07-a2975350c7d6" providerId="ADAL" clId="{3C497A82-9191-4E9A-ACFC-85836D5014D5}" dt="2026-03-31T13:13:42.623" v="396" actId="113"/>
          <ac:spMkLst>
            <pc:docMk/>
            <pc:sldMk cId="297641178" sldId="299"/>
            <ac:spMk id="3" creationId="{C7A5415E-9CAA-7662-9950-7A0F52697113}"/>
          </ac:spMkLst>
        </pc:spChg>
      </pc:sldChg>
      <pc:sldChg chg="addSp modSp mod">
        <pc:chgData name="Sara Gigja" userId="e8134a76-620e-402d-8a07-a2975350c7d6" providerId="ADAL" clId="{3C497A82-9191-4E9A-ACFC-85836D5014D5}" dt="2026-03-31T13:00:13.837" v="374"/>
        <pc:sldMkLst>
          <pc:docMk/>
          <pc:sldMk cId="1825726140" sldId="306"/>
        </pc:sldMkLst>
        <pc:spChg chg="mod">
          <ac:chgData name="Sara Gigja" userId="e8134a76-620e-402d-8a07-a2975350c7d6" providerId="ADAL" clId="{3C497A82-9191-4E9A-ACFC-85836D5014D5}" dt="2026-03-31T12:47:09.042" v="171" actId="20577"/>
          <ac:spMkLst>
            <pc:docMk/>
            <pc:sldMk cId="1825726140" sldId="306"/>
            <ac:spMk id="2" creationId="{41C11F44-C935-D9BB-9B68-224545E3A4C9}"/>
          </ac:spMkLst>
        </pc:spChg>
        <pc:spChg chg="mod">
          <ac:chgData name="Sara Gigja" userId="e8134a76-620e-402d-8a07-a2975350c7d6" providerId="ADAL" clId="{3C497A82-9191-4E9A-ACFC-85836D5014D5}" dt="2026-03-31T13:00:13.837" v="374"/>
          <ac:spMkLst>
            <pc:docMk/>
            <pc:sldMk cId="1825726140" sldId="306"/>
            <ac:spMk id="3" creationId="{C7A5415E-9CAA-7662-9950-7A0F52697113}"/>
          </ac:spMkLst>
        </pc:spChg>
      </pc:sldChg>
      <pc:sldChg chg="addSp modSp mod ord">
        <pc:chgData name="Sara Gigja" userId="e8134a76-620e-402d-8a07-a2975350c7d6" providerId="ADAL" clId="{3C497A82-9191-4E9A-ACFC-85836D5014D5}" dt="2026-03-31T13:00:24.897" v="375" actId="20577"/>
        <pc:sldMkLst>
          <pc:docMk/>
          <pc:sldMk cId="477655591" sldId="310"/>
        </pc:sldMkLst>
        <pc:spChg chg="mod">
          <ac:chgData name="Sara Gigja" userId="e8134a76-620e-402d-8a07-a2975350c7d6" providerId="ADAL" clId="{3C497A82-9191-4E9A-ACFC-85836D5014D5}" dt="2026-03-31T13:00:24.897" v="375" actId="20577"/>
          <ac:spMkLst>
            <pc:docMk/>
            <pc:sldMk cId="477655591" sldId="310"/>
            <ac:spMk id="3" creationId="{77598B5F-6F74-C65A-CAC1-57F42FFDA00E}"/>
          </ac:spMkLst>
        </pc:spChg>
      </pc:sldChg>
      <pc:sldChg chg="addSp modSp mod ord">
        <pc:chgData name="Sara Gigja" userId="e8134a76-620e-402d-8a07-a2975350c7d6" providerId="ADAL" clId="{3C497A82-9191-4E9A-ACFC-85836D5014D5}" dt="2026-03-31T13:00:04.532" v="373" actId="20577"/>
        <pc:sldMkLst>
          <pc:docMk/>
          <pc:sldMk cId="1973866868" sldId="311"/>
        </pc:sldMkLst>
        <pc:spChg chg="mod">
          <ac:chgData name="Sara Gigja" userId="e8134a76-620e-402d-8a07-a2975350c7d6" providerId="ADAL" clId="{3C497A82-9191-4E9A-ACFC-85836D5014D5}" dt="2026-03-31T13:00:04.532" v="373" actId="20577"/>
          <ac:spMkLst>
            <pc:docMk/>
            <pc:sldMk cId="1973866868" sldId="311"/>
            <ac:spMk id="3" creationId="{A9003972-16E7-B21B-6AEB-14826FC83190}"/>
          </ac:spMkLst>
        </pc:spChg>
      </pc:sldChg>
      <pc:sldChg chg="addSp delSp modSp mod ord">
        <pc:chgData name="Sara Gigja" userId="e8134a76-620e-402d-8a07-a2975350c7d6" providerId="ADAL" clId="{3C497A82-9191-4E9A-ACFC-85836D5014D5}" dt="2026-04-16T12:50:38.450" v="430" actId="14100"/>
        <pc:sldMkLst>
          <pc:docMk/>
          <pc:sldMk cId="820314807" sldId="312"/>
        </pc:sldMkLst>
        <pc:spChg chg="mod">
          <ac:chgData name="Sara Gigja" userId="e8134a76-620e-402d-8a07-a2975350c7d6" providerId="ADAL" clId="{3C497A82-9191-4E9A-ACFC-85836D5014D5}" dt="2026-04-16T12:50:38.450" v="430" actId="14100"/>
          <ac:spMkLst>
            <pc:docMk/>
            <pc:sldMk cId="820314807" sldId="312"/>
            <ac:spMk id="3" creationId="{DC0703F1-C0C1-86BB-8D90-80E4C2A127F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BAFB6F-61DD-9A4D-A9E9-C81D3A086C86}" type="datetimeFigureOut">
              <a:rPr lang="sv-SE" smtClean="0"/>
              <a:t>2026-04-16</a:t>
            </a:fld>
            <a:endParaRPr lang="sv-SE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 dirty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09FEAE-8BE7-384B-8D6A-8910E6B66488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1059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B8B4B2A-C7AD-AC61-7D7F-C1E0E02331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5EE0823-6D85-5BA7-6ABD-D08800256D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</p:spTree>
    <p:extLst>
      <p:ext uri="{BB962C8B-B14F-4D97-AF65-F5344CB8AC3E}">
        <p14:creationId xmlns:p14="http://schemas.microsoft.com/office/powerpoint/2010/main" val="2499957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005D027-FBD1-A52F-5B35-7DE8F9B5F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903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0BE10F4-123B-0F0B-55DE-6532DD5FE4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006318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DB801DF-C15C-1E60-8295-B8012A062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655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C1DA2A6-500A-6A63-D836-80135076A6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62351"/>
            <a:ext cx="5181600" cy="3914611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5093A9F-BA35-5D4A-18BB-0ED0FC6FD5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62351"/>
            <a:ext cx="5181600" cy="3914611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821449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26E10A6-B61C-E373-FB0F-BBA4FDE1C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68338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6D2BF4B-57E1-D4F9-0EAD-881A00ECA7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75301"/>
            <a:ext cx="5157787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392B5AA-F59C-537F-895B-1B070A1F32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006725"/>
            <a:ext cx="5157787" cy="31829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9417695F-6286-CA28-236D-B67C023ACA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75301"/>
            <a:ext cx="5183188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1E174A44-E31A-35C4-500D-B20B939AC6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006725"/>
            <a:ext cx="5183188" cy="31829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3165758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CB04010-32CE-734D-2C57-F38AE1EB7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2684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3395646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5964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7AB32A-54D3-DF51-A80D-2F5FDAF33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933367B-4469-1C41-9E79-D97C0A500A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800"/>
            </a:lvl1pPr>
            <a:lvl2pPr>
              <a:defRPr sz="2000"/>
            </a:lvl2pPr>
            <a:lvl3pPr>
              <a:defRPr sz="18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21EF8DF-6A4B-F97D-C8D0-305793BC34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843760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C7EF425-3B55-0EA0-417A-880D52ECF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18D20963-06DD-04DF-F44D-7029624D95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dirty="0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131508B-89CA-74D7-1D75-E11697A25C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790836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9BA99A-7C38-7545-9D16-2013E1BB8D8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8133184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dirty="0"/>
              <a:t>PowerPoint-mall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C87A503-72F0-DB49-AEED-62A5CDEAD7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8133184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sv-SE" dirty="0"/>
              <a:t>för Vårdsamverkan Skåne</a:t>
            </a:r>
          </a:p>
        </p:txBody>
      </p:sp>
    </p:spTree>
    <p:extLst>
      <p:ext uri="{BB962C8B-B14F-4D97-AF65-F5344CB8AC3E}">
        <p14:creationId xmlns:p14="http://schemas.microsoft.com/office/powerpoint/2010/main" val="1134166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v&#229;rdsamverkansk&#229;ne.se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Bildobjekt 28">
            <a:extLst>
              <a:ext uri="{FF2B5EF4-FFF2-40B4-BE49-F238E27FC236}">
                <a16:creationId xmlns:a16="http://schemas.microsoft.com/office/drawing/2014/main" id="{0E45736D-C19E-C80B-C744-4FB24CC061CD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0" y="-17296"/>
            <a:ext cx="12192000" cy="99768"/>
          </a:xfrm>
          <a:prstGeom prst="rect">
            <a:avLst/>
          </a:prstGeom>
        </p:spPr>
      </p:pic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BA6E9F7-CD31-72A4-5F18-05BB314D7D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67213"/>
            <a:ext cx="10515600" cy="3897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Platshållare för rubrik 7">
            <a:extLst>
              <a:ext uri="{FF2B5EF4-FFF2-40B4-BE49-F238E27FC236}">
                <a16:creationId xmlns:a16="http://schemas.microsoft.com/office/drawing/2014/main" id="{399BB62E-5825-98B8-C5B6-3568B0587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6113"/>
            <a:ext cx="10515600" cy="744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05982D3C-AB97-25A8-360E-28EA0FA790A8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203068" y="5942253"/>
            <a:ext cx="804042" cy="744133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E24BE899-6932-CF40-3346-BB53EAFAD430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365739" y="6201401"/>
            <a:ext cx="1638299" cy="471145"/>
          </a:xfrm>
          <a:prstGeom prst="rect">
            <a:avLst/>
          </a:prstGeom>
        </p:spPr>
      </p:pic>
      <p:sp>
        <p:nvSpPr>
          <p:cNvPr id="13" name="textruta 12">
            <a:extLst>
              <a:ext uri="{FF2B5EF4-FFF2-40B4-BE49-F238E27FC236}">
                <a16:creationId xmlns:a16="http://schemas.microsoft.com/office/drawing/2014/main" id="{CE101FD1-E1CA-9214-D1E3-F6D80F77EC48}"/>
              </a:ext>
            </a:extLst>
          </p:cNvPr>
          <p:cNvSpPr txBox="1"/>
          <p:nvPr userDrawn="1"/>
        </p:nvSpPr>
        <p:spPr>
          <a:xfrm>
            <a:off x="1831427" y="6201401"/>
            <a:ext cx="85291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dirty="0"/>
              <a:t>Vårdsamverkan Skåne</a:t>
            </a:r>
            <a:br>
              <a:rPr lang="sv-SE" sz="1600" dirty="0"/>
            </a:br>
            <a:r>
              <a:rPr lang="sv-SE" sz="1600" dirty="0">
                <a:solidFill>
                  <a:srgbClr val="C00000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vårdsamverkanskåne.se</a:t>
            </a:r>
            <a:endParaRPr lang="sv-SE" sz="1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463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sara.gigja@svedala.s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sara.gigja@svedala.se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sara.gigja@svedala.se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Samra.MehmedovicAl-Dujaily@skane.se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3F990D6-D3CF-7F47-87E7-79BD4006B7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29408" y="1041400"/>
            <a:ext cx="8133184" cy="2387600"/>
          </a:xfrm>
        </p:spPr>
        <p:txBody>
          <a:bodyPr>
            <a:normAutofit/>
          </a:bodyPr>
          <a:lstStyle/>
          <a:p>
            <a:r>
              <a:rPr lang="sv-SE" dirty="0"/>
              <a:t>Deltagare och uppdrag till arbetsgrupperna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1CAACBA1-47F2-3A20-44DB-15C948FAE85E}"/>
              </a:ext>
            </a:extLst>
          </p:cNvPr>
          <p:cNvSpPr txBox="1"/>
          <p:nvPr/>
        </p:nvSpPr>
        <p:spPr>
          <a:xfrm>
            <a:off x="2585634" y="3530142"/>
            <a:ext cx="7020732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SE" dirty="0"/>
              <a:t>Uppdaterad 2026-04-09</a:t>
            </a:r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3329A30C-0DFB-0385-F2B8-0DDC026D238C}"/>
              </a:ext>
            </a:extLst>
          </p:cNvPr>
          <p:cNvGrpSpPr/>
          <p:nvPr/>
        </p:nvGrpSpPr>
        <p:grpSpPr>
          <a:xfrm>
            <a:off x="181972" y="170702"/>
            <a:ext cx="2911908" cy="769556"/>
            <a:chOff x="757866" y="116492"/>
            <a:chExt cx="2183931" cy="577167"/>
          </a:xfrm>
        </p:grpSpPr>
        <p:grpSp>
          <p:nvGrpSpPr>
            <p:cNvPr id="5" name="Grupp 4">
              <a:extLst>
                <a:ext uri="{FF2B5EF4-FFF2-40B4-BE49-F238E27FC236}">
                  <a16:creationId xmlns:a16="http://schemas.microsoft.com/office/drawing/2014/main" id="{A10449CD-4D88-52A5-EC4E-E9FE6B1C26B6}"/>
                </a:ext>
              </a:extLst>
            </p:cNvPr>
            <p:cNvGrpSpPr/>
            <p:nvPr/>
          </p:nvGrpSpPr>
          <p:grpSpPr>
            <a:xfrm>
              <a:off x="1010808" y="116492"/>
              <a:ext cx="1930989" cy="577167"/>
              <a:chOff x="80058" y="69193"/>
              <a:chExt cx="1930989" cy="577167"/>
            </a:xfrm>
          </p:grpSpPr>
          <p:pic>
            <p:nvPicPr>
              <p:cNvPr id="7" name="Picture 8" descr="Fel">
                <a:extLst>
                  <a:ext uri="{FF2B5EF4-FFF2-40B4-BE49-F238E27FC236}">
                    <a16:creationId xmlns:a16="http://schemas.microsoft.com/office/drawing/2014/main" id="{8B055274-22F6-36D5-3606-050070182CF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0499" y="148828"/>
                <a:ext cx="410548" cy="41215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" name="Picture 10" descr="Svedala kommuns officiella webbplats - Svedala kommun">
                <a:extLst>
                  <a:ext uri="{FF2B5EF4-FFF2-40B4-BE49-F238E27FC236}">
                    <a16:creationId xmlns:a16="http://schemas.microsoft.com/office/drawing/2014/main" id="{B6290FA4-2C02-90F7-9DED-9ECAB00EC14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0058" y="69193"/>
                <a:ext cx="1099366" cy="57716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2" descr="Moderatstyrda Vellinge återkommunaliserar kritiserat äldreboende – Aktuellt  Fokus">
                <a:extLst>
                  <a:ext uri="{FF2B5EF4-FFF2-40B4-BE49-F238E27FC236}">
                    <a16:creationId xmlns:a16="http://schemas.microsoft.com/office/drawing/2014/main" id="{1FB609AD-C882-750A-AF85-16367B0D3D8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11681" y="148828"/>
                <a:ext cx="644273" cy="33824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6" name="Picture 12" descr="Region skåne logo - MVA">
              <a:extLst>
                <a:ext uri="{FF2B5EF4-FFF2-40B4-BE49-F238E27FC236}">
                  <a16:creationId xmlns:a16="http://schemas.microsoft.com/office/drawing/2014/main" id="{CBFB5B14-0CC1-7AB5-B64A-A5C3FC6A83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7866" y="167361"/>
              <a:ext cx="444785" cy="4106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78985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74E1A9-E501-BAF1-0C10-E385B97CE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4C8B4E-6C23-9271-9B1E-E06D7D393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730" y="578296"/>
            <a:ext cx="10515600" cy="699956"/>
          </a:xfrm>
        </p:spPr>
        <p:txBody>
          <a:bodyPr>
            <a:normAutofit/>
          </a:bodyPr>
          <a:lstStyle/>
          <a:p>
            <a:r>
              <a:rPr lang="sv-SE" sz="2800" b="1" dirty="0"/>
              <a:t>Arbetsgrupp för </a:t>
            </a:r>
            <a:r>
              <a:rPr lang="en-US" sz="2800" b="1" dirty="0"/>
              <a:t>MHFA – Mental Health First Aid</a:t>
            </a:r>
            <a:endParaRPr lang="sv-SE" sz="2800" b="1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C0703F1-C0C1-86BB-8D90-80E4C2A127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730" y="1278252"/>
            <a:ext cx="8288526" cy="443752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sv-SE" sz="1400" b="1" dirty="0"/>
          </a:p>
          <a:p>
            <a:pPr marL="0" indent="0">
              <a:buNone/>
            </a:pPr>
            <a:r>
              <a:rPr lang="sv-SE" sz="1400" b="1" dirty="0"/>
              <a:t>Uppgifter</a:t>
            </a:r>
          </a:p>
          <a:p>
            <a:pPr marL="0" lvl="0" indent="0">
              <a:buNone/>
            </a:pPr>
            <a:r>
              <a:rPr lang="sv-SE" sz="14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Arbetsgruppen fortsätter sitt arbete med att samordna och följa upp MHFA‑utbildningar inom delregionen. Under 2026 står planering av utbildningstillfällen, uppföljning av efterfrågan och säkerställande av instruktörernas förutsättningar i fokus.</a:t>
            </a:r>
          </a:p>
          <a:p>
            <a:pPr marL="0" indent="0">
              <a:buNone/>
            </a:pPr>
            <a:r>
              <a:rPr lang="sv-SE" sz="1400" b="1" dirty="0"/>
              <a:t>Redovisning</a:t>
            </a:r>
          </a:p>
          <a:p>
            <a:pPr marL="0" lvl="0" indent="0">
              <a:buNone/>
            </a:pPr>
            <a:r>
              <a:rPr lang="sv-SE" sz="1400" dirty="0">
                <a:ea typeface="Calibri" panose="020F0502020204030204" pitchFamily="34" charset="0"/>
                <a:cs typeface="Calibri" panose="020F0502020204030204" pitchFamily="34" charset="0"/>
              </a:rPr>
              <a:t>Arbetsgruppen redovisar sitt arbete till styrgruppen två gånger per år, i samband med vår- och höstsammanträden.</a:t>
            </a:r>
          </a:p>
          <a:p>
            <a:pPr marL="0" lvl="0" indent="0">
              <a:buNone/>
            </a:pPr>
            <a:r>
              <a:rPr lang="sv-SE" sz="1400" b="1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Sammankallande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v-SE" sz="14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Sara Gígja</a:t>
            </a:r>
            <a:br>
              <a:rPr lang="sv-SE" sz="14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v-SE" sz="14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Delregional samordnare för psykisk hälsa och suicidprevention</a:t>
            </a:r>
            <a:br>
              <a:rPr lang="sv-SE" sz="14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v-SE" sz="14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Svedala, Trelleborg, Vellinge &amp; Region Skåne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v-SE" sz="1400" u="sng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sara.gigja@svedala.se</a:t>
            </a:r>
            <a:endParaRPr lang="sv-SE" sz="1400" dirty="0"/>
          </a:p>
          <a:p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820314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826F0-E33D-C4A8-7224-E8C9A1D6C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63817F2-6845-C3F5-D821-B3C73A841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730" y="578296"/>
            <a:ext cx="10515600" cy="699956"/>
          </a:xfrm>
        </p:spPr>
        <p:txBody>
          <a:bodyPr>
            <a:normAutofit/>
          </a:bodyPr>
          <a:lstStyle/>
          <a:p>
            <a:r>
              <a:rPr lang="sv-SE" sz="2800" b="1" dirty="0"/>
              <a:t>Arbetsgrupp för SIP samordnare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9003972-16E7-B21B-6AEB-14826FC831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730" y="1143140"/>
            <a:ext cx="8331740" cy="389725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sv-SE" sz="1400" b="1" dirty="0"/>
          </a:p>
          <a:p>
            <a:pPr marL="0" indent="0">
              <a:buNone/>
            </a:pPr>
            <a:r>
              <a:rPr lang="sv-SE" sz="1400" b="1" dirty="0"/>
              <a:t>Uppgifter</a:t>
            </a:r>
          </a:p>
          <a:p>
            <a:pPr marL="0" lvl="0" indent="0">
              <a:buNone/>
            </a:pPr>
            <a:r>
              <a:rPr lang="sv-SE" sz="14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Arbetsgruppen fortsätter under 2026 att vägleda SIP‑samordnarens arbete. Fokus är att följa upp användningen av SIP, stärka gemensamma rutiner, utveckla samarbeten mellan verksamheter samt bidra till systematisering av fungerande arbetssätt.</a:t>
            </a:r>
          </a:p>
          <a:p>
            <a:pPr marL="0" lvl="0" indent="0">
              <a:buNone/>
            </a:pPr>
            <a:r>
              <a:rPr lang="sv-SE" sz="1400" b="1" dirty="0"/>
              <a:t>Redovisning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sv-SE" sz="1400" dirty="0">
                <a:ea typeface="Calibri" panose="020F0502020204030204" pitchFamily="34" charset="0"/>
                <a:cs typeface="Calibri" panose="020F0502020204030204" pitchFamily="34" charset="0"/>
              </a:rPr>
              <a:t>Arbetsgruppen redovisar sitt arbete till styrgruppen två gånger per år, i samband med vår- och höstsammanträden.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sv-SE" sz="1400" b="1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Sammankallande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v-SE" sz="14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Sara Gígja</a:t>
            </a:r>
            <a:br>
              <a:rPr lang="sv-SE" sz="14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v-SE" sz="14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Delregional samordnare för psykisk hälsa och suicidprevention</a:t>
            </a:r>
            <a:br>
              <a:rPr lang="sv-SE" sz="14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v-SE" sz="14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Svedala, Trelleborg, Vellinge &amp; Region Skåne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v-SE" sz="1400" u="sng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sara.gigja@svedala.se</a:t>
            </a:r>
            <a:endParaRPr lang="sv-SE" sz="1400" dirty="0"/>
          </a:p>
          <a:p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1973866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1C11F44-C935-D9BB-9B68-224545E3A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2157" y="824730"/>
            <a:ext cx="10515600" cy="699956"/>
          </a:xfrm>
        </p:spPr>
        <p:txBody>
          <a:bodyPr>
            <a:normAutofit/>
          </a:bodyPr>
          <a:lstStyle/>
          <a:p>
            <a:r>
              <a:rPr lang="sv-SE" sz="2800" b="1" dirty="0"/>
              <a:t>Arbetsgrupp för avvikelser i delregional samverkan</a:t>
            </a:r>
            <a:endParaRPr lang="sv-SE" sz="3100" b="1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7A5415E-9CAA-7662-9950-7A0F526971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0174" y="1857152"/>
            <a:ext cx="8002618" cy="389725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SE" sz="1400" b="1" dirty="0"/>
              <a:t>Uppgifter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v-SE" sz="14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En gemensam rutin för avvikelsehantering mellan kommunerna och Region Skåne har tagits fram. Arbetsgruppens uppgift under 2026 är att stödja implementeringen av rutinen i berörda verksamheter, följa upp användningen och säkerställa en likvärdig tillämpning.</a:t>
            </a:r>
            <a:endParaRPr lang="sv-SE" sz="1400" b="1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sv-SE" sz="1400" b="1" dirty="0"/>
              <a:t>Redovisning</a:t>
            </a:r>
          </a:p>
          <a:p>
            <a:pPr marL="0" lvl="0" indent="0">
              <a:buNone/>
            </a:pPr>
            <a:r>
              <a:rPr lang="sv-SE" sz="1400" dirty="0">
                <a:ea typeface="Calibri" panose="020F0502020204030204" pitchFamily="34" charset="0"/>
                <a:cs typeface="Calibri" panose="020F0502020204030204" pitchFamily="34" charset="0"/>
              </a:rPr>
              <a:t>Arbetsgruppen redovisar sitt arbete till styrgruppen två gånger per år, i samband med vår- och höstsammanträden.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v-SE" sz="1400" b="1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Sammankallande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v-SE" sz="14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Sara Gígja</a:t>
            </a:r>
            <a:br>
              <a:rPr lang="sv-SE" sz="14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v-SE" sz="14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Delregional samordnare för psykisk hälsa och suicidprevention</a:t>
            </a:r>
            <a:br>
              <a:rPr lang="sv-SE" sz="14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v-SE" sz="14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Svedala, Trelleborg, Vellinge &amp; Region Skåne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v-SE" sz="1400" u="sng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sara.gigja@svedala.se</a:t>
            </a:r>
            <a:endParaRPr lang="sv-SE" sz="14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57261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EAA7A9-D93B-F165-7377-18F2117235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BBDD3B8-BD0F-FD37-3A0B-C6A41B32B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730" y="578296"/>
            <a:ext cx="10515600" cy="699956"/>
          </a:xfrm>
        </p:spPr>
        <p:txBody>
          <a:bodyPr>
            <a:normAutofit/>
          </a:bodyPr>
          <a:lstStyle/>
          <a:p>
            <a:r>
              <a:rPr lang="sv-SE" sz="2800" b="1" dirty="0"/>
              <a:t>Arbetsgrupp för Skåneveckan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7598B5F-6F74-C65A-CAC1-57F42FFDA0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730" y="1401933"/>
            <a:ext cx="8331740" cy="389725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sv-SE" sz="1400" b="1" dirty="0"/>
          </a:p>
          <a:p>
            <a:pPr marL="0" indent="0">
              <a:buNone/>
            </a:pPr>
            <a:r>
              <a:rPr lang="sv-SE" sz="1400" b="1" dirty="0"/>
              <a:t>Uppgifter</a:t>
            </a:r>
          </a:p>
          <a:p>
            <a:pPr marL="0" lvl="0" indent="0">
              <a:buNone/>
            </a:pPr>
            <a:r>
              <a:rPr lang="sv-SE" sz="14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Arbetsgruppen planerar och genomför ett gemensamt program inför Skåneveckan 2026 i samverkan med socialpsykiatri och andra relevanta verksamheter. Arbetet ska bidra till ökad kännedom om psykisk hälsa och stärkt samverkan i delregionen.</a:t>
            </a:r>
            <a:endParaRPr lang="sv-SE" sz="1050" dirty="0"/>
          </a:p>
          <a:p>
            <a:pPr marL="0" indent="0">
              <a:lnSpc>
                <a:spcPct val="120000"/>
              </a:lnSpc>
              <a:buNone/>
            </a:pPr>
            <a:r>
              <a:rPr lang="sv-SE" sz="1400" b="1" dirty="0"/>
              <a:t>Redovisning</a:t>
            </a:r>
            <a:br>
              <a:rPr lang="sv-SE" sz="1400" b="1" dirty="0"/>
            </a:br>
            <a:r>
              <a:rPr lang="sv-SE" sz="1400" dirty="0">
                <a:ea typeface="Calibri" panose="020F0502020204030204" pitchFamily="34" charset="0"/>
                <a:cs typeface="Calibri" panose="020F0502020204030204" pitchFamily="34" charset="0"/>
              </a:rPr>
              <a:t>Arbetsgruppen redovisar planerade aktiviteter hösten 2026</a:t>
            </a:r>
            <a:endParaRPr lang="sv-SE" sz="14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sv-SE" sz="1400" b="1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Sammankallande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v-SE" sz="1400" dirty="0">
                <a:latin typeface="+mj-lt"/>
              </a:rPr>
              <a:t>Per Granvik, Verksamhetsutvecklare, Vuxenpsykiatrin Region Skåne</a:t>
            </a:r>
            <a:br>
              <a:rPr lang="sv-SE" sz="1400" dirty="0">
                <a:latin typeface="+mj-lt"/>
              </a:rPr>
            </a:br>
            <a:r>
              <a:rPr lang="sv-SE" sz="1400" dirty="0">
                <a:latin typeface="+mj-lt"/>
              </a:rPr>
              <a:t>per.granvik@skane.se</a:t>
            </a:r>
          </a:p>
        </p:txBody>
      </p:sp>
    </p:spTree>
    <p:extLst>
      <p:ext uri="{BB962C8B-B14F-4D97-AF65-F5344CB8AC3E}">
        <p14:creationId xmlns:p14="http://schemas.microsoft.com/office/powerpoint/2010/main" val="477655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1C11F44-C935-D9BB-9B68-224545E3A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120" y="695028"/>
            <a:ext cx="10515600" cy="699956"/>
          </a:xfrm>
        </p:spPr>
        <p:txBody>
          <a:bodyPr>
            <a:normAutofit/>
          </a:bodyPr>
          <a:lstStyle/>
          <a:p>
            <a:r>
              <a:rPr lang="sv-SE" sz="2800" b="1" dirty="0"/>
              <a:t>Arbetsgrupp för integrerade arbetssätt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7A5415E-9CAA-7662-9950-7A0F526971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1120" y="1769937"/>
            <a:ext cx="7013331" cy="15617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SE" sz="1400" b="1" dirty="0">
                <a:latin typeface="+mj-lt"/>
              </a:rPr>
              <a:t>Uppgifter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sv-SE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Arbetsgruppen fortsätter under 2026 att samla kunskapsunderlag i syfte att utveckla integrerade verksamheter och arbetssätt. Fokus är att kartlägga befintliga samverkansstrukturer och identifiera möjligheter att stärka brukar- och patientfokus samt undvika dubbelarbete.</a:t>
            </a:r>
          </a:p>
          <a:p>
            <a:pPr marL="0" indent="0">
              <a:buNone/>
            </a:pPr>
            <a:r>
              <a:rPr lang="sv-SE" sz="1400" b="1" dirty="0"/>
              <a:t>Redovisning</a:t>
            </a:r>
          </a:p>
          <a:p>
            <a:pPr marL="0" lvl="0" indent="0">
              <a:buNone/>
            </a:pPr>
            <a:r>
              <a:rPr lang="sv-SE" sz="1400" dirty="0">
                <a:ea typeface="Calibri" panose="020F0502020204030204" pitchFamily="34" charset="0"/>
                <a:cs typeface="Calibri" panose="020F0502020204030204" pitchFamily="34" charset="0"/>
              </a:rPr>
              <a:t>Arbetsgruppen redovisar sitt arbete till styrgruppen två gånger per år, i samband med vår- och höstsammanträden.</a:t>
            </a:r>
            <a:r>
              <a:rPr lang="sv-SE" sz="1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v-SE" sz="1400" b="1" dirty="0">
                <a:latin typeface="+mj-lt"/>
              </a:rPr>
              <a:t>Sammankallande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v-SE" sz="1400" dirty="0">
                <a:latin typeface="+mj-lt"/>
              </a:rPr>
              <a:t>Per Granvik, Verksamhetsutvecklare, Vuxenpsykiatrin Region Skåne</a:t>
            </a:r>
            <a:br>
              <a:rPr lang="sv-SE" sz="1400" dirty="0">
                <a:latin typeface="+mj-lt"/>
              </a:rPr>
            </a:br>
            <a:r>
              <a:rPr lang="sv-SE" sz="1400" dirty="0">
                <a:latin typeface="+mj-lt"/>
              </a:rPr>
              <a:t>per.granvik@skane.se</a:t>
            </a:r>
          </a:p>
          <a:p>
            <a:pPr marL="0" indent="0">
              <a:lnSpc>
                <a:spcPct val="100000"/>
              </a:lnSpc>
              <a:buNone/>
            </a:pPr>
            <a:endParaRPr lang="sv-SE" sz="1400" dirty="0">
              <a:solidFill>
                <a:srgbClr val="000000"/>
              </a:solidFill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sv-SE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05999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1C11F44-C935-D9BB-9B68-224545E3A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3298" y="714484"/>
            <a:ext cx="10515600" cy="699956"/>
          </a:xfrm>
        </p:spPr>
        <p:txBody>
          <a:bodyPr>
            <a:normAutofit/>
          </a:bodyPr>
          <a:lstStyle/>
          <a:p>
            <a:r>
              <a:rPr lang="sv-SE" sz="2800" b="1" dirty="0"/>
              <a:t>Arbetsgrupp för </a:t>
            </a:r>
            <a:r>
              <a:rPr lang="sv-SE" sz="2500" b="1" dirty="0"/>
              <a:t>strukturerade</a:t>
            </a:r>
            <a:r>
              <a:rPr lang="sv-SE" sz="2800" b="1" dirty="0"/>
              <a:t> hälsoundersökningar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7A5415E-9CAA-7662-9950-7A0F526971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3298" y="1705084"/>
            <a:ext cx="9375040" cy="37334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SE" sz="1400" b="1" dirty="0"/>
              <a:t>Uppgifter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v-SE" sz="14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Genom samarbete mellan psykiatrin, kommunen och primärvården ska antalet årliga hälsoundersökningar avseende somatisk hälsa samt rådgivning om levnadsvanor öka för personer med psykossjukdom, bipolär sjukdom, psykisk utvecklingsstörning eller funktionshinder.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v-SE" sz="14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En rutin är framtagen och arbetsgruppens primära syfte att genomföra uppföljningar för att säkerställa att implementering sker.</a:t>
            </a:r>
            <a:endParaRPr lang="sv-SE" sz="1400" dirty="0"/>
          </a:p>
          <a:p>
            <a:pPr marL="0" indent="0">
              <a:buNone/>
            </a:pPr>
            <a:r>
              <a:rPr lang="sv-SE" sz="1400" b="1" dirty="0"/>
              <a:t>Redovisning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v-SE" sz="14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Arbetsgruppen redovisar sitt arbete till styrgruppen två gånger per år, i samband med vår- och höstsammanträden.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v-SE" sz="14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Sammankallande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v-SE" sz="1400" dirty="0"/>
              <a:t>Samra Mehmedovic Al-Dujaily, Processledare, Region Skåne</a:t>
            </a:r>
            <a:br>
              <a:rPr lang="sv-SE" sz="1400" dirty="0"/>
            </a:br>
            <a:r>
              <a:rPr lang="sv-SE" sz="1400" dirty="0">
                <a:hlinkClick r:id="rId2"/>
              </a:rPr>
              <a:t>Samra.MehmedovicAl-Dujaily@skane.se</a:t>
            </a:r>
            <a:r>
              <a:rPr lang="sv-SE" sz="1400" dirty="0"/>
              <a:t> </a:t>
            </a:r>
          </a:p>
          <a:p>
            <a:pPr marL="0" indent="0">
              <a:buNone/>
            </a:pPr>
            <a:br>
              <a:rPr lang="sv-SE" sz="1400" b="1" dirty="0"/>
            </a:br>
            <a:endParaRPr lang="sv-SE" sz="1400" b="1" dirty="0"/>
          </a:p>
          <a:p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1004239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1C11F44-C935-D9BB-9B68-224545E3A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730" y="578296"/>
            <a:ext cx="10515600" cy="699956"/>
          </a:xfrm>
        </p:spPr>
        <p:txBody>
          <a:bodyPr>
            <a:normAutofit/>
          </a:bodyPr>
          <a:lstStyle/>
          <a:p>
            <a:r>
              <a:rPr lang="sv-SE" sz="2800" b="1" dirty="0"/>
              <a:t>Avvecklade arbetsgrupper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7A5415E-9CAA-7662-9950-7A0F526971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730" y="1336618"/>
            <a:ext cx="8331740" cy="389725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SE" sz="1600" b="1" dirty="0"/>
              <a:t>Arbetsgrupp för en gemensam introduktion</a:t>
            </a:r>
            <a:br>
              <a:rPr lang="sv-SE" sz="1600" dirty="0"/>
            </a:br>
            <a:r>
              <a:rPr lang="sv-SE" sz="1600" dirty="0"/>
              <a:t>Arbetsgruppens uppgift att planera och genomföra två gemensamma introduktionsdagar per år är implementerad i driften och ingår nu i delregional samordnares uppdrag.</a:t>
            </a:r>
          </a:p>
          <a:p>
            <a:pPr marL="0" indent="0">
              <a:buNone/>
            </a:pPr>
            <a:r>
              <a:rPr lang="sv-SE" sz="1600" b="1" dirty="0"/>
              <a:t>Arbetsgrupp för Maria‑mottagningarna</a:t>
            </a:r>
            <a:br>
              <a:rPr lang="sv-SE" sz="1600" dirty="0"/>
            </a:br>
            <a:r>
              <a:rPr lang="sv-SE" sz="1600" dirty="0"/>
              <a:t>Uppdraget att utreda förutsättningarna för att ingå i Mariamottagning i projektform är genomfört och redovisat. Arbetsgruppen avslutas.</a:t>
            </a:r>
          </a:p>
          <a:p>
            <a:pPr marL="0" indent="0">
              <a:buNone/>
            </a:pPr>
            <a:r>
              <a:rPr lang="sv-SE" sz="1600" b="1" dirty="0"/>
              <a:t>Arbetsgrupp för revidering av lokal överenskommelse psykisk hälsa och suicidprevention</a:t>
            </a:r>
            <a:br>
              <a:rPr lang="sv-SE" sz="1600" dirty="0"/>
            </a:br>
            <a:r>
              <a:rPr lang="sv-SE" sz="1600" dirty="0"/>
              <a:t>Uppdraget är genomfört. Reviderad överenskommelse och uppdaterad handlings- och aktivitetsplan har beslutats av delregional tjänstemannaberedning i mars 2026.</a:t>
            </a:r>
            <a:endParaRPr lang="sv-SE" sz="1400" dirty="0"/>
          </a:p>
          <a:p>
            <a:pPr marL="0" indent="0">
              <a:buNone/>
            </a:pPr>
            <a:r>
              <a:rPr lang="sv-SE" sz="1600" b="1" dirty="0"/>
              <a:t>Arbetsgrupp för kommunala handlingsplaner i suicidprevention </a:t>
            </a:r>
            <a:br>
              <a:rPr lang="sv-SE" sz="1400" b="1" dirty="0"/>
            </a:br>
            <a:r>
              <a:rPr lang="sv-SE" sz="1600" dirty="0"/>
              <a:t>Uppdraget är genomfört och planerna är framtagna.</a:t>
            </a:r>
          </a:p>
        </p:txBody>
      </p:sp>
    </p:spTree>
    <p:extLst>
      <p:ext uri="{BB962C8B-B14F-4D97-AF65-F5344CB8AC3E}">
        <p14:creationId xmlns:p14="http://schemas.microsoft.com/office/powerpoint/2010/main" val="2976411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̊rdsamverkan Skåne" id="{27FCEDCB-4B31-8B4E-90B2-C65E757E6B94}" vid="{E5236723-5EDA-8948-B142-C33A0AAD25B7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0F43F2ED5BA3A42B8EFA5FC81754D0A" ma:contentTypeVersion="2" ma:contentTypeDescription="Skapa ett nytt dokument." ma:contentTypeScope="" ma:versionID="fbb730705c7b425af9fe1c14a8cdf705">
  <xsd:schema xmlns:xsd="http://www.w3.org/2001/XMLSchema" xmlns:xs="http://www.w3.org/2001/XMLSchema" xmlns:p="http://schemas.microsoft.com/office/2006/metadata/properties" xmlns:ns2="2ae1839c-f8fc-4824-8a03-e3014eee0afc" targetNamespace="http://schemas.microsoft.com/office/2006/metadata/properties" ma:root="true" ma:fieldsID="c720a01c0a58e5e099d6d5da3b71af1c" ns2:_="">
    <xsd:import namespace="2ae1839c-f8fc-4824-8a03-e3014eee0af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e1839c-f8fc-4824-8a03-e3014eee0af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4EAE7D3-FCAE-41DE-9663-506D4F6ABBF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F775209-30F9-44F3-8710-BAF48AAA1B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ae1839c-f8fc-4824-8a03-e3014eee0af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C2D1B98-473F-47D6-87AE-83996A98F2C0}">
  <ds:schemaRefs>
    <ds:schemaRef ds:uri="http://purl.org/dc/dcmitype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2ae1839c-f8fc-4824-8a03-e3014eee0afc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Vårdsamverkan Skåne</Template>
  <TotalTime>257</TotalTime>
  <Words>606</Words>
  <Application>Microsoft Office PowerPoint</Application>
  <PresentationFormat>Bredbild</PresentationFormat>
  <Paragraphs>56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Office-tema</vt:lpstr>
      <vt:lpstr>Deltagare och uppdrag till arbetsgrupperna</vt:lpstr>
      <vt:lpstr>Arbetsgrupp för MHFA – Mental Health First Aid</vt:lpstr>
      <vt:lpstr>Arbetsgrupp för SIP samordnare</vt:lpstr>
      <vt:lpstr>Arbetsgrupp för avvikelser i delregional samverkan</vt:lpstr>
      <vt:lpstr>Arbetsgrupp för Skåneveckan</vt:lpstr>
      <vt:lpstr>Arbetsgrupp för integrerade arbetssätt</vt:lpstr>
      <vt:lpstr>Arbetsgrupp för strukturerade hälsoundersökningar</vt:lpstr>
      <vt:lpstr>Avvecklade arbetsgrupper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Rubrik</dc:title>
  <dc:creator>Persson Jill</dc:creator>
  <cp:lastModifiedBy>Sara Gigja</cp:lastModifiedBy>
  <cp:revision>5</cp:revision>
  <dcterms:created xsi:type="dcterms:W3CDTF">2023-03-21T14:17:27Z</dcterms:created>
  <dcterms:modified xsi:type="dcterms:W3CDTF">2026-04-16T12:50:49Z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0x01010090F43F2ED5BA3A42B8EFA5FC81754D0A</vt:lpwstr>
  </property>
</Properties>
</file>