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7.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2.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3.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4.xml" ContentType="application/vnd.openxmlformats-officedocument.presentationml.notesSlid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2.xml" ContentType="application/vnd.openxmlformats-officedocument.presentationml.notesSlid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1.xml" ContentType="application/vnd.openxmlformats-officedocument.presentationml.notesSl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2.xml" ContentType="application/vnd.openxmlformats-officedocument.presentationml.notesSlid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3.xml" ContentType="application/vnd.openxmlformats-officedocument.presentationml.notesSlid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 id="2147483702" r:id="rId6"/>
    <p:sldMasterId id="2147483703" r:id="rId7"/>
    <p:sldMasterId id="2147483704" r:id="rId8"/>
    <p:sldMasterId id="2147483705" r:id="rId9"/>
    <p:sldMasterId id="2147483706" r:id="rId10"/>
    <p:sldMasterId id="2147483707" r:id="rId11"/>
    <p:sldMasterId id="2147483708" r:id="rId12"/>
    <p:sldMasterId id="2147483709" r:id="rId13"/>
  </p:sldMasterIdLst>
  <p:notesMasterIdLst>
    <p:notesMasterId r:id="rId198"/>
  </p:notesMasterIdLst>
  <p:sldIdLst>
    <p:sldId id="293" r:id="rId14"/>
    <p:sldId id="318" r:id="rId15"/>
    <p:sldId id="294" r:id="rId16"/>
    <p:sldId id="317" r:id="rId17"/>
    <p:sldId id="312" r:id="rId18"/>
    <p:sldId id="313" r:id="rId19"/>
    <p:sldId id="319" r:id="rId20"/>
    <p:sldId id="320" r:id="rId21"/>
    <p:sldId id="321" r:id="rId22"/>
    <p:sldId id="322" r:id="rId23"/>
    <p:sldId id="323" r:id="rId24"/>
    <p:sldId id="324" r:id="rId25"/>
    <p:sldId id="325" r:id="rId26"/>
    <p:sldId id="326" r:id="rId27"/>
    <p:sldId id="327" r:id="rId28"/>
    <p:sldId id="328" r:id="rId29"/>
    <p:sldId id="329" r:id="rId30"/>
    <p:sldId id="518" r:id="rId31"/>
    <p:sldId id="330" r:id="rId32"/>
    <p:sldId id="331" r:id="rId33"/>
    <p:sldId id="332" r:id="rId34"/>
    <p:sldId id="334" r:id="rId35"/>
    <p:sldId id="335" r:id="rId36"/>
    <p:sldId id="336" r:id="rId37"/>
    <p:sldId id="517" r:id="rId38"/>
    <p:sldId id="337" r:id="rId39"/>
    <p:sldId id="339" r:id="rId40"/>
    <p:sldId id="340" r:id="rId41"/>
    <p:sldId id="342" r:id="rId42"/>
    <p:sldId id="343" r:id="rId43"/>
    <p:sldId id="344" r:id="rId44"/>
    <p:sldId id="516" r:id="rId45"/>
    <p:sldId id="345" r:id="rId46"/>
    <p:sldId id="346" r:id="rId47"/>
    <p:sldId id="348" r:id="rId48"/>
    <p:sldId id="349" r:id="rId49"/>
    <p:sldId id="350" r:id="rId50"/>
    <p:sldId id="352" r:id="rId51"/>
    <p:sldId id="513" r:id="rId52"/>
    <p:sldId id="353" r:id="rId53"/>
    <p:sldId id="354" r:id="rId54"/>
    <p:sldId id="355" r:id="rId55"/>
    <p:sldId id="356" r:id="rId56"/>
    <p:sldId id="357" r:id="rId57"/>
    <p:sldId id="358" r:id="rId58"/>
    <p:sldId id="512" r:id="rId59"/>
    <p:sldId id="360" r:id="rId60"/>
    <p:sldId id="361" r:id="rId61"/>
    <p:sldId id="363" r:id="rId62"/>
    <p:sldId id="364" r:id="rId63"/>
    <p:sldId id="365" r:id="rId64"/>
    <p:sldId id="367" r:id="rId65"/>
    <p:sldId id="514" r:id="rId66"/>
    <p:sldId id="369" r:id="rId67"/>
    <p:sldId id="370" r:id="rId68"/>
    <p:sldId id="371" r:id="rId69"/>
    <p:sldId id="372" r:id="rId70"/>
    <p:sldId id="374"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3" r:id="rId86"/>
    <p:sldId id="395" r:id="rId87"/>
    <p:sldId id="396" r:id="rId88"/>
    <p:sldId id="398" r:id="rId89"/>
    <p:sldId id="399" r:id="rId90"/>
    <p:sldId id="400" r:id="rId91"/>
    <p:sldId id="401" r:id="rId92"/>
    <p:sldId id="403" r:id="rId93"/>
    <p:sldId id="405" r:id="rId94"/>
    <p:sldId id="406" r:id="rId95"/>
    <p:sldId id="407" r:id="rId96"/>
    <p:sldId id="408" r:id="rId97"/>
    <p:sldId id="409" r:id="rId98"/>
    <p:sldId id="411" r:id="rId99"/>
    <p:sldId id="412" r:id="rId100"/>
    <p:sldId id="414" r:id="rId101"/>
    <p:sldId id="415" r:id="rId102"/>
    <p:sldId id="417" r:id="rId103"/>
    <p:sldId id="418" r:id="rId104"/>
    <p:sldId id="419" r:id="rId105"/>
    <p:sldId id="420" r:id="rId106"/>
    <p:sldId id="421" r:id="rId107"/>
    <p:sldId id="423" r:id="rId108"/>
    <p:sldId id="424" r:id="rId109"/>
    <p:sldId id="425" r:id="rId110"/>
    <p:sldId id="426" r:id="rId111"/>
    <p:sldId id="427" r:id="rId112"/>
    <p:sldId id="428" r:id="rId113"/>
    <p:sldId id="429" r:id="rId114"/>
    <p:sldId id="430" r:id="rId115"/>
    <p:sldId id="431" r:id="rId116"/>
    <p:sldId id="432" r:id="rId117"/>
    <p:sldId id="433" r:id="rId118"/>
    <p:sldId id="434" r:id="rId119"/>
    <p:sldId id="435" r:id="rId120"/>
    <p:sldId id="436" r:id="rId121"/>
    <p:sldId id="437" r:id="rId122"/>
    <p:sldId id="438" r:id="rId123"/>
    <p:sldId id="439" r:id="rId124"/>
    <p:sldId id="440" r:id="rId125"/>
    <p:sldId id="441" r:id="rId126"/>
    <p:sldId id="442" r:id="rId127"/>
    <p:sldId id="443" r:id="rId128"/>
    <p:sldId id="444" r:id="rId129"/>
    <p:sldId id="445" r:id="rId130"/>
    <p:sldId id="446" r:id="rId131"/>
    <p:sldId id="447" r:id="rId132"/>
    <p:sldId id="448" r:id="rId133"/>
    <p:sldId id="449" r:id="rId134"/>
    <p:sldId id="450" r:id="rId135"/>
    <p:sldId id="451" r:id="rId136"/>
    <p:sldId id="452" r:id="rId137"/>
    <p:sldId id="453" r:id="rId138"/>
    <p:sldId id="454" r:id="rId139"/>
    <p:sldId id="455" r:id="rId140"/>
    <p:sldId id="456" r:id="rId141"/>
    <p:sldId id="457" r:id="rId142"/>
    <p:sldId id="458" r:id="rId143"/>
    <p:sldId id="459" r:id="rId144"/>
    <p:sldId id="460" r:id="rId145"/>
    <p:sldId id="461" r:id="rId146"/>
    <p:sldId id="462" r:id="rId147"/>
    <p:sldId id="463" r:id="rId148"/>
    <p:sldId id="464" r:id="rId149"/>
    <p:sldId id="465" r:id="rId150"/>
    <p:sldId id="466" r:id="rId151"/>
    <p:sldId id="467" r:id="rId152"/>
    <p:sldId id="468" r:id="rId153"/>
    <p:sldId id="469" r:id="rId154"/>
    <p:sldId id="470" r:id="rId155"/>
    <p:sldId id="471" r:id="rId156"/>
    <p:sldId id="472" r:id="rId157"/>
    <p:sldId id="473" r:id="rId158"/>
    <p:sldId id="474" r:id="rId159"/>
    <p:sldId id="475" r:id="rId160"/>
    <p:sldId id="476" r:id="rId161"/>
    <p:sldId id="477" r:id="rId162"/>
    <p:sldId id="478" r:id="rId163"/>
    <p:sldId id="479" r:id="rId164"/>
    <p:sldId id="480" r:id="rId165"/>
    <p:sldId id="481" r:id="rId166"/>
    <p:sldId id="482" r:id="rId167"/>
    <p:sldId id="483" r:id="rId168"/>
    <p:sldId id="484" r:id="rId169"/>
    <p:sldId id="519" r:id="rId170"/>
    <p:sldId id="485" r:id="rId171"/>
    <p:sldId id="486" r:id="rId172"/>
    <p:sldId id="487" r:id="rId173"/>
    <p:sldId id="488" r:id="rId174"/>
    <p:sldId id="489" r:id="rId175"/>
    <p:sldId id="490" r:id="rId176"/>
    <p:sldId id="491" r:id="rId177"/>
    <p:sldId id="492" r:id="rId178"/>
    <p:sldId id="493" r:id="rId179"/>
    <p:sldId id="494" r:id="rId180"/>
    <p:sldId id="495" r:id="rId181"/>
    <p:sldId id="496" r:id="rId182"/>
    <p:sldId id="497" r:id="rId183"/>
    <p:sldId id="498" r:id="rId184"/>
    <p:sldId id="499" r:id="rId185"/>
    <p:sldId id="500" r:id="rId186"/>
    <p:sldId id="501" r:id="rId187"/>
    <p:sldId id="502" r:id="rId188"/>
    <p:sldId id="503" r:id="rId189"/>
    <p:sldId id="504" r:id="rId190"/>
    <p:sldId id="505" r:id="rId191"/>
    <p:sldId id="506" r:id="rId192"/>
    <p:sldId id="507" r:id="rId193"/>
    <p:sldId id="508" r:id="rId194"/>
    <p:sldId id="509" r:id="rId195"/>
    <p:sldId id="510" r:id="rId196"/>
    <p:sldId id="511" r:id="rId197"/>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nkät på familjecentraler" id="{F3DBEA14-86E0-4414-BFC6-A71ED51D2C05}">
          <p14:sldIdLst>
            <p14:sldId id="293"/>
          </p14:sldIdLst>
        </p14:section>
        <p14:section name="Besöksenkät - barn" id="{F2BBA2B8-BF79-4082-AA65-47BD0303D6D6}">
          <p14:sldIdLst>
            <p14:sldId id="318"/>
            <p14:sldId id="294"/>
            <p14:sldId id="317"/>
            <p14:sldId id="312"/>
            <p14:sldId id="313"/>
          </p14:sldIdLst>
        </p14:section>
        <p14:section name="Besöksenkät - vuxna" id="{0459D846-1ED0-4831-9629-5DD26EBB141D}">
          <p14:sldIdLst>
            <p14:sldId id="319"/>
            <p14:sldId id="320"/>
            <p14:sldId id="321"/>
            <p14:sldId id="322"/>
            <p14:sldId id="323"/>
            <p14:sldId id="324"/>
            <p14:sldId id="325"/>
            <p14:sldId id="326"/>
            <p14:sldId id="327"/>
            <p14:sldId id="328"/>
            <p14:sldId id="329"/>
            <p14:sldId id="518"/>
            <p14:sldId id="330"/>
            <p14:sldId id="331"/>
            <p14:sldId id="332"/>
            <p14:sldId id="334"/>
            <p14:sldId id="335"/>
            <p14:sldId id="336"/>
            <p14:sldId id="517"/>
            <p14:sldId id="337"/>
            <p14:sldId id="339"/>
            <p14:sldId id="340"/>
            <p14:sldId id="342"/>
            <p14:sldId id="343"/>
            <p14:sldId id="344"/>
            <p14:sldId id="516"/>
            <p14:sldId id="345"/>
            <p14:sldId id="346"/>
            <p14:sldId id="348"/>
            <p14:sldId id="349"/>
            <p14:sldId id="350"/>
            <p14:sldId id="352"/>
            <p14:sldId id="513"/>
            <p14:sldId id="353"/>
            <p14:sldId id="354"/>
            <p14:sldId id="355"/>
            <p14:sldId id="356"/>
            <p14:sldId id="357"/>
            <p14:sldId id="358"/>
            <p14:sldId id="512"/>
            <p14:sldId id="360"/>
            <p14:sldId id="361"/>
            <p14:sldId id="363"/>
            <p14:sldId id="364"/>
            <p14:sldId id="365"/>
            <p14:sldId id="367"/>
            <p14:sldId id="514"/>
            <p14:sldId id="369"/>
            <p14:sldId id="370"/>
            <p14:sldId id="371"/>
            <p14:sldId id="372"/>
            <p14:sldId id="374"/>
            <p14:sldId id="377"/>
            <p14:sldId id="378"/>
            <p14:sldId id="379"/>
            <p14:sldId id="380"/>
            <p14:sldId id="381"/>
            <p14:sldId id="382"/>
            <p14:sldId id="383"/>
            <p14:sldId id="384"/>
            <p14:sldId id="385"/>
            <p14:sldId id="386"/>
            <p14:sldId id="387"/>
            <p14:sldId id="388"/>
            <p14:sldId id="389"/>
            <p14:sldId id="390"/>
            <p14:sldId id="393"/>
            <p14:sldId id="395"/>
            <p14:sldId id="396"/>
            <p14:sldId id="398"/>
            <p14:sldId id="399"/>
            <p14:sldId id="400"/>
            <p14:sldId id="401"/>
            <p14:sldId id="403"/>
            <p14:sldId id="405"/>
            <p14:sldId id="406"/>
            <p14:sldId id="407"/>
            <p14:sldId id="408"/>
            <p14:sldId id="409"/>
            <p14:sldId id="411"/>
            <p14:sldId id="412"/>
            <p14:sldId id="414"/>
            <p14:sldId id="415"/>
          </p14:sldIdLst>
        </p14:section>
        <p14:section name="Kvalitetsuppföljning" id="{300B5D1F-48F1-4DC9-A50D-BA787928F390}">
          <p14:sldIdLst>
            <p14:sldId id="417"/>
            <p14:sldId id="418"/>
            <p14:sldId id="419"/>
            <p14:sldId id="420"/>
            <p14:sldId id="421"/>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519"/>
            <p14:sldId id="485"/>
            <p14:sldId id="486"/>
            <p14:sldId id="487"/>
            <p14:sldId id="488"/>
            <p14:sldId id="489"/>
            <p14:sldId id="490"/>
            <p14:sldId id="491"/>
            <p14:sldId id="492"/>
            <p14:sldId id="493"/>
            <p14:sldId id="494"/>
            <p14:sldId id="495"/>
            <p14:sldId id="496"/>
          </p14:sldIdLst>
        </p14:section>
        <p14:section name="Samverkansenkät - Medarbetare" id="{EAFD9F4D-D362-4AB6-9AEC-488EF605021F}">
          <p14:sldIdLst>
            <p14:sldId id="497"/>
            <p14:sldId id="498"/>
            <p14:sldId id="499"/>
            <p14:sldId id="500"/>
            <p14:sldId id="501"/>
            <p14:sldId id="502"/>
          </p14:sldIdLst>
        </p14:section>
        <p14:section name="Samverkansenkät - Styrgrupp" id="{88D4BF4B-72DD-472A-95B1-0DAFE6DD5B78}">
          <p14:sldIdLst>
            <p14:sldId id="503"/>
            <p14:sldId id="504"/>
            <p14:sldId id="505"/>
            <p14:sldId id="506"/>
            <p14:sldId id="507"/>
            <p14:sldId id="508"/>
            <p14:sldId id="509"/>
            <p14:sldId id="510"/>
            <p14:sldId id="511"/>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5F3D7-B4AC-814E-5001-EF56EEE20B8B}" v="641" dt="2026-03-16T09:34:47.6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p:restoredTop sz="95659"/>
  </p:normalViewPr>
  <p:slideViewPr>
    <p:cSldViewPr snapToGrid="0" snapToObjects="1" showGuides="1">
      <p:cViewPr>
        <p:scale>
          <a:sx n="92" d="100"/>
          <a:sy n="92" d="100"/>
        </p:scale>
        <p:origin x="880"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91" Type="http://schemas.openxmlformats.org/officeDocument/2006/relationships/slide" Target="slides/slide178.xml"/><Relationship Id="rId107" Type="http://schemas.openxmlformats.org/officeDocument/2006/relationships/slide" Target="slides/slide94.xml"/><Relationship Id="rId11" Type="http://schemas.openxmlformats.org/officeDocument/2006/relationships/slideMaster" Target="slideMasters/slideMaster8.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2.xml"/><Relationship Id="rId95" Type="http://schemas.openxmlformats.org/officeDocument/2006/relationships/slide" Target="slides/slide82.xml"/><Relationship Id="rId160" Type="http://schemas.openxmlformats.org/officeDocument/2006/relationships/slide" Target="slides/slide147.xml"/><Relationship Id="rId181" Type="http://schemas.openxmlformats.org/officeDocument/2006/relationships/slide" Target="slides/slide168.xml"/><Relationship Id="rId22" Type="http://schemas.openxmlformats.org/officeDocument/2006/relationships/slide" Target="slides/slide9.xml"/><Relationship Id="rId43" Type="http://schemas.openxmlformats.org/officeDocument/2006/relationships/slide" Target="slides/slide30.xml"/><Relationship Id="rId64" Type="http://schemas.openxmlformats.org/officeDocument/2006/relationships/slide" Target="slides/slide51.xml"/><Relationship Id="rId118" Type="http://schemas.openxmlformats.org/officeDocument/2006/relationships/slide" Target="slides/slide105.xml"/><Relationship Id="rId139" Type="http://schemas.openxmlformats.org/officeDocument/2006/relationships/slide" Target="slides/slide126.xml"/><Relationship Id="rId85" Type="http://schemas.openxmlformats.org/officeDocument/2006/relationships/slide" Target="slides/slide72.xml"/><Relationship Id="rId150" Type="http://schemas.openxmlformats.org/officeDocument/2006/relationships/slide" Target="slides/slide137.xml"/><Relationship Id="rId171" Type="http://schemas.openxmlformats.org/officeDocument/2006/relationships/slide" Target="slides/slide158.xml"/><Relationship Id="rId192" Type="http://schemas.openxmlformats.org/officeDocument/2006/relationships/slide" Target="slides/slide179.xml"/><Relationship Id="rId12" Type="http://schemas.openxmlformats.org/officeDocument/2006/relationships/slideMaster" Target="slideMasters/slideMaster9.xml"/><Relationship Id="rId33" Type="http://schemas.openxmlformats.org/officeDocument/2006/relationships/slide" Target="slides/slide20.xml"/><Relationship Id="rId108" Type="http://schemas.openxmlformats.org/officeDocument/2006/relationships/slide" Target="slides/slide95.xml"/><Relationship Id="rId129" Type="http://schemas.openxmlformats.org/officeDocument/2006/relationships/slide" Target="slides/slide116.xml"/><Relationship Id="rId54" Type="http://schemas.openxmlformats.org/officeDocument/2006/relationships/slide" Target="slides/slide41.xml"/><Relationship Id="rId75" Type="http://schemas.openxmlformats.org/officeDocument/2006/relationships/slide" Target="slides/slide62.xml"/><Relationship Id="rId96" Type="http://schemas.openxmlformats.org/officeDocument/2006/relationships/slide" Target="slides/slide83.xml"/><Relationship Id="rId140" Type="http://schemas.openxmlformats.org/officeDocument/2006/relationships/slide" Target="slides/slide127.xml"/><Relationship Id="rId161" Type="http://schemas.openxmlformats.org/officeDocument/2006/relationships/slide" Target="slides/slide148.xml"/><Relationship Id="rId182" Type="http://schemas.openxmlformats.org/officeDocument/2006/relationships/slide" Target="slides/slide169.xml"/><Relationship Id="rId6" Type="http://schemas.openxmlformats.org/officeDocument/2006/relationships/slideMaster" Target="slideMasters/slideMaster3.xml"/><Relationship Id="rId23" Type="http://schemas.openxmlformats.org/officeDocument/2006/relationships/slide" Target="slides/slide10.xml"/><Relationship Id="rId119" Type="http://schemas.openxmlformats.org/officeDocument/2006/relationships/slide" Target="slides/slide106.xml"/><Relationship Id="rId44" Type="http://schemas.openxmlformats.org/officeDocument/2006/relationships/slide" Target="slides/slide31.xml"/><Relationship Id="rId65" Type="http://schemas.openxmlformats.org/officeDocument/2006/relationships/slide" Target="slides/slide52.xml"/><Relationship Id="rId86" Type="http://schemas.openxmlformats.org/officeDocument/2006/relationships/slide" Target="slides/slide73.xml"/><Relationship Id="rId130" Type="http://schemas.openxmlformats.org/officeDocument/2006/relationships/slide" Target="slides/slide117.xml"/><Relationship Id="rId151" Type="http://schemas.openxmlformats.org/officeDocument/2006/relationships/slide" Target="slides/slide138.xml"/><Relationship Id="rId172" Type="http://schemas.openxmlformats.org/officeDocument/2006/relationships/slide" Target="slides/slide159.xml"/><Relationship Id="rId193" Type="http://schemas.openxmlformats.org/officeDocument/2006/relationships/slide" Target="slides/slide180.xml"/><Relationship Id="rId13" Type="http://schemas.openxmlformats.org/officeDocument/2006/relationships/slideMaster" Target="slideMasters/slideMaster10.xml"/><Relationship Id="rId109" Type="http://schemas.openxmlformats.org/officeDocument/2006/relationships/slide" Target="slides/slide96.xml"/><Relationship Id="rId34" Type="http://schemas.openxmlformats.org/officeDocument/2006/relationships/slide" Target="slides/slide21.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20" Type="http://schemas.openxmlformats.org/officeDocument/2006/relationships/slide" Target="slides/slide107.xml"/><Relationship Id="rId141" Type="http://schemas.openxmlformats.org/officeDocument/2006/relationships/slide" Target="slides/slide128.xml"/><Relationship Id="rId7" Type="http://schemas.openxmlformats.org/officeDocument/2006/relationships/slideMaster" Target="slideMasters/slideMaster4.xml"/><Relationship Id="rId162" Type="http://schemas.openxmlformats.org/officeDocument/2006/relationships/slide" Target="slides/slide149.xml"/><Relationship Id="rId183" Type="http://schemas.openxmlformats.org/officeDocument/2006/relationships/slide" Target="slides/slide170.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4" Type="http://schemas.openxmlformats.org/officeDocument/2006/relationships/slide" Target="slides/slide181.xml"/><Relationship Id="rId199" Type="http://schemas.openxmlformats.org/officeDocument/2006/relationships/presProps" Target="presProps.xml"/><Relationship Id="rId203" Type="http://schemas.microsoft.com/office/2015/10/relationships/revisionInfo" Target="revisionInfo.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slide" Target="slides/slide171.xml"/><Relationship Id="rId189" Type="http://schemas.openxmlformats.org/officeDocument/2006/relationships/slide" Target="slides/slide176.xml"/><Relationship Id="rId3" Type="http://schemas.openxmlformats.org/officeDocument/2006/relationships/customXml" Target="../customXml/item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95" Type="http://schemas.openxmlformats.org/officeDocument/2006/relationships/slide" Target="slides/slide182.xml"/><Relationship Id="rId190" Type="http://schemas.openxmlformats.org/officeDocument/2006/relationships/slide" Target="slides/slide177.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7.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slide" Target="slides/slide172.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67.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 Id="rId196" Type="http://schemas.openxmlformats.org/officeDocument/2006/relationships/slide" Target="slides/slide183.xml"/><Relationship Id="rId200" Type="http://schemas.openxmlformats.org/officeDocument/2006/relationships/viewProps" Target="viewProps.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 Id="rId165" Type="http://schemas.openxmlformats.org/officeDocument/2006/relationships/slide" Target="slides/slide152.xml"/><Relationship Id="rId186" Type="http://schemas.openxmlformats.org/officeDocument/2006/relationships/slide" Target="slides/slide173.xml"/><Relationship Id="rId27" Type="http://schemas.openxmlformats.org/officeDocument/2006/relationships/slide" Target="slides/slide14.xml"/><Relationship Id="rId48" Type="http://schemas.openxmlformats.org/officeDocument/2006/relationships/slide" Target="slides/slide35.xml"/><Relationship Id="rId69" Type="http://schemas.openxmlformats.org/officeDocument/2006/relationships/slide" Target="slides/slide56.xml"/><Relationship Id="rId113" Type="http://schemas.openxmlformats.org/officeDocument/2006/relationships/slide" Target="slides/slide100.xml"/><Relationship Id="rId134" Type="http://schemas.openxmlformats.org/officeDocument/2006/relationships/slide" Target="slides/slide121.xml"/><Relationship Id="rId80" Type="http://schemas.openxmlformats.org/officeDocument/2006/relationships/slide" Target="slides/slide67.xml"/><Relationship Id="rId155" Type="http://schemas.openxmlformats.org/officeDocument/2006/relationships/slide" Target="slides/slide142.xml"/><Relationship Id="rId176" Type="http://schemas.openxmlformats.org/officeDocument/2006/relationships/slide" Target="slides/slide163.xml"/><Relationship Id="rId197" Type="http://schemas.openxmlformats.org/officeDocument/2006/relationships/slide" Target="slides/slide184.xml"/><Relationship Id="rId201" Type="http://schemas.openxmlformats.org/officeDocument/2006/relationships/theme" Target="theme/theme1.xml"/><Relationship Id="rId17" Type="http://schemas.openxmlformats.org/officeDocument/2006/relationships/slide" Target="slides/slide4.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24" Type="http://schemas.openxmlformats.org/officeDocument/2006/relationships/slide" Target="slides/slide111.xml"/><Relationship Id="rId70" Type="http://schemas.openxmlformats.org/officeDocument/2006/relationships/slide" Target="slides/slide57.xml"/><Relationship Id="rId91" Type="http://schemas.openxmlformats.org/officeDocument/2006/relationships/slide" Target="slides/slide78.xml"/><Relationship Id="rId145" Type="http://schemas.openxmlformats.org/officeDocument/2006/relationships/slide" Target="slides/slide132.xml"/><Relationship Id="rId166" Type="http://schemas.openxmlformats.org/officeDocument/2006/relationships/slide" Target="slides/slide153.xml"/><Relationship Id="rId187" Type="http://schemas.openxmlformats.org/officeDocument/2006/relationships/slide" Target="slides/slide174.xml"/><Relationship Id="rId1" Type="http://schemas.openxmlformats.org/officeDocument/2006/relationships/customXml" Target="../customXml/item1.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60" Type="http://schemas.openxmlformats.org/officeDocument/2006/relationships/slide" Target="slides/slide47.xml"/><Relationship Id="rId81" Type="http://schemas.openxmlformats.org/officeDocument/2006/relationships/slide" Target="slides/slide68.xml"/><Relationship Id="rId135" Type="http://schemas.openxmlformats.org/officeDocument/2006/relationships/slide" Target="slides/slide122.xml"/><Relationship Id="rId156" Type="http://schemas.openxmlformats.org/officeDocument/2006/relationships/slide" Target="slides/slide143.xml"/><Relationship Id="rId177" Type="http://schemas.openxmlformats.org/officeDocument/2006/relationships/slide" Target="slides/slide164.xml"/><Relationship Id="rId198" Type="http://schemas.openxmlformats.org/officeDocument/2006/relationships/notesMaster" Target="notesMasters/notesMaster1.xml"/><Relationship Id="rId202" Type="http://schemas.openxmlformats.org/officeDocument/2006/relationships/tableStyles" Target="tableStyles.xml"/><Relationship Id="rId18" Type="http://schemas.openxmlformats.org/officeDocument/2006/relationships/slide" Target="slides/slide5.xml"/><Relationship Id="rId39" Type="http://schemas.openxmlformats.org/officeDocument/2006/relationships/slide" Target="slides/slide26.xml"/><Relationship Id="rId50" Type="http://schemas.openxmlformats.org/officeDocument/2006/relationships/slide" Target="slides/slide37.xml"/><Relationship Id="rId104" Type="http://schemas.openxmlformats.org/officeDocument/2006/relationships/slide" Target="slides/slide91.xml"/><Relationship Id="rId125" Type="http://schemas.openxmlformats.org/officeDocument/2006/relationships/slide" Target="slides/slide112.xml"/><Relationship Id="rId146" Type="http://schemas.openxmlformats.org/officeDocument/2006/relationships/slide" Target="slides/slide133.xml"/><Relationship Id="rId167" Type="http://schemas.openxmlformats.org/officeDocument/2006/relationships/slide" Target="slides/slide154.xml"/><Relationship Id="rId188" Type="http://schemas.openxmlformats.org/officeDocument/2006/relationships/slide" Target="slides/slide175.xml"/><Relationship Id="rId71" Type="http://schemas.openxmlformats.org/officeDocument/2006/relationships/slide" Target="slides/slide58.xml"/><Relationship Id="rId92" Type="http://schemas.openxmlformats.org/officeDocument/2006/relationships/slide" Target="slides/slide7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Nej, aldrig</c:v>
                </c:pt>
              </c:strCache>
            </c:strRef>
          </c:tx>
          <c:spPr>
            <a:solidFill>
              <a:srgbClr val="EA5901"/>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Känns det bra att vara här?</c:v>
                </c:pt>
                <c:pt idx="1">
                  <c:v>Tycker du att vuxna lyssnar på dig när du är här?</c:v>
                </c:pt>
                <c:pt idx="2">
                  <c:v>Får du vara med och bestämma när du är här?</c:v>
                </c:pt>
              </c:strCache>
            </c:strRef>
          </c:cat>
          <c:val>
            <c:numRef>
              <c:f>Sheet1!$B$2:$B$4</c:f>
              <c:numCache>
                <c:formatCode>General</c:formatCode>
                <c:ptCount val="3"/>
                <c:pt idx="0">
                  <c:v>2.2263450834879399E-2</c:v>
                </c:pt>
                <c:pt idx="1">
                  <c:v>3.3707865168539297E-2</c:v>
                </c:pt>
                <c:pt idx="2">
                  <c:v>6.8181818181818094E-2</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Ibland</c:v>
                </c:pt>
              </c:strCache>
            </c:strRef>
          </c:tx>
          <c:spPr>
            <a:solidFill>
              <a:srgbClr val="F7E28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Känns det bra att vara här?</c:v>
                </c:pt>
                <c:pt idx="1">
                  <c:v>Tycker du att vuxna lyssnar på dig när du är här?</c:v>
                </c:pt>
                <c:pt idx="2">
                  <c:v>Får du vara med och bestämma när du är här?</c:v>
                </c:pt>
              </c:strCache>
            </c:strRef>
          </c:cat>
          <c:val>
            <c:numRef>
              <c:f>Sheet1!$C$2:$C$4</c:f>
              <c:numCache>
                <c:formatCode>General</c:formatCode>
                <c:ptCount val="3"/>
                <c:pt idx="0">
                  <c:v>7.2356215213357999E-2</c:v>
                </c:pt>
                <c:pt idx="1">
                  <c:v>0.13108614232209731</c:v>
                </c:pt>
                <c:pt idx="2">
                  <c:v>0.20833333333333329</c:v>
                </c:pt>
              </c:numCache>
            </c:numRef>
          </c:val>
          <c:extLst>
            <c:ext xmlns:c16="http://schemas.microsoft.com/office/drawing/2014/chart" uri="{C3380CC4-5D6E-409C-BE32-E72D297353CC}">
              <c16:uniqueId val="{00000001-403D-2644-AD15-9B90A5F575D7}"/>
            </c:ext>
          </c:extLst>
        </c:ser>
        <c:ser>
          <c:idx val="2"/>
          <c:order val="2"/>
          <c:tx>
            <c:strRef>
              <c:f>Sheet1!$D$1</c:f>
              <c:strCache>
                <c:ptCount val="1"/>
                <c:pt idx="0">
                  <c:v>Ja, alltid</c:v>
                </c:pt>
              </c:strCache>
            </c:strRef>
          </c:tx>
          <c:spPr>
            <a:solidFill>
              <a:srgbClr val="65B44B"/>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Känns det bra att vara här?</c:v>
                </c:pt>
                <c:pt idx="1">
                  <c:v>Tycker du att vuxna lyssnar på dig när du är här?</c:v>
                </c:pt>
                <c:pt idx="2">
                  <c:v>Får du vara med och bestämma när du är här?</c:v>
                </c:pt>
              </c:strCache>
            </c:strRef>
          </c:cat>
          <c:val>
            <c:numRef>
              <c:f>Sheet1!$D$2:$D$4</c:f>
              <c:numCache>
                <c:formatCode>General</c:formatCode>
                <c:ptCount val="3"/>
                <c:pt idx="0">
                  <c:v>0.90538033395176243</c:v>
                </c:pt>
                <c:pt idx="1">
                  <c:v>0.83520599250936334</c:v>
                </c:pt>
                <c:pt idx="2">
                  <c:v>0.72348484848484851</c:v>
                </c:pt>
              </c:numCache>
            </c:numRef>
          </c:val>
          <c:extLst>
            <c:ext xmlns:c16="http://schemas.microsoft.com/office/drawing/2014/chart" uri="{C3380CC4-5D6E-409C-BE32-E72D297353CC}">
              <c16:uniqueId val="{00000002-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0.54370737755734655</c:v>
                </c:pt>
                <c:pt idx="1">
                  <c:v>0.45629262244265339</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12-8143-8491-33BC21B88FA0}"/>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0.3876221498371335</c:v>
                </c:pt>
                <c:pt idx="1">
                  <c:v>0.33496199782844732</c:v>
                </c:pt>
                <c:pt idx="2">
                  <c:v>0.27741585233441912</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0.956989247311828</c:v>
                </c:pt>
                <c:pt idx="1">
                  <c:v>0.92330827067669163</c:v>
                </c:pt>
                <c:pt idx="2">
                  <c:v>0.95671641791044781</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4.3010752688171998E-2</c:v>
                </c:pt>
                <c:pt idx="1">
                  <c:v>7.66917293233082E-2</c:v>
                </c:pt>
                <c:pt idx="2">
                  <c:v>4.32835820895522E-2</c:v>
                </c:pt>
              </c:numCache>
            </c:numRef>
          </c:val>
          <c:extLst>
            <c:ext xmlns:c16="http://schemas.microsoft.com/office/drawing/2014/chart" uri="{C3380CC4-5D6E-409C-BE32-E72D297353CC}">
              <c16:uniqueId val="{00000001-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0.266347687400319</c:v>
                </c:pt>
                <c:pt idx="1">
                  <c:v>0.46464646464646459</c:v>
                </c:pt>
                <c:pt idx="2">
                  <c:v>0.2690058479532163</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985316469976967"/>
        </c:manualLayout>
      </c:layout>
      <c:barChart>
        <c:barDir val="col"/>
        <c:grouping val="clustered"/>
        <c:varyColors val="0"/>
        <c:ser>
          <c:idx val="0"/>
          <c:order val="0"/>
          <c:tx>
            <c:strRef>
              <c:f>Sheet1!$B$1</c:f>
              <c:strCache>
                <c:ptCount val="1"/>
                <c:pt idx="0">
                  <c:v>[Antal inskrivna barn till och med 31 december 2025] 3. BVCOBS!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99</c:v>
                </c:pt>
                <c:pt idx="1">
                  <c:v>1010</c:v>
                </c:pt>
                <c:pt idx="2">
                  <c:v>924</c:v>
                </c:pt>
                <c:pt idx="3">
                  <c:v>774</c:v>
                </c:pt>
                <c:pt idx="4">
                  <c:v>747</c:v>
                </c:pt>
                <c:pt idx="5">
                  <c:v>1467</c:v>
                </c:pt>
                <c:pt idx="6">
                  <c:v>1144</c:v>
                </c:pt>
                <c:pt idx="7">
                  <c:v>1414</c:v>
                </c:pt>
                <c:pt idx="8">
                  <c:v>433</c:v>
                </c:pt>
                <c:pt idx="9">
                  <c:v>457</c:v>
                </c:pt>
                <c:pt idx="10">
                  <c:v>456</c:v>
                </c:pt>
                <c:pt idx="11">
                  <c:v>984</c:v>
                </c:pt>
                <c:pt idx="12">
                  <c:v>1127</c:v>
                </c:pt>
                <c:pt idx="13">
                  <c:v>1366</c:v>
                </c:pt>
                <c:pt idx="14">
                  <c:v>194</c:v>
                </c:pt>
                <c:pt idx="15">
                  <c:v>405</c:v>
                </c:pt>
                <c:pt idx="16">
                  <c:v>700</c:v>
                </c:pt>
                <c:pt idx="17">
                  <c:v>749</c:v>
                </c:pt>
                <c:pt idx="18">
                  <c:v>581</c:v>
                </c:pt>
                <c:pt idx="19">
                  <c:v>305</c:v>
                </c:pt>
                <c:pt idx="20">
                  <c:v>973</c:v>
                </c:pt>
                <c:pt idx="21">
                  <c:v>442</c:v>
                </c:pt>
                <c:pt idx="22">
                  <c:v>213</c:v>
                </c:pt>
                <c:pt idx="23">
                  <c:v>441</c:v>
                </c:pt>
                <c:pt idx="24">
                  <c:v>1240</c:v>
                </c:pt>
                <c:pt idx="25">
                  <c:v>1972</c:v>
                </c:pt>
                <c:pt idx="26">
                  <c:v>404</c:v>
                </c:pt>
                <c:pt idx="27">
                  <c:v>685</c:v>
                </c:pt>
                <c:pt idx="28">
                  <c:v>582</c:v>
                </c:pt>
                <c:pt idx="29">
                  <c:v>1168</c:v>
                </c:pt>
                <c:pt idx="30">
                  <c:v>475</c:v>
                </c:pt>
                <c:pt idx="31">
                  <c:v>907</c:v>
                </c:pt>
                <c:pt idx="32">
                  <c:v>1075</c:v>
                </c:pt>
                <c:pt idx="33">
                  <c:v>942</c:v>
                </c:pt>
                <c:pt idx="34">
                  <c:v>530</c:v>
                </c:pt>
                <c:pt idx="35">
                  <c:v>1112</c:v>
                </c:pt>
                <c:pt idx="36">
                  <c:v>685</c:v>
                </c:pt>
                <c:pt idx="37">
                  <c:v>825</c:v>
                </c:pt>
                <c:pt idx="38">
                  <c:v>638</c:v>
                </c:pt>
                <c:pt idx="39">
                  <c:v>1326</c:v>
                </c:pt>
                <c:pt idx="40">
                  <c:v>345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Antal inskrivna gravida per heltid barnmorska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6.666666666666667</c:v>
                </c:pt>
                <c:pt idx="1">
                  <c:v>79</c:v>
                </c:pt>
                <c:pt idx="2">
                  <c:v>82.608695652173921</c:v>
                </c:pt>
                <c:pt idx="3">
                  <c:v>52</c:v>
                </c:pt>
                <c:pt idx="4">
                  <c:v>84.137931034482762</c:v>
                </c:pt>
                <c:pt idx="5">
                  <c:v>43.730569948186528</c:v>
                </c:pt>
                <c:pt idx="6">
                  <c:v>86.29737609329446</c:v>
                </c:pt>
                <c:pt idx="7">
                  <c:v>41.666666666666671</c:v>
                </c:pt>
                <c:pt idx="8">
                  <c:v>53.913043478260882</c:v>
                </c:pt>
                <c:pt idx="9">
                  <c:v>60</c:v>
                </c:pt>
                <c:pt idx="11">
                  <c:v>53.636363636363633</c:v>
                </c:pt>
                <c:pt idx="12">
                  <c:v>96.296296296296276</c:v>
                </c:pt>
                <c:pt idx="13">
                  <c:v>65.454545454545453</c:v>
                </c:pt>
                <c:pt idx="16">
                  <c:v>42.592592592592588</c:v>
                </c:pt>
                <c:pt idx="17">
                  <c:v>87.179487179487182</c:v>
                </c:pt>
                <c:pt idx="19">
                  <c:v>50</c:v>
                </c:pt>
                <c:pt idx="20">
                  <c:v>34.444444444444443</c:v>
                </c:pt>
                <c:pt idx="23">
                  <c:v>110</c:v>
                </c:pt>
                <c:pt idx="24">
                  <c:v>44.444444444444443</c:v>
                </c:pt>
                <c:pt idx="25">
                  <c:v>98.868778280542983</c:v>
                </c:pt>
                <c:pt idx="26">
                  <c:v>90</c:v>
                </c:pt>
                <c:pt idx="27">
                  <c:v>172.5</c:v>
                </c:pt>
                <c:pt idx="29">
                  <c:v>65.333333333333329</c:v>
                </c:pt>
                <c:pt idx="31">
                  <c:v>29.629629629629623</c:v>
                </c:pt>
                <c:pt idx="32">
                  <c:v>63.228699551569512</c:v>
                </c:pt>
                <c:pt idx="33">
                  <c:v>47.142857142857139</c:v>
                </c:pt>
                <c:pt idx="34">
                  <c:v>65</c:v>
                </c:pt>
                <c:pt idx="36">
                  <c:v>60</c:v>
                </c:pt>
                <c:pt idx="38">
                  <c:v>52.903225806451609</c:v>
                </c:pt>
                <c:pt idx="39">
                  <c:v>31.228070175438599</c:v>
                </c:pt>
                <c:pt idx="40">
                  <c:v>94</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425633312341541"/>
        </c:manualLayout>
      </c:layout>
      <c:barChart>
        <c:barDir val="col"/>
        <c:grouping val="clustered"/>
        <c:varyColors val="0"/>
        <c:ser>
          <c:idx val="0"/>
          <c:order val="0"/>
          <c:tx>
            <c:strRef>
              <c:f>Sheet1!$B$1</c:f>
              <c:strCache>
                <c:ptCount val="1"/>
                <c:pt idx="0">
                  <c:v>Antal inskrivna/listade barn per heltid BHV-sköterska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132</c:v>
                </c:pt>
                <c:pt idx="1">
                  <c:v>306.06060606060606</c:v>
                </c:pt>
                <c:pt idx="2">
                  <c:v>308</c:v>
                </c:pt>
                <c:pt idx="3">
                  <c:v>258</c:v>
                </c:pt>
                <c:pt idx="4">
                  <c:v>304.89795918367344</c:v>
                </c:pt>
                <c:pt idx="5">
                  <c:v>305.625</c:v>
                </c:pt>
                <c:pt idx="6">
                  <c:v>327.79369627507162</c:v>
                </c:pt>
                <c:pt idx="7">
                  <c:v>282.8</c:v>
                </c:pt>
                <c:pt idx="8">
                  <c:v>288.66666666666669</c:v>
                </c:pt>
                <c:pt idx="9">
                  <c:v>228.5</c:v>
                </c:pt>
                <c:pt idx="10">
                  <c:v>337.77777777777777</c:v>
                </c:pt>
                <c:pt idx="11">
                  <c:v>322.62295081967216</c:v>
                </c:pt>
                <c:pt idx="12">
                  <c:v>355.52050473186119</c:v>
                </c:pt>
                <c:pt idx="13">
                  <c:v>487.85714285714289</c:v>
                </c:pt>
                <c:pt idx="14">
                  <c:v>323.33333333333337</c:v>
                </c:pt>
                <c:pt idx="15">
                  <c:v>311.53846153846155</c:v>
                </c:pt>
                <c:pt idx="16">
                  <c:v>291.66666666666669</c:v>
                </c:pt>
                <c:pt idx="17">
                  <c:v>277.40740740740739</c:v>
                </c:pt>
                <c:pt idx="18">
                  <c:v>305.78947368421052</c:v>
                </c:pt>
                <c:pt idx="19">
                  <c:v>190.625</c:v>
                </c:pt>
                <c:pt idx="20">
                  <c:v>313.87096774193549</c:v>
                </c:pt>
                <c:pt idx="21">
                  <c:v>232.63157894736844</c:v>
                </c:pt>
                <c:pt idx="22">
                  <c:v>213</c:v>
                </c:pt>
                <c:pt idx="23">
                  <c:v>264.07185628742513</c:v>
                </c:pt>
                <c:pt idx="24">
                  <c:v>317.94871794871801</c:v>
                </c:pt>
                <c:pt idx="25">
                  <c:v>343.55400696864109</c:v>
                </c:pt>
                <c:pt idx="26">
                  <c:v>252.5</c:v>
                </c:pt>
                <c:pt idx="27">
                  <c:v>280.73770491803282</c:v>
                </c:pt>
                <c:pt idx="28">
                  <c:v>342.35294117647061</c:v>
                </c:pt>
                <c:pt idx="29">
                  <c:v>309.81432360742707</c:v>
                </c:pt>
                <c:pt idx="30">
                  <c:v>279.41176470588238</c:v>
                </c:pt>
                <c:pt idx="31">
                  <c:v>348.84615384615381</c:v>
                </c:pt>
                <c:pt idx="32">
                  <c:v>383.92857142857139</c:v>
                </c:pt>
                <c:pt idx="33">
                  <c:v>261.66666666666669</c:v>
                </c:pt>
                <c:pt idx="34">
                  <c:v>331.25</c:v>
                </c:pt>
                <c:pt idx="35">
                  <c:v>261.64705882352939</c:v>
                </c:pt>
                <c:pt idx="36">
                  <c:v>263.46153846153845</c:v>
                </c:pt>
                <c:pt idx="37">
                  <c:v>275</c:v>
                </c:pt>
                <c:pt idx="38">
                  <c:v>319</c:v>
                </c:pt>
                <c:pt idx="39">
                  <c:v>272.27926078028747</c:v>
                </c:pt>
                <c:pt idx="40">
                  <c:v>202.94117647058823</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Antal inskrivna/listade barn på BVC per heltid ÖF-pedagog</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99</c:v>
                </c:pt>
                <c:pt idx="1">
                  <c:v>1346.6666666666667</c:v>
                </c:pt>
                <c:pt idx="2">
                  <c:v>336</c:v>
                </c:pt>
                <c:pt idx="3">
                  <c:v>387</c:v>
                </c:pt>
                <c:pt idx="4">
                  <c:v>426.85714285714278</c:v>
                </c:pt>
                <c:pt idx="5">
                  <c:v>733.5</c:v>
                </c:pt>
                <c:pt idx="6">
                  <c:v>817.14285714285722</c:v>
                </c:pt>
                <c:pt idx="7">
                  <c:v>1010</c:v>
                </c:pt>
                <c:pt idx="8">
                  <c:v>376.52173913043481</c:v>
                </c:pt>
                <c:pt idx="9">
                  <c:v>457</c:v>
                </c:pt>
                <c:pt idx="10">
                  <c:v>829.09090909090901</c:v>
                </c:pt>
                <c:pt idx="11">
                  <c:v>656</c:v>
                </c:pt>
                <c:pt idx="12">
                  <c:v>1502.6666666666667</c:v>
                </c:pt>
                <c:pt idx="13">
                  <c:v>1366</c:v>
                </c:pt>
                <c:pt idx="14">
                  <c:v>204.21052631578948</c:v>
                </c:pt>
                <c:pt idx="15">
                  <c:v>506.25</c:v>
                </c:pt>
                <c:pt idx="16">
                  <c:v>466.66666666666669</c:v>
                </c:pt>
                <c:pt idx="17">
                  <c:v>998.66666666666663</c:v>
                </c:pt>
                <c:pt idx="18">
                  <c:v>341.76470588235293</c:v>
                </c:pt>
                <c:pt idx="19">
                  <c:v>321.0526315789474</c:v>
                </c:pt>
                <c:pt idx="20">
                  <c:v>608.125</c:v>
                </c:pt>
                <c:pt idx="21">
                  <c:v>884</c:v>
                </c:pt>
                <c:pt idx="22">
                  <c:v>213</c:v>
                </c:pt>
                <c:pt idx="23">
                  <c:v>565.38461538461536</c:v>
                </c:pt>
                <c:pt idx="24">
                  <c:v>620</c:v>
                </c:pt>
                <c:pt idx="25">
                  <c:v>1232.5</c:v>
                </c:pt>
                <c:pt idx="26">
                  <c:v>310.76923076923077</c:v>
                </c:pt>
                <c:pt idx="27">
                  <c:v>685</c:v>
                </c:pt>
                <c:pt idx="28">
                  <c:v>1058.181818181818</c:v>
                </c:pt>
                <c:pt idx="29">
                  <c:v>1168</c:v>
                </c:pt>
                <c:pt idx="30">
                  <c:v>263.88888888888886</c:v>
                </c:pt>
                <c:pt idx="31">
                  <c:v>543.11377245508982</c:v>
                </c:pt>
                <c:pt idx="32">
                  <c:v>860</c:v>
                </c:pt>
                <c:pt idx="33">
                  <c:v>495.78947368421058</c:v>
                </c:pt>
                <c:pt idx="34">
                  <c:v>588.88888888888891</c:v>
                </c:pt>
                <c:pt idx="35">
                  <c:v>556</c:v>
                </c:pt>
                <c:pt idx="36">
                  <c:v>761.11111111111109</c:v>
                </c:pt>
                <c:pt idx="37">
                  <c:v>1031.25</c:v>
                </c:pt>
                <c:pt idx="38">
                  <c:v>797.5</c:v>
                </c:pt>
                <c:pt idx="39">
                  <c:v>709.09090909090901</c:v>
                </c:pt>
                <c:pt idx="40">
                  <c:v>690</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besökare har öppna förskolan i genomsnitt/månad under 2025? (vuxna och barn tillsammans)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176</c:v>
                </c:pt>
                <c:pt idx="1">
                  <c:v>411</c:v>
                </c:pt>
                <c:pt idx="2">
                  <c:v>807</c:v>
                </c:pt>
                <c:pt idx="3">
                  <c:v>903</c:v>
                </c:pt>
                <c:pt idx="4">
                  <c:v>787</c:v>
                </c:pt>
                <c:pt idx="5">
                  <c:v>1300</c:v>
                </c:pt>
                <c:pt idx="6">
                  <c:v>479</c:v>
                </c:pt>
                <c:pt idx="7">
                  <c:v>718</c:v>
                </c:pt>
                <c:pt idx="8">
                  <c:v>321</c:v>
                </c:pt>
                <c:pt idx="9">
                  <c:v>240</c:v>
                </c:pt>
                <c:pt idx="10">
                  <c:v>268</c:v>
                </c:pt>
                <c:pt idx="11">
                  <c:v>507</c:v>
                </c:pt>
                <c:pt idx="12">
                  <c:v>444</c:v>
                </c:pt>
                <c:pt idx="13">
                  <c:v>460</c:v>
                </c:pt>
                <c:pt idx="14">
                  <c:v>150</c:v>
                </c:pt>
                <c:pt idx="15">
                  <c:v>264</c:v>
                </c:pt>
                <c:pt idx="16">
                  <c:v>550</c:v>
                </c:pt>
                <c:pt idx="17">
                  <c:v>319</c:v>
                </c:pt>
                <c:pt idx="18">
                  <c:v>331</c:v>
                </c:pt>
                <c:pt idx="19">
                  <c:v>407</c:v>
                </c:pt>
                <c:pt idx="20">
                  <c:v>524</c:v>
                </c:pt>
                <c:pt idx="21">
                  <c:v>175</c:v>
                </c:pt>
                <c:pt idx="22">
                  <c:v>401</c:v>
                </c:pt>
                <c:pt idx="23">
                  <c:v>287</c:v>
                </c:pt>
                <c:pt idx="24">
                  <c:v>742</c:v>
                </c:pt>
                <c:pt idx="25">
                  <c:v>1735</c:v>
                </c:pt>
                <c:pt idx="26">
                  <c:v>420</c:v>
                </c:pt>
                <c:pt idx="27">
                  <c:v>338</c:v>
                </c:pt>
                <c:pt idx="28">
                  <c:v>247</c:v>
                </c:pt>
                <c:pt idx="29">
                  <c:v>702</c:v>
                </c:pt>
                <c:pt idx="30">
                  <c:v>1300</c:v>
                </c:pt>
                <c:pt idx="31">
                  <c:v>878</c:v>
                </c:pt>
                <c:pt idx="32">
                  <c:v>570</c:v>
                </c:pt>
                <c:pt idx="33">
                  <c:v>546</c:v>
                </c:pt>
                <c:pt idx="34">
                  <c:v>520</c:v>
                </c:pt>
                <c:pt idx="35">
                  <c:v>417</c:v>
                </c:pt>
                <c:pt idx="36">
                  <c:v>306</c:v>
                </c:pt>
                <c:pt idx="37">
                  <c:v>449</c:v>
                </c:pt>
                <c:pt idx="38">
                  <c:v>375</c:v>
                </c:pt>
                <c:pt idx="39">
                  <c:v>1280</c:v>
                </c:pt>
                <c:pt idx="40">
                  <c:v>153.16</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0.10406493029741209"/>
          <c:w val="0.94107906144678621"/>
          <c:h val="0.56746583839435272"/>
        </c:manualLayout>
      </c:layout>
      <c:barChart>
        <c:barDir val="col"/>
        <c:grouping val="stacked"/>
        <c:varyColors val="0"/>
        <c:ser>
          <c:idx val="0"/>
          <c:order val="0"/>
          <c:tx>
            <c:strRef>
              <c:f>Sheet1!$B$1</c:f>
              <c:strCache>
                <c:ptCount val="1"/>
                <c:pt idx="0">
                  <c:v>Kvinna</c:v>
                </c:pt>
              </c:strCache>
            </c:strRef>
          </c:tx>
          <c:spPr>
            <a:solidFill>
              <a:schemeClr val="accent1"/>
            </a:solidFill>
            <a:ln>
              <a:noFill/>
            </a:ln>
            <a:effectLst/>
          </c:spPr>
          <c:invertIfNegative val="0"/>
          <c:dLbls>
            <c:numFmt formatCode="[&gt;1]#,##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76</c:v>
                </c:pt>
                <c:pt idx="1">
                  <c:v>153</c:v>
                </c:pt>
                <c:pt idx="2">
                  <c:v>271</c:v>
                </c:pt>
                <c:pt idx="3">
                  <c:v>366</c:v>
                </c:pt>
                <c:pt idx="4">
                  <c:v>298</c:v>
                </c:pt>
                <c:pt idx="7">
                  <c:v>189</c:v>
                </c:pt>
                <c:pt idx="8">
                  <c:v>120</c:v>
                </c:pt>
                <c:pt idx="9">
                  <c:v>96</c:v>
                </c:pt>
                <c:pt idx="10">
                  <c:v>104</c:v>
                </c:pt>
                <c:pt idx="11">
                  <c:v>185</c:v>
                </c:pt>
                <c:pt idx="12">
                  <c:v>139</c:v>
                </c:pt>
                <c:pt idx="13">
                  <c:v>136</c:v>
                </c:pt>
                <c:pt idx="15">
                  <c:v>100</c:v>
                </c:pt>
                <c:pt idx="17">
                  <c:v>109</c:v>
                </c:pt>
                <c:pt idx="19">
                  <c:v>159</c:v>
                </c:pt>
                <c:pt idx="20">
                  <c:v>184</c:v>
                </c:pt>
                <c:pt idx="21">
                  <c:v>66</c:v>
                </c:pt>
                <c:pt idx="22">
                  <c:v>174</c:v>
                </c:pt>
                <c:pt idx="27">
                  <c:v>161</c:v>
                </c:pt>
                <c:pt idx="28">
                  <c:v>90</c:v>
                </c:pt>
                <c:pt idx="29">
                  <c:v>229</c:v>
                </c:pt>
                <c:pt idx="31">
                  <c:v>333</c:v>
                </c:pt>
                <c:pt idx="32">
                  <c:v>232</c:v>
                </c:pt>
                <c:pt idx="33">
                  <c:v>222</c:v>
                </c:pt>
                <c:pt idx="34">
                  <c:v>190</c:v>
                </c:pt>
                <c:pt idx="35">
                  <c:v>168</c:v>
                </c:pt>
                <c:pt idx="36">
                  <c:v>113</c:v>
                </c:pt>
                <c:pt idx="38">
                  <c:v>145</c:v>
                </c:pt>
                <c:pt idx="40">
                  <c:v>59</c:v>
                </c:pt>
              </c:numCache>
            </c:numRef>
          </c:val>
          <c:extLst>
            <c:ext xmlns:c16="http://schemas.microsoft.com/office/drawing/2014/chart" uri="{C3380CC4-5D6E-409C-BE32-E72D297353CC}">
              <c16:uniqueId val="{00000000-5DF6-FE4A-9C70-2BBF2102BB4A}"/>
            </c:ext>
          </c:extLst>
        </c:ser>
        <c:ser>
          <c:idx val="1"/>
          <c:order val="1"/>
          <c:tx>
            <c:strRef>
              <c:f>Sheet1!$C$1</c:f>
              <c:strCache>
                <c:ptCount val="1"/>
                <c:pt idx="0">
                  <c:v>Man</c:v>
                </c:pt>
              </c:strCache>
            </c:strRef>
          </c:tx>
          <c:spPr>
            <a:solidFill>
              <a:schemeClr val="accent5"/>
            </a:solidFill>
            <a:ln>
              <a:noFill/>
            </a:ln>
            <a:effectLst/>
          </c:spPr>
          <c:invertIfNegative val="0"/>
          <c:dLbls>
            <c:numFmt formatCode="[&gt;1]#,##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Sheet1!$C$2:$C$42</c:f>
              <c:numCache>
                <c:formatCode>General</c:formatCode>
                <c:ptCount val="41"/>
                <c:pt idx="0">
                  <c:v>11</c:v>
                </c:pt>
                <c:pt idx="1">
                  <c:v>29</c:v>
                </c:pt>
                <c:pt idx="2">
                  <c:v>50</c:v>
                </c:pt>
                <c:pt idx="3">
                  <c:v>54</c:v>
                </c:pt>
                <c:pt idx="4">
                  <c:v>56</c:v>
                </c:pt>
                <c:pt idx="7">
                  <c:v>55</c:v>
                </c:pt>
                <c:pt idx="8">
                  <c:v>24</c:v>
                </c:pt>
                <c:pt idx="9">
                  <c:v>18</c:v>
                </c:pt>
                <c:pt idx="10">
                  <c:v>22</c:v>
                </c:pt>
                <c:pt idx="11">
                  <c:v>40</c:v>
                </c:pt>
                <c:pt idx="12">
                  <c:v>57</c:v>
                </c:pt>
                <c:pt idx="13">
                  <c:v>68</c:v>
                </c:pt>
                <c:pt idx="15">
                  <c:v>25</c:v>
                </c:pt>
                <c:pt idx="17">
                  <c:v>30</c:v>
                </c:pt>
                <c:pt idx="19">
                  <c:v>26</c:v>
                </c:pt>
                <c:pt idx="20">
                  <c:v>56</c:v>
                </c:pt>
                <c:pt idx="21">
                  <c:v>11</c:v>
                </c:pt>
                <c:pt idx="22">
                  <c:v>13</c:v>
                </c:pt>
                <c:pt idx="26">
                  <c:v>43</c:v>
                </c:pt>
                <c:pt idx="27">
                  <c:v>11</c:v>
                </c:pt>
                <c:pt idx="28">
                  <c:v>21</c:v>
                </c:pt>
                <c:pt idx="29">
                  <c:v>58</c:v>
                </c:pt>
                <c:pt idx="31">
                  <c:v>71</c:v>
                </c:pt>
                <c:pt idx="32">
                  <c:v>46</c:v>
                </c:pt>
                <c:pt idx="33">
                  <c:v>33</c:v>
                </c:pt>
                <c:pt idx="34">
                  <c:v>40</c:v>
                </c:pt>
                <c:pt idx="35">
                  <c:v>17</c:v>
                </c:pt>
                <c:pt idx="36">
                  <c:v>27</c:v>
                </c:pt>
                <c:pt idx="38">
                  <c:v>27</c:v>
                </c:pt>
                <c:pt idx="40">
                  <c:v>7</c:v>
                </c:pt>
              </c:numCache>
            </c:numRef>
          </c:val>
          <c:extLst>
            <c:ext xmlns:c16="http://schemas.microsoft.com/office/drawing/2014/chart" uri="{C3380CC4-5D6E-409C-BE32-E72D297353CC}">
              <c16:uniqueId val="{00000000-E0E8-9643-AA2C-47AD09B8B12F}"/>
            </c:ext>
          </c:extLst>
        </c:ser>
        <c:ser>
          <c:idx val="2"/>
          <c:order val="2"/>
          <c:tx>
            <c:strRef>
              <c:f>Sheet1!$D$1</c:f>
              <c:strCache>
                <c:ptCount val="1"/>
                <c:pt idx="0">
                  <c:v>Annan</c:v>
                </c:pt>
              </c:strCache>
            </c:strRef>
          </c:tx>
          <c:spPr>
            <a:solidFill>
              <a:schemeClr val="accent3"/>
            </a:solidFill>
            <a:ln>
              <a:noFill/>
            </a:ln>
            <a:effectLst/>
          </c:spPr>
          <c:invertIfNegative val="0"/>
          <c:dLbls>
            <c:numFmt formatCode="[&gt;1]#,##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Sheet1!$D$2:$D$42</c:f>
              <c:numCache>
                <c:formatCode>General</c:formatCode>
                <c:ptCount val="41"/>
                <c:pt idx="0">
                  <c:v>0</c:v>
                </c:pt>
                <c:pt idx="3">
                  <c:v>0</c:v>
                </c:pt>
                <c:pt idx="9">
                  <c:v>0</c:v>
                </c:pt>
                <c:pt idx="10">
                  <c:v>0</c:v>
                </c:pt>
                <c:pt idx="11">
                  <c:v>0</c:v>
                </c:pt>
                <c:pt idx="13">
                  <c:v>0</c:v>
                </c:pt>
                <c:pt idx="15">
                  <c:v>0</c:v>
                </c:pt>
                <c:pt idx="21">
                  <c:v>0</c:v>
                </c:pt>
                <c:pt idx="27">
                  <c:v>1</c:v>
                </c:pt>
                <c:pt idx="29">
                  <c:v>10</c:v>
                </c:pt>
                <c:pt idx="34">
                  <c:v>10</c:v>
                </c:pt>
                <c:pt idx="40">
                  <c:v>1</c:v>
                </c:pt>
              </c:numCache>
            </c:numRef>
          </c:val>
          <c:extLst>
            <c:ext xmlns:c16="http://schemas.microsoft.com/office/drawing/2014/chart" uri="{C3380CC4-5D6E-409C-BE32-E72D297353CC}">
              <c16:uniqueId val="{00000001-E0E8-9643-AA2C-47AD09B8B12F}"/>
            </c:ext>
          </c:extLst>
        </c:ser>
        <c:dLbls>
          <c:showLegendKey val="0"/>
          <c:showVal val="1"/>
          <c:showCatName val="0"/>
          <c:showSerName val="0"/>
          <c:showPercent val="0"/>
          <c:showBubbleSize val="0"/>
        </c:dLbls>
        <c:gapWidth val="219"/>
        <c:overlap val="100"/>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0.8120411160058737</c:v>
                </c:pt>
                <c:pt idx="1">
                  <c:v>0.17963778756730289</c:v>
                </c:pt>
                <c:pt idx="2">
                  <c:v>1.9579050416053999E-3</c:v>
                </c:pt>
                <c:pt idx="3">
                  <c:v>6.3631913852178002E-3</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timmar/vecka har öppna förskolan inkl. för 0–1 åringar?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21</c:v>
                </c:pt>
                <c:pt idx="1">
                  <c:v>20</c:v>
                </c:pt>
                <c:pt idx="2">
                  <c:v>24.5</c:v>
                </c:pt>
                <c:pt idx="3">
                  <c:v>32</c:v>
                </c:pt>
                <c:pt idx="4">
                  <c:v>27</c:v>
                </c:pt>
                <c:pt idx="5">
                  <c:v>30</c:v>
                </c:pt>
                <c:pt idx="6">
                  <c:v>15</c:v>
                </c:pt>
                <c:pt idx="7">
                  <c:v>22</c:v>
                </c:pt>
                <c:pt idx="8">
                  <c:v>18</c:v>
                </c:pt>
                <c:pt idx="9">
                  <c:v>3</c:v>
                </c:pt>
                <c:pt idx="10">
                  <c:v>15</c:v>
                </c:pt>
                <c:pt idx="11">
                  <c:v>21</c:v>
                </c:pt>
                <c:pt idx="12">
                  <c:v>16.5</c:v>
                </c:pt>
                <c:pt idx="13">
                  <c:v>23.5</c:v>
                </c:pt>
                <c:pt idx="14">
                  <c:v>17.5</c:v>
                </c:pt>
                <c:pt idx="15">
                  <c:v>17</c:v>
                </c:pt>
                <c:pt idx="16">
                  <c:v>25.5</c:v>
                </c:pt>
                <c:pt idx="17">
                  <c:v>18</c:v>
                </c:pt>
                <c:pt idx="18">
                  <c:v>19.5</c:v>
                </c:pt>
                <c:pt idx="19">
                  <c:v>21</c:v>
                </c:pt>
                <c:pt idx="20">
                  <c:v>27</c:v>
                </c:pt>
                <c:pt idx="21">
                  <c:v>15</c:v>
                </c:pt>
                <c:pt idx="22">
                  <c:v>25</c:v>
                </c:pt>
                <c:pt idx="23">
                  <c:v>17.5</c:v>
                </c:pt>
                <c:pt idx="24">
                  <c:v>32</c:v>
                </c:pt>
                <c:pt idx="25">
                  <c:v>32</c:v>
                </c:pt>
                <c:pt idx="26">
                  <c:v>22</c:v>
                </c:pt>
                <c:pt idx="27">
                  <c:v>23</c:v>
                </c:pt>
                <c:pt idx="28">
                  <c:v>15</c:v>
                </c:pt>
                <c:pt idx="29">
                  <c:v>25</c:v>
                </c:pt>
                <c:pt idx="30">
                  <c:v>30</c:v>
                </c:pt>
                <c:pt idx="31">
                  <c:v>24.5</c:v>
                </c:pt>
                <c:pt idx="32">
                  <c:v>25</c:v>
                </c:pt>
                <c:pt idx="33">
                  <c:v>32</c:v>
                </c:pt>
                <c:pt idx="34">
                  <c:v>15</c:v>
                </c:pt>
                <c:pt idx="35">
                  <c:v>32.5</c:v>
                </c:pt>
                <c:pt idx="36">
                  <c:v>21.5</c:v>
                </c:pt>
                <c:pt idx="37">
                  <c:v>15</c:v>
                </c:pt>
                <c:pt idx="38">
                  <c:v>15</c:v>
                </c:pt>
                <c:pt idx="39">
                  <c:v>30</c:v>
                </c:pt>
                <c:pt idx="40">
                  <c:v>15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timmar/vecka har ni öppet endast för de yngsta barnen typ 0–1 år/ vecka?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4</c:v>
                </c:pt>
                <c:pt idx="1">
                  <c:v>5</c:v>
                </c:pt>
                <c:pt idx="2">
                  <c:v>13</c:v>
                </c:pt>
                <c:pt idx="3">
                  <c:v>3.5</c:v>
                </c:pt>
                <c:pt idx="4">
                  <c:v>5.5</c:v>
                </c:pt>
                <c:pt idx="5">
                  <c:v>7</c:v>
                </c:pt>
                <c:pt idx="6">
                  <c:v>2.5</c:v>
                </c:pt>
                <c:pt idx="7">
                  <c:v>7</c:v>
                </c:pt>
                <c:pt idx="8">
                  <c:v>3</c:v>
                </c:pt>
                <c:pt idx="9">
                  <c:v>6</c:v>
                </c:pt>
                <c:pt idx="10">
                  <c:v>6</c:v>
                </c:pt>
                <c:pt idx="11">
                  <c:v>6</c:v>
                </c:pt>
                <c:pt idx="12">
                  <c:v>3</c:v>
                </c:pt>
                <c:pt idx="13">
                  <c:v>3.5</c:v>
                </c:pt>
                <c:pt idx="14">
                  <c:v>6</c:v>
                </c:pt>
                <c:pt idx="15">
                  <c:v>2</c:v>
                </c:pt>
                <c:pt idx="16">
                  <c:v>7</c:v>
                </c:pt>
                <c:pt idx="17">
                  <c:v>3</c:v>
                </c:pt>
                <c:pt idx="18">
                  <c:v>7</c:v>
                </c:pt>
                <c:pt idx="19">
                  <c:v>3</c:v>
                </c:pt>
                <c:pt idx="20">
                  <c:v>8</c:v>
                </c:pt>
                <c:pt idx="21">
                  <c:v>3</c:v>
                </c:pt>
                <c:pt idx="22">
                  <c:v>0</c:v>
                </c:pt>
                <c:pt idx="23">
                  <c:v>6</c:v>
                </c:pt>
                <c:pt idx="24">
                  <c:v>7</c:v>
                </c:pt>
                <c:pt idx="25">
                  <c:v>7.5</c:v>
                </c:pt>
                <c:pt idx="26">
                  <c:v>4</c:v>
                </c:pt>
                <c:pt idx="27">
                  <c:v>3.5</c:v>
                </c:pt>
                <c:pt idx="28">
                  <c:v>5</c:v>
                </c:pt>
                <c:pt idx="29">
                  <c:v>0</c:v>
                </c:pt>
                <c:pt idx="30">
                  <c:v>7</c:v>
                </c:pt>
                <c:pt idx="31">
                  <c:v>5.5</c:v>
                </c:pt>
                <c:pt idx="32">
                  <c:v>6</c:v>
                </c:pt>
                <c:pt idx="33">
                  <c:v>5</c:v>
                </c:pt>
                <c:pt idx="34">
                  <c:v>3</c:v>
                </c:pt>
                <c:pt idx="35">
                  <c:v>4.5</c:v>
                </c:pt>
                <c:pt idx="36">
                  <c:v>3.5</c:v>
                </c:pt>
                <c:pt idx="37">
                  <c:v>2</c:v>
                </c:pt>
                <c:pt idx="38">
                  <c:v>3</c:v>
                </c:pt>
                <c:pt idx="39">
                  <c:v>4.5</c:v>
                </c:pt>
                <c:pt idx="40">
                  <c:v>4</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Antal inskrivna barn på bvc per heltid förebyggande soc</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132</c:v>
                </c:pt>
                <c:pt idx="1">
                  <c:v>1346.6666666666667</c:v>
                </c:pt>
                <c:pt idx="2">
                  <c:v>924</c:v>
                </c:pt>
                <c:pt idx="3">
                  <c:v>430</c:v>
                </c:pt>
                <c:pt idx="4">
                  <c:v>1494</c:v>
                </c:pt>
                <c:pt idx="5">
                  <c:v>815</c:v>
                </c:pt>
                <c:pt idx="6">
                  <c:v>2288</c:v>
                </c:pt>
                <c:pt idx="7">
                  <c:v>2570.9090909090905</c:v>
                </c:pt>
                <c:pt idx="8">
                  <c:v>577.33333333333337</c:v>
                </c:pt>
                <c:pt idx="9">
                  <c:v>1218.6666666666667</c:v>
                </c:pt>
                <c:pt idx="10">
                  <c:v>912</c:v>
                </c:pt>
                <c:pt idx="11">
                  <c:v>1405.7142857142858</c:v>
                </c:pt>
                <c:pt idx="12">
                  <c:v>1502.6666666666667</c:v>
                </c:pt>
                <c:pt idx="13">
                  <c:v>1821.3333333333333</c:v>
                </c:pt>
                <c:pt idx="14">
                  <c:v>1940</c:v>
                </c:pt>
                <c:pt idx="15">
                  <c:v>506.25</c:v>
                </c:pt>
                <c:pt idx="16">
                  <c:v>1166.6666666666667</c:v>
                </c:pt>
                <c:pt idx="17">
                  <c:v>749</c:v>
                </c:pt>
                <c:pt idx="18">
                  <c:v>1162</c:v>
                </c:pt>
                <c:pt idx="19">
                  <c:v>406.66666666666669</c:v>
                </c:pt>
                <c:pt idx="20">
                  <c:v>1297.3333333333333</c:v>
                </c:pt>
                <c:pt idx="21">
                  <c:v>1178.6666666666667</c:v>
                </c:pt>
                <c:pt idx="22">
                  <c:v>266.25</c:v>
                </c:pt>
                <c:pt idx="23">
                  <c:v>882</c:v>
                </c:pt>
                <c:pt idx="24">
                  <c:v>563.63636363636363</c:v>
                </c:pt>
                <c:pt idx="25">
                  <c:v>1095.5555555555554</c:v>
                </c:pt>
                <c:pt idx="26">
                  <c:v>808</c:v>
                </c:pt>
                <c:pt idx="27">
                  <c:v>761.11111111111109</c:v>
                </c:pt>
                <c:pt idx="28">
                  <c:v>1164</c:v>
                </c:pt>
                <c:pt idx="29">
                  <c:v>1168</c:v>
                </c:pt>
                <c:pt idx="30">
                  <c:v>527.77777777777771</c:v>
                </c:pt>
                <c:pt idx="31">
                  <c:v>1209.3333333333333</c:v>
                </c:pt>
                <c:pt idx="32">
                  <c:v>1075</c:v>
                </c:pt>
                <c:pt idx="33">
                  <c:v>523.33333333333337</c:v>
                </c:pt>
                <c:pt idx="34">
                  <c:v>815.38461538461536</c:v>
                </c:pt>
                <c:pt idx="35">
                  <c:v>635.42857142857144</c:v>
                </c:pt>
                <c:pt idx="36">
                  <c:v>761.11111111111109</c:v>
                </c:pt>
                <c:pt idx="37">
                  <c:v>825</c:v>
                </c:pt>
                <c:pt idx="38">
                  <c:v>638</c:v>
                </c:pt>
                <c:pt idx="39">
                  <c:v>663</c:v>
                </c:pt>
                <c:pt idx="40">
                  <c:v>920</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Hur många samtal/enskilda besök/månad i genomsnitt hade förebyggande socialtjänst under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10.666666666666666</c:v>
                </c:pt>
                <c:pt idx="1">
                  <c:v>25.333333333333329</c:v>
                </c:pt>
                <c:pt idx="2">
                  <c:v>14</c:v>
                </c:pt>
                <c:pt idx="3">
                  <c:v>14.444444444444445</c:v>
                </c:pt>
                <c:pt idx="4">
                  <c:v>40</c:v>
                </c:pt>
                <c:pt idx="5">
                  <c:v>18.888888888888889</c:v>
                </c:pt>
                <c:pt idx="6">
                  <c:v>36.5</c:v>
                </c:pt>
                <c:pt idx="7">
                  <c:v>23.636363636363637</c:v>
                </c:pt>
                <c:pt idx="8">
                  <c:v>30.666666666666668</c:v>
                </c:pt>
                <c:pt idx="10">
                  <c:v>30</c:v>
                </c:pt>
                <c:pt idx="11">
                  <c:v>34.285714285714285</c:v>
                </c:pt>
                <c:pt idx="12">
                  <c:v>18</c:v>
                </c:pt>
                <c:pt idx="13">
                  <c:v>18.666666666666668</c:v>
                </c:pt>
                <c:pt idx="14">
                  <c:v>20</c:v>
                </c:pt>
                <c:pt idx="15">
                  <c:v>21.25</c:v>
                </c:pt>
                <c:pt idx="16">
                  <c:v>33.333333333333336</c:v>
                </c:pt>
                <c:pt idx="17">
                  <c:v>25</c:v>
                </c:pt>
                <c:pt idx="18">
                  <c:v>18</c:v>
                </c:pt>
                <c:pt idx="19">
                  <c:v>25.333333333333329</c:v>
                </c:pt>
                <c:pt idx="20">
                  <c:v>4</c:v>
                </c:pt>
                <c:pt idx="23">
                  <c:v>14</c:v>
                </c:pt>
                <c:pt idx="24">
                  <c:v>11.363636363636363</c:v>
                </c:pt>
                <c:pt idx="25">
                  <c:v>12.22222222222222</c:v>
                </c:pt>
                <c:pt idx="26">
                  <c:v>20</c:v>
                </c:pt>
                <c:pt idx="27">
                  <c:v>27.777777777777779</c:v>
                </c:pt>
                <c:pt idx="28">
                  <c:v>24</c:v>
                </c:pt>
                <c:pt idx="29">
                  <c:v>25</c:v>
                </c:pt>
                <c:pt idx="30">
                  <c:v>34.444444444444443</c:v>
                </c:pt>
                <c:pt idx="31">
                  <c:v>32</c:v>
                </c:pt>
                <c:pt idx="32">
                  <c:v>38</c:v>
                </c:pt>
                <c:pt idx="33">
                  <c:v>23.333333333333329</c:v>
                </c:pt>
                <c:pt idx="34">
                  <c:v>30.769230769230766</c:v>
                </c:pt>
                <c:pt idx="35">
                  <c:v>9.7142857142857135</c:v>
                </c:pt>
                <c:pt idx="36">
                  <c:v>44.444444444444443</c:v>
                </c:pt>
                <c:pt idx="37">
                  <c:v>32</c:v>
                </c:pt>
                <c:pt idx="38">
                  <c:v>22</c:v>
                </c:pt>
                <c:pt idx="39">
                  <c:v>15.5</c:v>
                </c:pt>
                <c:pt idx="40">
                  <c:v>17.546666666666667</c:v>
                </c:pt>
              </c:numCache>
            </c:numRef>
          </c:val>
          <c:extLst>
            <c:ext xmlns:c16="http://schemas.microsoft.com/office/drawing/2014/chart" uri="{C3380CC4-5D6E-409C-BE32-E72D297353CC}">
              <c16:uniqueId val="{00000000-9DD8-FB44-9CCC-D29EE31E8239}"/>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Ekonomi</c:v>
                </c:pt>
                <c:pt idx="4">
                  <c:v>Samhällsinformation</c:v>
                </c:pt>
                <c:pt idx="5">
                  <c:v>Förberedelse graviditet</c:v>
                </c:pt>
                <c:pt idx="6">
                  <c:v>Krissamtal</c:v>
                </c:pt>
                <c:pt idx="7">
                  <c:v>Migration</c:v>
                </c:pt>
                <c:pt idx="8">
                  <c:v>Annat</c:v>
                </c:pt>
              </c:strCache>
            </c:strRef>
          </c:cat>
          <c:val>
            <c:numRef>
              <c:f>Sheet1!$B$2:$B$10</c:f>
              <c:numCache>
                <c:formatCode>General</c:formatCode>
                <c:ptCount val="9"/>
                <c:pt idx="0">
                  <c:v>0.97560975609756095</c:v>
                </c:pt>
                <c:pt idx="1">
                  <c:v>0.8292682926829269</c:v>
                </c:pt>
                <c:pt idx="2">
                  <c:v>0.51219512195121952</c:v>
                </c:pt>
                <c:pt idx="3">
                  <c:v>0.1951219512195122</c:v>
                </c:pt>
                <c:pt idx="4">
                  <c:v>0.1951219512195122</c:v>
                </c:pt>
                <c:pt idx="5">
                  <c:v>0.12195121951219511</c:v>
                </c:pt>
                <c:pt idx="6">
                  <c:v>7.3170731707316999E-2</c:v>
                </c:pt>
                <c:pt idx="7">
                  <c:v>4.8780487804878002E-2</c:v>
                </c:pt>
                <c:pt idx="8">
                  <c:v>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7. Vilken verksamhet tillhör samordnaren?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A2C-7C43-A721-D3B3016F6AF5}"/>
              </c:ext>
            </c:extLst>
          </c:dPt>
          <c:dPt>
            <c:idx val="1"/>
            <c:invertIfNegative val="0"/>
            <c:bubble3D val="0"/>
            <c:spPr>
              <a:solidFill>
                <a:srgbClr val="9DCC8F"/>
              </a:solidFill>
              <a:ln>
                <a:noFill/>
              </a:ln>
              <a:effectLst/>
            </c:spPr>
            <c:extLst>
              <c:ext xmlns:c16="http://schemas.microsoft.com/office/drawing/2014/chart" uri="{C3380CC4-5D6E-409C-BE32-E72D297353CC}">
                <c16:uniqueId val="{00000003-7A2C-7C43-A721-D3B3016F6AF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Öppen förskola</c:v>
                </c:pt>
                <c:pt idx="1">
                  <c:v>Förebyggande socialtjänst</c:v>
                </c:pt>
                <c:pt idx="2">
                  <c:v>BVC</c:v>
                </c:pt>
                <c:pt idx="3">
                  <c:v>Annat</c:v>
                </c:pt>
                <c:pt idx="4">
                  <c:v>BMM</c:v>
                </c:pt>
              </c:strCache>
            </c:strRef>
          </c:cat>
          <c:val>
            <c:numRef>
              <c:f>Sheet1!$B$2:$B$6</c:f>
              <c:numCache>
                <c:formatCode>General</c:formatCode>
                <c:ptCount val="5"/>
                <c:pt idx="0">
                  <c:v>0.43902439024390238</c:v>
                </c:pt>
                <c:pt idx="1">
                  <c:v>0.34146341463414631</c:v>
                </c:pt>
                <c:pt idx="2">
                  <c:v>0.12195121951219511</c:v>
                </c:pt>
                <c:pt idx="3">
                  <c:v>7.3170731707316999E-2</c:v>
                </c:pt>
                <c:pt idx="4">
                  <c:v>2.4390243902439001E-2</c:v>
                </c:pt>
              </c:numCache>
            </c:numRef>
          </c:val>
          <c:extLst>
            <c:ext xmlns:c16="http://schemas.microsoft.com/office/drawing/2014/chart" uri="{C3380CC4-5D6E-409C-BE32-E72D297353CC}">
              <c16:uniqueId val="{00000004-7A2C-7C43-A721-D3B3016F6AF5}"/>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[Tjänstgöringsgrad i procent] 6. SamordnareOBS! Tänk på att fördela din tjänstgöringsgrad mellan din profession och samordnarrollen.</c:v>
                </c:pt>
              </c:strCache>
            </c:strRef>
          </c:tx>
          <c:spPr>
            <a:solidFill>
              <a:schemeClr val="accent1"/>
            </a:solidFill>
            <a:ln>
              <a:noFill/>
            </a:ln>
            <a:effectLst/>
          </c:spPr>
          <c:invertIfNegative val="0"/>
          <c:dLbls>
            <c:numFmt formatCode="#\ ##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10</c:v>
                </c:pt>
                <c:pt idx="1">
                  <c:v>25</c:v>
                </c:pt>
                <c:pt idx="2">
                  <c:v>25</c:v>
                </c:pt>
                <c:pt idx="3">
                  <c:v>20</c:v>
                </c:pt>
                <c:pt idx="4">
                  <c:v>25</c:v>
                </c:pt>
                <c:pt idx="5">
                  <c:v>20</c:v>
                </c:pt>
                <c:pt idx="6">
                  <c:v>25</c:v>
                </c:pt>
                <c:pt idx="7">
                  <c:v>25</c:v>
                </c:pt>
                <c:pt idx="8">
                  <c:v>10</c:v>
                </c:pt>
                <c:pt idx="9">
                  <c:v>25</c:v>
                </c:pt>
                <c:pt idx="10">
                  <c:v>23</c:v>
                </c:pt>
                <c:pt idx="11">
                  <c:v>20</c:v>
                </c:pt>
                <c:pt idx="12">
                  <c:v>25</c:v>
                </c:pt>
                <c:pt idx="13">
                  <c:v>25</c:v>
                </c:pt>
                <c:pt idx="14">
                  <c:v>22</c:v>
                </c:pt>
                <c:pt idx="15">
                  <c:v>5</c:v>
                </c:pt>
                <c:pt idx="16">
                  <c:v>40</c:v>
                </c:pt>
                <c:pt idx="17">
                  <c:v>25</c:v>
                </c:pt>
                <c:pt idx="18">
                  <c:v>30</c:v>
                </c:pt>
                <c:pt idx="19">
                  <c:v>10</c:v>
                </c:pt>
                <c:pt idx="20">
                  <c:v>25</c:v>
                </c:pt>
                <c:pt idx="21">
                  <c:v>20</c:v>
                </c:pt>
                <c:pt idx="22">
                  <c:v>10</c:v>
                </c:pt>
                <c:pt idx="23">
                  <c:v>22</c:v>
                </c:pt>
                <c:pt idx="24">
                  <c:v>20</c:v>
                </c:pt>
                <c:pt idx="25">
                  <c:v>40</c:v>
                </c:pt>
                <c:pt idx="26">
                  <c:v>20</c:v>
                </c:pt>
                <c:pt idx="27">
                  <c:v>10</c:v>
                </c:pt>
                <c:pt idx="28">
                  <c:v>25</c:v>
                </c:pt>
                <c:pt idx="29">
                  <c:v>25</c:v>
                </c:pt>
                <c:pt idx="30">
                  <c:v>20</c:v>
                </c:pt>
                <c:pt idx="31">
                  <c:v>25</c:v>
                </c:pt>
                <c:pt idx="32">
                  <c:v>25</c:v>
                </c:pt>
                <c:pt idx="33">
                  <c:v>20</c:v>
                </c:pt>
                <c:pt idx="34">
                  <c:v>25</c:v>
                </c:pt>
                <c:pt idx="35">
                  <c:v>15</c:v>
                </c:pt>
                <c:pt idx="36">
                  <c:v>20</c:v>
                </c:pt>
                <c:pt idx="37">
                  <c:v>25</c:v>
                </c:pt>
                <c:pt idx="38">
                  <c:v>20</c:v>
                </c:pt>
                <c:pt idx="39">
                  <c:v>20</c:v>
                </c:pt>
                <c:pt idx="40">
                  <c:v>10</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0.75609756097560976</c:v>
                </c:pt>
                <c:pt idx="1">
                  <c:v>0.24390243902439021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425633312341541"/>
        </c:manualLayout>
      </c:layout>
      <c:barChart>
        <c:barDir val="col"/>
        <c:grouping val="clustered"/>
        <c:varyColors val="0"/>
        <c:ser>
          <c:idx val="0"/>
          <c:order val="0"/>
          <c:tx>
            <c:strRef>
              <c:f>Sheet1!$B$1</c:f>
              <c:strCache>
                <c:ptCount val="1"/>
                <c:pt idx="0">
                  <c:v>12. Hur många timmar/månad har ni haft för gemensamma möten på FC 2025? (ex husmöte, FC-möten eller verksamhetsmöte)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4</c:v>
                </c:pt>
                <c:pt idx="1">
                  <c:v>4</c:v>
                </c:pt>
                <c:pt idx="2">
                  <c:v>8</c:v>
                </c:pt>
                <c:pt idx="3">
                  <c:v>8</c:v>
                </c:pt>
                <c:pt idx="4">
                  <c:v>4</c:v>
                </c:pt>
                <c:pt idx="5">
                  <c:v>4</c:v>
                </c:pt>
                <c:pt idx="6">
                  <c:v>3</c:v>
                </c:pt>
                <c:pt idx="7">
                  <c:v>7</c:v>
                </c:pt>
                <c:pt idx="8">
                  <c:v>4</c:v>
                </c:pt>
                <c:pt idx="9">
                  <c:v>4</c:v>
                </c:pt>
                <c:pt idx="10">
                  <c:v>2</c:v>
                </c:pt>
                <c:pt idx="11">
                  <c:v>6</c:v>
                </c:pt>
                <c:pt idx="12">
                  <c:v>5</c:v>
                </c:pt>
                <c:pt idx="13">
                  <c:v>5</c:v>
                </c:pt>
                <c:pt idx="14">
                  <c:v>5</c:v>
                </c:pt>
                <c:pt idx="15">
                  <c:v>3.2</c:v>
                </c:pt>
                <c:pt idx="16">
                  <c:v>4</c:v>
                </c:pt>
                <c:pt idx="17">
                  <c:v>4</c:v>
                </c:pt>
                <c:pt idx="18">
                  <c:v>5</c:v>
                </c:pt>
                <c:pt idx="19">
                  <c:v>4.42</c:v>
                </c:pt>
                <c:pt idx="20">
                  <c:v>4</c:v>
                </c:pt>
                <c:pt idx="21">
                  <c:v>5</c:v>
                </c:pt>
                <c:pt idx="22">
                  <c:v>4</c:v>
                </c:pt>
                <c:pt idx="23">
                  <c:v>5</c:v>
                </c:pt>
                <c:pt idx="24">
                  <c:v>2</c:v>
                </c:pt>
                <c:pt idx="25">
                  <c:v>8</c:v>
                </c:pt>
                <c:pt idx="26">
                  <c:v>8</c:v>
                </c:pt>
                <c:pt idx="27">
                  <c:v>4</c:v>
                </c:pt>
                <c:pt idx="28">
                  <c:v>4</c:v>
                </c:pt>
                <c:pt idx="29">
                  <c:v>4</c:v>
                </c:pt>
                <c:pt idx="30">
                  <c:v>8</c:v>
                </c:pt>
                <c:pt idx="31">
                  <c:v>8</c:v>
                </c:pt>
                <c:pt idx="32">
                  <c:v>5</c:v>
                </c:pt>
                <c:pt idx="33">
                  <c:v>8</c:v>
                </c:pt>
                <c:pt idx="34">
                  <c:v>4</c:v>
                </c:pt>
                <c:pt idx="35">
                  <c:v>8</c:v>
                </c:pt>
                <c:pt idx="36">
                  <c:v>4.5</c:v>
                </c:pt>
                <c:pt idx="37">
                  <c:v>4</c:v>
                </c:pt>
                <c:pt idx="38">
                  <c:v>4</c:v>
                </c:pt>
                <c:pt idx="39">
                  <c:v>8</c:v>
                </c:pt>
                <c:pt idx="40">
                  <c:v>2.5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0.90243902439024404</c:v>
                </c:pt>
                <c:pt idx="1">
                  <c:v>9.7560975609756101E-2</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8.2545997016409703E-2</c:v>
                </c:pt>
                <c:pt idx="1">
                  <c:v>0.43510691198408752</c:v>
                </c:pt>
                <c:pt idx="2">
                  <c:v>0.23918448533068121</c:v>
                </c:pt>
                <c:pt idx="3">
                  <c:v>0.13177523620089501</c:v>
                </c:pt>
                <c:pt idx="4">
                  <c:v>0.1203381402287419</c:v>
                </c:pt>
                <c:pt idx="5">
                  <c:v>9.4480358030830394E-2</c:v>
                </c:pt>
                <c:pt idx="6">
                  <c:v>8.9010442565887596E-2</c:v>
                </c:pt>
                <c:pt idx="7">
                  <c:v>1.56632403328438E-2</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33707009567499E-2"/>
          <c:y val="3.4104452469562237E-2"/>
          <c:w val="0.94107906144678621"/>
          <c:h val="0.58705474891159248"/>
        </c:manualLayout>
      </c:layout>
      <c:barChart>
        <c:barDir val="col"/>
        <c:grouping val="clustered"/>
        <c:varyColors val="0"/>
        <c:ser>
          <c:idx val="0"/>
          <c:order val="0"/>
          <c:tx>
            <c:strRef>
              <c:f>Sheet1!$B$1</c:f>
              <c:strCache>
                <c:ptCount val="1"/>
                <c:pt idx="0">
                  <c:v>14. Hur många timmar/år har ni haft gemensam tid för planerings och verksamhetsdag/ar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Alfahuset, Helsingborg</c:v>
                </c:pt>
                <c:pt idx="1">
                  <c:v>Björken, Sjöbo</c:v>
                </c:pt>
                <c:pt idx="2">
                  <c:v>Bryggan Trelleborg</c:v>
                </c:pt>
                <c:pt idx="3">
                  <c:v>Familjehuset Nydala, Malmö</c:v>
                </c:pt>
                <c:pt idx="4">
                  <c:v>Familjehuset Näsby, Kristianstad</c:v>
                </c:pt>
                <c:pt idx="5">
                  <c:v>Familjens Hus Malmö</c:v>
                </c:pt>
                <c:pt idx="6">
                  <c:v>Familjens Hus Tåbelund</c:v>
                </c:pt>
                <c:pt idx="7">
                  <c:v>Familjens Hus, Hässleholm</c:v>
                </c:pt>
                <c:pt idx="8">
                  <c:v>Familjens Hus, MunkaLjungby</c:v>
                </c:pt>
                <c:pt idx="9">
                  <c:v>Familjens Hus, Perstorp</c:v>
                </c:pt>
                <c:pt idx="10">
                  <c:v>Familjens hus Klippan</c:v>
                </c:pt>
                <c:pt idx="11">
                  <c:v>Familjens hus, Ängelholm</c:v>
                </c:pt>
                <c:pt idx="12">
                  <c:v>Familjernas Hus, Vellinge</c:v>
                </c:pt>
                <c:pt idx="13">
                  <c:v>Familjernas hus, Höllviken</c:v>
                </c:pt>
                <c:pt idx="14">
                  <c:v>Fjärilen, Ekeby</c:v>
                </c:pt>
                <c:pt idx="15">
                  <c:v>Fröhuset, Helsingborg</c:v>
                </c:pt>
                <c:pt idx="16">
                  <c:v>Fäladsfamiljen, Lund</c:v>
                </c:pt>
                <c:pt idx="17">
                  <c:v>Guldkornet, Svalöv</c:v>
                </c:pt>
                <c:pt idx="18">
                  <c:v>Hagapunkten, Åstorp</c:v>
                </c:pt>
                <c:pt idx="19">
                  <c:v>Högaborg, Helsingborg</c:v>
                </c:pt>
                <c:pt idx="20">
                  <c:v>Höganäs</c:v>
                </c:pt>
                <c:pt idx="21">
                  <c:v>Knislinge</c:v>
                </c:pt>
                <c:pt idx="22">
                  <c:v>Kompassen, Helsingborg</c:v>
                </c:pt>
                <c:pt idx="23">
                  <c:v>Larven Bjuv</c:v>
                </c:pt>
                <c:pt idx="24">
                  <c:v>Lindängen, Malmö</c:v>
                </c:pt>
                <c:pt idx="25">
                  <c:v>Mobilia, Malmö</c:v>
                </c:pt>
                <c:pt idx="26">
                  <c:v>Myllan Anderslöv</c:v>
                </c:pt>
                <c:pt idx="27">
                  <c:v>Oliven, Helsingborg</c:v>
                </c:pt>
                <c:pt idx="28">
                  <c:v>Osby familjecentral</c:v>
                </c:pt>
                <c:pt idx="29">
                  <c:v>Paletten Staffanstorp</c:v>
                </c:pt>
                <c:pt idx="30">
                  <c:v>Rådmansvången Malmö</c:v>
                </c:pt>
                <c:pt idx="31">
                  <c:v>Rådstugan, Landskrona</c:v>
                </c:pt>
                <c:pt idx="32">
                  <c:v>Samovaren, Burlöv</c:v>
                </c:pt>
                <c:pt idx="33">
                  <c:v>Sesam, Malmö</c:v>
                </c:pt>
                <c:pt idx="34">
                  <c:v>Simrishamn familjecentral</c:v>
                </c:pt>
                <c:pt idx="35">
                  <c:v>Solstrålen, Malmö</c:v>
                </c:pt>
                <c:pt idx="36">
                  <c:v>Söder, Helsingborg</c:v>
                </c:pt>
                <c:pt idx="37">
                  <c:v>Tellus, Landskrona</c:v>
                </c:pt>
                <c:pt idx="38">
                  <c:v>Tomelilla</c:v>
                </c:pt>
                <c:pt idx="39">
                  <c:v>Värnhem, Malmö</c:v>
                </c:pt>
                <c:pt idx="40">
                  <c:v>Örkelljunga familjecentral</c:v>
                </c:pt>
              </c:strCache>
            </c:strRef>
          </c:cat>
          <c:val>
            <c:numRef>
              <c:f>Sheet1!$B$2:$B$42</c:f>
              <c:numCache>
                <c:formatCode>General</c:formatCode>
                <c:ptCount val="41"/>
                <c:pt idx="0">
                  <c:v>31</c:v>
                </c:pt>
                <c:pt idx="1">
                  <c:v>16</c:v>
                </c:pt>
                <c:pt idx="2">
                  <c:v>12</c:v>
                </c:pt>
                <c:pt idx="3">
                  <c:v>16</c:v>
                </c:pt>
                <c:pt idx="4">
                  <c:v>16</c:v>
                </c:pt>
                <c:pt idx="5">
                  <c:v>16</c:v>
                </c:pt>
                <c:pt idx="6">
                  <c:v>14</c:v>
                </c:pt>
                <c:pt idx="7">
                  <c:v>16.5</c:v>
                </c:pt>
                <c:pt idx="8">
                  <c:v>16</c:v>
                </c:pt>
                <c:pt idx="9">
                  <c:v>16</c:v>
                </c:pt>
                <c:pt idx="10">
                  <c:v>18</c:v>
                </c:pt>
                <c:pt idx="11">
                  <c:v>16</c:v>
                </c:pt>
                <c:pt idx="12">
                  <c:v>8</c:v>
                </c:pt>
                <c:pt idx="13">
                  <c:v>11</c:v>
                </c:pt>
                <c:pt idx="14">
                  <c:v>15</c:v>
                </c:pt>
                <c:pt idx="15">
                  <c:v>16</c:v>
                </c:pt>
                <c:pt idx="16">
                  <c:v>16</c:v>
                </c:pt>
                <c:pt idx="17">
                  <c:v>8</c:v>
                </c:pt>
                <c:pt idx="18">
                  <c:v>32</c:v>
                </c:pt>
                <c:pt idx="19">
                  <c:v>16</c:v>
                </c:pt>
                <c:pt idx="20">
                  <c:v>16</c:v>
                </c:pt>
                <c:pt idx="21">
                  <c:v>24</c:v>
                </c:pt>
                <c:pt idx="22">
                  <c:v>16</c:v>
                </c:pt>
                <c:pt idx="23">
                  <c:v>15</c:v>
                </c:pt>
                <c:pt idx="24">
                  <c:v>16</c:v>
                </c:pt>
                <c:pt idx="25">
                  <c:v>16</c:v>
                </c:pt>
                <c:pt idx="26">
                  <c:v>16</c:v>
                </c:pt>
                <c:pt idx="27">
                  <c:v>24</c:v>
                </c:pt>
                <c:pt idx="28">
                  <c:v>12</c:v>
                </c:pt>
                <c:pt idx="29">
                  <c:v>16</c:v>
                </c:pt>
                <c:pt idx="30">
                  <c:v>16</c:v>
                </c:pt>
                <c:pt idx="31">
                  <c:v>12</c:v>
                </c:pt>
                <c:pt idx="32">
                  <c:v>12</c:v>
                </c:pt>
                <c:pt idx="33">
                  <c:v>16</c:v>
                </c:pt>
                <c:pt idx="34">
                  <c:v>12</c:v>
                </c:pt>
                <c:pt idx="35">
                  <c:v>16</c:v>
                </c:pt>
                <c:pt idx="36">
                  <c:v>16</c:v>
                </c:pt>
                <c:pt idx="37">
                  <c:v>12</c:v>
                </c:pt>
                <c:pt idx="38">
                  <c:v>16</c:v>
                </c:pt>
                <c:pt idx="39">
                  <c:v>16</c:v>
                </c:pt>
                <c:pt idx="40">
                  <c:v>16</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axId val="614548047"/>
        <c:axId val="614538911"/>
      </c:barChart>
      <c:catAx>
        <c:axId val="61454804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0.95121951219512202</c:v>
                </c:pt>
                <c:pt idx="1">
                  <c:v>4.8780487804878002E-2</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0.73170731707317072</c:v>
                </c:pt>
                <c:pt idx="1">
                  <c:v>0.26829268292682928</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0.76666666666666672</c:v>
                </c:pt>
                <c:pt idx="1">
                  <c:v>0.23333333333333331</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0.96666666666666679</c:v>
                </c:pt>
                <c:pt idx="1">
                  <c:v>0.83333333333333337</c:v>
                </c:pt>
                <c:pt idx="2">
                  <c:v>0.7</c:v>
                </c:pt>
                <c:pt idx="3">
                  <c:v>0.96666666666666679</c:v>
                </c:pt>
                <c:pt idx="4">
                  <c:v>6.6666666666666596E-2</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0.82926829268292679</c:v>
                </c:pt>
                <c:pt idx="1">
                  <c:v>0.1707317073170731</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0.53658536585365857</c:v>
                </c:pt>
                <c:pt idx="1">
                  <c:v>0.95121951219512202</c:v>
                </c:pt>
                <c:pt idx="2">
                  <c:v>0.87804878048780488</c:v>
                </c:pt>
                <c:pt idx="3">
                  <c:v>0.90243902439024404</c:v>
                </c:pt>
                <c:pt idx="4">
                  <c:v>0.1951219512195122</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0.92682926829268297</c:v>
                </c:pt>
                <c:pt idx="1">
                  <c:v>7.3170731707316999E-2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0.46341463414634149</c:v>
                </c:pt>
                <c:pt idx="1">
                  <c:v>0.53658536585365857</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0.13665515540207199</c:v>
                </c:pt>
                <c:pt idx="1">
                  <c:v>0.3038973852984706</c:v>
                </c:pt>
                <c:pt idx="2">
                  <c:v>5.1307350764676803E-2</c:v>
                </c:pt>
                <c:pt idx="3">
                  <c:v>0.61815490873211643</c:v>
                </c:pt>
                <c:pt idx="4">
                  <c:v>7.8316201664218998E-3</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0.1578947368421052</c:v>
                </c:pt>
                <c:pt idx="1">
                  <c:v>0.36842105263157893</c:v>
                </c:pt>
                <c:pt idx="2">
                  <c:v>0.89473684210526316</c:v>
                </c:pt>
                <c:pt idx="3">
                  <c:v>0.84210526315789469</c:v>
                </c:pt>
                <c:pt idx="4">
                  <c:v>0.10526315789473679</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0.97560975609756095</c:v>
                </c:pt>
                <c:pt idx="1">
                  <c:v>2.4390243902439001E-2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0.95121951219512202</c:v>
                </c:pt>
                <c:pt idx="1">
                  <c:v>4.8780487804878002E-2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0.97560975609756095</c:v>
                </c:pt>
                <c:pt idx="1">
                  <c:v>2.4390243902439001E-2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arbetar på:</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Annan</c:v>
                </c:pt>
              </c:strCache>
            </c:strRef>
          </c:cat>
          <c:val>
            <c:numRef>
              <c:f>Sheet1!$B$2:$B$6</c:f>
              <c:numCache>
                <c:formatCode>General</c:formatCode>
                <c:ptCount val="5"/>
                <c:pt idx="0">
                  <c:v>0.22402597402597399</c:v>
                </c:pt>
                <c:pt idx="1">
                  <c:v>0.36363636363636359</c:v>
                </c:pt>
                <c:pt idx="2">
                  <c:v>0.20779220779220781</c:v>
                </c:pt>
                <c:pt idx="3">
                  <c:v>0.20129870129870131</c:v>
                </c:pt>
                <c:pt idx="4">
                  <c:v>3.2467532467532001E-3</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7470951582557"/>
          <c:y val="0.10360002235708733"/>
          <c:w val="0.41891086356680324"/>
          <c:h val="0.81162134558222598"/>
        </c:manualLayout>
      </c:layout>
      <c:radarChart>
        <c:radarStyle val="marker"/>
        <c:varyColors val="0"/>
        <c:ser>
          <c:idx val="0"/>
          <c:order val="0"/>
          <c:tx>
            <c:strRef>
              <c:f>Sheet1!$B$1</c:f>
              <c:strCache>
                <c:ptCount val="1"/>
                <c:pt idx="0">
                  <c:v>Nationellt</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0"/>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1-904A-CA44-9744-1E76EDEDCBD1}"/>
              </c:ext>
            </c:extLst>
          </c:dPt>
          <c:dPt>
            <c:idx val="1"/>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3-904A-CA44-9744-1E76EDEDCBD1}"/>
              </c:ext>
            </c:extLst>
          </c:dPt>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Sheet1!$B$2:$B$10</c:f>
              <c:numCache>
                <c:formatCode>General</c:formatCode>
                <c:ptCount val="9"/>
                <c:pt idx="0">
                  <c:v>3.675194660734149</c:v>
                </c:pt>
                <c:pt idx="1">
                  <c:v>3.6829810901001099</c:v>
                </c:pt>
                <c:pt idx="2">
                  <c:v>3.4137931034482749</c:v>
                </c:pt>
                <c:pt idx="3">
                  <c:v>4.4149054505005569</c:v>
                </c:pt>
                <c:pt idx="4">
                  <c:v>4.155728587319242</c:v>
                </c:pt>
                <c:pt idx="5">
                  <c:v>4.253615127919911</c:v>
                </c:pt>
                <c:pt idx="6">
                  <c:v>3.5839822024471637</c:v>
                </c:pt>
                <c:pt idx="7">
                  <c:v>3.1724137931034484</c:v>
                </c:pt>
                <c:pt idx="8">
                  <c:v>4.1434927697441601</c:v>
                </c:pt>
              </c:numCache>
            </c:numRef>
          </c:val>
          <c:extLst>
            <c:ext xmlns:c16="http://schemas.microsoft.com/office/drawing/2014/chart" uri="{C3380CC4-5D6E-409C-BE32-E72D297353CC}">
              <c16:uniqueId val="{00000004-904A-CA44-9744-1E76EDEDCBD1}"/>
            </c:ext>
          </c:extLst>
        </c:ser>
        <c:ser>
          <c:idx val="1"/>
          <c:order val="1"/>
          <c:tx>
            <c:strRef>
              <c:f>Sheet1!$C$1</c:f>
              <c:strCache>
                <c:ptCount val="1"/>
                <c:pt idx="0">
                  <c:v>Skåne 2024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Sheet1!$C$2:$C$10</c:f>
              <c:numCache>
                <c:formatCode>General</c:formatCode>
                <c:ptCount val="9"/>
                <c:pt idx="0">
                  <c:v>3.8029739776951672</c:v>
                </c:pt>
                <c:pt idx="1">
                  <c:v>3.7397769516728623</c:v>
                </c:pt>
                <c:pt idx="2">
                  <c:v>3.3940520446096656</c:v>
                </c:pt>
                <c:pt idx="3">
                  <c:v>4.4423791821561336</c:v>
                </c:pt>
                <c:pt idx="4">
                  <c:v>4.2044609665427508</c:v>
                </c:pt>
                <c:pt idx="5">
                  <c:v>4.3085501858736057</c:v>
                </c:pt>
                <c:pt idx="6">
                  <c:v>3.7286245353159857</c:v>
                </c:pt>
                <c:pt idx="7">
                  <c:v>3.3977695167286246</c:v>
                </c:pt>
                <c:pt idx="8">
                  <c:v>4.2379182156133828</c:v>
                </c:pt>
              </c:numCache>
            </c:numRef>
          </c:val>
          <c:extLst>
            <c:ext xmlns:c16="http://schemas.microsoft.com/office/drawing/2014/chart" uri="{C3380CC4-5D6E-409C-BE32-E72D297353CC}">
              <c16:uniqueId val="{00000005-904A-CA44-9744-1E76EDEDCBD1}"/>
            </c:ext>
          </c:extLst>
        </c:ser>
        <c:ser>
          <c:idx val="2"/>
          <c:order val="2"/>
          <c:tx>
            <c:strRef>
              <c:f>Sheet1!$D$1</c:f>
              <c:strCache>
                <c:ptCount val="1"/>
                <c:pt idx="0">
                  <c:v>Skåne 2025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Sheet1!$D$2:$D$10</c:f>
              <c:numCache>
                <c:formatCode>General</c:formatCode>
                <c:ptCount val="9"/>
                <c:pt idx="0">
                  <c:v>3.9058441558441559</c:v>
                </c:pt>
                <c:pt idx="1">
                  <c:v>3.7337662337662341</c:v>
                </c:pt>
                <c:pt idx="2">
                  <c:v>3.4642857142857135</c:v>
                </c:pt>
                <c:pt idx="3">
                  <c:v>4.4642857142857144</c:v>
                </c:pt>
                <c:pt idx="4">
                  <c:v>4.2012987012987013</c:v>
                </c:pt>
                <c:pt idx="5">
                  <c:v>4.3311688311688314</c:v>
                </c:pt>
                <c:pt idx="6">
                  <c:v>3.8116883116883118</c:v>
                </c:pt>
                <c:pt idx="7">
                  <c:v>3.3279220779220777</c:v>
                </c:pt>
                <c:pt idx="8">
                  <c:v>4.2175324675324672</c:v>
                </c:pt>
              </c:numCache>
            </c:numRef>
          </c:val>
          <c:extLst>
            <c:ext xmlns:c16="http://schemas.microsoft.com/office/drawing/2014/chart" uri="{C3380CC4-5D6E-409C-BE32-E72D297353CC}">
              <c16:uniqueId val="{00000006-904A-CA44-9744-1E76EDEDCBD1}"/>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layout>
        <c:manualLayout>
          <c:xMode val="edge"/>
          <c:yMode val="edge"/>
          <c:x val="0"/>
          <c:y val="0.95887698565257296"/>
          <c:w val="1"/>
          <c:h val="4.1123014347427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1.81106216348507E-2</c:v>
                </c:pt>
                <c:pt idx="1">
                  <c:v>4.8458149779735601E-2</c:v>
                </c:pt>
                <c:pt idx="2">
                  <c:v>0.28928046989721001</c:v>
                </c:pt>
                <c:pt idx="3">
                  <c:v>0.61967694566813514</c:v>
                </c:pt>
                <c:pt idx="4">
                  <c:v>2.4473813020068499E-2</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är chef för medarbetare inom:</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Kommun</c:v>
                </c:pt>
                <c:pt idx="1">
                  <c:v>Region (även privat utförare)</c:v>
                </c:pt>
              </c:strCache>
            </c:strRef>
          </c:cat>
          <c:val>
            <c:numRef>
              <c:f>Sheet1!$B$2:$B$3</c:f>
              <c:numCache>
                <c:formatCode>General</c:formatCode>
                <c:ptCount val="2"/>
                <c:pt idx="0">
                  <c:v>0.53435114503816794</c:v>
                </c:pt>
                <c:pt idx="1">
                  <c:v>0.465648854961832</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1211387038159"/>
          <c:y val="7.8840590061071303E-2"/>
          <c:w val="0.41870977185544112"/>
          <c:h val="0.83212722798129635"/>
        </c:manualLayout>
      </c:layout>
      <c:radarChart>
        <c:radarStyle val="marker"/>
        <c:varyColors val="0"/>
        <c:ser>
          <c:idx val="0"/>
          <c:order val="0"/>
          <c:tx>
            <c:strRef>
              <c:f>Sheet1!$B$1</c:f>
              <c:strCache>
                <c:ptCount val="1"/>
                <c:pt idx="0">
                  <c:v>Nationellt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C826-DB48-952C-6D1BC8137406}"/>
              </c:ext>
            </c:extLst>
          </c:dPt>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C826-DB48-952C-6D1BC8137406}"/>
              </c:ext>
            </c:extLst>
          </c:dPt>
          <c:dLbls>
            <c:numFmt formatCode="#,##0.0" sourceLinked="0"/>
            <c:spPr>
              <a:noFill/>
              <a:ln>
                <a:noFill/>
              </a:ln>
              <a:effectLst/>
            </c:spPr>
            <c:txPr>
              <a:bodyPr rot="0" spcFirstLastPara="1" vertOverflow="overflow" horzOverflow="overflow" vert="horz" wrap="square" lIns="38100" tIns="19050" rIns="36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Sheet1!$B$2:$B$12</c:f>
              <c:numCache>
                <c:formatCode>General</c:formatCode>
                <c:ptCount val="11"/>
                <c:pt idx="0">
                  <c:v>4.2005813953488369</c:v>
                </c:pt>
                <c:pt idx="1">
                  <c:v>4.1802325581395348</c:v>
                </c:pt>
                <c:pt idx="2">
                  <c:v>4.1598837209302326</c:v>
                </c:pt>
                <c:pt idx="3">
                  <c:v>4.0232558139534884</c:v>
                </c:pt>
                <c:pt idx="4">
                  <c:v>4.0406976744186052</c:v>
                </c:pt>
                <c:pt idx="5">
                  <c:v>4.0639534883720927</c:v>
                </c:pt>
                <c:pt idx="6">
                  <c:v>4.0755813953488369</c:v>
                </c:pt>
                <c:pt idx="7">
                  <c:v>3.8313953488372099</c:v>
                </c:pt>
                <c:pt idx="8">
                  <c:v>3.9651162790697674</c:v>
                </c:pt>
                <c:pt idx="9">
                  <c:v>3.7005813953488369</c:v>
                </c:pt>
                <c:pt idx="10">
                  <c:v>3.3924418604651163</c:v>
                </c:pt>
              </c:numCache>
            </c:numRef>
          </c:val>
          <c:extLst>
            <c:ext xmlns:c16="http://schemas.microsoft.com/office/drawing/2014/chart" uri="{C3380CC4-5D6E-409C-BE32-E72D297353CC}">
              <c16:uniqueId val="{00000004-C826-DB48-952C-6D1BC8137406}"/>
            </c:ext>
          </c:extLst>
        </c:ser>
        <c:ser>
          <c:idx val="1"/>
          <c:order val="1"/>
          <c:tx>
            <c:strRef>
              <c:f>Sheet1!$C$1</c:f>
              <c:strCache>
                <c:ptCount val="1"/>
                <c:pt idx="0">
                  <c:v>Skåne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Sheet1!$C$2:$C$12</c:f>
              <c:numCache>
                <c:formatCode>General</c:formatCode>
                <c:ptCount val="11"/>
                <c:pt idx="0">
                  <c:v>4.4732824427480917</c:v>
                </c:pt>
                <c:pt idx="1">
                  <c:v>4.3740458015267176</c:v>
                </c:pt>
                <c:pt idx="2">
                  <c:v>4.221374045801527</c:v>
                </c:pt>
                <c:pt idx="3">
                  <c:v>4.0534351145038165</c:v>
                </c:pt>
                <c:pt idx="4">
                  <c:v>4.1526717557251906</c:v>
                </c:pt>
                <c:pt idx="5">
                  <c:v>4.1374045801526718</c:v>
                </c:pt>
                <c:pt idx="6">
                  <c:v>4.1603053435114505</c:v>
                </c:pt>
                <c:pt idx="7">
                  <c:v>4.0076335877862599</c:v>
                </c:pt>
                <c:pt idx="8">
                  <c:v>4.106870229007634</c:v>
                </c:pt>
                <c:pt idx="9">
                  <c:v>3.8854961832061066</c:v>
                </c:pt>
                <c:pt idx="10">
                  <c:v>3.5114503816793894</c:v>
                </c:pt>
              </c:numCache>
            </c:numRef>
          </c:val>
          <c:extLst>
            <c:ext xmlns:c16="http://schemas.microsoft.com/office/drawing/2014/chart" uri="{C3380CC4-5D6E-409C-BE32-E72D297353CC}">
              <c16:uniqueId val="{00000004-1B67-3C4D-9E78-F84EF4CED920}"/>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0.67351933431228583</c:v>
                </c:pt>
                <c:pt idx="1">
                  <c:v>0.32354380812530592</c:v>
                </c:pt>
                <c:pt idx="2">
                  <c:v>2.9368575624082001E-3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0.3101361573373676</c:v>
                </c:pt>
                <c:pt idx="1">
                  <c:v>0.4190620272314674</c:v>
                </c:pt>
                <c:pt idx="2">
                  <c:v>0.25869894099848711</c:v>
                </c:pt>
                <c:pt idx="3">
                  <c:v>1.2102874432677701E-2</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0.8314606741573034</c:v>
                </c:pt>
                <c:pt idx="1">
                  <c:v>0.90196078431372562</c:v>
                </c:pt>
                <c:pt idx="2">
                  <c:v>0.87212276214833762</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0.1685393258426966</c:v>
                </c:pt>
                <c:pt idx="1">
                  <c:v>9.8039215686274495E-2</c:v>
                </c:pt>
                <c:pt idx="2">
                  <c:v>0.12787723785166241</c:v>
                </c:pt>
              </c:numCache>
            </c:numRef>
          </c:val>
          <c:extLst>
            <c:ext xmlns:c16="http://schemas.microsoft.com/office/drawing/2014/chart" uri="{C3380CC4-5D6E-409C-BE32-E72D297353CC}">
              <c16:uniqueId val="{00000001-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4.9043648847474255E-4</c:v>
                </c:pt>
                <c:pt idx="1">
                  <c:v>2.9469548133594999E-3</c:v>
                </c:pt>
                <c:pt idx="2">
                  <c:v>1.9627085377821002E-3</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9.8087297694947999E-3</c:v>
                </c:pt>
                <c:pt idx="1">
                  <c:v>1.08055009823182E-2</c:v>
                </c:pt>
                <c:pt idx="2">
                  <c:v>6.8694798822373998E-3</c:v>
                </c:pt>
              </c:numCache>
            </c:numRef>
          </c:val>
          <c:extLst>
            <c:ext xmlns:c16="http://schemas.microsoft.com/office/drawing/2014/chart" uri="{C3380CC4-5D6E-409C-BE32-E72D297353CC}">
              <c16:uniqueId val="{00000001-403D-2644-AD15-9B90A5F575D7}"/>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3.5311427170181403E-2</c:v>
                </c:pt>
                <c:pt idx="1">
                  <c:v>8.9390962671905702E-2</c:v>
                </c:pt>
                <c:pt idx="2">
                  <c:v>0.12757605495583901</c:v>
                </c:pt>
              </c:numCache>
            </c:numRef>
          </c:val>
          <c:extLst>
            <c:ext xmlns:c16="http://schemas.microsoft.com/office/drawing/2014/chart" uri="{C3380CC4-5D6E-409C-BE32-E72D297353CC}">
              <c16:uniqueId val="{00000002-403D-2644-AD15-9B90A5F575D7}"/>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0.95438940657184879</c:v>
                </c:pt>
                <c:pt idx="1">
                  <c:v>0.89685658153241654</c:v>
                </c:pt>
                <c:pt idx="2">
                  <c:v>0.86359175662414134</c:v>
                </c:pt>
              </c:numCache>
            </c:numRef>
          </c:val>
          <c:extLst>
            <c:ext xmlns:c16="http://schemas.microsoft.com/office/drawing/2014/chart" uri="{C3380CC4-5D6E-409C-BE32-E72D297353CC}">
              <c16:uniqueId val="{00000003-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2026-03-17</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280911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26465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54</a:t>
            </a:fld>
            <a:endParaRPr lang="sv-SE"/>
          </a:p>
        </p:txBody>
      </p:sp>
    </p:spTree>
    <p:extLst>
      <p:ext uri="{BB962C8B-B14F-4D97-AF65-F5344CB8AC3E}">
        <p14:creationId xmlns:p14="http://schemas.microsoft.com/office/powerpoint/2010/main" val="45342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55</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56</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57</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94</a:t>
            </a:fld>
            <a:endParaRPr lang="sv-SE"/>
          </a:p>
        </p:txBody>
      </p:sp>
    </p:spTree>
    <p:extLst>
      <p:ext uri="{BB962C8B-B14F-4D97-AF65-F5344CB8AC3E}">
        <p14:creationId xmlns:p14="http://schemas.microsoft.com/office/powerpoint/2010/main" val="4202512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95</a:t>
            </a:fld>
            <a:endParaRPr lang="sv-SE"/>
          </a:p>
        </p:txBody>
      </p:sp>
    </p:spTree>
    <p:extLst>
      <p:ext uri="{BB962C8B-B14F-4D97-AF65-F5344CB8AC3E}">
        <p14:creationId xmlns:p14="http://schemas.microsoft.com/office/powerpoint/2010/main" val="390992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1B6ED-4E29-055E-BE1A-4739F3993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B4CEB-DA93-2FD3-5501-DD5E75A4D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39475-CA9B-8596-43BF-DF8D4E0492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C0C389-8B9F-0A77-3693-9F2DD5FD99A4}"/>
              </a:ext>
            </a:extLst>
          </p:cNvPr>
          <p:cNvSpPr>
            <a:spLocks noGrp="1"/>
          </p:cNvSpPr>
          <p:nvPr>
            <p:ph type="sldNum" sz="quarter" idx="5"/>
          </p:nvPr>
        </p:nvSpPr>
        <p:spPr/>
        <p:txBody>
          <a:bodyPr/>
          <a:lstStyle/>
          <a:p>
            <a:fld id="{9660A8A9-562A-0545-A15D-48B02F86DA8B}" type="slidenum">
              <a:rPr lang="sv-SE" smtClean="0"/>
              <a:t>96</a:t>
            </a:fld>
            <a:endParaRPr lang="sv-SE"/>
          </a:p>
        </p:txBody>
      </p:sp>
    </p:spTree>
    <p:extLst>
      <p:ext uri="{BB962C8B-B14F-4D97-AF65-F5344CB8AC3E}">
        <p14:creationId xmlns:p14="http://schemas.microsoft.com/office/powerpoint/2010/main" val="91459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438FB-55B7-991A-C622-247454615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D0BC4-CE1C-2A97-2B05-A2DDE0A5D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A9EF6-37AE-8034-DEC2-D5494CF779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3025E7-E1A6-A3B0-B2F1-E7F3BD675149}"/>
              </a:ext>
            </a:extLst>
          </p:cNvPr>
          <p:cNvSpPr>
            <a:spLocks noGrp="1"/>
          </p:cNvSpPr>
          <p:nvPr>
            <p:ph type="sldNum" sz="quarter" idx="5"/>
          </p:nvPr>
        </p:nvSpPr>
        <p:spPr/>
        <p:txBody>
          <a:bodyPr/>
          <a:lstStyle/>
          <a:p>
            <a:fld id="{9660A8A9-562A-0545-A15D-48B02F86DA8B}" type="slidenum">
              <a:rPr lang="sv-SE" smtClean="0"/>
              <a:t>97</a:t>
            </a:fld>
            <a:endParaRPr lang="sv-SE"/>
          </a:p>
        </p:txBody>
      </p:sp>
    </p:spTree>
    <p:extLst>
      <p:ext uri="{BB962C8B-B14F-4D97-AF65-F5344CB8AC3E}">
        <p14:creationId xmlns:p14="http://schemas.microsoft.com/office/powerpoint/2010/main" val="17424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615DE-7E54-CF23-2587-2EEFBB70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0238D-7837-338A-3CDA-11781F7B7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20723-C938-3EB9-5B44-321F7CBDE1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DA6919-7A7B-7375-B7E5-B887A524417F}"/>
              </a:ext>
            </a:extLst>
          </p:cNvPr>
          <p:cNvSpPr>
            <a:spLocks noGrp="1"/>
          </p:cNvSpPr>
          <p:nvPr>
            <p:ph type="sldNum" sz="quarter" idx="5"/>
          </p:nvPr>
        </p:nvSpPr>
        <p:spPr/>
        <p:txBody>
          <a:bodyPr/>
          <a:lstStyle/>
          <a:p>
            <a:fld id="{9660A8A9-562A-0545-A15D-48B02F86DA8B}" type="slidenum">
              <a:rPr lang="sv-SE" smtClean="0"/>
              <a:t>98</a:t>
            </a:fld>
            <a:endParaRPr lang="sv-SE"/>
          </a:p>
        </p:txBody>
      </p:sp>
    </p:spTree>
    <p:extLst>
      <p:ext uri="{BB962C8B-B14F-4D97-AF65-F5344CB8AC3E}">
        <p14:creationId xmlns:p14="http://schemas.microsoft.com/office/powerpoint/2010/main" val="100304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3927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33E8-3CB6-186D-BF07-7B226887C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6F048-7F23-AB99-A8D6-3E0B4FF8A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B0518-6328-38FA-C068-84D68FCAE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355E03-7D8D-0040-D410-060F243144E1}"/>
              </a:ext>
            </a:extLst>
          </p:cNvPr>
          <p:cNvSpPr>
            <a:spLocks noGrp="1"/>
          </p:cNvSpPr>
          <p:nvPr>
            <p:ph type="sldNum" sz="quarter" idx="5"/>
          </p:nvPr>
        </p:nvSpPr>
        <p:spPr/>
        <p:txBody>
          <a:bodyPr/>
          <a:lstStyle/>
          <a:p>
            <a:fld id="{9660A8A9-562A-0545-A15D-48B02F86DA8B}" type="slidenum">
              <a:rPr lang="sv-SE" smtClean="0"/>
              <a:t>99</a:t>
            </a:fld>
            <a:endParaRPr lang="sv-SE"/>
          </a:p>
        </p:txBody>
      </p:sp>
    </p:spTree>
    <p:extLst>
      <p:ext uri="{BB962C8B-B14F-4D97-AF65-F5344CB8AC3E}">
        <p14:creationId xmlns:p14="http://schemas.microsoft.com/office/powerpoint/2010/main" val="361283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24A9E-8438-670A-D24C-DECC4F221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5B9F5-52BB-1B3D-3C21-4D83489AC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F39FB-A895-AAE0-6481-3E4737C93E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A4AE00-A596-CDE1-104C-26DCAB6BAE28}"/>
              </a:ext>
            </a:extLst>
          </p:cNvPr>
          <p:cNvSpPr>
            <a:spLocks noGrp="1"/>
          </p:cNvSpPr>
          <p:nvPr>
            <p:ph type="sldNum" sz="quarter" idx="5"/>
          </p:nvPr>
        </p:nvSpPr>
        <p:spPr/>
        <p:txBody>
          <a:bodyPr/>
          <a:lstStyle/>
          <a:p>
            <a:fld id="{9660A8A9-562A-0545-A15D-48B02F86DA8B}" type="slidenum">
              <a:rPr lang="sv-SE" smtClean="0"/>
              <a:t>100</a:t>
            </a:fld>
            <a:endParaRPr lang="sv-SE"/>
          </a:p>
        </p:txBody>
      </p:sp>
    </p:spTree>
    <p:extLst>
      <p:ext uri="{BB962C8B-B14F-4D97-AF65-F5344CB8AC3E}">
        <p14:creationId xmlns:p14="http://schemas.microsoft.com/office/powerpoint/2010/main" val="164810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67884-0075-885F-5A82-F88FBD4B9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24027-F44B-50BB-E824-89BDE1D87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F67B8-9697-15DD-A000-6F68899E4D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4B0D62-DBFF-4D1F-7C8A-D7D96A58F5DA}"/>
              </a:ext>
            </a:extLst>
          </p:cNvPr>
          <p:cNvSpPr>
            <a:spLocks noGrp="1"/>
          </p:cNvSpPr>
          <p:nvPr>
            <p:ph type="sldNum" sz="quarter" idx="5"/>
          </p:nvPr>
        </p:nvSpPr>
        <p:spPr/>
        <p:txBody>
          <a:bodyPr/>
          <a:lstStyle/>
          <a:p>
            <a:fld id="{9660A8A9-562A-0545-A15D-48B02F86DA8B}" type="slidenum">
              <a:rPr lang="sv-SE" smtClean="0"/>
              <a:t>101</a:t>
            </a:fld>
            <a:endParaRPr lang="sv-SE"/>
          </a:p>
        </p:txBody>
      </p:sp>
    </p:spTree>
    <p:extLst>
      <p:ext uri="{BB962C8B-B14F-4D97-AF65-F5344CB8AC3E}">
        <p14:creationId xmlns:p14="http://schemas.microsoft.com/office/powerpoint/2010/main" val="80990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865E9-4B78-B428-8C70-1369E3426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AA76A-FD51-AC43-11DD-11542147F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6EA59-C1EF-AFC3-F25E-2E982D6B2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C4E792-7C4A-31E9-7D59-B40BA25CBB3A}"/>
              </a:ext>
            </a:extLst>
          </p:cNvPr>
          <p:cNvSpPr>
            <a:spLocks noGrp="1"/>
          </p:cNvSpPr>
          <p:nvPr>
            <p:ph type="sldNum" sz="quarter" idx="5"/>
          </p:nvPr>
        </p:nvSpPr>
        <p:spPr/>
        <p:txBody>
          <a:bodyPr/>
          <a:lstStyle/>
          <a:p>
            <a:fld id="{9660A8A9-562A-0545-A15D-48B02F86DA8B}" type="slidenum">
              <a:rPr lang="sv-SE" smtClean="0"/>
              <a:t>102</a:t>
            </a:fld>
            <a:endParaRPr lang="sv-SE"/>
          </a:p>
        </p:txBody>
      </p:sp>
    </p:spTree>
    <p:extLst>
      <p:ext uri="{BB962C8B-B14F-4D97-AF65-F5344CB8AC3E}">
        <p14:creationId xmlns:p14="http://schemas.microsoft.com/office/powerpoint/2010/main" val="264483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8DA0-9C8C-80A7-3D9C-8F6DEB8CD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A8128-70C2-A128-0408-1550CD10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A2174-C5CE-E88D-F190-4612D64AD1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0C1E0D-FDB0-4E6A-2BFB-910B3C9E7C0D}"/>
              </a:ext>
            </a:extLst>
          </p:cNvPr>
          <p:cNvSpPr>
            <a:spLocks noGrp="1"/>
          </p:cNvSpPr>
          <p:nvPr>
            <p:ph type="sldNum" sz="quarter" idx="5"/>
          </p:nvPr>
        </p:nvSpPr>
        <p:spPr/>
        <p:txBody>
          <a:bodyPr/>
          <a:lstStyle/>
          <a:p>
            <a:fld id="{9660A8A9-562A-0545-A15D-48B02F86DA8B}" type="slidenum">
              <a:rPr lang="sv-SE" smtClean="0"/>
              <a:t>103</a:t>
            </a:fld>
            <a:endParaRPr lang="sv-SE"/>
          </a:p>
        </p:txBody>
      </p:sp>
    </p:spTree>
    <p:extLst>
      <p:ext uri="{BB962C8B-B14F-4D97-AF65-F5344CB8AC3E}">
        <p14:creationId xmlns:p14="http://schemas.microsoft.com/office/powerpoint/2010/main" val="383788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A100-E183-D823-647B-414A98621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0D88F-ECB0-758B-DFFD-807D87D0B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E1907-859D-A0C9-2980-229F93681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1BA48C-820D-24EB-15BB-9D942EF723E3}"/>
              </a:ext>
            </a:extLst>
          </p:cNvPr>
          <p:cNvSpPr>
            <a:spLocks noGrp="1"/>
          </p:cNvSpPr>
          <p:nvPr>
            <p:ph type="sldNum" sz="quarter" idx="5"/>
          </p:nvPr>
        </p:nvSpPr>
        <p:spPr/>
        <p:txBody>
          <a:bodyPr/>
          <a:lstStyle/>
          <a:p>
            <a:fld id="{9660A8A9-562A-0545-A15D-48B02F86DA8B}" type="slidenum">
              <a:rPr lang="sv-SE" smtClean="0"/>
              <a:t>104</a:t>
            </a:fld>
            <a:endParaRPr lang="sv-SE"/>
          </a:p>
        </p:txBody>
      </p:sp>
    </p:spTree>
    <p:extLst>
      <p:ext uri="{BB962C8B-B14F-4D97-AF65-F5344CB8AC3E}">
        <p14:creationId xmlns:p14="http://schemas.microsoft.com/office/powerpoint/2010/main" val="1991488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105</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106</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8CD6-3C0E-238E-5356-118C6639B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3B8A3-B754-B276-3C5E-1529412D5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760EC-2A2A-51C7-5786-D77D40C5C7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AA8948-D876-BE83-A70C-7BC0675BD3D0}"/>
              </a:ext>
            </a:extLst>
          </p:cNvPr>
          <p:cNvSpPr>
            <a:spLocks noGrp="1"/>
          </p:cNvSpPr>
          <p:nvPr>
            <p:ph type="sldNum" sz="quarter" idx="5"/>
          </p:nvPr>
        </p:nvSpPr>
        <p:spPr/>
        <p:txBody>
          <a:bodyPr/>
          <a:lstStyle/>
          <a:p>
            <a:fld id="{9660A8A9-562A-0545-A15D-48B02F86DA8B}" type="slidenum">
              <a:rPr lang="sv-SE" smtClean="0"/>
              <a:t>107</a:t>
            </a:fld>
            <a:endParaRPr lang="sv-SE"/>
          </a:p>
        </p:txBody>
      </p:sp>
    </p:spTree>
    <p:extLst>
      <p:ext uri="{BB962C8B-B14F-4D97-AF65-F5344CB8AC3E}">
        <p14:creationId xmlns:p14="http://schemas.microsoft.com/office/powerpoint/2010/main" val="3826718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108</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109</a:t>
            </a:fld>
            <a:endParaRPr lang="sv-SE"/>
          </a:p>
        </p:txBody>
      </p:sp>
    </p:spTree>
    <p:extLst>
      <p:ext uri="{BB962C8B-B14F-4D97-AF65-F5344CB8AC3E}">
        <p14:creationId xmlns:p14="http://schemas.microsoft.com/office/powerpoint/2010/main" val="479679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A05A-8A2D-76AA-6F03-99148DE0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CFF0D-C6EA-E2E3-01C7-35FCCA1B5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D52CA-F608-3749-F9A0-EC83474F36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7706C0-769E-2CFA-9AFE-FF720B09F3CB}"/>
              </a:ext>
            </a:extLst>
          </p:cNvPr>
          <p:cNvSpPr>
            <a:spLocks noGrp="1"/>
          </p:cNvSpPr>
          <p:nvPr>
            <p:ph type="sldNum" sz="quarter" idx="5"/>
          </p:nvPr>
        </p:nvSpPr>
        <p:spPr/>
        <p:txBody>
          <a:bodyPr/>
          <a:lstStyle/>
          <a:p>
            <a:fld id="{9660A8A9-562A-0545-A15D-48B02F86DA8B}" type="slidenum">
              <a:rPr lang="sv-SE" smtClean="0"/>
              <a:t>114</a:t>
            </a:fld>
            <a:endParaRPr lang="sv-SE"/>
          </a:p>
        </p:txBody>
      </p:sp>
    </p:spTree>
    <p:extLst>
      <p:ext uri="{BB962C8B-B14F-4D97-AF65-F5344CB8AC3E}">
        <p14:creationId xmlns:p14="http://schemas.microsoft.com/office/powerpoint/2010/main" val="875253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115</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C829-3922-7B9A-D3EE-259224F57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B3559-5364-5850-8F56-C628B8484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2B218-E2FC-3EB8-6972-08B86D0CC7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1E6073-05FA-8415-99E6-6B72D3D1FF2A}"/>
              </a:ext>
            </a:extLst>
          </p:cNvPr>
          <p:cNvSpPr>
            <a:spLocks noGrp="1"/>
          </p:cNvSpPr>
          <p:nvPr>
            <p:ph type="sldNum" sz="quarter" idx="5"/>
          </p:nvPr>
        </p:nvSpPr>
        <p:spPr/>
        <p:txBody>
          <a:bodyPr/>
          <a:lstStyle/>
          <a:p>
            <a:fld id="{9660A8A9-562A-0545-A15D-48B02F86DA8B}" type="slidenum">
              <a:rPr lang="sv-SE" smtClean="0"/>
              <a:t>116</a:t>
            </a:fld>
            <a:endParaRPr lang="sv-SE"/>
          </a:p>
        </p:txBody>
      </p:sp>
    </p:spTree>
    <p:extLst>
      <p:ext uri="{BB962C8B-B14F-4D97-AF65-F5344CB8AC3E}">
        <p14:creationId xmlns:p14="http://schemas.microsoft.com/office/powerpoint/2010/main" val="3810346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AE9A2-6F17-9820-F5CE-8F6CC1FDE16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4B07CB-9774-50E8-BD89-25D1E474C6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A28E285-B5A6-13F5-3CD2-E54A34609F9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27D13E5-D984-CAA8-B63B-2FD5332796BA}"/>
              </a:ext>
            </a:extLst>
          </p:cNvPr>
          <p:cNvSpPr>
            <a:spLocks noGrp="1"/>
          </p:cNvSpPr>
          <p:nvPr>
            <p:ph type="sldNum" sz="quarter" idx="5"/>
          </p:nvPr>
        </p:nvSpPr>
        <p:spPr/>
        <p:txBody>
          <a:bodyPr/>
          <a:lstStyle/>
          <a:p>
            <a:fld id="{9660A8A9-562A-0545-A15D-48B02F86DA8B}" type="slidenum">
              <a:rPr lang="sv-SE" smtClean="0"/>
              <a:t>117</a:t>
            </a:fld>
            <a:endParaRPr lang="sv-SE"/>
          </a:p>
        </p:txBody>
      </p:sp>
    </p:spTree>
    <p:extLst>
      <p:ext uri="{BB962C8B-B14F-4D97-AF65-F5344CB8AC3E}">
        <p14:creationId xmlns:p14="http://schemas.microsoft.com/office/powerpoint/2010/main" val="1618031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118</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119</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120</a:t>
            </a:fld>
            <a:endParaRPr lang="sv-SE"/>
          </a:p>
        </p:txBody>
      </p:sp>
    </p:spTree>
    <p:extLst>
      <p:ext uri="{BB962C8B-B14F-4D97-AF65-F5344CB8AC3E}">
        <p14:creationId xmlns:p14="http://schemas.microsoft.com/office/powerpoint/2010/main" val="1842991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96F0-1FF7-9A70-21CA-8A95022F0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904CA-AC1D-0B1D-01E7-E38CE3AF3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5826C-A124-79F8-497F-4BC065D3B5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3F092-8BDB-2923-E1E0-E291BED5FE7D}"/>
              </a:ext>
            </a:extLst>
          </p:cNvPr>
          <p:cNvSpPr>
            <a:spLocks noGrp="1"/>
          </p:cNvSpPr>
          <p:nvPr>
            <p:ph type="sldNum" sz="quarter" idx="5"/>
          </p:nvPr>
        </p:nvSpPr>
        <p:spPr/>
        <p:txBody>
          <a:bodyPr/>
          <a:lstStyle/>
          <a:p>
            <a:fld id="{9660A8A9-562A-0545-A15D-48B02F86DA8B}" type="slidenum">
              <a:rPr lang="sv-SE" smtClean="0"/>
              <a:t>121</a:t>
            </a:fld>
            <a:endParaRPr lang="sv-SE"/>
          </a:p>
        </p:txBody>
      </p:sp>
    </p:spTree>
    <p:extLst>
      <p:ext uri="{BB962C8B-B14F-4D97-AF65-F5344CB8AC3E}">
        <p14:creationId xmlns:p14="http://schemas.microsoft.com/office/powerpoint/2010/main" val="3368116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122</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0687-3F77-E1C4-A41A-5825C0B529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490A2-009C-21D9-B3A6-A77B03C80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A24DA-E24B-200C-16A8-ADD8D367E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F6CD1FB-9E9B-05EC-2F8F-A3753CA0788E}"/>
              </a:ext>
            </a:extLst>
          </p:cNvPr>
          <p:cNvSpPr>
            <a:spLocks noGrp="1"/>
          </p:cNvSpPr>
          <p:nvPr>
            <p:ph type="sldNum" sz="quarter" idx="5"/>
          </p:nvPr>
        </p:nvSpPr>
        <p:spPr/>
        <p:txBody>
          <a:bodyPr/>
          <a:lstStyle/>
          <a:p>
            <a:fld id="{9660A8A9-562A-0545-A15D-48B02F86DA8B}" type="slidenum">
              <a:rPr lang="sv-SE" smtClean="0"/>
              <a:t>123</a:t>
            </a:fld>
            <a:endParaRPr lang="sv-SE"/>
          </a:p>
        </p:txBody>
      </p:sp>
    </p:spTree>
    <p:extLst>
      <p:ext uri="{BB962C8B-B14F-4D97-AF65-F5344CB8AC3E}">
        <p14:creationId xmlns:p14="http://schemas.microsoft.com/office/powerpoint/2010/main" val="1066336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124</a:t>
            </a:fld>
            <a:endParaRPr lang="sv-SE"/>
          </a:p>
        </p:txBody>
      </p:sp>
    </p:spTree>
    <p:extLst>
      <p:ext uri="{BB962C8B-B14F-4D97-AF65-F5344CB8AC3E}">
        <p14:creationId xmlns:p14="http://schemas.microsoft.com/office/powerpoint/2010/main" val="2726407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88AE-776B-E526-E474-2741AA09E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E0E84-1666-A9A6-4175-EFC072A43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57327-0CD3-87E5-6797-7CA06088AE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BAD178-0CDB-CA42-4415-49025CED1B28}"/>
              </a:ext>
            </a:extLst>
          </p:cNvPr>
          <p:cNvSpPr>
            <a:spLocks noGrp="1"/>
          </p:cNvSpPr>
          <p:nvPr>
            <p:ph type="sldNum" sz="quarter" idx="5"/>
          </p:nvPr>
        </p:nvSpPr>
        <p:spPr/>
        <p:txBody>
          <a:bodyPr/>
          <a:lstStyle/>
          <a:p>
            <a:fld id="{9660A8A9-562A-0545-A15D-48B02F86DA8B}" type="slidenum">
              <a:rPr lang="sv-SE" smtClean="0"/>
              <a:t>125</a:t>
            </a:fld>
            <a:endParaRPr lang="sv-SE"/>
          </a:p>
        </p:txBody>
      </p:sp>
    </p:spTree>
    <p:extLst>
      <p:ext uri="{BB962C8B-B14F-4D97-AF65-F5344CB8AC3E}">
        <p14:creationId xmlns:p14="http://schemas.microsoft.com/office/powerpoint/2010/main" val="2250146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126</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127</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128</a:t>
            </a:fld>
            <a:endParaRPr lang="sv-SE"/>
          </a:p>
        </p:txBody>
      </p:sp>
    </p:spTree>
    <p:extLst>
      <p:ext uri="{BB962C8B-B14F-4D97-AF65-F5344CB8AC3E}">
        <p14:creationId xmlns:p14="http://schemas.microsoft.com/office/powerpoint/2010/main" val="2190034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C5710-46EE-B69C-33BF-1BB7CC30A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026FA-4DF3-F372-1D7D-6082905E6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0DA1F-3793-4E6E-5112-951BDF0E2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DA3592-51A2-B838-C184-9B472F7B6087}"/>
              </a:ext>
            </a:extLst>
          </p:cNvPr>
          <p:cNvSpPr>
            <a:spLocks noGrp="1"/>
          </p:cNvSpPr>
          <p:nvPr>
            <p:ph type="sldNum" sz="quarter" idx="5"/>
          </p:nvPr>
        </p:nvSpPr>
        <p:spPr/>
        <p:txBody>
          <a:bodyPr/>
          <a:lstStyle/>
          <a:p>
            <a:fld id="{9660A8A9-562A-0545-A15D-48B02F86DA8B}" type="slidenum">
              <a:rPr lang="sv-SE" smtClean="0"/>
              <a:t>129</a:t>
            </a:fld>
            <a:endParaRPr lang="sv-SE"/>
          </a:p>
        </p:txBody>
      </p:sp>
    </p:spTree>
    <p:extLst>
      <p:ext uri="{BB962C8B-B14F-4D97-AF65-F5344CB8AC3E}">
        <p14:creationId xmlns:p14="http://schemas.microsoft.com/office/powerpoint/2010/main" val="642319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130</a:t>
            </a:fld>
            <a:endParaRPr lang="sv-SE"/>
          </a:p>
        </p:txBody>
      </p:sp>
    </p:spTree>
    <p:extLst>
      <p:ext uri="{BB962C8B-B14F-4D97-AF65-F5344CB8AC3E}">
        <p14:creationId xmlns:p14="http://schemas.microsoft.com/office/powerpoint/2010/main" val="1458719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E0F3-1DB2-6540-3B56-7D2BDF022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006A6-23AF-64CB-166F-D11991E2A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B30B0-9F2D-8300-A798-EF936E306E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4B9884-45D8-3AA0-63E3-D866242CDF40}"/>
              </a:ext>
            </a:extLst>
          </p:cNvPr>
          <p:cNvSpPr>
            <a:spLocks noGrp="1"/>
          </p:cNvSpPr>
          <p:nvPr>
            <p:ph type="sldNum" sz="quarter" idx="5"/>
          </p:nvPr>
        </p:nvSpPr>
        <p:spPr/>
        <p:txBody>
          <a:bodyPr/>
          <a:lstStyle/>
          <a:p>
            <a:fld id="{9660A8A9-562A-0545-A15D-48B02F86DA8B}" type="slidenum">
              <a:rPr lang="sv-SE" smtClean="0"/>
              <a:t>131</a:t>
            </a:fld>
            <a:endParaRPr lang="sv-SE"/>
          </a:p>
        </p:txBody>
      </p:sp>
    </p:spTree>
    <p:extLst>
      <p:ext uri="{BB962C8B-B14F-4D97-AF65-F5344CB8AC3E}">
        <p14:creationId xmlns:p14="http://schemas.microsoft.com/office/powerpoint/2010/main" val="2214683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137</a:t>
            </a:fld>
            <a:endParaRPr lang="sv-SE"/>
          </a:p>
        </p:txBody>
      </p:sp>
    </p:spTree>
    <p:extLst>
      <p:ext uri="{BB962C8B-B14F-4D97-AF65-F5344CB8AC3E}">
        <p14:creationId xmlns:p14="http://schemas.microsoft.com/office/powerpoint/2010/main" val="423787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4800-F6A5-DACD-3C1A-32FB9CA0F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FDAF0-55EE-7667-DCAB-67DC736CF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8D19C-73BC-A927-A25D-F6815CDD9D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96D77C-94EC-BC25-5D2C-2B03068F7DEB}"/>
              </a:ext>
            </a:extLst>
          </p:cNvPr>
          <p:cNvSpPr>
            <a:spLocks noGrp="1"/>
          </p:cNvSpPr>
          <p:nvPr>
            <p:ph type="sldNum" sz="quarter" idx="5"/>
          </p:nvPr>
        </p:nvSpPr>
        <p:spPr/>
        <p:txBody>
          <a:bodyPr/>
          <a:lstStyle/>
          <a:p>
            <a:fld id="{9660A8A9-562A-0545-A15D-48B02F86DA8B}" type="slidenum">
              <a:rPr lang="sv-SE" smtClean="0"/>
              <a:t>138</a:t>
            </a:fld>
            <a:endParaRPr lang="sv-SE"/>
          </a:p>
        </p:txBody>
      </p:sp>
    </p:spTree>
    <p:extLst>
      <p:ext uri="{BB962C8B-B14F-4D97-AF65-F5344CB8AC3E}">
        <p14:creationId xmlns:p14="http://schemas.microsoft.com/office/powerpoint/2010/main" val="3123365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146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151</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152</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158</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159</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164</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165</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174</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175</a:t>
            </a:fld>
            <a:endParaRPr lang="sv-SE"/>
          </a:p>
        </p:txBody>
      </p:sp>
    </p:spTree>
    <p:extLst>
      <p:ext uri="{BB962C8B-B14F-4D97-AF65-F5344CB8AC3E}">
        <p14:creationId xmlns:p14="http://schemas.microsoft.com/office/powerpoint/2010/main" val="4335712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180</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181</a:t>
            </a:fld>
            <a:endParaRPr lang="sv-SE"/>
          </a:p>
        </p:txBody>
      </p:sp>
    </p:spTree>
    <p:extLst>
      <p:ext uri="{BB962C8B-B14F-4D97-AF65-F5344CB8AC3E}">
        <p14:creationId xmlns:p14="http://schemas.microsoft.com/office/powerpoint/2010/main" val="43357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47443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2026-03-17</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9688A515-CE48-8FB8-3467-F74D2067DA42}"/>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4C5F777B-5747-6789-8AA6-8A3FEDAB1B1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2026-03-17</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9688A515-CE48-8FB8-3467-F74D2067DA42}"/>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4C5F777B-5747-6789-8AA6-8A3FEDAB1B1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2026-03-17</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BF815853-6667-0F2B-C87E-4AF13A16F147}"/>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3DF593A6-ADFF-F83E-E8B0-1C425CBA9B9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31C05D3B-8326-C90A-CF36-7AA829E68FAB}"/>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2026-03-17</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A27AB5C9-8946-7C14-8170-54D11DBFF1D9}"/>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CB2A347A-3EAC-6CAD-1082-897757144E38}"/>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C540FF13-F38C-F024-FE53-8A709C51507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2026-03-17</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2026-03-17</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2026-03-17</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theme" Target="../theme/theme5.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theme" Target="../theme/theme7.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8" Type="http://schemas.openxmlformats.org/officeDocument/2006/relationships/slideLayout" Target="../slideLayouts/slideLayout122.xml"/><Relationship Id="rId3"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theme" Target="../theme/theme9.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8" Type="http://schemas.openxmlformats.org/officeDocument/2006/relationships/slideLayout" Target="../slideLayouts/slideLayout160.xml"/><Relationship Id="rId3"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892" r:id="rId1"/>
    <p:sldLayoutId id="2147483893"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78" r:id="rId1"/>
    <p:sldLayoutId id="2147483779"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816" r:id="rId1"/>
    <p:sldLayoutId id="2147483817"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854" r:id="rId1"/>
    <p:sldLayoutId id="21474838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10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10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10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10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10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10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10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10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chart" Target="../charts/char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11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11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11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1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80.xml"/><Relationship Id="rId5" Type="http://schemas.openxmlformats.org/officeDocument/2006/relationships/chart" Target="../charts/chart34.xml"/><Relationship Id="rId4" Type="http://schemas.openxmlformats.org/officeDocument/2006/relationships/chart" Target="../charts/chart3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12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80.xml"/><Relationship Id="rId5" Type="http://schemas.openxmlformats.org/officeDocument/2006/relationships/chart" Target="../charts/chart37.xml"/><Relationship Id="rId4" Type="http://schemas.openxmlformats.org/officeDocument/2006/relationships/chart" Target="../charts/chart3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12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80.xml"/></Relationships>
</file>

<file path=ppt/slides/_rels/slide12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80.xml"/><Relationship Id="rId4" Type="http://schemas.openxmlformats.org/officeDocument/2006/relationships/chart" Target="../charts/chart4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chart" Target="../charts/char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1.xml"/><Relationship Id="rId1" Type="http://schemas.openxmlformats.org/officeDocument/2006/relationships/slideLayout" Target="../slideLayouts/slideLayout80.xml"/><Relationship Id="rId5" Type="http://schemas.openxmlformats.org/officeDocument/2006/relationships/chart" Target="../charts/chart43.xml"/><Relationship Id="rId4" Type="http://schemas.openxmlformats.org/officeDocument/2006/relationships/chart" Target="../charts/chart42.xml"/></Relationships>
</file>

<file path=ppt/slides/_rels/slide14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2.xml"/><Relationship Id="rId1" Type="http://schemas.openxmlformats.org/officeDocument/2006/relationships/slideLayout" Target="../slideLayouts/slideLayout8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4.xml"/><Relationship Id="rId1" Type="http://schemas.openxmlformats.org/officeDocument/2006/relationships/slideLayout" Target="../slideLayouts/slideLayout80.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6.xml"/><Relationship Id="rId1" Type="http://schemas.openxmlformats.org/officeDocument/2006/relationships/slideLayout" Target="../slideLayouts/slideLayout8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8.xml"/><Relationship Id="rId1" Type="http://schemas.openxmlformats.org/officeDocument/2006/relationships/slideLayout" Target="../slideLayouts/slideLayout8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7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0.xml"/><Relationship Id="rId1" Type="http://schemas.openxmlformats.org/officeDocument/2006/relationships/slideLayout" Target="../slideLayouts/slideLayout118.xml"/></Relationships>
</file>

<file path=ppt/slides/_rels/slide17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1.xml"/><Relationship Id="rId1" Type="http://schemas.openxmlformats.org/officeDocument/2006/relationships/slideLayout" Target="../slideLayouts/slideLayout1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2.xml"/><Relationship Id="rId1" Type="http://schemas.openxmlformats.org/officeDocument/2006/relationships/slideLayout" Target="../slideLayouts/slideLayout156.xml"/></Relationships>
</file>

<file path=ppt/slides/_rels/slide18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3.xml"/><Relationship Id="rId1" Type="http://schemas.openxmlformats.org/officeDocument/2006/relationships/slideLayout" Target="../slideLayouts/slideLayout15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9.xml"/></Relationships>
</file>

<file path=ppt/slides/_rels/slide184.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9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9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9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9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9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noProof="0" dirty="0"/>
              <a:t>Skåne</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noProof="0" dirty="0"/>
              <a:t>Enkät på familjecentraler</a:t>
            </a:r>
          </a:p>
        </p:txBody>
      </p:sp>
    </p:spTree>
    <p:extLst>
      <p:ext uri="{BB962C8B-B14F-4D97-AF65-F5344CB8AC3E}">
        <p14:creationId xmlns:p14="http://schemas.microsoft.com/office/powerpoint/2010/main" val="344841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1423555" y="1677010"/>
            <a:ext cx="6781800" cy="685517"/>
          </a:xfrm>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0AD1-7DD5-EF2F-3B95-3D6914841A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0ED317-5BCC-37D3-7276-979287714863}"/>
              </a:ext>
            </a:extLst>
          </p:cNvPr>
          <p:cNvSpPr>
            <a:spLocks noGrp="1"/>
          </p:cNvSpPr>
          <p:nvPr>
            <p:ph type="title"/>
          </p:nvPr>
        </p:nvSpPr>
        <p:spPr/>
        <p:txBody>
          <a:bodyPr/>
          <a:lstStyle/>
          <a:p>
            <a:r>
              <a:rPr kumimoji="0" lang="sv-SE" sz="280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a:t>
            </a:r>
            <a:endParaRPr lang="en-US"/>
          </a:p>
        </p:txBody>
      </p:sp>
      <p:graphicFrame>
        <p:nvGraphicFramePr>
          <p:cNvPr id="10" name="Content Placeholder 9">
            <a:extLst>
              <a:ext uri="{FF2B5EF4-FFF2-40B4-BE49-F238E27FC236}">
                <a16:creationId xmlns:a16="http://schemas.microsoft.com/office/drawing/2014/main" id="{3FB14BAC-23B3-C3D5-C2FD-8BB6F1CACC6F}"/>
              </a:ext>
            </a:extLst>
          </p:cNvPr>
          <p:cNvGraphicFramePr>
            <a:graphicFrameLocks noGrp="1"/>
          </p:cNvGraphicFramePr>
          <p:nvPr>
            <p:ph idx="1"/>
            <p:extLst>
              <p:ext uri="{D42A27DB-BD31-4B8C-83A1-F6EECF244321}">
                <p14:modId xmlns:p14="http://schemas.microsoft.com/office/powerpoint/2010/main" val="1222753645"/>
              </p:ext>
            </p:extLst>
          </p:nvPr>
        </p:nvGraphicFramePr>
        <p:xfrm>
          <a:off x="490890" y="1376363"/>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338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147DB-0F5B-49AB-FE37-40C35593D2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B436E1-9BDF-177C-3FCB-ACA00520C746}"/>
              </a:ext>
            </a:extLst>
          </p:cNvPr>
          <p:cNvSpPr>
            <a:spLocks noGrp="1"/>
          </p:cNvSpPr>
          <p:nvPr>
            <p:ph type="title"/>
          </p:nvPr>
        </p:nvSpPr>
        <p:spPr/>
        <p:txBody>
          <a:bodyPr/>
          <a:lstStyle/>
          <a:p>
            <a:r>
              <a:rPr lang="en-US" sz="2800" err="1"/>
              <a:t>Öppettider</a:t>
            </a:r>
            <a:r>
              <a:rPr lang="en-US" sz="2800"/>
              <a:t> (</a:t>
            </a:r>
            <a:r>
              <a:rPr lang="en-US" sz="2800" err="1"/>
              <a:t>antal</a:t>
            </a:r>
            <a:r>
              <a:rPr lang="en-US" sz="2800"/>
              <a:t> </a:t>
            </a:r>
            <a:r>
              <a:rPr lang="en-US" sz="2800" err="1"/>
              <a:t>timmar</a:t>
            </a:r>
            <a:r>
              <a:rPr lang="en-US" sz="2800"/>
              <a:t>) på </a:t>
            </a:r>
            <a:r>
              <a:rPr lang="en-US" sz="2800" err="1"/>
              <a:t>öppna</a:t>
            </a:r>
            <a:r>
              <a:rPr lang="en-US" sz="2800"/>
              <a:t> </a:t>
            </a:r>
            <a:r>
              <a:rPr lang="en-US" sz="2800" err="1"/>
              <a:t>förskolan</a:t>
            </a:r>
            <a:r>
              <a:rPr lang="en-US" sz="2800"/>
              <a:t> per </a:t>
            </a:r>
            <a:r>
              <a:rPr lang="en-US" sz="2800" err="1"/>
              <a:t>vecka</a:t>
            </a:r>
            <a:endParaRPr lang="en-US"/>
          </a:p>
        </p:txBody>
      </p:sp>
      <p:graphicFrame>
        <p:nvGraphicFramePr>
          <p:cNvPr id="10" name="Content Placeholder 9">
            <a:extLst>
              <a:ext uri="{FF2B5EF4-FFF2-40B4-BE49-F238E27FC236}">
                <a16:creationId xmlns:a16="http://schemas.microsoft.com/office/drawing/2014/main" id="{A2F09A2C-749C-1ACA-4210-9C8C1B1570BA}"/>
              </a:ext>
            </a:extLst>
          </p:cNvPr>
          <p:cNvGraphicFramePr>
            <a:graphicFrameLocks noGrp="1"/>
          </p:cNvGraphicFramePr>
          <p:nvPr>
            <p:ph idx="1"/>
            <p:extLst>
              <p:ext uri="{D42A27DB-BD31-4B8C-83A1-F6EECF244321}">
                <p14:modId xmlns:p14="http://schemas.microsoft.com/office/powerpoint/2010/main" val="524627424"/>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512EBB9-6365-35A8-6730-B1EB35FCFFD1}"/>
              </a:ext>
            </a:extLst>
          </p:cNvPr>
          <p:cNvSpPr txBox="1"/>
          <p:nvPr/>
        </p:nvSpPr>
        <p:spPr>
          <a:xfrm>
            <a:off x="319030" y="6192398"/>
            <a:ext cx="943319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err="1">
                <a:solidFill>
                  <a:srgbClr val="FF0000"/>
                </a:solidFill>
                <a:latin typeface="Arial"/>
              </a:rPr>
              <a:t>Öppettiden</a:t>
            </a:r>
            <a:r>
              <a:rPr lang="en-US" sz="900" dirty="0">
                <a:solidFill>
                  <a:srgbClr val="FF0000"/>
                </a:solidFill>
                <a:latin typeface="Arial"/>
              </a:rPr>
              <a:t> </a:t>
            </a:r>
            <a:r>
              <a:rPr lang="en-US" sz="900" dirty="0" err="1">
                <a:solidFill>
                  <a:srgbClr val="FF0000"/>
                </a:solidFill>
                <a:latin typeface="Arial"/>
              </a:rPr>
              <a:t>på</a:t>
            </a:r>
            <a:r>
              <a:rPr lang="en-US" sz="900" dirty="0">
                <a:solidFill>
                  <a:srgbClr val="FF0000"/>
                </a:solidFill>
                <a:latin typeface="Arial"/>
              </a:rPr>
              <a:t> ÖF </a:t>
            </a:r>
            <a:r>
              <a:rPr lang="en-US" sz="900" dirty="0" err="1">
                <a:solidFill>
                  <a:srgbClr val="FF0000"/>
                </a:solidFill>
                <a:latin typeface="Arial"/>
              </a:rPr>
              <a:t>i</a:t>
            </a:r>
            <a:r>
              <a:rPr lang="en-US" sz="900" dirty="0">
                <a:solidFill>
                  <a:srgbClr val="FF0000"/>
                </a:solidFill>
                <a:latin typeface="Arial"/>
              </a:rPr>
              <a:t> Perstorp </a:t>
            </a:r>
            <a:r>
              <a:rPr lang="en-US" sz="900" dirty="0" err="1">
                <a:solidFill>
                  <a:srgbClr val="FF0000"/>
                </a:solidFill>
                <a:latin typeface="Arial"/>
              </a:rPr>
              <a:t>är</a:t>
            </a:r>
            <a:r>
              <a:rPr lang="en-US" sz="900" dirty="0">
                <a:solidFill>
                  <a:srgbClr val="FF0000"/>
                </a:solidFill>
                <a:latin typeface="Arial"/>
              </a:rPr>
              <a:t> </a:t>
            </a:r>
            <a:r>
              <a:rPr lang="en-US" sz="900" dirty="0" err="1">
                <a:solidFill>
                  <a:srgbClr val="FF0000"/>
                </a:solidFill>
                <a:latin typeface="Arial"/>
              </a:rPr>
              <a:t>felaktig</a:t>
            </a:r>
            <a:r>
              <a:rPr lang="en-US" sz="900" dirty="0">
                <a:solidFill>
                  <a:srgbClr val="FF0000"/>
                </a:solidFill>
                <a:latin typeface="Arial"/>
              </a:rPr>
              <a:t> </a:t>
            </a:r>
            <a:r>
              <a:rPr lang="en-US" sz="900" dirty="0" err="1">
                <a:solidFill>
                  <a:srgbClr val="FF0000"/>
                </a:solidFill>
                <a:latin typeface="Arial"/>
              </a:rPr>
              <a:t>i</a:t>
            </a:r>
            <a:r>
              <a:rPr lang="en-US" sz="900" dirty="0">
                <a:solidFill>
                  <a:srgbClr val="FF0000"/>
                </a:solidFill>
                <a:latin typeface="Arial"/>
              </a:rPr>
              <a:t> </a:t>
            </a:r>
            <a:r>
              <a:rPr lang="en-US" sz="900" dirty="0" err="1">
                <a:solidFill>
                  <a:srgbClr val="FF0000"/>
                </a:solidFill>
                <a:latin typeface="Arial"/>
              </a:rPr>
              <a:t>diagrammet</a:t>
            </a:r>
            <a:r>
              <a:rPr lang="en-US" sz="900" dirty="0">
                <a:solidFill>
                  <a:srgbClr val="FF0000"/>
                </a:solidFill>
                <a:latin typeface="Arial"/>
              </a:rPr>
              <a:t> </a:t>
            </a:r>
            <a:r>
              <a:rPr lang="en-US" sz="900" dirty="0" err="1">
                <a:solidFill>
                  <a:srgbClr val="FF0000"/>
                </a:solidFill>
                <a:latin typeface="Arial"/>
              </a:rPr>
              <a:t>ovan</a:t>
            </a:r>
            <a:r>
              <a:rPr lang="en-US" sz="900" dirty="0">
                <a:solidFill>
                  <a:srgbClr val="FF0000"/>
                </a:solidFill>
                <a:latin typeface="Arial"/>
              </a:rPr>
              <a:t>, </a:t>
            </a:r>
            <a:r>
              <a:rPr lang="en-US" sz="900" dirty="0" err="1">
                <a:solidFill>
                  <a:srgbClr val="FF0000"/>
                </a:solidFill>
                <a:latin typeface="Arial"/>
              </a:rPr>
              <a:t>rätt</a:t>
            </a:r>
            <a:r>
              <a:rPr lang="en-US" sz="900" dirty="0">
                <a:solidFill>
                  <a:srgbClr val="FF0000"/>
                </a:solidFill>
                <a:latin typeface="Arial"/>
              </a:rPr>
              <a:t> </a:t>
            </a:r>
            <a:r>
              <a:rPr lang="en-US" sz="900" dirty="0" err="1">
                <a:solidFill>
                  <a:srgbClr val="FF0000"/>
                </a:solidFill>
                <a:latin typeface="Arial"/>
              </a:rPr>
              <a:t>siffra</a:t>
            </a:r>
            <a:r>
              <a:rPr lang="en-US" sz="900" dirty="0">
                <a:solidFill>
                  <a:srgbClr val="FF0000"/>
                </a:solidFill>
                <a:latin typeface="Arial"/>
              </a:rPr>
              <a:t> ska </a:t>
            </a:r>
            <a:r>
              <a:rPr lang="en-US" sz="900" dirty="0" err="1">
                <a:solidFill>
                  <a:srgbClr val="FF0000"/>
                </a:solidFill>
                <a:latin typeface="Arial"/>
              </a:rPr>
              <a:t>vara</a:t>
            </a:r>
            <a:r>
              <a:rPr lang="en-US" sz="900" dirty="0">
                <a:solidFill>
                  <a:srgbClr val="FF0000"/>
                </a:solidFill>
                <a:latin typeface="Arial"/>
              </a:rPr>
              <a:t> 18h/</a:t>
            </a:r>
            <a:r>
              <a:rPr lang="en-US" sz="900" dirty="0" err="1">
                <a:solidFill>
                  <a:srgbClr val="FF0000"/>
                </a:solidFill>
                <a:latin typeface="Arial"/>
              </a:rPr>
              <a:t>vecka</a:t>
            </a:r>
            <a:endParaRPr lang="en-US" sz="900" dirty="0">
              <a:solidFill>
                <a:srgbClr val="FF0000"/>
              </a:solidFill>
              <a:cs typeface="Arial" panose="020B0604020202020204"/>
            </a:endParaRPr>
          </a:p>
        </p:txBody>
      </p:sp>
    </p:spTree>
    <p:extLst>
      <p:ext uri="{BB962C8B-B14F-4D97-AF65-F5344CB8AC3E}">
        <p14:creationId xmlns:p14="http://schemas.microsoft.com/office/powerpoint/2010/main" val="38425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DCC7-203F-BE62-6C89-3991126D98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073F4A-AC5C-404A-F6BD-47A7EF54CB4D}"/>
              </a:ext>
            </a:extLst>
          </p:cNvPr>
          <p:cNvSpPr>
            <a:spLocks noGrp="1"/>
          </p:cNvSpPr>
          <p:nvPr>
            <p:ph type="title"/>
          </p:nvPr>
        </p:nvSpPr>
        <p:spPr/>
        <p:txBody>
          <a:bodyPr/>
          <a:lstStyle/>
          <a:p>
            <a:r>
              <a:rPr lang="en-US" sz="2800" err="1"/>
              <a:t>Öppettider</a:t>
            </a:r>
            <a:r>
              <a:rPr lang="en-US" sz="2800"/>
              <a:t> (</a:t>
            </a:r>
            <a:r>
              <a:rPr lang="en-US" sz="2800" err="1"/>
              <a:t>antal</a:t>
            </a:r>
            <a:r>
              <a:rPr lang="en-US" sz="2800"/>
              <a:t> </a:t>
            </a:r>
            <a:r>
              <a:rPr lang="en-US" sz="2800" err="1"/>
              <a:t>timmar</a:t>
            </a:r>
            <a:r>
              <a:rPr lang="en-US" sz="2800"/>
              <a:t>) för de </a:t>
            </a:r>
            <a:r>
              <a:rPr lang="en-US" sz="2800" err="1"/>
              <a:t>yngsta</a:t>
            </a:r>
            <a:r>
              <a:rPr lang="en-US" sz="2800"/>
              <a:t> (0-1 </a:t>
            </a:r>
            <a:r>
              <a:rPr lang="en-US" sz="2800" err="1"/>
              <a:t>år</a:t>
            </a:r>
            <a:r>
              <a:rPr lang="en-US" sz="2800"/>
              <a:t>) </a:t>
            </a:r>
            <a:r>
              <a:rPr lang="en-US" sz="2800" err="1"/>
              <a:t>på</a:t>
            </a:r>
            <a:r>
              <a:rPr lang="en-US" sz="2800"/>
              <a:t> </a:t>
            </a:r>
            <a:r>
              <a:rPr lang="en-US" sz="2800" err="1"/>
              <a:t>öppna</a:t>
            </a:r>
            <a:r>
              <a:rPr lang="en-US" sz="2800"/>
              <a:t> </a:t>
            </a:r>
            <a:r>
              <a:rPr lang="en-US" sz="2800" err="1"/>
              <a:t>förskolan</a:t>
            </a:r>
            <a:r>
              <a:rPr lang="en-US" sz="2800"/>
              <a:t> per </a:t>
            </a:r>
            <a:r>
              <a:rPr lang="en-US" sz="2800" err="1"/>
              <a:t>vecka</a:t>
            </a:r>
            <a:endParaRPr lang="en-US"/>
          </a:p>
        </p:txBody>
      </p:sp>
      <p:graphicFrame>
        <p:nvGraphicFramePr>
          <p:cNvPr id="10" name="Content Placeholder 9">
            <a:extLst>
              <a:ext uri="{FF2B5EF4-FFF2-40B4-BE49-F238E27FC236}">
                <a16:creationId xmlns:a16="http://schemas.microsoft.com/office/drawing/2014/main" id="{0B221F24-B261-F679-845A-BB62959F708F}"/>
              </a:ext>
            </a:extLst>
          </p:cNvPr>
          <p:cNvGraphicFramePr>
            <a:graphicFrameLocks noGrp="1"/>
          </p:cNvGraphicFramePr>
          <p:nvPr>
            <p:ph idx="1"/>
            <p:extLst>
              <p:ext uri="{D42A27DB-BD31-4B8C-83A1-F6EECF244321}">
                <p14:modId xmlns:p14="http://schemas.microsoft.com/office/powerpoint/2010/main" val="1435859421"/>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17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226D-A00A-ABB4-BCD5-6A42D3D698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FBE63-A5DB-FECA-B490-B2CA7A77B11F}"/>
              </a:ext>
            </a:extLst>
          </p:cNvPr>
          <p:cNvSpPr>
            <a:spLocks noGrp="1"/>
          </p:cNvSpPr>
          <p:nvPr>
            <p:ph type="title"/>
          </p:nvPr>
        </p:nvSpPr>
        <p:spPr/>
        <p:txBody>
          <a:bodyPr/>
          <a:lstStyle/>
          <a:p>
            <a:r>
              <a:rPr lang="en-US" sz="2800"/>
              <a:t>Antal inskrivna barn på bvc per heltid förebyggande soc</a:t>
            </a:r>
            <a:endParaRPr lang="en-US"/>
          </a:p>
        </p:txBody>
      </p:sp>
      <p:graphicFrame>
        <p:nvGraphicFramePr>
          <p:cNvPr id="10" name="Content Placeholder 9">
            <a:extLst>
              <a:ext uri="{FF2B5EF4-FFF2-40B4-BE49-F238E27FC236}">
                <a16:creationId xmlns:a16="http://schemas.microsoft.com/office/drawing/2014/main" id="{04AAAFEC-43F4-41B5-7D99-59C5B0655998}"/>
              </a:ext>
            </a:extLst>
          </p:cNvPr>
          <p:cNvGraphicFramePr>
            <a:graphicFrameLocks noGrp="1"/>
          </p:cNvGraphicFramePr>
          <p:nvPr>
            <p:ph idx="1"/>
            <p:extLst>
              <p:ext uri="{D42A27DB-BD31-4B8C-83A1-F6EECF244321}">
                <p14:modId xmlns:p14="http://schemas.microsoft.com/office/powerpoint/2010/main" val="4038629771"/>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078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CB0D-6873-9BAE-FD5B-ED5E883F48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A57270-2277-98A6-45A2-692BC7B92FD6}"/>
              </a:ext>
            </a:extLst>
          </p:cNvPr>
          <p:cNvSpPr>
            <a:spLocks noGrp="1"/>
          </p:cNvSpPr>
          <p:nvPr>
            <p:ph type="title"/>
          </p:nvPr>
        </p:nvSpPr>
        <p:spPr/>
        <p:txBody>
          <a:bodyPr/>
          <a:lstStyle/>
          <a:p>
            <a:r>
              <a:rPr lang="en-US" sz="2800">
                <a:ea typeface="Verdana"/>
                <a:cs typeface="Arial"/>
              </a:rPr>
              <a:t>Antal </a:t>
            </a:r>
            <a:r>
              <a:rPr lang="en-US" sz="2800" err="1">
                <a:ea typeface="Verdana"/>
                <a:cs typeface="Arial"/>
              </a:rPr>
              <a:t>besök</a:t>
            </a:r>
            <a:r>
              <a:rPr lang="en-US" sz="2800">
                <a:ea typeface="Verdana"/>
                <a:cs typeface="Arial"/>
              </a:rPr>
              <a:t>/</a:t>
            </a:r>
            <a:r>
              <a:rPr lang="en-US" sz="2800" err="1">
                <a:ea typeface="Verdana"/>
                <a:cs typeface="Arial"/>
              </a:rPr>
              <a:t>samtal</a:t>
            </a:r>
            <a:r>
              <a:rPr lang="en-US" sz="2800">
                <a:ea typeface="Verdana"/>
                <a:cs typeface="Arial"/>
              </a:rPr>
              <a:t> </a:t>
            </a:r>
            <a:r>
              <a:rPr lang="en-US" err="1">
                <a:ea typeface="Verdana"/>
                <a:cs typeface="Arial"/>
              </a:rPr>
              <a:t>i</a:t>
            </a:r>
            <a:r>
              <a:rPr lang="en-US">
                <a:ea typeface="Verdana"/>
                <a:cs typeface="Arial"/>
              </a:rPr>
              <a:t> </a:t>
            </a:r>
            <a:r>
              <a:rPr lang="en-US" err="1">
                <a:ea typeface="Verdana"/>
                <a:cs typeface="Arial"/>
              </a:rPr>
              <a:t>månaden</a:t>
            </a:r>
            <a:r>
              <a:rPr lang="en-US">
                <a:ea typeface="Verdana"/>
                <a:cs typeface="Arial"/>
              </a:rPr>
              <a:t> per </a:t>
            </a:r>
            <a:r>
              <a:rPr lang="en-US" err="1">
                <a:ea typeface="Verdana"/>
                <a:cs typeface="Arial"/>
              </a:rPr>
              <a:t>heltid</a:t>
            </a:r>
            <a:r>
              <a:rPr lang="en-US">
                <a:ea typeface="Verdana"/>
                <a:cs typeface="Arial"/>
              </a:rPr>
              <a:t> </a:t>
            </a:r>
            <a:r>
              <a:rPr lang="en-US" sz="2800" err="1">
                <a:ea typeface="Verdana"/>
                <a:cs typeface="Arial"/>
              </a:rPr>
              <a:t>förebyggande</a:t>
            </a:r>
            <a:r>
              <a:rPr lang="en-US" sz="2800">
                <a:ea typeface="Verdana"/>
                <a:cs typeface="Arial"/>
              </a:rPr>
              <a:t> soc</a:t>
            </a:r>
            <a:endParaRPr lang="sv-SE">
              <a:ea typeface="Verdana"/>
              <a:cs typeface="Arial"/>
            </a:endParaRPr>
          </a:p>
        </p:txBody>
      </p:sp>
      <p:graphicFrame>
        <p:nvGraphicFramePr>
          <p:cNvPr id="5" name="Content Placeholder 9">
            <a:extLst>
              <a:ext uri="{FF2B5EF4-FFF2-40B4-BE49-F238E27FC236}">
                <a16:creationId xmlns:a16="http://schemas.microsoft.com/office/drawing/2014/main" id="{4526660A-F575-9B7B-4F45-AE7453C9689D}"/>
              </a:ext>
            </a:extLst>
          </p:cNvPr>
          <p:cNvGraphicFramePr>
            <a:graphicFrameLocks noGrp="1"/>
          </p:cNvGraphicFramePr>
          <p:nvPr>
            <p:ph idx="1"/>
            <p:extLst>
              <p:ext uri="{D42A27DB-BD31-4B8C-83A1-F6EECF244321}">
                <p14:modId xmlns:p14="http://schemas.microsoft.com/office/powerpoint/2010/main" val="3359614787"/>
              </p:ext>
            </p:extLst>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554400" y="1638000"/>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2983905864"/>
              </p:ext>
            </p:extLst>
          </p:nvPr>
        </p:nvGraphicFramePr>
        <p:xfrm>
          <a:off x="554400" y="2059200"/>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graphicFrame>
        <p:nvGraphicFramePr>
          <p:cNvPr id="4" name="Platshållare för innehåll 16">
            <a:extLst>
              <a:ext uri="{FF2B5EF4-FFF2-40B4-BE49-F238E27FC236}">
                <a16:creationId xmlns:a16="http://schemas.microsoft.com/office/drawing/2014/main" id="{2732FB76-D00A-5B6D-F4DE-D2D3D4440AB4}"/>
              </a:ext>
            </a:extLst>
          </p:cNvPr>
          <p:cNvGraphicFramePr>
            <a:graphicFrameLocks noGrp="1"/>
          </p:cNvGraphicFramePr>
          <p:nvPr>
            <p:ph sz="quarter" idx="4"/>
            <p:extLst>
              <p:ext uri="{D42A27DB-BD31-4B8C-83A1-F6EECF244321}">
                <p14:modId xmlns:p14="http://schemas.microsoft.com/office/powerpoint/2010/main" val="1949412743"/>
              </p:ext>
            </p:extLst>
          </p:nvPr>
        </p:nvGraphicFramePr>
        <p:xfrm>
          <a:off x="477242" y="3598570"/>
          <a:ext cx="7197554" cy="2570296"/>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279952776"/>
              </p:ext>
            </p:extLst>
          </p:nvPr>
        </p:nvGraphicFramePr>
        <p:xfrm>
          <a:off x="477242" y="1376363"/>
          <a:ext cx="6783529" cy="85283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21 %</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3498-0907-9739-A97F-FFDA351A20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2579E8-E80F-769A-9047-C210354CFBF3}"/>
              </a:ext>
            </a:extLst>
          </p:cNvPr>
          <p:cNvSpPr>
            <a:spLocks noGrp="1"/>
          </p:cNvSpPr>
          <p:nvPr>
            <p:ph type="title"/>
          </p:nvPr>
        </p:nvSpPr>
        <p:spPr/>
        <p:txBody>
          <a:bodyPr/>
          <a:lstStyle/>
          <a:p>
            <a:r>
              <a:rPr lang="en-US" sz="2800"/>
              <a:t>Tjänstgöringsgrad samordnare per FC</a:t>
            </a:r>
            <a:endParaRPr lang="en-US"/>
          </a:p>
        </p:txBody>
      </p:sp>
      <p:graphicFrame>
        <p:nvGraphicFramePr>
          <p:cNvPr id="10" name="Content Placeholder 9">
            <a:extLst>
              <a:ext uri="{FF2B5EF4-FFF2-40B4-BE49-F238E27FC236}">
                <a16:creationId xmlns:a16="http://schemas.microsoft.com/office/drawing/2014/main" id="{6AABCFC6-824A-EC2A-884F-5584518070FB}"/>
              </a:ext>
            </a:extLst>
          </p:cNvPr>
          <p:cNvGraphicFramePr>
            <a:graphicFrameLocks noGrp="1"/>
          </p:cNvGraphicFramePr>
          <p:nvPr>
            <p:ph idx="1"/>
            <p:extLst>
              <p:ext uri="{D42A27DB-BD31-4B8C-83A1-F6EECF244321}">
                <p14:modId xmlns:p14="http://schemas.microsoft.com/office/powerpoint/2010/main" val="2918980978"/>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359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857411451"/>
              </p:ext>
            </p:extLst>
          </p:nvPr>
        </p:nvGraphicFramePr>
        <p:xfrm>
          <a:off x="477241" y="1376363"/>
          <a:ext cx="6783530" cy="286451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9</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19</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13</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5</a:t>
                      </a:r>
                    </a:p>
                  </a:txBody>
                  <a:tcPr anchor="ctr"/>
                </a:tc>
                <a:extLst>
                  <a:ext uri="{0D108BD9-81ED-4DB2-BD59-A6C34878D82A}">
                    <a16:rowId xmlns:a16="http://schemas.microsoft.com/office/drawing/2014/main" val="861199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16</a:t>
                      </a:r>
                    </a:p>
                  </a:txBody>
                  <a:tcPr anchor="ctr"/>
                </a:tc>
                <a:extLst>
                  <a:ext uri="{0D108BD9-81ED-4DB2-BD59-A6C34878D82A}">
                    <a16:rowId xmlns:a16="http://schemas.microsoft.com/office/drawing/2014/main" val="310830097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196952881"/>
              </p:ext>
            </p:extLst>
          </p:nvPr>
        </p:nvGraphicFramePr>
        <p:xfrm>
          <a:off x="477241" y="4387566"/>
          <a:ext cx="8002800" cy="852830"/>
        </p:xfrm>
        <a:graphic>
          <a:graphicData uri="http://schemas.openxmlformats.org/drawingml/2006/table">
            <a:tbl>
              <a:tblPr firstRow="1" bandRow="1">
                <a:tableStyleId>{5C22544A-7EE6-4342-B048-85BDC9FD1C3A}</a:tableStyleId>
              </a:tblPr>
              <a:tblGrid>
                <a:gridCol w="4474800">
                  <a:extLst>
                    <a:ext uri="{9D8B030D-6E8A-4147-A177-3AD203B41FA5}">
                      <a16:colId xmlns:a16="http://schemas.microsoft.com/office/drawing/2014/main" val="1159429802"/>
                    </a:ext>
                  </a:extLst>
                </a:gridCol>
                <a:gridCol w="1764000">
                  <a:extLst>
                    <a:ext uri="{9D8B030D-6E8A-4147-A177-3AD203B41FA5}">
                      <a16:colId xmlns:a16="http://schemas.microsoft.com/office/drawing/2014/main" val="2021594479"/>
                    </a:ext>
                  </a:extLst>
                </a:gridCol>
                <a:gridCol w="1764000">
                  <a:extLst>
                    <a:ext uri="{9D8B030D-6E8A-4147-A177-3AD203B41FA5}">
                      <a16:colId xmlns:a16="http://schemas.microsoft.com/office/drawing/2014/main" val="57038947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Totalt i hela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14</a:t>
                      </a:r>
                    </a:p>
                  </a:txBody>
                  <a:tcPr anchor="ctr"/>
                </a:tc>
                <a:tc>
                  <a:txBody>
                    <a:bodyPr/>
                    <a:lstStyle/>
                    <a:p>
                      <a:r>
                        <a:rPr lang="sv-SE" sz="1200"/>
                        <a:t>426</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77E-617B-4516-9038-DA59B90EAF51}"/>
            </a:ext>
          </a:extLst>
        </p:cNvPr>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200"/>
              <a:t>Ärende- och process handledning med lärande inslag.
Handledning både gällande gemensamma fall på FC och för att utveckla och stärka arbetslagets relationer, samarbete, kommunikation och kompetens.
Främst ärendehandledning men även handledning för personalguppen vid behov.
Syftet är att få till en samverkan och att öka på vår samarbetsförmåga. Vi vill ha en samsyn på vår verksamhet och handledningen ger även en chans till bättre kommunikation.
Ärendehandledning och samverkan
Lära känna varandra då arbetsgruppen är ny. samverkan och kommunikation mellan professionerna,
Process samt ärendehandledning
Process samt ärendehandledning
Att få handledning i diverse dilemman/ärende som vi lyfter upp. Att få hjälp att utveckla olika arbetsmetoder som familjecentralen behöver för att för att nå olika mål som vi har i vår verksamhet. Stärka samsynen på vårt uppdrag som kommer med en familjecentral.</a:t>
            </a:r>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extLst>
      <p:ext uri="{BB962C8B-B14F-4D97-AF65-F5344CB8AC3E}">
        <p14:creationId xmlns:p14="http://schemas.microsoft.com/office/powerpoint/2010/main" val="116052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200"/>
              <a:t>t ex. Lyfta och förstärka samsynen på en familjecentral, lyfta familjer (anonymt) som det finns frågeställningar kring för de/den yrkesverksamma och hitta vägar för att komma vidare. Hur egna erfarenheter påverkar vårat förhållningssätt till de vi möter. Lyfta frågor som är grupp relaterade, där det påverkar arbetet med och emellan de olika verksamheterna, både i positiv och negativ bemärkelse. Dela goda exempel.
Handledningen syftar till att stärka samarbetet och samsynen mellan våra professioner på familjecentralen. Den ger oss möjlighet att reflektera över vårt arbete, dela erfarenheter och hitta gemensamma arbetssätt med familjerna i fokus. Genom kollegialt stöd och gemensam problemlösning bidrar handledningen till ett tryggt och hållbart arbetsklimat.
Teamkänsla, Fallbeskrivningar, Personlig utveckling
Ärendehandledning. Team-building.
De olika uppdragen i varje enskild enhet, vad innebär det att man har olika uppdrag och tid? Skapa samsyn. Skapa förståelse för varandras uppdrag och det som är gemensamt.
ärendehandledning
Handleda grupprocesser samt ärendehantering
Handledning med inriktning på hur samverkan och samarbetet kan främjas inom ramen för Familjecentralen, dels process (i förhållande till trivsel, mål och mening) och dels mer specifik ärendehandledning.
Tillsammans i arbetsgruppen samtala kring våra familjer, arbetsgruppen och våra personliga känslor.</a:t>
            </a:r>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200"/>
              <a:t>Främst processhandledning men ibland även ärenden (avidentifierat). Vi använder handledningen till att diskutera svåra dilemman, om någon situation uppstått där man behöver stöd från arbetsgruppen men också från handledaren att reda ut vad som blev bra/mindre bra/hur kan vi göra nästa gång. Använder det även till att diskutera teman som vi kommer överens om i början av terminen, t.ex. hur jobbar vi med familjer med funktionsvariationer, hur jobbar vi med familjer som ger mycket motstånd/inte vill, familjer som hamnar mellan stolarna osv. Ibland pratar vi även om vad vissa ärenden gör med oss personligen, våra triggers/vad vi har svårt för, hur vi kan jobba med social hållbarhet när vi möter "svåra" familjer.
Diskutera olika fall, erfarenhetsutbyte och sträva efter samsyn i arbetslaget.
Gruppdynamik Hur vi jobbar i samverkan Hur man ger och tar emot feedback Ärendehandledning
Ärende- och processhandledning.
Konsultation gällande familjer, stärka teamet med fokus på det gemensamma arbetet vi har med familjerna på familjecentralen.
Diskutera fall som vi stöter på i vårt arbete på Familjecentralen. Stärka arbetsgruppen.
Att kunna lyfta olika familjer och situationer, i hela teamet. För att som grupp, kunna få stöd och coachning i att hitta gemensamma vägar i att stötta våra familjer och att utvecklas som team.
Vi lyfter familjer och situationer i hela teamet. Vi har för avsikt att i grupp, kunna få stöd och coachning i att hitta gemensamma vägar att stötta våra familjer och att utvecklas i samverkan och som team.
Att få stöd i att hantera inre processer som uppkommer i jobbet/möte med människor, att kunna hitta gemensamma lösningar och vägar framåt i olika ärenden, att komma varandra närmare och skapa en teamkänsla och förståelse för varandra.</a:t>
            </a:r>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200"/>
              <a:t>Processhandledning. Kollegialt stöd och samsyn
Grupprocess och ärendehandledning
Ärende. Reflektion. Gemensamt synsätt.
Samarbete</a:t>
            </a:r>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38391-65FF-6D7C-CA42-907C20AB80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46B13F-92E7-36F6-DDD4-F43D39FA103F}"/>
              </a:ext>
            </a:extLst>
          </p:cNvPr>
          <p:cNvSpPr>
            <a:spLocks noGrp="1"/>
          </p:cNvSpPr>
          <p:nvPr>
            <p:ph type="title"/>
          </p:nvPr>
        </p:nvSpPr>
        <p:spPr/>
        <p:txBody>
          <a:bodyPr/>
          <a:lstStyle/>
          <a:p>
            <a:r>
              <a:rPr lang="en-US" sz="2300" dirty="0"/>
              <a:t>Hur </a:t>
            </a:r>
            <a:r>
              <a:rPr lang="en-US" sz="2300" dirty="0" err="1"/>
              <a:t>många</a:t>
            </a:r>
            <a:r>
              <a:rPr lang="en-US" sz="2300" dirty="0"/>
              <a:t> </a:t>
            </a:r>
            <a:r>
              <a:rPr lang="en-US" sz="2300" dirty="0" err="1"/>
              <a:t>timmar</a:t>
            </a:r>
            <a:r>
              <a:rPr lang="en-US" sz="2300" dirty="0"/>
              <a:t>/</a:t>
            </a:r>
            <a:r>
              <a:rPr lang="en-US" sz="2300" dirty="0" err="1"/>
              <a:t>månad</a:t>
            </a:r>
            <a:r>
              <a:rPr lang="en-US" sz="2300" dirty="0"/>
              <a:t> </a:t>
            </a:r>
            <a:r>
              <a:rPr lang="en-US" sz="2300" dirty="0" err="1"/>
              <a:t>har</a:t>
            </a:r>
            <a:r>
              <a:rPr lang="en-US" sz="2300" dirty="0"/>
              <a:t> </a:t>
            </a:r>
            <a:r>
              <a:rPr lang="en-US" sz="2300" dirty="0" err="1"/>
              <a:t>ni</a:t>
            </a:r>
            <a:r>
              <a:rPr lang="en-US" sz="2300" dirty="0"/>
              <a:t> haft för </a:t>
            </a:r>
            <a:r>
              <a:rPr lang="en-US" sz="2300" dirty="0" err="1"/>
              <a:t>gemensamma</a:t>
            </a:r>
            <a:r>
              <a:rPr lang="en-US" sz="2300" dirty="0"/>
              <a:t> </a:t>
            </a:r>
            <a:r>
              <a:rPr lang="en-US" sz="2300" dirty="0" err="1"/>
              <a:t>möten</a:t>
            </a:r>
            <a:r>
              <a:rPr lang="en-US" sz="2300" dirty="0"/>
              <a:t> </a:t>
            </a:r>
            <a:r>
              <a:rPr lang="en-US" sz="2300" dirty="0" err="1"/>
              <a:t>på</a:t>
            </a:r>
            <a:r>
              <a:rPr lang="en-US" sz="2300" dirty="0"/>
              <a:t> FC 2025? (ex </a:t>
            </a:r>
            <a:r>
              <a:rPr lang="en-US" sz="2300" dirty="0" err="1"/>
              <a:t>husmöte</a:t>
            </a:r>
            <a:r>
              <a:rPr lang="en-US" sz="2300" dirty="0"/>
              <a:t>, FC-</a:t>
            </a:r>
            <a:r>
              <a:rPr lang="en-US" sz="2300" dirty="0" err="1"/>
              <a:t>möten</a:t>
            </a:r>
            <a:r>
              <a:rPr lang="en-US" sz="2300" dirty="0"/>
              <a:t> </a:t>
            </a:r>
            <a:r>
              <a:rPr lang="en-US" sz="2300" dirty="0" err="1"/>
              <a:t>eller</a:t>
            </a:r>
            <a:r>
              <a:rPr lang="en-US" sz="2300" dirty="0"/>
              <a:t> </a:t>
            </a:r>
            <a:r>
              <a:rPr lang="en-US" sz="2300" dirty="0" err="1"/>
              <a:t>verksamhetsmöte</a:t>
            </a:r>
            <a:r>
              <a:rPr lang="en-US" sz="2300" dirty="0"/>
              <a:t>)</a:t>
            </a:r>
          </a:p>
        </p:txBody>
      </p:sp>
      <p:graphicFrame>
        <p:nvGraphicFramePr>
          <p:cNvPr id="10" name="Content Placeholder 9">
            <a:extLst>
              <a:ext uri="{FF2B5EF4-FFF2-40B4-BE49-F238E27FC236}">
                <a16:creationId xmlns:a16="http://schemas.microsoft.com/office/drawing/2014/main" id="{3A7B2523-9C88-4714-7E28-4B4960B6B1A5}"/>
              </a:ext>
            </a:extLst>
          </p:cNvPr>
          <p:cNvGraphicFramePr>
            <a:graphicFrameLocks noGrp="1"/>
          </p:cNvGraphicFramePr>
          <p:nvPr>
            <p:ph idx="1"/>
            <p:extLst>
              <p:ext uri="{D42A27DB-BD31-4B8C-83A1-F6EECF244321}">
                <p14:modId xmlns:p14="http://schemas.microsoft.com/office/powerpoint/2010/main" val="2704897819"/>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3462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92658269"/>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75AA8-308C-6929-DB02-BD5D9F02B2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709079-7E9A-DE5D-CF31-8CAA27D19F7D}"/>
              </a:ext>
            </a:extLst>
          </p:cNvPr>
          <p:cNvSpPr>
            <a:spLocks noGrp="1"/>
          </p:cNvSpPr>
          <p:nvPr>
            <p:ph type="title"/>
          </p:nvPr>
        </p:nvSpPr>
        <p:spPr/>
        <p:txBody>
          <a:bodyPr/>
          <a:lstStyle/>
          <a:p>
            <a:r>
              <a:rPr lang="sv-SE" sz="2400" dirty="0"/>
              <a:t>Hur många timmar/år har ni haft gemensam tid för planerings och verksamhetsdag/ar 2025?</a:t>
            </a:r>
            <a:endParaRPr lang="en-US" sz="2400" dirty="0"/>
          </a:p>
        </p:txBody>
      </p:sp>
      <p:graphicFrame>
        <p:nvGraphicFramePr>
          <p:cNvPr id="10" name="Content Placeholder 9">
            <a:extLst>
              <a:ext uri="{FF2B5EF4-FFF2-40B4-BE49-F238E27FC236}">
                <a16:creationId xmlns:a16="http://schemas.microsoft.com/office/drawing/2014/main" id="{F0316A92-56D6-D056-AC2F-461397C9FABE}"/>
              </a:ext>
            </a:extLst>
          </p:cNvPr>
          <p:cNvGraphicFramePr>
            <a:graphicFrameLocks noGrp="1"/>
          </p:cNvGraphicFramePr>
          <p:nvPr>
            <p:ph idx="1"/>
            <p:extLst>
              <p:ext uri="{D42A27DB-BD31-4B8C-83A1-F6EECF244321}">
                <p14:modId xmlns:p14="http://schemas.microsoft.com/office/powerpoint/2010/main" val="1745027470"/>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808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FDE0-A008-2092-817A-060F550B49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E7FF930-87A2-DE66-5122-1CD7B1F274CF}"/>
              </a:ext>
            </a:extLst>
          </p:cNvPr>
          <p:cNvSpPr>
            <a:spLocks noGrp="1"/>
          </p:cNvSpPr>
          <p:nvPr>
            <p:ph type="title"/>
          </p:nvPr>
        </p:nvSpPr>
        <p:spPr>
          <a:xfrm>
            <a:off x="477242" y="441325"/>
            <a:ext cx="8543925" cy="935038"/>
          </a:xfrm>
        </p:spPr>
        <p:txBody>
          <a:bodyPr/>
          <a:lstStyle/>
          <a:p>
            <a:r>
              <a:rPr lang="sv-SE"/>
              <a:t>Gemensamma möten</a:t>
            </a:r>
          </a:p>
        </p:txBody>
      </p:sp>
      <p:sp>
        <p:nvSpPr>
          <p:cNvPr id="8" name="Platshållare för text 2">
            <a:extLst>
              <a:ext uri="{FF2B5EF4-FFF2-40B4-BE49-F238E27FC236}">
                <a16:creationId xmlns:a16="http://schemas.microsoft.com/office/drawing/2014/main" id="{5EE4C7EA-00BE-2B1E-213B-1EE7EF8C34B5}"/>
              </a:ext>
            </a:extLst>
          </p:cNvPr>
          <p:cNvSpPr txBox="1">
            <a:spLocks/>
          </p:cNvSpPr>
          <p:nvPr/>
        </p:nvSpPr>
        <p:spPr>
          <a:xfrm>
            <a:off x="477242" y="1627555"/>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453C53EE-F030-BD7C-F57E-BD6D8578E759}"/>
              </a:ext>
            </a:extLst>
          </p:cNvPr>
          <p:cNvGraphicFramePr>
            <a:graphicFrameLocks/>
          </p:cNvGraphicFramePr>
          <p:nvPr>
            <p:extLst>
              <p:ext uri="{D42A27DB-BD31-4B8C-83A1-F6EECF244321}">
                <p14:modId xmlns:p14="http://schemas.microsoft.com/office/powerpoint/2010/main" val="3572804757"/>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071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Fritext">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Det är endast för inskrivna på BMM och BVC
De som inte är förstföderskor
Det är dom som är listade på vår barnmorskemottagning som får delta.
De gemensamma grupperna innan barnet är fött är barnmorskornas föräldrautbildning (FUB) som är tre tillfällen. Den är inte "öppen för allmänheten" utan det är ju endast de föräldrar som är listade på vår BMM som blir inbjudna till den gruppen.
De som inte förstår svenska
De som inte är inskrivna på BMM.
Bara de som är inskrivna på BMM får delta</a:t>
            </a:r>
          </a:p>
        </p:txBody>
      </p:sp>
    </p:spTree>
    <p:extLst>
      <p:ext uri="{BB962C8B-B14F-4D97-AF65-F5344CB8AC3E}">
        <p14:creationId xmlns:p14="http://schemas.microsoft.com/office/powerpoint/2010/main" val="161070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300462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3980438362"/>
              </p:ext>
            </p:extLst>
          </p:nvPr>
        </p:nvGraphicFramePr>
        <p:xfrm>
          <a:off x="518138" y="1256075"/>
          <a:ext cx="8869724" cy="4914705"/>
        </p:xfrm>
        <a:graphic>
          <a:graphicData uri="http://schemas.openxmlformats.org/drawingml/2006/table">
            <a:tbl>
              <a:tblPr>
                <a:tableStyleId>{9D7B26C5-4107-4FEC-AEDC-1716B250A1EF}</a:tableStyleId>
              </a:tblPr>
              <a:tblGrid>
                <a:gridCol w="2301262">
                  <a:extLst>
                    <a:ext uri="{9D8B030D-6E8A-4147-A177-3AD203B41FA5}">
                      <a16:colId xmlns:a16="http://schemas.microsoft.com/office/drawing/2014/main" val="1506776994"/>
                    </a:ext>
                  </a:extLst>
                </a:gridCol>
                <a:gridCol w="1244600">
                  <a:extLst>
                    <a:ext uri="{9D8B030D-6E8A-4147-A177-3AD203B41FA5}">
                      <a16:colId xmlns:a16="http://schemas.microsoft.com/office/drawing/2014/main" val="3674372285"/>
                    </a:ext>
                  </a:extLst>
                </a:gridCol>
                <a:gridCol w="895376">
                  <a:extLst>
                    <a:ext uri="{9D8B030D-6E8A-4147-A177-3AD203B41FA5}">
                      <a16:colId xmlns:a16="http://schemas.microsoft.com/office/drawing/2014/main" val="370282812"/>
                    </a:ext>
                  </a:extLst>
                </a:gridCol>
                <a:gridCol w="748917">
                  <a:extLst>
                    <a:ext uri="{9D8B030D-6E8A-4147-A177-3AD203B41FA5}">
                      <a16:colId xmlns:a16="http://schemas.microsoft.com/office/drawing/2014/main" val="3588202440"/>
                    </a:ext>
                  </a:extLst>
                </a:gridCol>
                <a:gridCol w="748917">
                  <a:extLst>
                    <a:ext uri="{9D8B030D-6E8A-4147-A177-3AD203B41FA5}">
                      <a16:colId xmlns:a16="http://schemas.microsoft.com/office/drawing/2014/main" val="3023012047"/>
                    </a:ext>
                  </a:extLst>
                </a:gridCol>
                <a:gridCol w="1079238">
                  <a:extLst>
                    <a:ext uri="{9D8B030D-6E8A-4147-A177-3AD203B41FA5}">
                      <a16:colId xmlns:a16="http://schemas.microsoft.com/office/drawing/2014/main" val="891014943"/>
                    </a:ext>
                  </a:extLst>
                </a:gridCol>
                <a:gridCol w="1079238">
                  <a:extLst>
                    <a:ext uri="{9D8B030D-6E8A-4147-A177-3AD203B41FA5}">
                      <a16:colId xmlns:a16="http://schemas.microsoft.com/office/drawing/2014/main" val="2971406489"/>
                    </a:ext>
                  </a:extLst>
                </a:gridCol>
                <a:gridCol w="772176">
                  <a:extLst>
                    <a:ext uri="{9D8B030D-6E8A-4147-A177-3AD203B41FA5}">
                      <a16:colId xmlns:a16="http://schemas.microsoft.com/office/drawing/2014/main" val="2007665762"/>
                    </a:ext>
                  </a:extLst>
                </a:gridCol>
              </a:tblGrid>
              <a:tr h="127240">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Förekommer gemensamma föräldragrupper innan barnet är fött?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Erbjuds alla att delta?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av FC verksamheter är delaktiga i föräldragrupperna?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418984">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pPr algn="ctr"/>
                      <a:endParaRPr lang="sv-SE" sz="1100" b="1">
                        <a:solidFill>
                          <a:schemeClr val="bg1"/>
                        </a:solidFill>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Hässleholm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0220">
                <a:tc>
                  <a:txBody>
                    <a:bodyPr/>
                    <a:lstStyle/>
                    <a:p>
                      <a:pPr algn="l" fontAlgn="ctr"/>
                      <a:r>
                        <a:rPr lang="sv-SE" sz="1200" b="0" i="0" u="none" strike="noStrike">
                          <a:solidFill>
                            <a:srgbClr val="000000"/>
                          </a:solidFill>
                          <a:effectLst/>
                          <a:latin typeface="Arial" panose="020B0604020202020204" pitchFamily="34" charset="0"/>
                        </a:rPr>
                        <a:t>Familjernas Hus, Vellinge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3281496"/>
                  </a:ext>
                </a:extLst>
              </a:tr>
              <a:tr h="120220">
                <a:tc>
                  <a:txBody>
                    <a:bodyPr/>
                    <a:lstStyle/>
                    <a:p>
                      <a:pPr algn="l" fontAlgn="ctr"/>
                      <a:r>
                        <a:rPr lang="sv-SE" sz="1200" b="0" i="0" u="none" strike="noStrike">
                          <a:solidFill>
                            <a:srgbClr val="000000"/>
                          </a:solidFill>
                          <a:effectLst/>
                          <a:latin typeface="Arial" panose="020B0604020202020204" pitchFamily="34" charset="0"/>
                        </a:rPr>
                        <a:t>Paletten Staffanstorp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89124"/>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Perstorp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681551"/>
                  </a:ext>
                </a:extLst>
              </a:tr>
              <a:tr h="120220">
                <a:tc>
                  <a:txBody>
                    <a:bodyPr/>
                    <a:lstStyle/>
                    <a:p>
                      <a:pPr algn="l" fontAlgn="ctr"/>
                      <a:r>
                        <a:rPr lang="sv-SE" sz="1200" b="0" i="0" u="none" strike="noStrike">
                          <a:solidFill>
                            <a:srgbClr val="000000"/>
                          </a:solidFill>
                          <a:effectLst/>
                          <a:latin typeface="Arial" panose="020B0604020202020204" pitchFamily="34" charset="0"/>
                        </a:rPr>
                        <a:t>Familjernas hus, Höllviken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407975"/>
                  </a:ext>
                </a:extLst>
              </a:tr>
              <a:tr h="120220">
                <a:tc>
                  <a:txBody>
                    <a:bodyPr/>
                    <a:lstStyle/>
                    <a:p>
                      <a:pPr algn="l" fontAlgn="ctr"/>
                      <a:r>
                        <a:rPr lang="sv-SE" sz="1200" b="0" i="0" u="none" strike="noStrike">
                          <a:solidFill>
                            <a:srgbClr val="000000"/>
                          </a:solidFill>
                          <a:effectLst/>
                          <a:latin typeface="Arial" panose="020B0604020202020204" pitchFamily="34" charset="0"/>
                        </a:rPr>
                        <a:t>Mobilia,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551670"/>
                  </a:ext>
                </a:extLst>
              </a:tr>
              <a:tr h="120220">
                <a:tc>
                  <a:txBody>
                    <a:bodyPr/>
                    <a:lstStyle/>
                    <a:p>
                      <a:pPr algn="l" fontAlgn="ctr"/>
                      <a:r>
                        <a:rPr lang="sv-SE" sz="1200" b="0" i="0" u="none" strike="noStrike">
                          <a:solidFill>
                            <a:srgbClr val="000000"/>
                          </a:solidFill>
                          <a:effectLst/>
                          <a:latin typeface="Arial" panose="020B0604020202020204" pitchFamily="34" charset="0"/>
                        </a:rPr>
                        <a:t>Rådstugan,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99744"/>
                  </a:ext>
                </a:extLst>
              </a:tr>
              <a:tr h="120220">
                <a:tc>
                  <a:txBody>
                    <a:bodyPr/>
                    <a:lstStyle/>
                    <a:p>
                      <a:pPr algn="l" fontAlgn="ctr"/>
                      <a:r>
                        <a:rPr lang="sv-SE" sz="1200" b="0" i="0" u="none" strike="noStrike">
                          <a:solidFill>
                            <a:srgbClr val="000000"/>
                          </a:solidFill>
                          <a:effectLst/>
                          <a:latin typeface="Arial" panose="020B0604020202020204" pitchFamily="34" charset="0"/>
                        </a:rPr>
                        <a:t>Tellus,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0372568"/>
                  </a:ext>
                </a:extLst>
              </a:tr>
              <a:tr h="120220">
                <a:tc>
                  <a:txBody>
                    <a:bodyPr/>
                    <a:lstStyle/>
                    <a:p>
                      <a:pPr algn="l" fontAlgn="ctr"/>
                      <a:r>
                        <a:rPr lang="sv-SE" sz="1200" b="0" i="0" u="none" strike="noStrike">
                          <a:solidFill>
                            <a:srgbClr val="000000"/>
                          </a:solidFill>
                          <a:effectLst/>
                          <a:latin typeface="Arial" panose="020B0604020202020204" pitchFamily="34" charset="0"/>
                        </a:rPr>
                        <a:t>Bryggan Trelleborg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82636"/>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35957"/>
                  </a:ext>
                </a:extLst>
              </a:tr>
              <a:tr h="120220">
                <a:tc>
                  <a:txBody>
                    <a:bodyPr/>
                    <a:lstStyle/>
                    <a:p>
                      <a:pPr algn="l" fontAlgn="ctr"/>
                      <a:r>
                        <a:rPr lang="sv-SE" sz="1200" b="0" i="0" u="none" strike="noStrike">
                          <a:solidFill>
                            <a:srgbClr val="000000"/>
                          </a:solidFill>
                          <a:effectLst/>
                          <a:latin typeface="Arial" panose="020B0604020202020204" pitchFamily="34" charset="0"/>
                        </a:rPr>
                        <a:t>Fäladsfamiljen, 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5127276"/>
                  </a:ext>
                </a:extLst>
              </a:tr>
              <a:tr h="120220">
                <a:tc>
                  <a:txBody>
                    <a:bodyPr/>
                    <a:lstStyle/>
                    <a:p>
                      <a:pPr algn="l" fontAlgn="ctr"/>
                      <a:r>
                        <a:rPr lang="sv-SE" sz="1200" b="0" i="0" u="none" strike="noStrike">
                          <a:solidFill>
                            <a:srgbClr val="000000"/>
                          </a:solidFill>
                          <a:effectLst/>
                          <a:latin typeface="Arial" panose="020B0604020202020204" pitchFamily="34" charset="0"/>
                        </a:rPr>
                        <a:t>Myllan Anderslöv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3255109"/>
                  </a:ext>
                </a:extLst>
              </a:tr>
              <a:tr h="120220">
                <a:tc>
                  <a:txBody>
                    <a:bodyPr/>
                    <a:lstStyle/>
                    <a:p>
                      <a:pPr algn="l" fontAlgn="ctr"/>
                      <a:r>
                        <a:rPr lang="sv-SE" sz="1200" b="0" i="0" u="none" strike="noStrike">
                          <a:solidFill>
                            <a:srgbClr val="000000"/>
                          </a:solidFill>
                          <a:effectLst/>
                          <a:latin typeface="Arial" panose="020B0604020202020204" pitchFamily="34" charset="0"/>
                        </a:rPr>
                        <a:t>Rådmansvången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013484"/>
                  </a:ext>
                </a:extLst>
              </a:tr>
              <a:tr h="120220">
                <a:tc>
                  <a:txBody>
                    <a:bodyPr/>
                    <a:lstStyle/>
                    <a:p>
                      <a:pPr algn="l" fontAlgn="ctr"/>
                      <a:r>
                        <a:rPr lang="sv-SE" sz="1200" b="0" i="0" u="none" strike="noStrike">
                          <a:solidFill>
                            <a:srgbClr val="000000"/>
                          </a:solidFill>
                          <a:effectLst/>
                          <a:latin typeface="Arial" panose="020B0604020202020204" pitchFamily="34" charset="0"/>
                        </a:rPr>
                        <a:t>Tomelilla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257176"/>
                  </a:ext>
                </a:extLst>
              </a:tr>
              <a:tr h="120220">
                <a:tc>
                  <a:txBody>
                    <a:bodyPr/>
                    <a:lstStyle/>
                    <a:p>
                      <a:pPr algn="l" fontAlgn="ctr"/>
                      <a:r>
                        <a:rPr lang="sv-SE" sz="1200" b="0" i="0" u="none" strike="noStrike">
                          <a:solidFill>
                            <a:srgbClr val="000000"/>
                          </a:solidFill>
                          <a:effectLst/>
                          <a:latin typeface="Arial" panose="020B0604020202020204" pitchFamily="34" charset="0"/>
                        </a:rPr>
                        <a:t>Osby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5456167"/>
                  </a:ext>
                </a:extLst>
              </a:tr>
              <a:tr h="120220">
                <a:tc>
                  <a:txBody>
                    <a:bodyPr/>
                    <a:lstStyle/>
                    <a:p>
                      <a:pPr algn="l" fontAlgn="ctr"/>
                      <a:r>
                        <a:rPr lang="sv-SE" sz="1200" b="0" i="0" u="none" strike="noStrike">
                          <a:solidFill>
                            <a:srgbClr val="000000"/>
                          </a:solidFill>
                          <a:effectLst/>
                          <a:latin typeface="Arial" panose="020B0604020202020204" pitchFamily="34" charset="0"/>
                        </a:rPr>
                        <a:t>Hagapunkten, Åstorp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373"/>
                  </a:ext>
                </a:extLst>
              </a:tr>
              <a:tr h="120220">
                <a:tc>
                  <a:txBody>
                    <a:bodyPr/>
                    <a:lstStyle/>
                    <a:p>
                      <a:pPr algn="l" fontAlgn="ctr"/>
                      <a:r>
                        <a:rPr lang="sv-SE" sz="1200" b="0" i="0" u="none" strike="noStrike">
                          <a:solidFill>
                            <a:srgbClr val="000000"/>
                          </a:solidFill>
                          <a:effectLst/>
                          <a:latin typeface="Arial" panose="020B0604020202020204" pitchFamily="34" charset="0"/>
                        </a:rPr>
                        <a:t>Högaborg,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06295"/>
                  </a:ext>
                </a:extLst>
              </a:tr>
              <a:tr h="120220">
                <a:tc>
                  <a:txBody>
                    <a:bodyPr/>
                    <a:lstStyle/>
                    <a:p>
                      <a:pPr algn="l" fontAlgn="ctr"/>
                      <a:r>
                        <a:rPr lang="sv-SE" sz="1200" b="0" i="0" u="none" strike="noStrike">
                          <a:solidFill>
                            <a:srgbClr val="000000"/>
                          </a:solidFill>
                          <a:effectLst/>
                          <a:latin typeface="Arial" panose="020B0604020202020204" pitchFamily="34" charset="0"/>
                        </a:rPr>
                        <a:t>Björken, Sjöbo</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3811273"/>
                  </a:ext>
                </a:extLst>
              </a:tr>
              <a:tr h="120220">
                <a:tc>
                  <a:txBody>
                    <a:bodyPr/>
                    <a:lstStyle/>
                    <a:p>
                      <a:pPr algn="l" fontAlgn="ctr"/>
                      <a:r>
                        <a:rPr lang="sv-SE" sz="1200" b="0" i="0" u="none" strike="noStrike">
                          <a:solidFill>
                            <a:srgbClr val="000000"/>
                          </a:solidFill>
                          <a:effectLst/>
                          <a:latin typeface="Arial" panose="020B0604020202020204" pitchFamily="34" charset="0"/>
                        </a:rPr>
                        <a:t>Familjehuset Näsby, Kristianstad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956475"/>
                  </a:ext>
                </a:extLst>
              </a:tr>
              <a:tr h="120220">
                <a:tc>
                  <a:txBody>
                    <a:bodyPr/>
                    <a:lstStyle/>
                    <a:p>
                      <a:pPr algn="l" fontAlgn="ctr"/>
                      <a:r>
                        <a:rPr lang="sv-SE" sz="1200" b="0" i="0" u="none" strike="noStrike">
                          <a:solidFill>
                            <a:srgbClr val="000000"/>
                          </a:solidFill>
                          <a:effectLst/>
                          <a:latin typeface="Arial" panose="020B0604020202020204" pitchFamily="34" charset="0"/>
                        </a:rPr>
                        <a:t>Lindängen,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561490"/>
                  </a:ext>
                </a:extLst>
              </a:tr>
              <a:tr h="120220">
                <a:tc>
                  <a:txBody>
                    <a:bodyPr/>
                    <a:lstStyle/>
                    <a:p>
                      <a:pPr algn="l" fontAlgn="ctr"/>
                      <a:r>
                        <a:rPr lang="sv-SE" sz="1200" b="0" i="0" u="none" strike="noStrike">
                          <a:solidFill>
                            <a:srgbClr val="000000"/>
                          </a:solidFill>
                          <a:effectLst/>
                          <a:latin typeface="Arial" panose="020B0604020202020204" pitchFamily="34" charset="0"/>
                        </a:rPr>
                        <a:t>Söder,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8498792"/>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sv-SE"/>
              <a:t>Gemensamma föräldragrupper innan födsel</a:t>
            </a:r>
          </a:p>
        </p:txBody>
      </p:sp>
    </p:spTree>
    <p:extLst>
      <p:ext uri="{BB962C8B-B14F-4D97-AF65-F5344CB8AC3E}">
        <p14:creationId xmlns:p14="http://schemas.microsoft.com/office/powerpoint/2010/main" val="358345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3D6F-1BF8-4E2A-6BE9-3A7AE303FF7B}"/>
            </a:ext>
          </a:extLst>
        </p:cNvPr>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6948AA8B-619C-0A20-CDA0-029394B0797C}"/>
              </a:ext>
            </a:extLst>
          </p:cNvPr>
          <p:cNvGraphicFramePr>
            <a:graphicFrameLocks noGrp="1"/>
          </p:cNvGraphicFramePr>
          <p:nvPr>
            <p:extLst>
              <p:ext uri="{D42A27DB-BD31-4B8C-83A1-F6EECF244321}">
                <p14:modId xmlns:p14="http://schemas.microsoft.com/office/powerpoint/2010/main" val="1458428267"/>
              </p:ext>
            </p:extLst>
          </p:nvPr>
        </p:nvGraphicFramePr>
        <p:xfrm>
          <a:off x="518138" y="1256075"/>
          <a:ext cx="8869724" cy="4722300"/>
        </p:xfrm>
        <a:graphic>
          <a:graphicData uri="http://schemas.openxmlformats.org/drawingml/2006/table">
            <a:tbl>
              <a:tblPr>
                <a:tableStyleId>{9D7B26C5-4107-4FEC-AEDC-1716B250A1EF}</a:tableStyleId>
              </a:tblPr>
              <a:tblGrid>
                <a:gridCol w="2301262">
                  <a:extLst>
                    <a:ext uri="{9D8B030D-6E8A-4147-A177-3AD203B41FA5}">
                      <a16:colId xmlns:a16="http://schemas.microsoft.com/office/drawing/2014/main" val="1506776994"/>
                    </a:ext>
                  </a:extLst>
                </a:gridCol>
                <a:gridCol w="1244600">
                  <a:extLst>
                    <a:ext uri="{9D8B030D-6E8A-4147-A177-3AD203B41FA5}">
                      <a16:colId xmlns:a16="http://schemas.microsoft.com/office/drawing/2014/main" val="3674372285"/>
                    </a:ext>
                  </a:extLst>
                </a:gridCol>
                <a:gridCol w="895376">
                  <a:extLst>
                    <a:ext uri="{9D8B030D-6E8A-4147-A177-3AD203B41FA5}">
                      <a16:colId xmlns:a16="http://schemas.microsoft.com/office/drawing/2014/main" val="370282812"/>
                    </a:ext>
                  </a:extLst>
                </a:gridCol>
                <a:gridCol w="748917">
                  <a:extLst>
                    <a:ext uri="{9D8B030D-6E8A-4147-A177-3AD203B41FA5}">
                      <a16:colId xmlns:a16="http://schemas.microsoft.com/office/drawing/2014/main" val="3588202440"/>
                    </a:ext>
                  </a:extLst>
                </a:gridCol>
                <a:gridCol w="748917">
                  <a:extLst>
                    <a:ext uri="{9D8B030D-6E8A-4147-A177-3AD203B41FA5}">
                      <a16:colId xmlns:a16="http://schemas.microsoft.com/office/drawing/2014/main" val="3023012047"/>
                    </a:ext>
                  </a:extLst>
                </a:gridCol>
                <a:gridCol w="1079238">
                  <a:extLst>
                    <a:ext uri="{9D8B030D-6E8A-4147-A177-3AD203B41FA5}">
                      <a16:colId xmlns:a16="http://schemas.microsoft.com/office/drawing/2014/main" val="891014943"/>
                    </a:ext>
                  </a:extLst>
                </a:gridCol>
                <a:gridCol w="1079238">
                  <a:extLst>
                    <a:ext uri="{9D8B030D-6E8A-4147-A177-3AD203B41FA5}">
                      <a16:colId xmlns:a16="http://schemas.microsoft.com/office/drawing/2014/main" val="2971406489"/>
                    </a:ext>
                  </a:extLst>
                </a:gridCol>
                <a:gridCol w="772176">
                  <a:extLst>
                    <a:ext uri="{9D8B030D-6E8A-4147-A177-3AD203B41FA5}">
                      <a16:colId xmlns:a16="http://schemas.microsoft.com/office/drawing/2014/main" val="2007665762"/>
                    </a:ext>
                  </a:extLst>
                </a:gridCol>
              </a:tblGrid>
              <a:tr h="127240">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Förekommer gemensamma föräldragrupper innan barnet är fött?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Erbjuds alla att delta?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av FC verksamheter är delaktiga i föräldragrupperna?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418984">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pPr algn="ctr"/>
                      <a:endParaRPr lang="sv-SE" sz="1100" b="1">
                        <a:solidFill>
                          <a:schemeClr val="bg1"/>
                        </a:solidFill>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0220">
                <a:tc>
                  <a:txBody>
                    <a:bodyPr/>
                    <a:lstStyle/>
                    <a:p>
                      <a:pPr algn="l" fontAlgn="ctr"/>
                      <a:r>
                        <a:rPr lang="sv-SE" sz="1200" b="0" i="0" u="none" strike="noStrike">
                          <a:solidFill>
                            <a:srgbClr val="000000"/>
                          </a:solidFill>
                          <a:effectLst/>
                          <a:latin typeface="Arial" panose="020B0604020202020204" pitchFamily="34" charset="0"/>
                        </a:rPr>
                        <a:t>Värnhem,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83998"/>
                  </a:ext>
                </a:extLst>
              </a:tr>
              <a:tr h="120220">
                <a:tc>
                  <a:txBody>
                    <a:bodyPr/>
                    <a:lstStyle/>
                    <a:p>
                      <a:pPr algn="l" fontAlgn="ctr"/>
                      <a:r>
                        <a:rPr lang="sv-SE" sz="1200" b="0" i="0" u="none" strike="noStrike">
                          <a:solidFill>
                            <a:srgbClr val="000000"/>
                          </a:solidFill>
                          <a:effectLst/>
                          <a:latin typeface="Arial" panose="020B0604020202020204" pitchFamily="34" charset="0"/>
                        </a:rPr>
                        <a:t>Örkelljunga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495852"/>
                  </a:ext>
                </a:extLst>
              </a:tr>
              <a:tr h="120220">
                <a:tc>
                  <a:txBody>
                    <a:bodyPr/>
                    <a:lstStyle/>
                    <a:p>
                      <a:pPr algn="l" fontAlgn="ctr"/>
                      <a:r>
                        <a:rPr lang="sv-SE" sz="1200" b="0" i="0" u="none" strike="noStrike">
                          <a:solidFill>
                            <a:srgbClr val="000000"/>
                          </a:solidFill>
                          <a:effectLst/>
                          <a:latin typeface="Arial" panose="020B0604020202020204" pitchFamily="34" charset="0"/>
                        </a:rPr>
                        <a:t>Familjehuset Nydala,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5537735"/>
                  </a:ext>
                </a:extLst>
              </a:tr>
              <a:tr h="120220">
                <a:tc>
                  <a:txBody>
                    <a:bodyPr/>
                    <a:lstStyle/>
                    <a:p>
                      <a:pPr algn="l" fontAlgn="ctr"/>
                      <a:r>
                        <a:rPr lang="sv-SE" sz="1200" b="0" i="0" u="none" strike="noStrike">
                          <a:solidFill>
                            <a:srgbClr val="000000"/>
                          </a:solidFill>
                          <a:effectLst/>
                          <a:latin typeface="Arial" panose="020B0604020202020204" pitchFamily="34" charset="0"/>
                        </a:rPr>
                        <a:t>Alfahuset,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411548"/>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Klippan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76717"/>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MunkaLjungby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5571285"/>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Ängelholm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634557"/>
                  </a:ext>
                </a:extLst>
              </a:tr>
              <a:tr h="120220">
                <a:tc>
                  <a:txBody>
                    <a:bodyPr/>
                    <a:lstStyle/>
                    <a:p>
                      <a:pPr algn="l" fontAlgn="ctr"/>
                      <a:r>
                        <a:rPr lang="sv-SE" sz="1200" b="0" i="0" u="none" strike="noStrike">
                          <a:solidFill>
                            <a:srgbClr val="000000"/>
                          </a:solidFill>
                          <a:effectLst/>
                          <a:latin typeface="Arial" panose="020B0604020202020204" pitchFamily="34" charset="0"/>
                        </a:rPr>
                        <a:t>Fjärilen, Ekeby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35978"/>
                  </a:ext>
                </a:extLst>
              </a:tr>
              <a:tr h="120220">
                <a:tc>
                  <a:txBody>
                    <a:bodyPr/>
                    <a:lstStyle/>
                    <a:p>
                      <a:pPr algn="l" fontAlgn="ctr"/>
                      <a:r>
                        <a:rPr lang="sv-SE" sz="1200" b="0" i="0" u="none" strike="noStrike">
                          <a:solidFill>
                            <a:srgbClr val="000000"/>
                          </a:solidFill>
                          <a:effectLst/>
                          <a:latin typeface="Arial" panose="020B0604020202020204" pitchFamily="34" charset="0"/>
                        </a:rPr>
                        <a:t>Höganäs</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8857233"/>
                  </a:ext>
                </a:extLst>
              </a:tr>
              <a:tr h="120220">
                <a:tc>
                  <a:txBody>
                    <a:bodyPr/>
                    <a:lstStyle/>
                    <a:p>
                      <a:pPr algn="l" fontAlgn="ctr"/>
                      <a:r>
                        <a:rPr lang="sv-SE" sz="1200" b="0" i="0" u="none" strike="noStrike">
                          <a:solidFill>
                            <a:srgbClr val="000000"/>
                          </a:solidFill>
                          <a:effectLst/>
                          <a:latin typeface="Arial" panose="020B0604020202020204" pitchFamily="34" charset="0"/>
                        </a:rPr>
                        <a:t>Larven Bjuv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287566"/>
                  </a:ext>
                </a:extLst>
              </a:tr>
              <a:tr h="120220">
                <a:tc>
                  <a:txBody>
                    <a:bodyPr/>
                    <a:lstStyle/>
                    <a:p>
                      <a:pPr algn="l" fontAlgn="ctr"/>
                      <a:r>
                        <a:rPr lang="sv-SE" sz="1200" b="0" i="0" u="none" strike="noStrike">
                          <a:solidFill>
                            <a:srgbClr val="000000"/>
                          </a:solidFill>
                          <a:effectLst/>
                          <a:latin typeface="Arial" panose="020B0604020202020204" pitchFamily="34" charset="0"/>
                        </a:rPr>
                        <a:t>Oliven,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965277"/>
                  </a:ext>
                </a:extLst>
              </a:tr>
              <a:tr h="120220">
                <a:tc>
                  <a:txBody>
                    <a:bodyPr/>
                    <a:lstStyle/>
                    <a:p>
                      <a:pPr algn="l" fontAlgn="ctr"/>
                      <a:r>
                        <a:rPr lang="sv-SE" sz="1200" b="0" i="0" u="none" strike="noStrike">
                          <a:solidFill>
                            <a:srgbClr val="000000"/>
                          </a:solidFill>
                          <a:effectLst/>
                          <a:latin typeface="Arial" panose="020B0604020202020204" pitchFamily="34" charset="0"/>
                        </a:rPr>
                        <a:t>Sesam,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8592656"/>
                  </a:ext>
                </a:extLst>
              </a:tr>
              <a:tr h="120220">
                <a:tc>
                  <a:txBody>
                    <a:bodyPr/>
                    <a:lstStyle/>
                    <a:p>
                      <a:pPr algn="l" fontAlgn="ctr"/>
                      <a:r>
                        <a:rPr lang="sv-SE" sz="1200" b="0" i="0" u="none" strike="noStrike">
                          <a:solidFill>
                            <a:srgbClr val="000000"/>
                          </a:solidFill>
                          <a:effectLst/>
                          <a:latin typeface="Arial" panose="020B0604020202020204" pitchFamily="34" charset="0"/>
                        </a:rPr>
                        <a:t>Solstrålen,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61678"/>
                  </a:ext>
                </a:extLst>
              </a:tr>
              <a:tr h="120220">
                <a:tc>
                  <a:txBody>
                    <a:bodyPr/>
                    <a:lstStyle/>
                    <a:p>
                      <a:pPr algn="l" fontAlgn="ctr"/>
                      <a:r>
                        <a:rPr lang="sv-SE" sz="1200" b="0" i="0" u="none" strike="noStrike">
                          <a:solidFill>
                            <a:srgbClr val="000000"/>
                          </a:solidFill>
                          <a:effectLst/>
                          <a:latin typeface="Arial" panose="020B0604020202020204" pitchFamily="34" charset="0"/>
                        </a:rPr>
                        <a:t>Familjens Hus Tåbelund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0560818"/>
                  </a:ext>
                </a:extLst>
              </a:tr>
              <a:tr h="120220">
                <a:tc>
                  <a:txBody>
                    <a:bodyPr/>
                    <a:lstStyle/>
                    <a:p>
                      <a:pPr algn="l" fontAlgn="ctr"/>
                      <a:r>
                        <a:rPr lang="sv-SE" sz="1200" b="0" i="0" u="none" strike="noStrike">
                          <a:solidFill>
                            <a:srgbClr val="000000"/>
                          </a:solidFill>
                          <a:effectLst/>
                          <a:latin typeface="Arial" panose="020B0604020202020204" pitchFamily="34" charset="0"/>
                        </a:rPr>
                        <a:t>Fröhuset,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161572"/>
                  </a:ext>
                </a:extLst>
              </a:tr>
              <a:tr h="120220">
                <a:tc>
                  <a:txBody>
                    <a:bodyPr/>
                    <a:lstStyle/>
                    <a:p>
                      <a:pPr algn="l" fontAlgn="ctr"/>
                      <a:r>
                        <a:rPr lang="sv-SE" sz="1200" b="0" i="0" u="none" strike="noStrike">
                          <a:solidFill>
                            <a:srgbClr val="000000"/>
                          </a:solidFill>
                          <a:effectLst/>
                          <a:latin typeface="Arial" panose="020B0604020202020204" pitchFamily="34" charset="0"/>
                        </a:rPr>
                        <a:t>Guldkornet, Svalöv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42171"/>
                  </a:ext>
                </a:extLst>
              </a:tr>
              <a:tr h="120220">
                <a:tc>
                  <a:txBody>
                    <a:bodyPr/>
                    <a:lstStyle/>
                    <a:p>
                      <a:pPr algn="l" fontAlgn="ctr"/>
                      <a:r>
                        <a:rPr lang="sv-SE" sz="1200" b="0" i="0" u="none" strike="noStrike">
                          <a:solidFill>
                            <a:srgbClr val="000000"/>
                          </a:solidFill>
                          <a:effectLst/>
                          <a:latin typeface="Arial" panose="020B0604020202020204" pitchFamily="34" charset="0"/>
                        </a:rPr>
                        <a:t>Knislinge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6253961"/>
                  </a:ext>
                </a:extLst>
              </a:tr>
              <a:tr h="120220">
                <a:tc>
                  <a:txBody>
                    <a:bodyPr/>
                    <a:lstStyle/>
                    <a:p>
                      <a:pPr algn="l" fontAlgn="ctr"/>
                      <a:r>
                        <a:rPr lang="sv-SE" sz="1200" b="0" i="0" u="none" strike="noStrike">
                          <a:solidFill>
                            <a:srgbClr val="000000"/>
                          </a:solidFill>
                          <a:effectLst/>
                          <a:latin typeface="Arial" panose="020B0604020202020204" pitchFamily="34" charset="0"/>
                        </a:rPr>
                        <a:t>Kompassen,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854001"/>
                  </a:ext>
                </a:extLst>
              </a:tr>
              <a:tr h="120220">
                <a:tc>
                  <a:txBody>
                    <a:bodyPr/>
                    <a:lstStyle/>
                    <a:p>
                      <a:pPr algn="l" fontAlgn="ctr"/>
                      <a:r>
                        <a:rPr lang="sv-SE" sz="1200" b="0" i="0" u="none" strike="noStrike">
                          <a:solidFill>
                            <a:srgbClr val="000000"/>
                          </a:solidFill>
                          <a:effectLst/>
                          <a:latin typeface="Arial" panose="020B0604020202020204" pitchFamily="34" charset="0"/>
                        </a:rPr>
                        <a:t>Samovaren, Burlöv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47982"/>
                  </a:ext>
                </a:extLst>
              </a:tr>
              <a:tr h="120220">
                <a:tc>
                  <a:txBody>
                    <a:bodyPr/>
                    <a:lstStyle/>
                    <a:p>
                      <a:pPr algn="l" fontAlgn="ctr"/>
                      <a:r>
                        <a:rPr lang="sv-SE" sz="1200" b="0" i="0" u="none" strike="noStrike">
                          <a:solidFill>
                            <a:srgbClr val="000000"/>
                          </a:solidFill>
                          <a:effectLst/>
                          <a:latin typeface="Arial" panose="020B0604020202020204" pitchFamily="34" charset="0"/>
                        </a:rPr>
                        <a:t>Simrishamn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358545"/>
                  </a:ext>
                </a:extLst>
              </a:tr>
            </a:tbl>
          </a:graphicData>
        </a:graphic>
      </p:graphicFrame>
      <p:sp>
        <p:nvSpPr>
          <p:cNvPr id="9" name="Rubrik 8">
            <a:extLst>
              <a:ext uri="{FF2B5EF4-FFF2-40B4-BE49-F238E27FC236}">
                <a16:creationId xmlns:a16="http://schemas.microsoft.com/office/drawing/2014/main" id="{F17D08D1-6D71-AB8C-BF0C-119D6D977AE4}"/>
              </a:ext>
            </a:extLst>
          </p:cNvPr>
          <p:cNvSpPr>
            <a:spLocks noGrp="1"/>
          </p:cNvSpPr>
          <p:nvPr>
            <p:ph type="title"/>
          </p:nvPr>
        </p:nvSpPr>
        <p:spPr/>
        <p:txBody>
          <a:bodyPr/>
          <a:lstStyle/>
          <a:p>
            <a:r>
              <a:rPr lang="sv-SE"/>
              <a:t>Gemensamma föräldragrupper innan födsel</a:t>
            </a:r>
          </a:p>
        </p:txBody>
      </p:sp>
    </p:spTree>
    <p:extLst>
      <p:ext uri="{BB962C8B-B14F-4D97-AF65-F5344CB8AC3E}">
        <p14:creationId xmlns:p14="http://schemas.microsoft.com/office/powerpoint/2010/main" val="1655291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612-3E08-75F9-8366-35ACF639F7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DED5FC-8E39-EFB6-FFE1-9E06E81DF0BC}"/>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3" name="Platshållare för text 2">
            <a:extLst>
              <a:ext uri="{FF2B5EF4-FFF2-40B4-BE49-F238E27FC236}">
                <a16:creationId xmlns:a16="http://schemas.microsoft.com/office/drawing/2014/main" id="{1B001F35-8ADC-8FCB-AB81-1043397655FD}"/>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 </a:t>
            </a:r>
          </a:p>
          <a:p>
            <a:r>
              <a:rPr lang="sv-SE" b="0"/>
              <a:t> </a:t>
            </a:r>
            <a:endParaRPr lang="sv-SE" sz="1600"/>
          </a:p>
        </p:txBody>
      </p:sp>
      <p:sp>
        <p:nvSpPr>
          <p:cNvPr id="5" name="Fritext">
            <a:extLst>
              <a:ext uri="{FF2B5EF4-FFF2-40B4-BE49-F238E27FC236}">
                <a16:creationId xmlns:a16="http://schemas.microsoft.com/office/drawing/2014/main" id="{8D202F4C-A622-98A4-C973-C982C8058D9A}"/>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Det är främst för inskrivna på BMM och BVC. När antalet anmälningar varit lågt så har inbjudan gått ut till alla och träffen har erbjudits på Öppna förskolan.
Barn som inte är inskrivna på familjecentralens eller filialens BVC.
De familjer som inte är inskrivna på familjecentralens BVC-mottagning
De som inte är listade på BVC
Inskrivna på annan BVC, åldern på barnet
De som inte förstår svenska
Babymassagen har BVC bjudit in föräldrar att delta. Vi har utökat antalet kurser då vi genomfört dessa på förmiddagarna under Öppna förskolans öppettider och i samband med Babycafé. Men alla föräldrar med barn i "rätt" ålder har inte bjudits in.</a:t>
            </a:r>
          </a:p>
        </p:txBody>
      </p:sp>
    </p:spTree>
    <p:extLst>
      <p:ext uri="{BB962C8B-B14F-4D97-AF65-F5344CB8AC3E}">
        <p14:creationId xmlns:p14="http://schemas.microsoft.com/office/powerpoint/2010/main" val="34845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2980816134"/>
              </p:ext>
            </p:extLst>
          </p:nvPr>
        </p:nvGraphicFramePr>
        <p:xfrm>
          <a:off x="518138" y="1256074"/>
          <a:ext cx="8869724" cy="4914705"/>
        </p:xfrm>
        <a:graphic>
          <a:graphicData uri="http://schemas.openxmlformats.org/drawingml/2006/table">
            <a:tbl>
              <a:tblPr>
                <a:tableStyleId>{9D7B26C5-4107-4FEC-AEDC-1716B250A1EF}</a:tableStyleId>
              </a:tblPr>
              <a:tblGrid>
                <a:gridCol w="2301262">
                  <a:extLst>
                    <a:ext uri="{9D8B030D-6E8A-4147-A177-3AD203B41FA5}">
                      <a16:colId xmlns:a16="http://schemas.microsoft.com/office/drawing/2014/main" val="1506776994"/>
                    </a:ext>
                  </a:extLst>
                </a:gridCol>
                <a:gridCol w="1244600">
                  <a:extLst>
                    <a:ext uri="{9D8B030D-6E8A-4147-A177-3AD203B41FA5}">
                      <a16:colId xmlns:a16="http://schemas.microsoft.com/office/drawing/2014/main" val="3674372285"/>
                    </a:ext>
                  </a:extLst>
                </a:gridCol>
                <a:gridCol w="895376">
                  <a:extLst>
                    <a:ext uri="{9D8B030D-6E8A-4147-A177-3AD203B41FA5}">
                      <a16:colId xmlns:a16="http://schemas.microsoft.com/office/drawing/2014/main" val="370282812"/>
                    </a:ext>
                  </a:extLst>
                </a:gridCol>
                <a:gridCol w="748917">
                  <a:extLst>
                    <a:ext uri="{9D8B030D-6E8A-4147-A177-3AD203B41FA5}">
                      <a16:colId xmlns:a16="http://schemas.microsoft.com/office/drawing/2014/main" val="3588202440"/>
                    </a:ext>
                  </a:extLst>
                </a:gridCol>
                <a:gridCol w="748917">
                  <a:extLst>
                    <a:ext uri="{9D8B030D-6E8A-4147-A177-3AD203B41FA5}">
                      <a16:colId xmlns:a16="http://schemas.microsoft.com/office/drawing/2014/main" val="3023012047"/>
                    </a:ext>
                  </a:extLst>
                </a:gridCol>
                <a:gridCol w="1079238">
                  <a:extLst>
                    <a:ext uri="{9D8B030D-6E8A-4147-A177-3AD203B41FA5}">
                      <a16:colId xmlns:a16="http://schemas.microsoft.com/office/drawing/2014/main" val="891014943"/>
                    </a:ext>
                  </a:extLst>
                </a:gridCol>
                <a:gridCol w="1079238">
                  <a:extLst>
                    <a:ext uri="{9D8B030D-6E8A-4147-A177-3AD203B41FA5}">
                      <a16:colId xmlns:a16="http://schemas.microsoft.com/office/drawing/2014/main" val="2971406489"/>
                    </a:ext>
                  </a:extLst>
                </a:gridCol>
                <a:gridCol w="772176">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Förekommer gemensamma föräldragrupper efter barnet är fött?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Erbjuds alla att delta?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av FC verksamheter är delaktiga i föräldragrupperna?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pPr algn="ctr"/>
                      <a:endParaRPr lang="sv-SE" sz="1100" b="1">
                        <a:solidFill>
                          <a:schemeClr val="bg1"/>
                        </a:solidFill>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Hässleholm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Vellinge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279175"/>
                  </a:ext>
                </a:extLst>
              </a:tr>
              <a:tr h="128045">
                <a:tc>
                  <a:txBody>
                    <a:bodyPr/>
                    <a:lstStyle/>
                    <a:p>
                      <a:pPr algn="l" fontAlgn="ctr"/>
                      <a:r>
                        <a:rPr lang="sv-SE" sz="1200" b="0" i="0" u="none" strike="noStrike">
                          <a:solidFill>
                            <a:srgbClr val="000000"/>
                          </a:solidFill>
                          <a:effectLst/>
                          <a:latin typeface="Arial" panose="020B0604020202020204" pitchFamily="34" charset="0"/>
                        </a:rPr>
                        <a:t>Paletten Staffanstorp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9187872"/>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Perstorp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5360455"/>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Höllviken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2473999"/>
                  </a:ext>
                </a:extLst>
              </a:tr>
              <a:tr h="128045">
                <a:tc>
                  <a:txBody>
                    <a:bodyPr/>
                    <a:lstStyle/>
                    <a:p>
                      <a:pPr algn="l" fontAlgn="ctr"/>
                      <a:r>
                        <a:rPr lang="sv-SE" sz="1200" b="0" i="0" u="none" strike="noStrike">
                          <a:solidFill>
                            <a:srgbClr val="000000"/>
                          </a:solidFill>
                          <a:effectLst/>
                          <a:latin typeface="Arial" panose="020B0604020202020204" pitchFamily="34" charset="0"/>
                        </a:rPr>
                        <a:t>Mobilia,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1447048"/>
                  </a:ext>
                </a:extLst>
              </a:tr>
              <a:tr h="128045">
                <a:tc>
                  <a:txBody>
                    <a:bodyPr/>
                    <a:lstStyle/>
                    <a:p>
                      <a:pPr algn="l" fontAlgn="ctr"/>
                      <a:r>
                        <a:rPr lang="sv-SE" sz="1200" b="0" i="0" u="none" strike="noStrike">
                          <a:solidFill>
                            <a:srgbClr val="000000"/>
                          </a:solidFill>
                          <a:effectLst/>
                          <a:latin typeface="Arial" panose="020B0604020202020204" pitchFamily="34" charset="0"/>
                        </a:rPr>
                        <a:t>Rådstugan,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861628"/>
                  </a:ext>
                </a:extLst>
              </a:tr>
              <a:tr h="128045">
                <a:tc>
                  <a:txBody>
                    <a:bodyPr/>
                    <a:lstStyle/>
                    <a:p>
                      <a:pPr algn="l" fontAlgn="ctr"/>
                      <a:r>
                        <a:rPr lang="sv-SE" sz="1200" b="0" i="0" u="none" strike="noStrike">
                          <a:solidFill>
                            <a:srgbClr val="000000"/>
                          </a:solidFill>
                          <a:effectLst/>
                          <a:latin typeface="Arial" panose="020B0604020202020204" pitchFamily="34" charset="0"/>
                        </a:rPr>
                        <a:t>Tellus,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2676416"/>
                  </a:ext>
                </a:extLst>
              </a:tr>
              <a:tr h="128045">
                <a:tc>
                  <a:txBody>
                    <a:bodyPr/>
                    <a:lstStyle/>
                    <a:p>
                      <a:pPr algn="l" fontAlgn="ctr"/>
                      <a:r>
                        <a:rPr lang="sv-SE" sz="1200" b="0" i="0" u="none" strike="noStrike">
                          <a:solidFill>
                            <a:srgbClr val="000000"/>
                          </a:solidFill>
                          <a:effectLst/>
                          <a:latin typeface="Arial" panose="020B0604020202020204" pitchFamily="34" charset="0"/>
                        </a:rPr>
                        <a:t>Bryggan Trelleborg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435796"/>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6208802"/>
                  </a:ext>
                </a:extLst>
              </a:tr>
              <a:tr h="128045">
                <a:tc>
                  <a:txBody>
                    <a:bodyPr/>
                    <a:lstStyle/>
                    <a:p>
                      <a:pPr algn="l" fontAlgn="ctr"/>
                      <a:r>
                        <a:rPr lang="sv-SE" sz="1200" b="0" i="0" u="none" strike="noStrike">
                          <a:solidFill>
                            <a:srgbClr val="000000"/>
                          </a:solidFill>
                          <a:effectLst/>
                          <a:latin typeface="Arial" panose="020B0604020202020204" pitchFamily="34" charset="0"/>
                        </a:rPr>
                        <a:t>Fäladsfamiljen, 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64503"/>
                  </a:ext>
                </a:extLst>
              </a:tr>
              <a:tr h="128045">
                <a:tc>
                  <a:txBody>
                    <a:bodyPr/>
                    <a:lstStyle/>
                    <a:p>
                      <a:pPr algn="l" fontAlgn="ctr"/>
                      <a:r>
                        <a:rPr lang="sv-SE" sz="1200" b="0" i="0" u="none" strike="noStrike">
                          <a:solidFill>
                            <a:srgbClr val="000000"/>
                          </a:solidFill>
                          <a:effectLst/>
                          <a:latin typeface="Arial" panose="020B0604020202020204" pitchFamily="34" charset="0"/>
                        </a:rPr>
                        <a:t>Myllan Anderslöv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9514714"/>
                  </a:ext>
                </a:extLst>
              </a:tr>
              <a:tr h="128045">
                <a:tc>
                  <a:txBody>
                    <a:bodyPr/>
                    <a:lstStyle/>
                    <a:p>
                      <a:pPr algn="l" fontAlgn="ctr"/>
                      <a:r>
                        <a:rPr lang="sv-SE" sz="1200" b="0" i="0" u="none" strike="noStrike">
                          <a:solidFill>
                            <a:srgbClr val="000000"/>
                          </a:solidFill>
                          <a:effectLst/>
                          <a:latin typeface="Arial" panose="020B0604020202020204" pitchFamily="34" charset="0"/>
                        </a:rPr>
                        <a:t>Rådmansvången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345155"/>
                  </a:ext>
                </a:extLst>
              </a:tr>
              <a:tr h="128045">
                <a:tc>
                  <a:txBody>
                    <a:bodyPr/>
                    <a:lstStyle/>
                    <a:p>
                      <a:pPr algn="l" fontAlgn="ctr"/>
                      <a:r>
                        <a:rPr lang="sv-SE" sz="1200" b="0" i="0" u="none" strike="noStrike">
                          <a:solidFill>
                            <a:srgbClr val="000000"/>
                          </a:solidFill>
                          <a:effectLst/>
                          <a:latin typeface="Arial" panose="020B0604020202020204" pitchFamily="34" charset="0"/>
                        </a:rPr>
                        <a:t>Tomelilla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4505199"/>
                  </a:ext>
                </a:extLst>
              </a:tr>
              <a:tr h="128045">
                <a:tc>
                  <a:txBody>
                    <a:bodyPr/>
                    <a:lstStyle/>
                    <a:p>
                      <a:pPr algn="l" fontAlgn="ctr"/>
                      <a:r>
                        <a:rPr lang="sv-SE" sz="1200" b="0" i="0" u="none" strike="noStrike">
                          <a:solidFill>
                            <a:srgbClr val="000000"/>
                          </a:solidFill>
                          <a:effectLst/>
                          <a:latin typeface="Arial" panose="020B0604020202020204" pitchFamily="34" charset="0"/>
                        </a:rPr>
                        <a:t>Osby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2362775"/>
                  </a:ext>
                </a:extLst>
              </a:tr>
              <a:tr h="128045">
                <a:tc>
                  <a:txBody>
                    <a:bodyPr/>
                    <a:lstStyle/>
                    <a:p>
                      <a:pPr algn="l" fontAlgn="ctr"/>
                      <a:r>
                        <a:rPr lang="sv-SE" sz="1200" b="0" i="0" u="none" strike="noStrike">
                          <a:solidFill>
                            <a:srgbClr val="000000"/>
                          </a:solidFill>
                          <a:effectLst/>
                          <a:latin typeface="Arial" panose="020B0604020202020204" pitchFamily="34" charset="0"/>
                        </a:rPr>
                        <a:t>Hagapunkten, Åstorp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81737"/>
                  </a:ext>
                </a:extLst>
              </a:tr>
              <a:tr h="128045">
                <a:tc>
                  <a:txBody>
                    <a:bodyPr/>
                    <a:lstStyle/>
                    <a:p>
                      <a:pPr algn="l" fontAlgn="ctr"/>
                      <a:r>
                        <a:rPr lang="sv-SE" sz="1200" b="0" i="0" u="none" strike="noStrike">
                          <a:solidFill>
                            <a:srgbClr val="000000"/>
                          </a:solidFill>
                          <a:effectLst/>
                          <a:latin typeface="Arial" panose="020B0604020202020204" pitchFamily="34" charset="0"/>
                        </a:rPr>
                        <a:t>Högaborg,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595832"/>
                  </a:ext>
                </a:extLst>
              </a:tr>
              <a:tr h="128045">
                <a:tc>
                  <a:txBody>
                    <a:bodyPr/>
                    <a:lstStyle/>
                    <a:p>
                      <a:pPr algn="l" fontAlgn="ctr"/>
                      <a:r>
                        <a:rPr lang="sv-SE" sz="1200" b="0" i="0" u="none" strike="noStrike">
                          <a:solidFill>
                            <a:srgbClr val="000000"/>
                          </a:solidFill>
                          <a:effectLst/>
                          <a:latin typeface="Arial" panose="020B0604020202020204" pitchFamily="34" charset="0"/>
                        </a:rPr>
                        <a:t>Björken, Sjöbo</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9606"/>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Näsby, Kristianstad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44080"/>
                  </a:ext>
                </a:extLst>
              </a:tr>
              <a:tr h="128045">
                <a:tc>
                  <a:txBody>
                    <a:bodyPr/>
                    <a:lstStyle/>
                    <a:p>
                      <a:pPr algn="l" fontAlgn="ctr"/>
                      <a:r>
                        <a:rPr lang="sv-SE" sz="1200" b="0" i="0" u="none" strike="noStrike">
                          <a:solidFill>
                            <a:srgbClr val="000000"/>
                          </a:solidFill>
                          <a:effectLst/>
                          <a:latin typeface="Arial" panose="020B0604020202020204" pitchFamily="34" charset="0"/>
                        </a:rPr>
                        <a:t>Lindängen,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3279019"/>
                  </a:ext>
                </a:extLst>
              </a:tr>
              <a:tr h="128045">
                <a:tc>
                  <a:txBody>
                    <a:bodyPr/>
                    <a:lstStyle/>
                    <a:p>
                      <a:pPr algn="l" fontAlgn="ctr"/>
                      <a:r>
                        <a:rPr lang="sv-SE" sz="1200" b="0" i="0" u="none" strike="noStrike">
                          <a:solidFill>
                            <a:srgbClr val="000000"/>
                          </a:solidFill>
                          <a:effectLst/>
                          <a:latin typeface="Arial" panose="020B0604020202020204" pitchFamily="34" charset="0"/>
                        </a:rPr>
                        <a:t>Söder,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4647855"/>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sv-SE"/>
              <a:t>Gemensamma föräldragrupper efter födsel</a:t>
            </a:r>
          </a:p>
        </p:txBody>
      </p:sp>
    </p:spTree>
    <p:extLst>
      <p:ext uri="{BB962C8B-B14F-4D97-AF65-F5344CB8AC3E}">
        <p14:creationId xmlns:p14="http://schemas.microsoft.com/office/powerpoint/2010/main" val="358051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3E30D-1B54-9E05-B8BF-2CA09B793AA1}"/>
            </a:ext>
          </a:extLst>
        </p:cNvPr>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2082180B-228F-817B-DC3E-0936413FCD0C}"/>
              </a:ext>
            </a:extLst>
          </p:cNvPr>
          <p:cNvGraphicFramePr>
            <a:graphicFrameLocks noGrp="1"/>
          </p:cNvGraphicFramePr>
          <p:nvPr>
            <p:extLst>
              <p:ext uri="{D42A27DB-BD31-4B8C-83A1-F6EECF244321}">
                <p14:modId xmlns:p14="http://schemas.microsoft.com/office/powerpoint/2010/main" val="3265852710"/>
              </p:ext>
            </p:extLst>
          </p:nvPr>
        </p:nvGraphicFramePr>
        <p:xfrm>
          <a:off x="518138" y="1256074"/>
          <a:ext cx="8869724" cy="4722300"/>
        </p:xfrm>
        <a:graphic>
          <a:graphicData uri="http://schemas.openxmlformats.org/drawingml/2006/table">
            <a:tbl>
              <a:tblPr>
                <a:tableStyleId>{9D7B26C5-4107-4FEC-AEDC-1716B250A1EF}</a:tableStyleId>
              </a:tblPr>
              <a:tblGrid>
                <a:gridCol w="2301262">
                  <a:extLst>
                    <a:ext uri="{9D8B030D-6E8A-4147-A177-3AD203B41FA5}">
                      <a16:colId xmlns:a16="http://schemas.microsoft.com/office/drawing/2014/main" val="1506776994"/>
                    </a:ext>
                  </a:extLst>
                </a:gridCol>
                <a:gridCol w="1244600">
                  <a:extLst>
                    <a:ext uri="{9D8B030D-6E8A-4147-A177-3AD203B41FA5}">
                      <a16:colId xmlns:a16="http://schemas.microsoft.com/office/drawing/2014/main" val="3674372285"/>
                    </a:ext>
                  </a:extLst>
                </a:gridCol>
                <a:gridCol w="895376">
                  <a:extLst>
                    <a:ext uri="{9D8B030D-6E8A-4147-A177-3AD203B41FA5}">
                      <a16:colId xmlns:a16="http://schemas.microsoft.com/office/drawing/2014/main" val="370282812"/>
                    </a:ext>
                  </a:extLst>
                </a:gridCol>
                <a:gridCol w="748917">
                  <a:extLst>
                    <a:ext uri="{9D8B030D-6E8A-4147-A177-3AD203B41FA5}">
                      <a16:colId xmlns:a16="http://schemas.microsoft.com/office/drawing/2014/main" val="3588202440"/>
                    </a:ext>
                  </a:extLst>
                </a:gridCol>
                <a:gridCol w="748917">
                  <a:extLst>
                    <a:ext uri="{9D8B030D-6E8A-4147-A177-3AD203B41FA5}">
                      <a16:colId xmlns:a16="http://schemas.microsoft.com/office/drawing/2014/main" val="3023012047"/>
                    </a:ext>
                  </a:extLst>
                </a:gridCol>
                <a:gridCol w="1079238">
                  <a:extLst>
                    <a:ext uri="{9D8B030D-6E8A-4147-A177-3AD203B41FA5}">
                      <a16:colId xmlns:a16="http://schemas.microsoft.com/office/drawing/2014/main" val="891014943"/>
                    </a:ext>
                  </a:extLst>
                </a:gridCol>
                <a:gridCol w="1079238">
                  <a:extLst>
                    <a:ext uri="{9D8B030D-6E8A-4147-A177-3AD203B41FA5}">
                      <a16:colId xmlns:a16="http://schemas.microsoft.com/office/drawing/2014/main" val="2971406489"/>
                    </a:ext>
                  </a:extLst>
                </a:gridCol>
                <a:gridCol w="772176">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Förekommer gemensamma föräldragrupper efter barnet är fött?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Erbjuds alla att delta?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av FC verksamheter är delaktiga i föräldragrupperna?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pPr algn="ctr"/>
                      <a:endParaRPr lang="sv-SE" sz="1100" b="1">
                        <a:solidFill>
                          <a:schemeClr val="bg1"/>
                        </a:solidFill>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Värnhem,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267655"/>
                  </a:ext>
                </a:extLst>
              </a:tr>
              <a:tr h="128045">
                <a:tc>
                  <a:txBody>
                    <a:bodyPr/>
                    <a:lstStyle/>
                    <a:p>
                      <a:pPr algn="l" fontAlgn="ctr"/>
                      <a:r>
                        <a:rPr lang="sv-SE" sz="1200" b="0" i="0" u="none" strike="noStrike">
                          <a:solidFill>
                            <a:srgbClr val="000000"/>
                          </a:solidFill>
                          <a:effectLst/>
                          <a:latin typeface="Arial" panose="020B0604020202020204" pitchFamily="34" charset="0"/>
                        </a:rPr>
                        <a:t>Örkelljunga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723282"/>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Nydala,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2713"/>
                  </a:ext>
                </a:extLst>
              </a:tr>
              <a:tr h="128045">
                <a:tc>
                  <a:txBody>
                    <a:bodyPr/>
                    <a:lstStyle/>
                    <a:p>
                      <a:pPr algn="l" fontAlgn="ctr"/>
                      <a:r>
                        <a:rPr lang="sv-SE" sz="1200" b="0" i="0" u="none" strike="noStrike">
                          <a:solidFill>
                            <a:srgbClr val="000000"/>
                          </a:solidFill>
                          <a:effectLst/>
                          <a:latin typeface="Arial" panose="020B0604020202020204" pitchFamily="34" charset="0"/>
                        </a:rPr>
                        <a:t>Alfahuset,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50885"/>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Klippan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843001"/>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MunkaLjungby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2562619"/>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Ängelholm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182484"/>
                  </a:ext>
                </a:extLst>
              </a:tr>
              <a:tr h="128045">
                <a:tc>
                  <a:txBody>
                    <a:bodyPr/>
                    <a:lstStyle/>
                    <a:p>
                      <a:pPr algn="l" fontAlgn="ctr"/>
                      <a:r>
                        <a:rPr lang="sv-SE" sz="1200" b="0" i="0" u="none" strike="noStrike">
                          <a:solidFill>
                            <a:srgbClr val="000000"/>
                          </a:solidFill>
                          <a:effectLst/>
                          <a:latin typeface="Arial" panose="020B0604020202020204" pitchFamily="34" charset="0"/>
                        </a:rPr>
                        <a:t>Fjärilen, Ekeby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660237"/>
                  </a:ext>
                </a:extLst>
              </a:tr>
              <a:tr h="128045">
                <a:tc>
                  <a:txBody>
                    <a:bodyPr/>
                    <a:lstStyle/>
                    <a:p>
                      <a:pPr algn="l" fontAlgn="ctr"/>
                      <a:r>
                        <a:rPr lang="sv-SE" sz="1200" b="0" i="0" u="none" strike="noStrike">
                          <a:solidFill>
                            <a:srgbClr val="000000"/>
                          </a:solidFill>
                          <a:effectLst/>
                          <a:latin typeface="Arial" panose="020B0604020202020204" pitchFamily="34" charset="0"/>
                        </a:rPr>
                        <a:t>Höganäs</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4928"/>
                  </a:ext>
                </a:extLst>
              </a:tr>
              <a:tr h="128045">
                <a:tc>
                  <a:txBody>
                    <a:bodyPr/>
                    <a:lstStyle/>
                    <a:p>
                      <a:pPr algn="l" fontAlgn="ctr"/>
                      <a:r>
                        <a:rPr lang="sv-SE" sz="1200" b="0" i="0" u="none" strike="noStrike">
                          <a:solidFill>
                            <a:srgbClr val="000000"/>
                          </a:solidFill>
                          <a:effectLst/>
                          <a:latin typeface="Arial" panose="020B0604020202020204" pitchFamily="34" charset="0"/>
                        </a:rPr>
                        <a:t>Larven Bjuv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134975"/>
                  </a:ext>
                </a:extLst>
              </a:tr>
              <a:tr h="128045">
                <a:tc>
                  <a:txBody>
                    <a:bodyPr/>
                    <a:lstStyle/>
                    <a:p>
                      <a:pPr algn="l" fontAlgn="ctr"/>
                      <a:r>
                        <a:rPr lang="sv-SE" sz="1200" b="0" i="0" u="none" strike="noStrike">
                          <a:solidFill>
                            <a:srgbClr val="000000"/>
                          </a:solidFill>
                          <a:effectLst/>
                          <a:latin typeface="Arial" panose="020B0604020202020204" pitchFamily="34" charset="0"/>
                        </a:rPr>
                        <a:t>Oliven,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053791"/>
                  </a:ext>
                </a:extLst>
              </a:tr>
              <a:tr h="128045">
                <a:tc>
                  <a:txBody>
                    <a:bodyPr/>
                    <a:lstStyle/>
                    <a:p>
                      <a:pPr algn="l" fontAlgn="ctr"/>
                      <a:r>
                        <a:rPr lang="sv-SE" sz="1200" b="0" i="0" u="none" strike="noStrike">
                          <a:solidFill>
                            <a:srgbClr val="000000"/>
                          </a:solidFill>
                          <a:effectLst/>
                          <a:latin typeface="Arial" panose="020B0604020202020204" pitchFamily="34" charset="0"/>
                        </a:rPr>
                        <a:t>Sesam,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05305"/>
                  </a:ext>
                </a:extLst>
              </a:tr>
              <a:tr h="128045">
                <a:tc>
                  <a:txBody>
                    <a:bodyPr/>
                    <a:lstStyle/>
                    <a:p>
                      <a:pPr algn="l" fontAlgn="ctr"/>
                      <a:r>
                        <a:rPr lang="sv-SE" sz="1200" b="0" i="0" u="none" strike="noStrike">
                          <a:solidFill>
                            <a:srgbClr val="000000"/>
                          </a:solidFill>
                          <a:effectLst/>
                          <a:latin typeface="Arial" panose="020B0604020202020204" pitchFamily="34" charset="0"/>
                        </a:rPr>
                        <a:t>Solstrålen,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795308"/>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Tåbelund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533984"/>
                  </a:ext>
                </a:extLst>
              </a:tr>
              <a:tr h="128045">
                <a:tc>
                  <a:txBody>
                    <a:bodyPr/>
                    <a:lstStyle/>
                    <a:p>
                      <a:pPr algn="l" fontAlgn="ctr"/>
                      <a:r>
                        <a:rPr lang="sv-SE" sz="1200" b="0" i="0" u="none" strike="noStrike">
                          <a:solidFill>
                            <a:srgbClr val="000000"/>
                          </a:solidFill>
                          <a:effectLst/>
                          <a:latin typeface="Arial" panose="020B0604020202020204" pitchFamily="34" charset="0"/>
                        </a:rPr>
                        <a:t>Fröhuset,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431675"/>
                  </a:ext>
                </a:extLst>
              </a:tr>
              <a:tr h="128045">
                <a:tc>
                  <a:txBody>
                    <a:bodyPr/>
                    <a:lstStyle/>
                    <a:p>
                      <a:pPr algn="l" fontAlgn="ctr"/>
                      <a:r>
                        <a:rPr lang="sv-SE" sz="1200" b="0" i="0" u="none" strike="noStrike">
                          <a:solidFill>
                            <a:srgbClr val="000000"/>
                          </a:solidFill>
                          <a:effectLst/>
                          <a:latin typeface="Arial" panose="020B0604020202020204" pitchFamily="34" charset="0"/>
                        </a:rPr>
                        <a:t>Guldkornet, Svalöv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6252"/>
                  </a:ext>
                </a:extLst>
              </a:tr>
              <a:tr h="128045">
                <a:tc>
                  <a:txBody>
                    <a:bodyPr/>
                    <a:lstStyle/>
                    <a:p>
                      <a:pPr algn="l" fontAlgn="ctr"/>
                      <a:r>
                        <a:rPr lang="sv-SE" sz="1200" b="0" i="0" u="none" strike="noStrike">
                          <a:solidFill>
                            <a:srgbClr val="000000"/>
                          </a:solidFill>
                          <a:effectLst/>
                          <a:latin typeface="Arial" panose="020B0604020202020204" pitchFamily="34" charset="0"/>
                        </a:rPr>
                        <a:t>Knislinge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884709"/>
                  </a:ext>
                </a:extLst>
              </a:tr>
              <a:tr h="128045">
                <a:tc>
                  <a:txBody>
                    <a:bodyPr/>
                    <a:lstStyle/>
                    <a:p>
                      <a:pPr algn="l" fontAlgn="ctr"/>
                      <a:r>
                        <a:rPr lang="sv-SE" sz="1200" b="0" i="0" u="none" strike="noStrike">
                          <a:solidFill>
                            <a:srgbClr val="000000"/>
                          </a:solidFill>
                          <a:effectLst/>
                          <a:latin typeface="Arial" panose="020B0604020202020204" pitchFamily="34" charset="0"/>
                        </a:rPr>
                        <a:t>Kompassen,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690566"/>
                  </a:ext>
                </a:extLst>
              </a:tr>
              <a:tr h="128045">
                <a:tc>
                  <a:txBody>
                    <a:bodyPr/>
                    <a:lstStyle/>
                    <a:p>
                      <a:pPr algn="l" fontAlgn="ctr"/>
                      <a:r>
                        <a:rPr lang="sv-SE" sz="1200" b="0" i="0" u="none" strike="noStrike">
                          <a:solidFill>
                            <a:srgbClr val="000000"/>
                          </a:solidFill>
                          <a:effectLst/>
                          <a:latin typeface="Arial" panose="020B0604020202020204" pitchFamily="34" charset="0"/>
                        </a:rPr>
                        <a:t>Samovaren, Burlöv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259119"/>
                  </a:ext>
                </a:extLst>
              </a:tr>
              <a:tr h="128045">
                <a:tc>
                  <a:txBody>
                    <a:bodyPr/>
                    <a:lstStyle/>
                    <a:p>
                      <a:pPr algn="l" fontAlgn="ctr"/>
                      <a:r>
                        <a:rPr lang="sv-SE" sz="1200" b="0" i="0" u="none" strike="noStrike">
                          <a:solidFill>
                            <a:srgbClr val="000000"/>
                          </a:solidFill>
                          <a:effectLst/>
                          <a:latin typeface="Arial" panose="020B0604020202020204" pitchFamily="34" charset="0"/>
                        </a:rPr>
                        <a:t>Simrishamn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9DCC8F"/>
                          </a:solidFill>
                          <a:effectLst/>
                          <a:uLnTx/>
                          <a:uFillTx/>
                          <a:latin typeface="Arial" panose="020B0604020202020204"/>
                          <a:ea typeface="+mn-ea"/>
                          <a:cs typeface="+mn-cs"/>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0830470"/>
                  </a:ext>
                </a:extLst>
              </a:tr>
            </a:tbl>
          </a:graphicData>
        </a:graphic>
      </p:graphicFrame>
      <p:sp>
        <p:nvSpPr>
          <p:cNvPr id="9" name="Rubrik 8">
            <a:extLst>
              <a:ext uri="{FF2B5EF4-FFF2-40B4-BE49-F238E27FC236}">
                <a16:creationId xmlns:a16="http://schemas.microsoft.com/office/drawing/2014/main" id="{3B9A409F-0A9A-99E2-6E0E-45FF14F6A3E5}"/>
              </a:ext>
            </a:extLst>
          </p:cNvPr>
          <p:cNvSpPr>
            <a:spLocks noGrp="1"/>
          </p:cNvSpPr>
          <p:nvPr>
            <p:ph type="title"/>
          </p:nvPr>
        </p:nvSpPr>
        <p:spPr/>
        <p:txBody>
          <a:bodyPr/>
          <a:lstStyle/>
          <a:p>
            <a:r>
              <a:rPr lang="sv-SE"/>
              <a:t>Gemensamma föräldragrupper efter födsel</a:t>
            </a:r>
          </a:p>
        </p:txBody>
      </p:sp>
    </p:spTree>
    <p:extLst>
      <p:ext uri="{BB962C8B-B14F-4D97-AF65-F5344CB8AC3E}">
        <p14:creationId xmlns:p14="http://schemas.microsoft.com/office/powerpoint/2010/main" val="60319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De fem mest använda föräldraskapsstödsprogrammen</a:t>
            </a:r>
            <a:endParaRPr lang="sv-SE" sz="1700"/>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lr>
                <a:schemeClr val="tx1"/>
              </a:buClr>
              <a:buSzPct val="100000"/>
              <a:buFont typeface="+mj-lt"/>
              <a:buAutoNum type="arabicPeriod"/>
            </a:pPr>
            <a:r>
              <a:rPr lang="sv-SE" sz="1600" b="0">
                <a:latin typeface="+mn-lt"/>
              </a:rPr>
              <a:t>Trygghetscirkeln
ABC
ABC och Trygghetscirkeln
Aktivt föräldraskap
FÖS</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1676372169"/>
              </p:ext>
            </p:extLst>
          </p:nvPr>
        </p:nvGraphicFramePr>
        <p:xfrm>
          <a:off x="518138" y="1376363"/>
          <a:ext cx="8869724" cy="4929945"/>
        </p:xfrm>
        <a:graphic>
          <a:graphicData uri="http://schemas.openxmlformats.org/drawingml/2006/table">
            <a:tbl>
              <a:tblPr>
                <a:tableStyleId>{9D7B26C5-4107-4FEC-AEDC-1716B250A1EF}</a:tableStyleId>
              </a:tblPr>
              <a:tblGrid>
                <a:gridCol w="2072662">
                  <a:extLst>
                    <a:ext uri="{9D8B030D-6E8A-4147-A177-3AD203B41FA5}">
                      <a16:colId xmlns:a16="http://schemas.microsoft.com/office/drawing/2014/main" val="1506776994"/>
                    </a:ext>
                  </a:extLst>
                </a:gridCol>
                <a:gridCol w="2235200">
                  <a:extLst>
                    <a:ext uri="{9D8B030D-6E8A-4147-A177-3AD203B41FA5}">
                      <a16:colId xmlns:a16="http://schemas.microsoft.com/office/drawing/2014/main" val="3674372285"/>
                    </a:ext>
                  </a:extLst>
                </a:gridCol>
                <a:gridCol w="680470">
                  <a:extLst>
                    <a:ext uri="{9D8B030D-6E8A-4147-A177-3AD203B41FA5}">
                      <a16:colId xmlns:a16="http://schemas.microsoft.com/office/drawing/2014/main" val="3588202440"/>
                    </a:ext>
                  </a:extLst>
                </a:gridCol>
                <a:gridCol w="680470">
                  <a:extLst>
                    <a:ext uri="{9D8B030D-6E8A-4147-A177-3AD203B41FA5}">
                      <a16:colId xmlns:a16="http://schemas.microsoft.com/office/drawing/2014/main" val="3023012047"/>
                    </a:ext>
                  </a:extLst>
                </a:gridCol>
                <a:gridCol w="1178767">
                  <a:extLst>
                    <a:ext uri="{9D8B030D-6E8A-4147-A177-3AD203B41FA5}">
                      <a16:colId xmlns:a16="http://schemas.microsoft.com/office/drawing/2014/main" val="891014943"/>
                    </a:ext>
                  </a:extLst>
                </a:gridCol>
                <a:gridCol w="1178767">
                  <a:extLst>
                    <a:ext uri="{9D8B030D-6E8A-4147-A177-3AD203B41FA5}">
                      <a16:colId xmlns:a16="http://schemas.microsoft.com/office/drawing/2014/main" val="2971406489"/>
                    </a:ext>
                  </a:extLst>
                </a:gridCol>
                <a:gridCol w="843388">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Har ni några riktade grupper, dvs selektiv eller indikerad nivå såsom riskgrupper eller barn/ föräldrar med specifika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verksamheter är delaktiga i gruppen eller 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Hässleholm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Vellinge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09711"/>
                  </a:ext>
                </a:extLst>
              </a:tr>
              <a:tr h="128045">
                <a:tc>
                  <a:txBody>
                    <a:bodyPr/>
                    <a:lstStyle/>
                    <a:p>
                      <a:pPr algn="l" fontAlgn="ctr"/>
                      <a:r>
                        <a:rPr lang="sv-SE" sz="1200" b="0" i="0" u="none" strike="noStrike">
                          <a:solidFill>
                            <a:srgbClr val="000000"/>
                          </a:solidFill>
                          <a:effectLst/>
                          <a:latin typeface="Arial" panose="020B0604020202020204" pitchFamily="34" charset="0"/>
                        </a:rPr>
                        <a:t>Paletten Staffanstorp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797398"/>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Perstorp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12585"/>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Höllviken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0825299"/>
                  </a:ext>
                </a:extLst>
              </a:tr>
              <a:tr h="128045">
                <a:tc>
                  <a:txBody>
                    <a:bodyPr/>
                    <a:lstStyle/>
                    <a:p>
                      <a:pPr algn="l" fontAlgn="ctr"/>
                      <a:r>
                        <a:rPr lang="sv-SE" sz="1200" b="0" i="0" u="none" strike="noStrike">
                          <a:solidFill>
                            <a:srgbClr val="000000"/>
                          </a:solidFill>
                          <a:effectLst/>
                          <a:latin typeface="Arial" panose="020B0604020202020204" pitchFamily="34" charset="0"/>
                        </a:rPr>
                        <a:t>Mobilia,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159340"/>
                  </a:ext>
                </a:extLst>
              </a:tr>
              <a:tr h="128045">
                <a:tc>
                  <a:txBody>
                    <a:bodyPr/>
                    <a:lstStyle/>
                    <a:p>
                      <a:pPr algn="l" fontAlgn="ctr"/>
                      <a:r>
                        <a:rPr lang="sv-SE" sz="1200" b="0" i="0" u="none" strike="noStrike">
                          <a:solidFill>
                            <a:srgbClr val="000000"/>
                          </a:solidFill>
                          <a:effectLst/>
                          <a:latin typeface="Arial" panose="020B0604020202020204" pitchFamily="34" charset="0"/>
                        </a:rPr>
                        <a:t>Rådstugan,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8521882"/>
                  </a:ext>
                </a:extLst>
              </a:tr>
              <a:tr h="128045">
                <a:tc>
                  <a:txBody>
                    <a:bodyPr/>
                    <a:lstStyle/>
                    <a:p>
                      <a:pPr algn="l" fontAlgn="ctr"/>
                      <a:r>
                        <a:rPr lang="sv-SE" sz="1200" b="0" i="0" u="none" strike="noStrike">
                          <a:solidFill>
                            <a:srgbClr val="000000"/>
                          </a:solidFill>
                          <a:effectLst/>
                          <a:latin typeface="Arial" panose="020B0604020202020204" pitchFamily="34" charset="0"/>
                        </a:rPr>
                        <a:t>Tellus,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40563"/>
                  </a:ext>
                </a:extLst>
              </a:tr>
              <a:tr h="128045">
                <a:tc>
                  <a:txBody>
                    <a:bodyPr/>
                    <a:lstStyle/>
                    <a:p>
                      <a:pPr algn="l" fontAlgn="ctr"/>
                      <a:r>
                        <a:rPr lang="sv-SE" sz="1200" b="0" i="0" u="none" strike="noStrike">
                          <a:solidFill>
                            <a:srgbClr val="000000"/>
                          </a:solidFill>
                          <a:effectLst/>
                          <a:latin typeface="Arial" panose="020B0604020202020204" pitchFamily="34" charset="0"/>
                        </a:rPr>
                        <a:t>Bryggan Trelleborg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2011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2851034"/>
                  </a:ext>
                </a:extLst>
              </a:tr>
              <a:tr h="128045">
                <a:tc>
                  <a:txBody>
                    <a:bodyPr/>
                    <a:lstStyle/>
                    <a:p>
                      <a:pPr algn="l" fontAlgn="ctr"/>
                      <a:r>
                        <a:rPr lang="sv-SE" sz="1200" b="0" i="0" u="none" strike="noStrike">
                          <a:solidFill>
                            <a:srgbClr val="000000"/>
                          </a:solidFill>
                          <a:effectLst/>
                          <a:latin typeface="Arial" panose="020B0604020202020204" pitchFamily="34" charset="0"/>
                        </a:rPr>
                        <a:t>Fäladsfamiljen, 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69034"/>
                  </a:ext>
                </a:extLst>
              </a:tr>
              <a:tr h="128045">
                <a:tc>
                  <a:txBody>
                    <a:bodyPr/>
                    <a:lstStyle/>
                    <a:p>
                      <a:pPr algn="l" fontAlgn="ctr"/>
                      <a:r>
                        <a:rPr lang="sv-SE" sz="1200" b="0" i="0" u="none" strike="noStrike">
                          <a:solidFill>
                            <a:srgbClr val="000000"/>
                          </a:solidFill>
                          <a:effectLst/>
                          <a:latin typeface="Arial" panose="020B0604020202020204" pitchFamily="34" charset="0"/>
                        </a:rPr>
                        <a:t>Myllan Anderslöv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6137318"/>
                  </a:ext>
                </a:extLst>
              </a:tr>
              <a:tr h="128045">
                <a:tc>
                  <a:txBody>
                    <a:bodyPr/>
                    <a:lstStyle/>
                    <a:p>
                      <a:pPr algn="l" fontAlgn="ctr"/>
                      <a:r>
                        <a:rPr lang="sv-SE" sz="1200" b="0" i="0" u="none" strike="noStrike">
                          <a:solidFill>
                            <a:srgbClr val="000000"/>
                          </a:solidFill>
                          <a:effectLst/>
                          <a:latin typeface="Arial" panose="020B0604020202020204" pitchFamily="34" charset="0"/>
                        </a:rPr>
                        <a:t>Rådmansvången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4679902"/>
                  </a:ext>
                </a:extLst>
              </a:tr>
              <a:tr h="128045">
                <a:tc>
                  <a:txBody>
                    <a:bodyPr/>
                    <a:lstStyle/>
                    <a:p>
                      <a:pPr algn="l" fontAlgn="ctr"/>
                      <a:r>
                        <a:rPr lang="sv-SE" sz="1200" b="0" i="0" u="none" strike="noStrike">
                          <a:solidFill>
                            <a:srgbClr val="000000"/>
                          </a:solidFill>
                          <a:effectLst/>
                          <a:latin typeface="Arial" panose="020B0604020202020204" pitchFamily="34" charset="0"/>
                        </a:rPr>
                        <a:t>Tomelilla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570725"/>
                  </a:ext>
                </a:extLst>
              </a:tr>
              <a:tr h="128045">
                <a:tc>
                  <a:txBody>
                    <a:bodyPr/>
                    <a:lstStyle/>
                    <a:p>
                      <a:pPr algn="l" fontAlgn="ctr"/>
                      <a:r>
                        <a:rPr lang="sv-SE" sz="1200" b="0" i="0" u="none" strike="noStrike">
                          <a:solidFill>
                            <a:srgbClr val="000000"/>
                          </a:solidFill>
                          <a:effectLst/>
                          <a:latin typeface="Arial" panose="020B0604020202020204" pitchFamily="34" charset="0"/>
                        </a:rPr>
                        <a:t>Osby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850715"/>
                  </a:ext>
                </a:extLst>
              </a:tr>
              <a:tr h="128045">
                <a:tc>
                  <a:txBody>
                    <a:bodyPr/>
                    <a:lstStyle/>
                    <a:p>
                      <a:pPr algn="l" fontAlgn="ctr"/>
                      <a:r>
                        <a:rPr lang="sv-SE" sz="1200" b="0" i="0" u="none" strike="noStrike">
                          <a:solidFill>
                            <a:srgbClr val="000000"/>
                          </a:solidFill>
                          <a:effectLst/>
                          <a:latin typeface="Arial" panose="020B0604020202020204" pitchFamily="34" charset="0"/>
                        </a:rPr>
                        <a:t>Hagapunkten, Åstorp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689663"/>
                  </a:ext>
                </a:extLst>
              </a:tr>
              <a:tr h="128045">
                <a:tc>
                  <a:txBody>
                    <a:bodyPr/>
                    <a:lstStyle/>
                    <a:p>
                      <a:pPr algn="l" fontAlgn="ctr"/>
                      <a:r>
                        <a:rPr lang="sv-SE" sz="1200" b="0" i="0" u="none" strike="noStrike">
                          <a:solidFill>
                            <a:srgbClr val="000000"/>
                          </a:solidFill>
                          <a:effectLst/>
                          <a:latin typeface="Arial" panose="020B0604020202020204" pitchFamily="34" charset="0"/>
                        </a:rPr>
                        <a:t>Högaborg,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368045"/>
                  </a:ext>
                </a:extLst>
              </a:tr>
              <a:tr h="128045">
                <a:tc>
                  <a:txBody>
                    <a:bodyPr/>
                    <a:lstStyle/>
                    <a:p>
                      <a:pPr algn="l" fontAlgn="ctr"/>
                      <a:r>
                        <a:rPr lang="sv-SE" sz="1200" b="0" i="0" u="none" strike="noStrike">
                          <a:solidFill>
                            <a:srgbClr val="000000"/>
                          </a:solidFill>
                          <a:effectLst/>
                          <a:latin typeface="Arial" panose="020B0604020202020204" pitchFamily="34" charset="0"/>
                        </a:rPr>
                        <a:t>Björken, Sjöbo</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6254215"/>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Näsby, Kristianstad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7014634"/>
                  </a:ext>
                </a:extLst>
              </a:tr>
              <a:tr h="128045">
                <a:tc>
                  <a:txBody>
                    <a:bodyPr/>
                    <a:lstStyle/>
                    <a:p>
                      <a:pPr algn="l" fontAlgn="ctr"/>
                      <a:r>
                        <a:rPr lang="sv-SE" sz="1200" b="0" i="0" u="none" strike="noStrike">
                          <a:solidFill>
                            <a:srgbClr val="000000"/>
                          </a:solidFill>
                          <a:effectLst/>
                          <a:latin typeface="Arial" panose="020B0604020202020204" pitchFamily="34" charset="0"/>
                        </a:rPr>
                        <a:t>Lindängen,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8941858"/>
                  </a:ext>
                </a:extLst>
              </a:tr>
              <a:tr h="128045">
                <a:tc>
                  <a:txBody>
                    <a:bodyPr/>
                    <a:lstStyle/>
                    <a:p>
                      <a:pPr algn="l" fontAlgn="ctr"/>
                      <a:r>
                        <a:rPr lang="sv-SE" sz="1200" b="0" i="0" u="none" strike="noStrike">
                          <a:solidFill>
                            <a:srgbClr val="000000"/>
                          </a:solidFill>
                          <a:effectLst/>
                          <a:latin typeface="Arial" panose="020B0604020202020204" pitchFamily="34" charset="0"/>
                        </a:rPr>
                        <a:t>Söder,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18361"/>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sv-SE"/>
              <a:t>Riktade grupper</a:t>
            </a:r>
          </a:p>
        </p:txBody>
      </p:sp>
    </p:spTree>
    <p:extLst>
      <p:ext uri="{BB962C8B-B14F-4D97-AF65-F5344CB8AC3E}">
        <p14:creationId xmlns:p14="http://schemas.microsoft.com/office/powerpoint/2010/main" val="2141436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8257-0441-0082-9041-6D51D20BB5A1}"/>
            </a:ext>
          </a:extLst>
        </p:cNvPr>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6684C9F8-D3EC-73E0-FCAE-88C32E87D2DD}"/>
              </a:ext>
            </a:extLst>
          </p:cNvPr>
          <p:cNvGraphicFramePr>
            <a:graphicFrameLocks noGrp="1"/>
          </p:cNvGraphicFramePr>
          <p:nvPr>
            <p:extLst>
              <p:ext uri="{D42A27DB-BD31-4B8C-83A1-F6EECF244321}">
                <p14:modId xmlns:p14="http://schemas.microsoft.com/office/powerpoint/2010/main" val="975698977"/>
              </p:ext>
            </p:extLst>
          </p:nvPr>
        </p:nvGraphicFramePr>
        <p:xfrm>
          <a:off x="518138" y="1376363"/>
          <a:ext cx="8869724" cy="4554660"/>
        </p:xfrm>
        <a:graphic>
          <a:graphicData uri="http://schemas.openxmlformats.org/drawingml/2006/table">
            <a:tbl>
              <a:tblPr>
                <a:tableStyleId>{9D7B26C5-4107-4FEC-AEDC-1716B250A1EF}</a:tableStyleId>
              </a:tblPr>
              <a:tblGrid>
                <a:gridCol w="2072662">
                  <a:extLst>
                    <a:ext uri="{9D8B030D-6E8A-4147-A177-3AD203B41FA5}">
                      <a16:colId xmlns:a16="http://schemas.microsoft.com/office/drawing/2014/main" val="1506776994"/>
                    </a:ext>
                  </a:extLst>
                </a:gridCol>
                <a:gridCol w="2235200">
                  <a:extLst>
                    <a:ext uri="{9D8B030D-6E8A-4147-A177-3AD203B41FA5}">
                      <a16:colId xmlns:a16="http://schemas.microsoft.com/office/drawing/2014/main" val="3674372285"/>
                    </a:ext>
                  </a:extLst>
                </a:gridCol>
                <a:gridCol w="680470">
                  <a:extLst>
                    <a:ext uri="{9D8B030D-6E8A-4147-A177-3AD203B41FA5}">
                      <a16:colId xmlns:a16="http://schemas.microsoft.com/office/drawing/2014/main" val="3588202440"/>
                    </a:ext>
                  </a:extLst>
                </a:gridCol>
                <a:gridCol w="680470">
                  <a:extLst>
                    <a:ext uri="{9D8B030D-6E8A-4147-A177-3AD203B41FA5}">
                      <a16:colId xmlns:a16="http://schemas.microsoft.com/office/drawing/2014/main" val="3023012047"/>
                    </a:ext>
                  </a:extLst>
                </a:gridCol>
                <a:gridCol w="1178767">
                  <a:extLst>
                    <a:ext uri="{9D8B030D-6E8A-4147-A177-3AD203B41FA5}">
                      <a16:colId xmlns:a16="http://schemas.microsoft.com/office/drawing/2014/main" val="891014943"/>
                    </a:ext>
                  </a:extLst>
                </a:gridCol>
                <a:gridCol w="1178767">
                  <a:extLst>
                    <a:ext uri="{9D8B030D-6E8A-4147-A177-3AD203B41FA5}">
                      <a16:colId xmlns:a16="http://schemas.microsoft.com/office/drawing/2014/main" val="2971406489"/>
                    </a:ext>
                  </a:extLst>
                </a:gridCol>
                <a:gridCol w="843388">
                  <a:extLst>
                    <a:ext uri="{9D8B030D-6E8A-4147-A177-3AD203B41FA5}">
                      <a16:colId xmlns:a16="http://schemas.microsoft.com/office/drawing/2014/main" val="2007665762"/>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rowSpan="2">
                  <a:txBody>
                    <a:bodyPr/>
                    <a:lstStyle/>
                    <a:p>
                      <a:pPr algn="ctr"/>
                      <a:r>
                        <a:rPr lang="sv-SE" sz="1100" b="1">
                          <a:solidFill>
                            <a:schemeClr val="bg1"/>
                          </a:solidFill>
                        </a:rPr>
                        <a:t>Har ni några riktade grupper, dvs selektiv eller indikerad nivå såsom riskgrupper eller barn/ föräldrar med specifika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5">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Om ja: Vilka verksamheter är delaktiga i gruppen eller grupperna?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vMerge="1">
                  <a:txBody>
                    <a:bodyPr/>
                    <a:lstStyle/>
                    <a:p>
                      <a:endParaRP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BMM</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BVC</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Förebyggande socialtjänst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Annat</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Värnhem,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205220"/>
                  </a:ext>
                </a:extLst>
              </a:tr>
              <a:tr h="128045">
                <a:tc>
                  <a:txBody>
                    <a:bodyPr/>
                    <a:lstStyle/>
                    <a:p>
                      <a:pPr algn="l" fontAlgn="ctr"/>
                      <a:r>
                        <a:rPr lang="sv-SE" sz="1200" b="0" i="0" u="none" strike="noStrike">
                          <a:solidFill>
                            <a:srgbClr val="000000"/>
                          </a:solidFill>
                          <a:effectLst/>
                          <a:latin typeface="Arial" panose="020B0604020202020204" pitchFamily="34" charset="0"/>
                        </a:rPr>
                        <a:t>Örkelljunga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3221166"/>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Nydala,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8094647"/>
                  </a:ext>
                </a:extLst>
              </a:tr>
              <a:tr h="128045">
                <a:tc>
                  <a:txBody>
                    <a:bodyPr/>
                    <a:lstStyle/>
                    <a:p>
                      <a:pPr algn="l" fontAlgn="ctr"/>
                      <a:r>
                        <a:rPr lang="sv-SE" sz="1200" b="0" i="0" u="none" strike="noStrike">
                          <a:solidFill>
                            <a:srgbClr val="000000"/>
                          </a:solidFill>
                          <a:effectLst/>
                          <a:latin typeface="Arial" panose="020B0604020202020204" pitchFamily="34" charset="0"/>
                        </a:rPr>
                        <a:t>Alfahuset,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8519913"/>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Klippan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21886"/>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MunkaLjungby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173898"/>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Ängelholm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081240"/>
                  </a:ext>
                </a:extLst>
              </a:tr>
              <a:tr h="128045">
                <a:tc>
                  <a:txBody>
                    <a:bodyPr/>
                    <a:lstStyle/>
                    <a:p>
                      <a:pPr algn="l" fontAlgn="ctr"/>
                      <a:r>
                        <a:rPr lang="sv-SE" sz="1200" b="0" i="0" u="none" strike="noStrike">
                          <a:solidFill>
                            <a:srgbClr val="000000"/>
                          </a:solidFill>
                          <a:effectLst/>
                          <a:latin typeface="Arial" panose="020B0604020202020204" pitchFamily="34" charset="0"/>
                        </a:rPr>
                        <a:t>Fjärilen, Ekeby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28867"/>
                  </a:ext>
                </a:extLst>
              </a:tr>
              <a:tr h="128045">
                <a:tc>
                  <a:txBody>
                    <a:bodyPr/>
                    <a:lstStyle/>
                    <a:p>
                      <a:pPr algn="l" fontAlgn="ctr"/>
                      <a:r>
                        <a:rPr lang="sv-SE" sz="1200" b="0" i="0" u="none" strike="noStrike">
                          <a:solidFill>
                            <a:srgbClr val="000000"/>
                          </a:solidFill>
                          <a:effectLst/>
                          <a:latin typeface="Arial" panose="020B0604020202020204" pitchFamily="34" charset="0"/>
                        </a:rPr>
                        <a:t>Höganäs</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660675"/>
                  </a:ext>
                </a:extLst>
              </a:tr>
              <a:tr h="128045">
                <a:tc>
                  <a:txBody>
                    <a:bodyPr/>
                    <a:lstStyle/>
                    <a:p>
                      <a:pPr algn="l" fontAlgn="ctr"/>
                      <a:r>
                        <a:rPr lang="sv-SE" sz="1200" b="0" i="0" u="none" strike="noStrike">
                          <a:solidFill>
                            <a:srgbClr val="000000"/>
                          </a:solidFill>
                          <a:effectLst/>
                          <a:latin typeface="Arial" panose="020B0604020202020204" pitchFamily="34" charset="0"/>
                        </a:rPr>
                        <a:t>Larven Bjuv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058661"/>
                  </a:ext>
                </a:extLst>
              </a:tr>
              <a:tr h="128045">
                <a:tc>
                  <a:txBody>
                    <a:bodyPr/>
                    <a:lstStyle/>
                    <a:p>
                      <a:pPr algn="l" fontAlgn="ctr"/>
                      <a:r>
                        <a:rPr lang="sv-SE" sz="1200" b="0" i="0" u="none" strike="noStrike">
                          <a:solidFill>
                            <a:srgbClr val="000000"/>
                          </a:solidFill>
                          <a:effectLst/>
                          <a:latin typeface="Arial" panose="020B0604020202020204" pitchFamily="34" charset="0"/>
                        </a:rPr>
                        <a:t>Oliven,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6857"/>
                  </a:ext>
                </a:extLst>
              </a:tr>
              <a:tr h="128045">
                <a:tc>
                  <a:txBody>
                    <a:bodyPr/>
                    <a:lstStyle/>
                    <a:p>
                      <a:pPr algn="l" fontAlgn="ctr"/>
                      <a:r>
                        <a:rPr lang="sv-SE" sz="1200" b="0" i="0" u="none" strike="noStrike">
                          <a:solidFill>
                            <a:srgbClr val="000000"/>
                          </a:solidFill>
                          <a:effectLst/>
                          <a:latin typeface="Arial" panose="020B0604020202020204" pitchFamily="34" charset="0"/>
                        </a:rPr>
                        <a:t>Sesam,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7491308"/>
                  </a:ext>
                </a:extLst>
              </a:tr>
              <a:tr h="128045">
                <a:tc>
                  <a:txBody>
                    <a:bodyPr/>
                    <a:lstStyle/>
                    <a:p>
                      <a:pPr algn="l" fontAlgn="ctr"/>
                      <a:r>
                        <a:rPr lang="sv-SE" sz="1200" b="0" i="0" u="none" strike="noStrike">
                          <a:solidFill>
                            <a:srgbClr val="000000"/>
                          </a:solidFill>
                          <a:effectLst/>
                          <a:latin typeface="Arial" panose="020B0604020202020204" pitchFamily="34" charset="0"/>
                        </a:rPr>
                        <a:t>Solstrålen,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232935"/>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Tåbelund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806926"/>
                  </a:ext>
                </a:extLst>
              </a:tr>
              <a:tr h="128045">
                <a:tc>
                  <a:txBody>
                    <a:bodyPr/>
                    <a:lstStyle/>
                    <a:p>
                      <a:pPr algn="l" fontAlgn="ctr"/>
                      <a:r>
                        <a:rPr lang="sv-SE" sz="1200" b="0" i="0" u="none" strike="noStrike">
                          <a:solidFill>
                            <a:srgbClr val="000000"/>
                          </a:solidFill>
                          <a:effectLst/>
                          <a:latin typeface="Arial" panose="020B0604020202020204" pitchFamily="34" charset="0"/>
                        </a:rPr>
                        <a:t>Fröhuset,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7146315"/>
                  </a:ext>
                </a:extLst>
              </a:tr>
              <a:tr h="128045">
                <a:tc>
                  <a:txBody>
                    <a:bodyPr/>
                    <a:lstStyle/>
                    <a:p>
                      <a:pPr algn="l" fontAlgn="ctr"/>
                      <a:r>
                        <a:rPr lang="sv-SE" sz="1200" b="0" i="0" u="none" strike="noStrike">
                          <a:solidFill>
                            <a:srgbClr val="000000"/>
                          </a:solidFill>
                          <a:effectLst/>
                          <a:latin typeface="Arial" panose="020B0604020202020204" pitchFamily="34" charset="0"/>
                        </a:rPr>
                        <a:t>Guldkornet, Svalöv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706383"/>
                  </a:ext>
                </a:extLst>
              </a:tr>
              <a:tr h="128045">
                <a:tc>
                  <a:txBody>
                    <a:bodyPr/>
                    <a:lstStyle/>
                    <a:p>
                      <a:pPr algn="l" fontAlgn="ctr"/>
                      <a:r>
                        <a:rPr lang="sv-SE" sz="1200" b="0" i="0" u="none" strike="noStrike">
                          <a:solidFill>
                            <a:srgbClr val="000000"/>
                          </a:solidFill>
                          <a:effectLst/>
                          <a:latin typeface="Arial" panose="020B0604020202020204" pitchFamily="34" charset="0"/>
                        </a:rPr>
                        <a:t>Knislinge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83952"/>
                  </a:ext>
                </a:extLst>
              </a:tr>
              <a:tr h="128045">
                <a:tc>
                  <a:txBody>
                    <a:bodyPr/>
                    <a:lstStyle/>
                    <a:p>
                      <a:pPr algn="l" fontAlgn="ctr"/>
                      <a:r>
                        <a:rPr lang="sv-SE" sz="1200" b="0" i="0" u="none" strike="noStrike">
                          <a:solidFill>
                            <a:srgbClr val="000000"/>
                          </a:solidFill>
                          <a:effectLst/>
                          <a:latin typeface="Arial" panose="020B0604020202020204" pitchFamily="34" charset="0"/>
                        </a:rPr>
                        <a:t>Kompassen,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9030046"/>
                  </a:ext>
                </a:extLst>
              </a:tr>
              <a:tr h="128045">
                <a:tc>
                  <a:txBody>
                    <a:bodyPr/>
                    <a:lstStyle/>
                    <a:p>
                      <a:pPr algn="l" fontAlgn="ctr"/>
                      <a:r>
                        <a:rPr lang="sv-SE" sz="1200" b="0" i="0" u="none" strike="noStrike">
                          <a:solidFill>
                            <a:srgbClr val="000000"/>
                          </a:solidFill>
                          <a:effectLst/>
                          <a:latin typeface="Arial" panose="020B0604020202020204" pitchFamily="34" charset="0"/>
                        </a:rPr>
                        <a:t>Samovaren, Burlöv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463168"/>
                  </a:ext>
                </a:extLst>
              </a:tr>
              <a:tr h="128045">
                <a:tc>
                  <a:txBody>
                    <a:bodyPr/>
                    <a:lstStyle/>
                    <a:p>
                      <a:pPr algn="l" fontAlgn="ctr"/>
                      <a:r>
                        <a:rPr lang="sv-SE" sz="1200" b="0" i="0" u="none" strike="noStrike">
                          <a:solidFill>
                            <a:srgbClr val="000000"/>
                          </a:solidFill>
                          <a:effectLst/>
                          <a:latin typeface="Arial" panose="020B0604020202020204" pitchFamily="34" charset="0"/>
                        </a:rPr>
                        <a:t>Simrishamn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481009"/>
                  </a:ext>
                </a:extLst>
              </a:tr>
            </a:tbl>
          </a:graphicData>
        </a:graphic>
      </p:graphicFrame>
      <p:sp>
        <p:nvSpPr>
          <p:cNvPr id="9" name="Rubrik 8">
            <a:extLst>
              <a:ext uri="{FF2B5EF4-FFF2-40B4-BE49-F238E27FC236}">
                <a16:creationId xmlns:a16="http://schemas.microsoft.com/office/drawing/2014/main" id="{2E92A8E9-57CB-D1BF-86F6-494842075880}"/>
              </a:ext>
            </a:extLst>
          </p:cNvPr>
          <p:cNvSpPr>
            <a:spLocks noGrp="1"/>
          </p:cNvSpPr>
          <p:nvPr>
            <p:ph type="title"/>
          </p:nvPr>
        </p:nvSpPr>
        <p:spPr/>
        <p:txBody>
          <a:bodyPr/>
          <a:lstStyle/>
          <a:p>
            <a:r>
              <a:rPr lang="sv-SE"/>
              <a:t>Riktade grupper</a:t>
            </a:r>
          </a:p>
        </p:txBody>
      </p:sp>
    </p:spTree>
    <p:extLst>
      <p:ext uri="{BB962C8B-B14F-4D97-AF65-F5344CB8AC3E}">
        <p14:creationId xmlns:p14="http://schemas.microsoft.com/office/powerpoint/2010/main" val="1407051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0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3682093323"/>
              </p:ext>
            </p:extLst>
          </p:nvPr>
        </p:nvGraphicFramePr>
        <p:xfrm>
          <a:off x="514464" y="1384236"/>
          <a:ext cx="8877072" cy="4645238"/>
        </p:xfrm>
        <a:graphic>
          <a:graphicData uri="http://schemas.openxmlformats.org/drawingml/2006/table">
            <a:tbl>
              <a:tblPr>
                <a:tableStyleId>{9D7B26C5-4107-4FEC-AEDC-1716B250A1EF}</a:tableStyleId>
              </a:tblPr>
              <a:tblGrid>
                <a:gridCol w="2510034">
                  <a:extLst>
                    <a:ext uri="{9D8B030D-6E8A-4147-A177-3AD203B41FA5}">
                      <a16:colId xmlns:a16="http://schemas.microsoft.com/office/drawing/2014/main" val="1506776994"/>
                    </a:ext>
                  </a:extLst>
                </a:gridCol>
                <a:gridCol w="1850311">
                  <a:extLst>
                    <a:ext uri="{9D8B030D-6E8A-4147-A177-3AD203B41FA5}">
                      <a16:colId xmlns:a16="http://schemas.microsoft.com/office/drawing/2014/main" val="3588202440"/>
                    </a:ext>
                  </a:extLst>
                </a:gridCol>
                <a:gridCol w="1850311">
                  <a:extLst>
                    <a:ext uri="{9D8B030D-6E8A-4147-A177-3AD203B41FA5}">
                      <a16:colId xmlns:a16="http://schemas.microsoft.com/office/drawing/2014/main" val="3023012047"/>
                    </a:ext>
                  </a:extLst>
                </a:gridCol>
                <a:gridCol w="2666416">
                  <a:extLst>
                    <a:ext uri="{9D8B030D-6E8A-4147-A177-3AD203B41FA5}">
                      <a16:colId xmlns:a16="http://schemas.microsoft.com/office/drawing/2014/main" val="891014943"/>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3">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Har ni mottagningsbesök där flera av FC verksamheterna medverkar (ex BMM och förebyggande socialtjänst eller BVC och 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till alla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vid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Nej</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Hässleholm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Vellinge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46307"/>
                  </a:ext>
                </a:extLst>
              </a:tr>
              <a:tr h="128045">
                <a:tc>
                  <a:txBody>
                    <a:bodyPr/>
                    <a:lstStyle/>
                    <a:p>
                      <a:pPr algn="l" fontAlgn="ctr"/>
                      <a:r>
                        <a:rPr lang="sv-SE" sz="1200" b="0" i="0" u="none" strike="noStrike">
                          <a:solidFill>
                            <a:srgbClr val="000000"/>
                          </a:solidFill>
                          <a:effectLst/>
                          <a:latin typeface="Arial" panose="020B0604020202020204" pitchFamily="34" charset="0"/>
                        </a:rPr>
                        <a:t>Paletten Staffanstorp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213353"/>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Perstorp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769225"/>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Höllviken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78855"/>
                  </a:ext>
                </a:extLst>
              </a:tr>
              <a:tr h="128045">
                <a:tc>
                  <a:txBody>
                    <a:bodyPr/>
                    <a:lstStyle/>
                    <a:p>
                      <a:pPr algn="l" fontAlgn="ctr"/>
                      <a:r>
                        <a:rPr lang="sv-SE" sz="1200" b="0" i="0" u="none" strike="noStrike">
                          <a:solidFill>
                            <a:srgbClr val="000000"/>
                          </a:solidFill>
                          <a:effectLst/>
                          <a:latin typeface="Arial" panose="020B0604020202020204" pitchFamily="34" charset="0"/>
                        </a:rPr>
                        <a:t>Mobilia,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2035274"/>
                  </a:ext>
                </a:extLst>
              </a:tr>
              <a:tr h="128045">
                <a:tc>
                  <a:txBody>
                    <a:bodyPr/>
                    <a:lstStyle/>
                    <a:p>
                      <a:pPr algn="l" fontAlgn="ctr"/>
                      <a:r>
                        <a:rPr lang="sv-SE" sz="1200" b="0" i="0" u="none" strike="noStrike">
                          <a:solidFill>
                            <a:srgbClr val="000000"/>
                          </a:solidFill>
                          <a:effectLst/>
                          <a:latin typeface="Arial" panose="020B0604020202020204" pitchFamily="34" charset="0"/>
                        </a:rPr>
                        <a:t>Rådstugan,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5455622"/>
                  </a:ext>
                </a:extLst>
              </a:tr>
              <a:tr h="128045">
                <a:tc>
                  <a:txBody>
                    <a:bodyPr/>
                    <a:lstStyle/>
                    <a:p>
                      <a:pPr algn="l" fontAlgn="ctr"/>
                      <a:r>
                        <a:rPr lang="sv-SE" sz="1200" b="0" i="0" u="none" strike="noStrike">
                          <a:solidFill>
                            <a:srgbClr val="000000"/>
                          </a:solidFill>
                          <a:effectLst/>
                          <a:latin typeface="Arial" panose="020B0604020202020204" pitchFamily="34" charset="0"/>
                        </a:rPr>
                        <a:t>Tellus,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0287900"/>
                  </a:ext>
                </a:extLst>
              </a:tr>
              <a:tr h="128045">
                <a:tc>
                  <a:txBody>
                    <a:bodyPr/>
                    <a:lstStyle/>
                    <a:p>
                      <a:pPr algn="l" fontAlgn="ctr"/>
                      <a:r>
                        <a:rPr lang="sv-SE" sz="1200" b="0" i="0" u="none" strike="noStrike">
                          <a:solidFill>
                            <a:srgbClr val="000000"/>
                          </a:solidFill>
                          <a:effectLst/>
                          <a:latin typeface="Arial" panose="020B0604020202020204" pitchFamily="34" charset="0"/>
                        </a:rPr>
                        <a:t>Bryggan Trelleborg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8197127"/>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930887"/>
                  </a:ext>
                </a:extLst>
              </a:tr>
              <a:tr h="128045">
                <a:tc>
                  <a:txBody>
                    <a:bodyPr/>
                    <a:lstStyle/>
                    <a:p>
                      <a:pPr algn="l" fontAlgn="ctr"/>
                      <a:r>
                        <a:rPr lang="sv-SE" sz="1200" b="0" i="0" u="none" strike="noStrike">
                          <a:solidFill>
                            <a:srgbClr val="000000"/>
                          </a:solidFill>
                          <a:effectLst/>
                          <a:latin typeface="Arial" panose="020B0604020202020204" pitchFamily="34" charset="0"/>
                        </a:rPr>
                        <a:t>Fäladsfamiljen, 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5998702"/>
                  </a:ext>
                </a:extLst>
              </a:tr>
              <a:tr h="128045">
                <a:tc>
                  <a:txBody>
                    <a:bodyPr/>
                    <a:lstStyle/>
                    <a:p>
                      <a:pPr algn="l" fontAlgn="ctr"/>
                      <a:r>
                        <a:rPr lang="sv-SE" sz="1200" b="0" i="0" u="none" strike="noStrike">
                          <a:solidFill>
                            <a:srgbClr val="000000"/>
                          </a:solidFill>
                          <a:effectLst/>
                          <a:latin typeface="Arial" panose="020B0604020202020204" pitchFamily="34" charset="0"/>
                        </a:rPr>
                        <a:t>Myllan Anderslöv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812196"/>
                  </a:ext>
                </a:extLst>
              </a:tr>
              <a:tr h="128045">
                <a:tc>
                  <a:txBody>
                    <a:bodyPr/>
                    <a:lstStyle/>
                    <a:p>
                      <a:pPr algn="l" fontAlgn="ctr"/>
                      <a:r>
                        <a:rPr lang="sv-SE" sz="1200" b="0" i="0" u="none" strike="noStrike">
                          <a:solidFill>
                            <a:srgbClr val="000000"/>
                          </a:solidFill>
                          <a:effectLst/>
                          <a:latin typeface="Arial" panose="020B0604020202020204" pitchFamily="34" charset="0"/>
                        </a:rPr>
                        <a:t>Rådmansvången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6199101"/>
                  </a:ext>
                </a:extLst>
              </a:tr>
              <a:tr h="128045">
                <a:tc>
                  <a:txBody>
                    <a:bodyPr/>
                    <a:lstStyle/>
                    <a:p>
                      <a:pPr algn="l" fontAlgn="ctr"/>
                      <a:r>
                        <a:rPr lang="sv-SE" sz="1200" b="0" i="0" u="none" strike="noStrike">
                          <a:solidFill>
                            <a:srgbClr val="000000"/>
                          </a:solidFill>
                          <a:effectLst/>
                          <a:latin typeface="Arial" panose="020B0604020202020204" pitchFamily="34" charset="0"/>
                        </a:rPr>
                        <a:t>Tomelilla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5543"/>
                  </a:ext>
                </a:extLst>
              </a:tr>
              <a:tr h="128045">
                <a:tc>
                  <a:txBody>
                    <a:bodyPr/>
                    <a:lstStyle/>
                    <a:p>
                      <a:pPr algn="l" fontAlgn="ctr"/>
                      <a:r>
                        <a:rPr lang="sv-SE" sz="1200" b="0" i="0" u="none" strike="noStrike">
                          <a:solidFill>
                            <a:srgbClr val="000000"/>
                          </a:solidFill>
                          <a:effectLst/>
                          <a:latin typeface="Arial" panose="020B0604020202020204" pitchFamily="34" charset="0"/>
                        </a:rPr>
                        <a:t>Osby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954656"/>
                  </a:ext>
                </a:extLst>
              </a:tr>
              <a:tr h="128045">
                <a:tc>
                  <a:txBody>
                    <a:bodyPr/>
                    <a:lstStyle/>
                    <a:p>
                      <a:pPr algn="l" fontAlgn="ctr"/>
                      <a:r>
                        <a:rPr lang="sv-SE" sz="1200" b="0" i="0" u="none" strike="noStrike">
                          <a:solidFill>
                            <a:srgbClr val="000000"/>
                          </a:solidFill>
                          <a:effectLst/>
                          <a:latin typeface="Arial" panose="020B0604020202020204" pitchFamily="34" charset="0"/>
                        </a:rPr>
                        <a:t>Hagapunkten, Åstorp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912254"/>
                  </a:ext>
                </a:extLst>
              </a:tr>
              <a:tr h="128045">
                <a:tc>
                  <a:txBody>
                    <a:bodyPr/>
                    <a:lstStyle/>
                    <a:p>
                      <a:pPr algn="l" fontAlgn="ctr"/>
                      <a:r>
                        <a:rPr lang="sv-SE" sz="1200" b="0" i="0" u="none" strike="noStrike">
                          <a:solidFill>
                            <a:srgbClr val="000000"/>
                          </a:solidFill>
                          <a:effectLst/>
                          <a:latin typeface="Arial" panose="020B0604020202020204" pitchFamily="34" charset="0"/>
                        </a:rPr>
                        <a:t>Högaborg,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346111"/>
                  </a:ext>
                </a:extLst>
              </a:tr>
              <a:tr h="128045">
                <a:tc>
                  <a:txBody>
                    <a:bodyPr/>
                    <a:lstStyle/>
                    <a:p>
                      <a:pPr algn="l" fontAlgn="ctr"/>
                      <a:r>
                        <a:rPr lang="sv-SE" sz="1200" b="0" i="0" u="none" strike="noStrike">
                          <a:solidFill>
                            <a:srgbClr val="000000"/>
                          </a:solidFill>
                          <a:effectLst/>
                          <a:latin typeface="Arial" panose="020B0604020202020204" pitchFamily="34" charset="0"/>
                        </a:rPr>
                        <a:t>Björken, Sjöbo</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1785838"/>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Näsby, Kristianstad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5317348"/>
                  </a:ext>
                </a:extLst>
              </a:tr>
              <a:tr h="128045">
                <a:tc>
                  <a:txBody>
                    <a:bodyPr/>
                    <a:lstStyle/>
                    <a:p>
                      <a:pPr algn="l" fontAlgn="ctr"/>
                      <a:r>
                        <a:rPr lang="sv-SE" sz="1200" b="0" i="0" u="none" strike="noStrike">
                          <a:solidFill>
                            <a:srgbClr val="000000"/>
                          </a:solidFill>
                          <a:effectLst/>
                          <a:latin typeface="Arial" panose="020B0604020202020204" pitchFamily="34" charset="0"/>
                        </a:rPr>
                        <a:t>Lindängen,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7125903"/>
                  </a:ext>
                </a:extLst>
              </a:tr>
              <a:tr h="128045">
                <a:tc>
                  <a:txBody>
                    <a:bodyPr/>
                    <a:lstStyle/>
                    <a:p>
                      <a:pPr algn="l" fontAlgn="ctr"/>
                      <a:r>
                        <a:rPr lang="sv-SE" sz="1200" b="0" i="0" u="none" strike="noStrike">
                          <a:solidFill>
                            <a:srgbClr val="000000"/>
                          </a:solidFill>
                          <a:effectLst/>
                          <a:latin typeface="Arial" panose="020B0604020202020204" pitchFamily="34" charset="0"/>
                        </a:rPr>
                        <a:t>Söder,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5167390"/>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en-US" sz="2000"/>
              <a:t>Har ni mottagningsbesök där flera av FC verksamheterna medverkar (ex BMM och förebyggande socialtjänst eller BVC och öppen förskola)?</a:t>
            </a:r>
            <a:endParaRPr lang="sv-SE" sz="2000"/>
          </a:p>
        </p:txBody>
      </p:sp>
    </p:spTree>
    <p:extLst>
      <p:ext uri="{BB962C8B-B14F-4D97-AF65-F5344CB8AC3E}">
        <p14:creationId xmlns:p14="http://schemas.microsoft.com/office/powerpoint/2010/main" val="2216767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5190-6AED-4133-07AF-FB0B0AC58423}"/>
            </a:ext>
          </a:extLst>
        </p:cNvPr>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A1D14352-FDCC-3258-43A2-A9AAA671621A}"/>
              </a:ext>
            </a:extLst>
          </p:cNvPr>
          <p:cNvGraphicFramePr>
            <a:graphicFrameLocks noGrp="1"/>
          </p:cNvGraphicFramePr>
          <p:nvPr>
            <p:extLst>
              <p:ext uri="{D42A27DB-BD31-4B8C-83A1-F6EECF244321}">
                <p14:modId xmlns:p14="http://schemas.microsoft.com/office/powerpoint/2010/main" val="2938068671"/>
              </p:ext>
            </p:extLst>
          </p:nvPr>
        </p:nvGraphicFramePr>
        <p:xfrm>
          <a:off x="514464" y="1384236"/>
          <a:ext cx="8877072" cy="4452833"/>
        </p:xfrm>
        <a:graphic>
          <a:graphicData uri="http://schemas.openxmlformats.org/drawingml/2006/table">
            <a:tbl>
              <a:tblPr>
                <a:tableStyleId>{9D7B26C5-4107-4FEC-AEDC-1716B250A1EF}</a:tableStyleId>
              </a:tblPr>
              <a:tblGrid>
                <a:gridCol w="2510034">
                  <a:extLst>
                    <a:ext uri="{9D8B030D-6E8A-4147-A177-3AD203B41FA5}">
                      <a16:colId xmlns:a16="http://schemas.microsoft.com/office/drawing/2014/main" val="1506776994"/>
                    </a:ext>
                  </a:extLst>
                </a:gridCol>
                <a:gridCol w="1850311">
                  <a:extLst>
                    <a:ext uri="{9D8B030D-6E8A-4147-A177-3AD203B41FA5}">
                      <a16:colId xmlns:a16="http://schemas.microsoft.com/office/drawing/2014/main" val="3588202440"/>
                    </a:ext>
                  </a:extLst>
                </a:gridCol>
                <a:gridCol w="1850311">
                  <a:extLst>
                    <a:ext uri="{9D8B030D-6E8A-4147-A177-3AD203B41FA5}">
                      <a16:colId xmlns:a16="http://schemas.microsoft.com/office/drawing/2014/main" val="3023012047"/>
                    </a:ext>
                  </a:extLst>
                </a:gridCol>
                <a:gridCol w="2666416">
                  <a:extLst>
                    <a:ext uri="{9D8B030D-6E8A-4147-A177-3AD203B41FA5}">
                      <a16:colId xmlns:a16="http://schemas.microsoft.com/office/drawing/2014/main" val="891014943"/>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3">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Har ni mottagningsbesök där flera av FC verksamheterna medverkar (ex BMM och förebyggande socialtjänst eller BVC och 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till alla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vid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Nej</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Värnhem,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539363"/>
                  </a:ext>
                </a:extLst>
              </a:tr>
              <a:tr h="128045">
                <a:tc>
                  <a:txBody>
                    <a:bodyPr/>
                    <a:lstStyle/>
                    <a:p>
                      <a:pPr algn="l" fontAlgn="ctr"/>
                      <a:r>
                        <a:rPr lang="sv-SE" sz="1200" b="0" i="0" u="none" strike="noStrike">
                          <a:solidFill>
                            <a:srgbClr val="000000"/>
                          </a:solidFill>
                          <a:effectLst/>
                          <a:latin typeface="Arial" panose="020B0604020202020204" pitchFamily="34" charset="0"/>
                        </a:rPr>
                        <a:t>Örkelljunga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2252527"/>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Nydala,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307469"/>
                  </a:ext>
                </a:extLst>
              </a:tr>
              <a:tr h="128045">
                <a:tc>
                  <a:txBody>
                    <a:bodyPr/>
                    <a:lstStyle/>
                    <a:p>
                      <a:pPr algn="l" fontAlgn="ctr"/>
                      <a:r>
                        <a:rPr lang="sv-SE" sz="1200" b="0" i="0" u="none" strike="noStrike">
                          <a:solidFill>
                            <a:srgbClr val="000000"/>
                          </a:solidFill>
                          <a:effectLst/>
                          <a:latin typeface="Arial" panose="020B0604020202020204" pitchFamily="34" charset="0"/>
                        </a:rPr>
                        <a:t>Alfahuset,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743591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Klippan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318931"/>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MunkaLjungby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216137"/>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Ängelholm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6469132"/>
                  </a:ext>
                </a:extLst>
              </a:tr>
              <a:tr h="128045">
                <a:tc>
                  <a:txBody>
                    <a:bodyPr/>
                    <a:lstStyle/>
                    <a:p>
                      <a:pPr algn="l" fontAlgn="ctr"/>
                      <a:r>
                        <a:rPr lang="sv-SE" sz="1200" b="0" i="0" u="none" strike="noStrike">
                          <a:solidFill>
                            <a:srgbClr val="000000"/>
                          </a:solidFill>
                          <a:effectLst/>
                          <a:latin typeface="Arial" panose="020B0604020202020204" pitchFamily="34" charset="0"/>
                        </a:rPr>
                        <a:t>Fjärilen, Ekeby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293972"/>
                  </a:ext>
                </a:extLst>
              </a:tr>
              <a:tr h="128045">
                <a:tc>
                  <a:txBody>
                    <a:bodyPr/>
                    <a:lstStyle/>
                    <a:p>
                      <a:pPr algn="l" fontAlgn="ctr"/>
                      <a:r>
                        <a:rPr lang="sv-SE" sz="1200" b="0" i="0" u="none" strike="noStrike">
                          <a:solidFill>
                            <a:srgbClr val="000000"/>
                          </a:solidFill>
                          <a:effectLst/>
                          <a:latin typeface="Arial" panose="020B0604020202020204" pitchFamily="34" charset="0"/>
                        </a:rPr>
                        <a:t>Höganäs</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5637642"/>
                  </a:ext>
                </a:extLst>
              </a:tr>
              <a:tr h="128045">
                <a:tc>
                  <a:txBody>
                    <a:bodyPr/>
                    <a:lstStyle/>
                    <a:p>
                      <a:pPr algn="l" fontAlgn="ctr"/>
                      <a:r>
                        <a:rPr lang="sv-SE" sz="1200" b="0" i="0" u="none" strike="noStrike">
                          <a:solidFill>
                            <a:srgbClr val="000000"/>
                          </a:solidFill>
                          <a:effectLst/>
                          <a:latin typeface="Arial" panose="020B0604020202020204" pitchFamily="34" charset="0"/>
                        </a:rPr>
                        <a:t>Larven Bjuv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0670302"/>
                  </a:ext>
                </a:extLst>
              </a:tr>
              <a:tr h="128045">
                <a:tc>
                  <a:txBody>
                    <a:bodyPr/>
                    <a:lstStyle/>
                    <a:p>
                      <a:pPr algn="l" fontAlgn="ctr"/>
                      <a:r>
                        <a:rPr lang="sv-SE" sz="1200" b="0" i="0" u="none" strike="noStrike">
                          <a:solidFill>
                            <a:srgbClr val="000000"/>
                          </a:solidFill>
                          <a:effectLst/>
                          <a:latin typeface="Arial" panose="020B0604020202020204" pitchFamily="34" charset="0"/>
                        </a:rPr>
                        <a:t>Oliven,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6953708"/>
                  </a:ext>
                </a:extLst>
              </a:tr>
              <a:tr h="128045">
                <a:tc>
                  <a:txBody>
                    <a:bodyPr/>
                    <a:lstStyle/>
                    <a:p>
                      <a:pPr algn="l" fontAlgn="ctr"/>
                      <a:r>
                        <a:rPr lang="sv-SE" sz="1200" b="0" i="0" u="none" strike="noStrike">
                          <a:solidFill>
                            <a:srgbClr val="000000"/>
                          </a:solidFill>
                          <a:effectLst/>
                          <a:latin typeface="Arial" panose="020B0604020202020204" pitchFamily="34" charset="0"/>
                        </a:rPr>
                        <a:t>Sesam,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7604586"/>
                  </a:ext>
                </a:extLst>
              </a:tr>
              <a:tr h="128045">
                <a:tc>
                  <a:txBody>
                    <a:bodyPr/>
                    <a:lstStyle/>
                    <a:p>
                      <a:pPr algn="l" fontAlgn="ctr"/>
                      <a:r>
                        <a:rPr lang="sv-SE" sz="1200" b="0" i="0" u="none" strike="noStrike">
                          <a:solidFill>
                            <a:srgbClr val="000000"/>
                          </a:solidFill>
                          <a:effectLst/>
                          <a:latin typeface="Arial" panose="020B0604020202020204" pitchFamily="34" charset="0"/>
                        </a:rPr>
                        <a:t>Solstrålen,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29983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Tåbelund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7656771"/>
                  </a:ext>
                </a:extLst>
              </a:tr>
              <a:tr h="128045">
                <a:tc>
                  <a:txBody>
                    <a:bodyPr/>
                    <a:lstStyle/>
                    <a:p>
                      <a:pPr algn="l" fontAlgn="ctr"/>
                      <a:r>
                        <a:rPr lang="sv-SE" sz="1200" b="0" i="0" u="none" strike="noStrike">
                          <a:solidFill>
                            <a:srgbClr val="000000"/>
                          </a:solidFill>
                          <a:effectLst/>
                          <a:latin typeface="Arial" panose="020B0604020202020204" pitchFamily="34" charset="0"/>
                        </a:rPr>
                        <a:t>Fröhuset,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8489178"/>
                  </a:ext>
                </a:extLst>
              </a:tr>
              <a:tr h="128045">
                <a:tc>
                  <a:txBody>
                    <a:bodyPr/>
                    <a:lstStyle/>
                    <a:p>
                      <a:pPr algn="l" fontAlgn="ctr"/>
                      <a:r>
                        <a:rPr lang="sv-SE" sz="1200" b="0" i="0" u="none" strike="noStrike">
                          <a:solidFill>
                            <a:srgbClr val="000000"/>
                          </a:solidFill>
                          <a:effectLst/>
                          <a:latin typeface="Arial" panose="020B0604020202020204" pitchFamily="34" charset="0"/>
                        </a:rPr>
                        <a:t>Guldkornet, Svalöv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1059395"/>
                  </a:ext>
                </a:extLst>
              </a:tr>
              <a:tr h="128045">
                <a:tc>
                  <a:txBody>
                    <a:bodyPr/>
                    <a:lstStyle/>
                    <a:p>
                      <a:pPr algn="l" fontAlgn="ctr"/>
                      <a:r>
                        <a:rPr lang="sv-SE" sz="1200" b="0" i="0" u="none" strike="noStrike">
                          <a:solidFill>
                            <a:srgbClr val="000000"/>
                          </a:solidFill>
                          <a:effectLst/>
                          <a:latin typeface="Arial" panose="020B0604020202020204" pitchFamily="34" charset="0"/>
                        </a:rPr>
                        <a:t>Knislinge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5290843"/>
                  </a:ext>
                </a:extLst>
              </a:tr>
              <a:tr h="128045">
                <a:tc>
                  <a:txBody>
                    <a:bodyPr/>
                    <a:lstStyle/>
                    <a:p>
                      <a:pPr algn="l" fontAlgn="ctr"/>
                      <a:r>
                        <a:rPr lang="sv-SE" sz="1200" b="0" i="0" u="none" strike="noStrike">
                          <a:solidFill>
                            <a:srgbClr val="000000"/>
                          </a:solidFill>
                          <a:effectLst/>
                          <a:latin typeface="Arial" panose="020B0604020202020204" pitchFamily="34" charset="0"/>
                        </a:rPr>
                        <a:t>Kompassen,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2325773"/>
                  </a:ext>
                </a:extLst>
              </a:tr>
              <a:tr h="128045">
                <a:tc>
                  <a:txBody>
                    <a:bodyPr/>
                    <a:lstStyle/>
                    <a:p>
                      <a:pPr algn="l" fontAlgn="ctr"/>
                      <a:r>
                        <a:rPr lang="sv-SE" sz="1200" b="0" i="0" u="none" strike="noStrike">
                          <a:solidFill>
                            <a:srgbClr val="000000"/>
                          </a:solidFill>
                          <a:effectLst/>
                          <a:latin typeface="Arial" panose="020B0604020202020204" pitchFamily="34" charset="0"/>
                        </a:rPr>
                        <a:t>Samovaren, Burlöv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82733"/>
                  </a:ext>
                </a:extLst>
              </a:tr>
              <a:tr h="128045">
                <a:tc>
                  <a:txBody>
                    <a:bodyPr/>
                    <a:lstStyle/>
                    <a:p>
                      <a:pPr algn="l" fontAlgn="ctr"/>
                      <a:r>
                        <a:rPr lang="sv-SE" sz="1200" b="0" i="0" u="none" strike="noStrike">
                          <a:solidFill>
                            <a:srgbClr val="000000"/>
                          </a:solidFill>
                          <a:effectLst/>
                          <a:latin typeface="Arial" panose="020B0604020202020204" pitchFamily="34" charset="0"/>
                        </a:rPr>
                        <a:t>Simrishamn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7840128"/>
                  </a:ext>
                </a:extLst>
              </a:tr>
            </a:tbl>
          </a:graphicData>
        </a:graphic>
      </p:graphicFrame>
      <p:sp>
        <p:nvSpPr>
          <p:cNvPr id="9" name="Rubrik 8">
            <a:extLst>
              <a:ext uri="{FF2B5EF4-FFF2-40B4-BE49-F238E27FC236}">
                <a16:creationId xmlns:a16="http://schemas.microsoft.com/office/drawing/2014/main" id="{FBC031EC-C4F2-49AF-9D00-3AFA3D2657B3}"/>
              </a:ext>
            </a:extLst>
          </p:cNvPr>
          <p:cNvSpPr>
            <a:spLocks noGrp="1"/>
          </p:cNvSpPr>
          <p:nvPr>
            <p:ph type="title"/>
          </p:nvPr>
        </p:nvSpPr>
        <p:spPr/>
        <p:txBody>
          <a:bodyPr/>
          <a:lstStyle/>
          <a:p>
            <a:r>
              <a:rPr lang="en-US" sz="2000"/>
              <a:t>Har ni mottagningsbesök där flera av FC verksamheterna medverkar (ex BMM och förebyggande socialtjänst eller BVC och öppen förskola)?</a:t>
            </a:r>
            <a:endParaRPr lang="sv-SE" sz="2000"/>
          </a:p>
        </p:txBody>
      </p:sp>
    </p:spTree>
    <p:extLst>
      <p:ext uri="{BB962C8B-B14F-4D97-AF65-F5344CB8AC3E}">
        <p14:creationId xmlns:p14="http://schemas.microsoft.com/office/powerpoint/2010/main" val="173249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0FEBA5C-3924-F609-7A5F-1F75D218CCA7}"/>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till alla, när erbjuder ni det?</a:t>
            </a:r>
            <a:br>
              <a:rPr lang="sv-SE">
                <a:effectLst/>
                <a:latin typeface="Arial" panose="020B0604020202020204" pitchFamily="34" charset="0"/>
                <a:ea typeface="Calibri" panose="020F050202020403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p:txBody>
      </p:sp>
      <p:sp>
        <p:nvSpPr>
          <p:cNvPr id="7" name="Fritext">
            <a:extLst>
              <a:ext uri="{FF2B5EF4-FFF2-40B4-BE49-F238E27FC236}">
                <a16:creationId xmlns:a16="http://schemas.microsoft.com/office/drawing/2014/main" id="{9B0B9F87-4AFB-F878-3150-E9ADD2B06E1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Förstagångsföräldrar, första gemensamma barnet, första barnet i sverige
vid 10-månadersbesöket för första barnet samt vid alla 2.5 års besök
Vid 4:a månaders besöket hos BVC deltar förebyggande socialtjänst.
Föräldrarådgivare bjuds in till alla inskrivningssamtal (andra besöket hos BMM) hos barnmorskorna för att presentera sig och vilket stöd man har rätt till redan som gravid. Föräldrarådgivare är även med på ett gemensamt gruppbesök med BVC när bebisarna är 10 veckor. Öppna förskolan deltar på ett gemensamt gruppbesök med BVC när bebisarna är 4 mån. Utöver detta har vi Växa tryggt där föräldrarådgivare, barnmorska och BVC deltar på hembesök tillsammans.
Förebyggande socialtjänst närvarar på ett besök på BVC med alla förstagångsföräldrar.
Tematräffar på babycafé 0-18 månader. Alla professioner är ansvariga för tematräff var fjärde vecka á 1 timme.</a:t>
            </a:r>
          </a:p>
        </p:txBody>
      </p:sp>
    </p:spTree>
    <p:extLst>
      <p:ext uri="{BB962C8B-B14F-4D97-AF65-F5344CB8AC3E}">
        <p14:creationId xmlns:p14="http://schemas.microsoft.com/office/powerpoint/2010/main" val="102568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Social rådgivare träffar blivande föräldrar/föräldrar ihop med barnmorska eller BVC sköterska för att det finns behov av extra stöd eller hjälp av något slag. BVC sköterska träffar blivande föräldrar ihop med barnmorska för att föräldrarna ska veta vem de ska ha och känna sig trygga med det och eventuellt delas information under det gemensamma besöket om föräldern önskar det. Pedagogerna kan komma in till familjer hos BVC sköterskan och informera om sin verksamhet.
Hos BVC eller BMM när de upptäcker behov av mer stöd så bjuds förebyggande socialtjänst in till mottagningsbesök
Alla som gått gravida hos våra BM så är BM med på BVC-besök när barnet är 2-3 veckor. När behov finns är BM med på första hembesöket. När behov finns är förebyggande socialtjänst med på hembesök eller mottagningsbesök.
BVC bjuder in pedagoger till rummet för att diskutera förskolan, inskolning och ansökan samt föräldrautbildningar. Pedagoger kommer även in för att avleda barn vid vaccinationer. Alla professionerna är bra på att visa och berätta de andra professionerna för varandra till de olika besökarna. Ibland behöver någon ha hjälp eller stöd med kommunikationen.
Socionom medverkar vid BHVbesök
Vi behov
Till alla familjer som ingår i Trygga Tellus samt till familjer där behov av extra stöd finns.
Amningsstöd som erbjuds varje fredag samma tid utan föranmälan där en BVC och en BMM sköterska deltar och hjälper till i stödet.
Föräldraskapsfrågor Kännedom om extrastöd</a:t>
            </a:r>
          </a:p>
        </p:txBody>
      </p:sp>
    </p:spTree>
    <p:extLst>
      <p:ext uri="{BB962C8B-B14F-4D97-AF65-F5344CB8AC3E}">
        <p14:creationId xmlns:p14="http://schemas.microsoft.com/office/powerpoint/2010/main" val="3570243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Familjer som har kontakt eller behöver ha kontakt med flera professioner på fc.
Föräldrar som under ett besök på till exempel BVC har behov av att fråga till exempel socialtjänst eller förskolelärare något så kan vi ha gemensamma besök.
Familjen behöver extra stöd av någon verksamhet. Öppna förskolan kommer in vid 2-månaders besöket och presenterar verksamheten, socialrådgivarna presenterar sig vid glukosbelastningen hos BMM.
Föräldrar som behöver extra stöd i föräldraskap, VINR, ekonomiska problem mm.
Förebyggande socialtjänst presenterar sig på besök på BVC. Det är under uppstart men planen är att det ska göras till alla familjer på BVC och BMM som inte tidigare träffat familjen. BVC eller BMM bjuder in förebyggande socialtjänst på besök om behov finns.
Vid vissa BVC besök då bjuds föräldrarådgivare in för att informera och motivera att ta emot stödsamtal. Öppna förskolan kan bjudas in för att presentera sin verksamhet och välkomna föräldrar och barn. Barnmorska slussar patienter och har gemensamma möten vid behov.
Föräldrarådgivare kommer in en stund i samband med inskrivning på BMM samt på BVC när barnet är 4 veckor respektive 10 månader gammalt. Detta är någonting som hör till vår ordinarie verksamhet. I övrigt ordnar vi gemensamma mottagningsbesök när det behövs. T.ex. BMM och BVC, öppen förskola och föräldrarådgivning, m.m..
T.ex. om föräldern berättat om behov för BMM som föräldraskapsstödjaren kan möta. Kan trygga och stärka förtroendet om de har ett gemensamt besök.
olika slussningar som innebär att man deltar flera professioner tillsammans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Där det behövs slussning mellan våra professioner
Stöd till utrikesfödda, stöd av pedagog, familjestödjare kring föräldraskapet.
I vår egen variant av Växa tryggt
Vi bjuder in varandra och olika professioner vid behov, tex vid behov av stöd till utrikesfödda föräldrar, stöd av pedagog eller av familjestödjare, kring föräldraskapet.
Alla professioner bjuder in övriga professioner vid behov, ex familj som behöver extra stöd under graviditet eller efter. Samordnaren har önskat att det skulle vara "obligatorisk" presentation av övriga professioner för varje ny familj på FC men enligt vården finns det inte tid till detta för dem. Då BMM sitter i annan del av huset kommer en av BMM-sköterskorna och visar sina familjer övriga FC men detta gör inte alla och den som gör det, gör det på tid som egentligen inte finns-som lunch eller dokumentationstid. Övriga BMM-sköterskor ser man ALDRIG på FC.
Alla verksamheter på centralen försöker vid mottagningarna informera om sin profession och vilket behov av stöd som kan erbjudas på familjecentralen samt visa runt i lokalerna.
Extra föräldrastöd, behov av samhällsinformation. Växa tryggt
Då det finns en oro eller ett behov av fortsatt stöd hos föräldraskaps stödjare .
Vid behov av extra stöd och samverkan mellan alla professioner efter behov.</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Där föräldrar behöver extra stöd i sin föräldraroll.
När förälder har kontakt med t.ex. både BVC och föräldrastöd och/eller när förälder önskar det. (Föräldrar visas alltid runt på Öppen förskola av BVC om de inte känner till verksamheten väl)
Stöd inför födsel, uppföljning efter hembesök</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ABED77F-38CB-66D4-6BD2-6264484D5ACC}"/>
              </a:ext>
            </a:extLst>
          </p:cNvPr>
          <p:cNvGraphicFramePr>
            <a:graphicFrameLocks noGrp="1"/>
          </p:cNvGraphicFramePr>
          <p:nvPr>
            <p:extLst>
              <p:ext uri="{D42A27DB-BD31-4B8C-83A1-F6EECF244321}">
                <p14:modId xmlns:p14="http://schemas.microsoft.com/office/powerpoint/2010/main" val="1952509226"/>
              </p:ext>
            </p:extLst>
          </p:nvPr>
        </p:nvGraphicFramePr>
        <p:xfrm>
          <a:off x="514464" y="1384236"/>
          <a:ext cx="8877072" cy="4645238"/>
        </p:xfrm>
        <a:graphic>
          <a:graphicData uri="http://schemas.openxmlformats.org/drawingml/2006/table">
            <a:tbl>
              <a:tblPr>
                <a:tableStyleId>{9D7B26C5-4107-4FEC-AEDC-1716B250A1EF}</a:tableStyleId>
              </a:tblPr>
              <a:tblGrid>
                <a:gridCol w="2510034">
                  <a:extLst>
                    <a:ext uri="{9D8B030D-6E8A-4147-A177-3AD203B41FA5}">
                      <a16:colId xmlns:a16="http://schemas.microsoft.com/office/drawing/2014/main" val="1506776994"/>
                    </a:ext>
                  </a:extLst>
                </a:gridCol>
                <a:gridCol w="1850311">
                  <a:extLst>
                    <a:ext uri="{9D8B030D-6E8A-4147-A177-3AD203B41FA5}">
                      <a16:colId xmlns:a16="http://schemas.microsoft.com/office/drawing/2014/main" val="3588202440"/>
                    </a:ext>
                  </a:extLst>
                </a:gridCol>
                <a:gridCol w="1850311">
                  <a:extLst>
                    <a:ext uri="{9D8B030D-6E8A-4147-A177-3AD203B41FA5}">
                      <a16:colId xmlns:a16="http://schemas.microsoft.com/office/drawing/2014/main" val="3023012047"/>
                    </a:ext>
                  </a:extLst>
                </a:gridCol>
                <a:gridCol w="2666416">
                  <a:extLst>
                    <a:ext uri="{9D8B030D-6E8A-4147-A177-3AD203B41FA5}">
                      <a16:colId xmlns:a16="http://schemas.microsoft.com/office/drawing/2014/main" val="891014943"/>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3">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Erbjuder ni hembesök där flera av FC verksamheterna medverkar (ex BMM och förebyggande socialtjänst eller BVC och 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till alla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vid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Nej</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Hässleholm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5837103"/>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Vellinge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9889694"/>
                  </a:ext>
                </a:extLst>
              </a:tr>
              <a:tr h="128045">
                <a:tc>
                  <a:txBody>
                    <a:bodyPr/>
                    <a:lstStyle/>
                    <a:p>
                      <a:pPr algn="l" fontAlgn="ctr"/>
                      <a:r>
                        <a:rPr lang="sv-SE" sz="1200" b="0" i="0" u="none" strike="noStrike">
                          <a:solidFill>
                            <a:srgbClr val="000000"/>
                          </a:solidFill>
                          <a:effectLst/>
                          <a:latin typeface="Arial" panose="020B0604020202020204" pitchFamily="34" charset="0"/>
                        </a:rPr>
                        <a:t>Paletten Staffanstorp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2493"/>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Perstorp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484929"/>
                  </a:ext>
                </a:extLst>
              </a:tr>
              <a:tr h="128045">
                <a:tc>
                  <a:txBody>
                    <a:bodyPr/>
                    <a:lstStyle/>
                    <a:p>
                      <a:pPr algn="l" fontAlgn="ctr"/>
                      <a:r>
                        <a:rPr lang="sv-SE" sz="1200" b="0" i="0" u="none" strike="noStrike">
                          <a:solidFill>
                            <a:srgbClr val="000000"/>
                          </a:solidFill>
                          <a:effectLst/>
                          <a:latin typeface="Arial" panose="020B0604020202020204" pitchFamily="34" charset="0"/>
                        </a:rPr>
                        <a:t>Familjernas hus, Höllviken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7375229"/>
                  </a:ext>
                </a:extLst>
              </a:tr>
              <a:tr h="128045">
                <a:tc>
                  <a:txBody>
                    <a:bodyPr/>
                    <a:lstStyle/>
                    <a:p>
                      <a:pPr algn="l" fontAlgn="ctr"/>
                      <a:r>
                        <a:rPr lang="sv-SE" sz="1200" b="0" i="0" u="none" strike="noStrike">
                          <a:solidFill>
                            <a:srgbClr val="000000"/>
                          </a:solidFill>
                          <a:effectLst/>
                          <a:latin typeface="Arial" panose="020B0604020202020204" pitchFamily="34" charset="0"/>
                        </a:rPr>
                        <a:t>Mobilia,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0777699"/>
                  </a:ext>
                </a:extLst>
              </a:tr>
              <a:tr h="128045">
                <a:tc>
                  <a:txBody>
                    <a:bodyPr/>
                    <a:lstStyle/>
                    <a:p>
                      <a:pPr algn="l" fontAlgn="ctr"/>
                      <a:r>
                        <a:rPr lang="sv-SE" sz="1200" b="0" i="0" u="none" strike="noStrike">
                          <a:solidFill>
                            <a:srgbClr val="000000"/>
                          </a:solidFill>
                          <a:effectLst/>
                          <a:latin typeface="Arial" panose="020B0604020202020204" pitchFamily="34" charset="0"/>
                        </a:rPr>
                        <a:t>Rådstugan,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628847"/>
                  </a:ext>
                </a:extLst>
              </a:tr>
              <a:tr h="128045">
                <a:tc>
                  <a:txBody>
                    <a:bodyPr/>
                    <a:lstStyle/>
                    <a:p>
                      <a:pPr algn="l" fontAlgn="ctr"/>
                      <a:r>
                        <a:rPr lang="sv-SE" sz="1200" b="0" i="0" u="none" strike="noStrike">
                          <a:solidFill>
                            <a:srgbClr val="000000"/>
                          </a:solidFill>
                          <a:effectLst/>
                          <a:latin typeface="Arial" panose="020B0604020202020204" pitchFamily="34" charset="0"/>
                        </a:rPr>
                        <a:t>Tellus, Landskrona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499926"/>
                  </a:ext>
                </a:extLst>
              </a:tr>
              <a:tr h="128045">
                <a:tc>
                  <a:txBody>
                    <a:bodyPr/>
                    <a:lstStyle/>
                    <a:p>
                      <a:pPr algn="l" fontAlgn="ctr"/>
                      <a:r>
                        <a:rPr lang="sv-SE" sz="1200" b="0" i="0" u="none" strike="noStrike">
                          <a:solidFill>
                            <a:srgbClr val="000000"/>
                          </a:solidFill>
                          <a:effectLst/>
                          <a:latin typeface="Arial" panose="020B0604020202020204" pitchFamily="34" charset="0"/>
                        </a:rPr>
                        <a:t>Bryggan Trelleborg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685657"/>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0696642"/>
                  </a:ext>
                </a:extLst>
              </a:tr>
              <a:tr h="128045">
                <a:tc>
                  <a:txBody>
                    <a:bodyPr/>
                    <a:lstStyle/>
                    <a:p>
                      <a:pPr algn="l" fontAlgn="ctr"/>
                      <a:r>
                        <a:rPr lang="sv-SE" sz="1200" b="0" i="0" u="none" strike="noStrike">
                          <a:solidFill>
                            <a:srgbClr val="000000"/>
                          </a:solidFill>
                          <a:effectLst/>
                          <a:latin typeface="Arial" panose="020B0604020202020204" pitchFamily="34" charset="0"/>
                        </a:rPr>
                        <a:t>Fäladsfamiljen, 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24544"/>
                  </a:ext>
                </a:extLst>
              </a:tr>
              <a:tr h="128045">
                <a:tc>
                  <a:txBody>
                    <a:bodyPr/>
                    <a:lstStyle/>
                    <a:p>
                      <a:pPr algn="l" fontAlgn="ctr"/>
                      <a:r>
                        <a:rPr lang="sv-SE" sz="1200" b="0" i="0" u="none" strike="noStrike">
                          <a:solidFill>
                            <a:srgbClr val="000000"/>
                          </a:solidFill>
                          <a:effectLst/>
                          <a:latin typeface="Arial" panose="020B0604020202020204" pitchFamily="34" charset="0"/>
                        </a:rPr>
                        <a:t>Myllan Anderslöv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303886"/>
                  </a:ext>
                </a:extLst>
              </a:tr>
              <a:tr h="128045">
                <a:tc>
                  <a:txBody>
                    <a:bodyPr/>
                    <a:lstStyle/>
                    <a:p>
                      <a:pPr algn="l" fontAlgn="ctr"/>
                      <a:r>
                        <a:rPr lang="sv-SE" sz="1200" b="0" i="0" u="none" strike="noStrike">
                          <a:solidFill>
                            <a:srgbClr val="000000"/>
                          </a:solidFill>
                          <a:effectLst/>
                          <a:latin typeface="Arial" panose="020B0604020202020204" pitchFamily="34" charset="0"/>
                        </a:rPr>
                        <a:t>Rådmansvången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194174"/>
                  </a:ext>
                </a:extLst>
              </a:tr>
              <a:tr h="128045">
                <a:tc>
                  <a:txBody>
                    <a:bodyPr/>
                    <a:lstStyle/>
                    <a:p>
                      <a:pPr algn="l" fontAlgn="ctr"/>
                      <a:r>
                        <a:rPr lang="sv-SE" sz="1200" b="0" i="0" u="none" strike="noStrike">
                          <a:solidFill>
                            <a:srgbClr val="000000"/>
                          </a:solidFill>
                          <a:effectLst/>
                          <a:latin typeface="Arial" panose="020B0604020202020204" pitchFamily="34" charset="0"/>
                        </a:rPr>
                        <a:t>Tomelilla</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691907"/>
                  </a:ext>
                </a:extLst>
              </a:tr>
              <a:tr h="128045">
                <a:tc>
                  <a:txBody>
                    <a:bodyPr/>
                    <a:lstStyle/>
                    <a:p>
                      <a:pPr algn="l" fontAlgn="ctr"/>
                      <a:r>
                        <a:rPr lang="sv-SE" sz="1200" b="0" i="0" u="none" strike="noStrike">
                          <a:solidFill>
                            <a:srgbClr val="000000"/>
                          </a:solidFill>
                          <a:effectLst/>
                          <a:latin typeface="Arial" panose="020B0604020202020204" pitchFamily="34" charset="0"/>
                        </a:rPr>
                        <a:t>Osby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6167003"/>
                  </a:ext>
                </a:extLst>
              </a:tr>
              <a:tr h="128045">
                <a:tc>
                  <a:txBody>
                    <a:bodyPr/>
                    <a:lstStyle/>
                    <a:p>
                      <a:pPr algn="l" fontAlgn="ctr"/>
                      <a:r>
                        <a:rPr lang="sv-SE" sz="1200" b="0" i="0" u="none" strike="noStrike">
                          <a:solidFill>
                            <a:srgbClr val="000000"/>
                          </a:solidFill>
                          <a:effectLst/>
                          <a:latin typeface="Arial" panose="020B0604020202020204" pitchFamily="34" charset="0"/>
                        </a:rPr>
                        <a:t>Hagapunkten, Åstorp</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339254"/>
                  </a:ext>
                </a:extLst>
              </a:tr>
              <a:tr h="128045">
                <a:tc>
                  <a:txBody>
                    <a:bodyPr/>
                    <a:lstStyle/>
                    <a:p>
                      <a:pPr algn="l" fontAlgn="ctr"/>
                      <a:r>
                        <a:rPr lang="sv-SE" sz="1200" b="0" i="0" u="none" strike="noStrike">
                          <a:solidFill>
                            <a:srgbClr val="000000"/>
                          </a:solidFill>
                          <a:effectLst/>
                          <a:latin typeface="Arial" panose="020B0604020202020204" pitchFamily="34" charset="0"/>
                        </a:rPr>
                        <a:t>Högaborg,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987723"/>
                  </a:ext>
                </a:extLst>
              </a:tr>
              <a:tr h="128045">
                <a:tc>
                  <a:txBody>
                    <a:bodyPr/>
                    <a:lstStyle/>
                    <a:p>
                      <a:pPr algn="l" fontAlgn="ctr"/>
                      <a:r>
                        <a:rPr lang="sv-SE" sz="1200" b="0" i="0" u="none" strike="noStrike">
                          <a:solidFill>
                            <a:srgbClr val="000000"/>
                          </a:solidFill>
                          <a:effectLst/>
                          <a:latin typeface="Arial" panose="020B0604020202020204" pitchFamily="34" charset="0"/>
                        </a:rPr>
                        <a:t>Björken, Sjöbo</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31716"/>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Näsby, Kristianstad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0161316"/>
                  </a:ext>
                </a:extLst>
              </a:tr>
              <a:tr h="128045">
                <a:tc>
                  <a:txBody>
                    <a:bodyPr/>
                    <a:lstStyle/>
                    <a:p>
                      <a:pPr algn="l" fontAlgn="ctr"/>
                      <a:r>
                        <a:rPr lang="sv-SE" sz="1200" b="0" i="0" u="none" strike="noStrike">
                          <a:solidFill>
                            <a:srgbClr val="000000"/>
                          </a:solidFill>
                          <a:effectLst/>
                          <a:latin typeface="Arial" panose="020B0604020202020204" pitchFamily="34" charset="0"/>
                        </a:rPr>
                        <a:t>Lindängen,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166645"/>
                  </a:ext>
                </a:extLst>
              </a:tr>
              <a:tr h="128045">
                <a:tc>
                  <a:txBody>
                    <a:bodyPr/>
                    <a:lstStyle/>
                    <a:p>
                      <a:pPr algn="l" fontAlgn="ctr"/>
                      <a:r>
                        <a:rPr lang="sv-SE" sz="1200" b="0" i="0" u="none" strike="noStrike">
                          <a:solidFill>
                            <a:srgbClr val="000000"/>
                          </a:solidFill>
                          <a:effectLst/>
                          <a:latin typeface="Arial" panose="020B0604020202020204" pitchFamily="34" charset="0"/>
                        </a:rPr>
                        <a:t>Söder,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950244"/>
                  </a:ext>
                </a:extLst>
              </a:tr>
            </a:tbl>
          </a:graphicData>
        </a:graphic>
      </p:graphicFrame>
      <p:sp>
        <p:nvSpPr>
          <p:cNvPr id="9" name="Rubrik 8">
            <a:extLst>
              <a:ext uri="{FF2B5EF4-FFF2-40B4-BE49-F238E27FC236}">
                <a16:creationId xmlns:a16="http://schemas.microsoft.com/office/drawing/2014/main" id="{E49DA3A8-B0F5-0FEE-7EEC-023F9AEDE5BE}"/>
              </a:ext>
            </a:extLst>
          </p:cNvPr>
          <p:cNvSpPr>
            <a:spLocks noGrp="1"/>
          </p:cNvSpPr>
          <p:nvPr>
            <p:ph type="title"/>
          </p:nvPr>
        </p:nvSpPr>
        <p:spPr/>
        <p:txBody>
          <a:bodyPr/>
          <a:lstStyle/>
          <a:p>
            <a:r>
              <a:rPr lang="en-US" sz="2000"/>
              <a:t>Erbjuder ni hembesök där flera av FC verksamheterna medverkar (ex BMM och förebyggande socialtjänst eller BVC och öppen förskola)?</a:t>
            </a:r>
            <a:endParaRPr lang="sv-SE" sz="2000"/>
          </a:p>
        </p:txBody>
      </p:sp>
    </p:spTree>
    <p:extLst>
      <p:ext uri="{BB962C8B-B14F-4D97-AF65-F5344CB8AC3E}">
        <p14:creationId xmlns:p14="http://schemas.microsoft.com/office/powerpoint/2010/main" val="334816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1E3D6-C82D-EE6F-C9EC-9785077BC092}"/>
            </a:ext>
          </a:extLst>
        </p:cNvPr>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169502D4-4FFF-EF97-1BC6-4B29C1A25ECF}"/>
              </a:ext>
            </a:extLst>
          </p:cNvPr>
          <p:cNvGraphicFramePr>
            <a:graphicFrameLocks noGrp="1"/>
          </p:cNvGraphicFramePr>
          <p:nvPr>
            <p:extLst>
              <p:ext uri="{D42A27DB-BD31-4B8C-83A1-F6EECF244321}">
                <p14:modId xmlns:p14="http://schemas.microsoft.com/office/powerpoint/2010/main" val="1506571432"/>
              </p:ext>
            </p:extLst>
          </p:nvPr>
        </p:nvGraphicFramePr>
        <p:xfrm>
          <a:off x="514464" y="1384236"/>
          <a:ext cx="8877072" cy="4452833"/>
        </p:xfrm>
        <a:graphic>
          <a:graphicData uri="http://schemas.openxmlformats.org/drawingml/2006/table">
            <a:tbl>
              <a:tblPr>
                <a:tableStyleId>{9D7B26C5-4107-4FEC-AEDC-1716B250A1EF}</a:tableStyleId>
              </a:tblPr>
              <a:tblGrid>
                <a:gridCol w="2510034">
                  <a:extLst>
                    <a:ext uri="{9D8B030D-6E8A-4147-A177-3AD203B41FA5}">
                      <a16:colId xmlns:a16="http://schemas.microsoft.com/office/drawing/2014/main" val="1506776994"/>
                    </a:ext>
                  </a:extLst>
                </a:gridCol>
                <a:gridCol w="1850311">
                  <a:extLst>
                    <a:ext uri="{9D8B030D-6E8A-4147-A177-3AD203B41FA5}">
                      <a16:colId xmlns:a16="http://schemas.microsoft.com/office/drawing/2014/main" val="3588202440"/>
                    </a:ext>
                  </a:extLst>
                </a:gridCol>
                <a:gridCol w="1850311">
                  <a:extLst>
                    <a:ext uri="{9D8B030D-6E8A-4147-A177-3AD203B41FA5}">
                      <a16:colId xmlns:a16="http://schemas.microsoft.com/office/drawing/2014/main" val="3023012047"/>
                    </a:ext>
                  </a:extLst>
                </a:gridCol>
                <a:gridCol w="2666416">
                  <a:extLst>
                    <a:ext uri="{9D8B030D-6E8A-4147-A177-3AD203B41FA5}">
                      <a16:colId xmlns:a16="http://schemas.microsoft.com/office/drawing/2014/main" val="891014943"/>
                    </a:ext>
                  </a:extLst>
                </a:gridCol>
              </a:tblGrid>
              <a:tr h="128045">
                <a:tc rowSpan="2">
                  <a:txBody>
                    <a:bodyPr/>
                    <a:lstStyle/>
                    <a:p>
                      <a:pPr algn="ctr"/>
                      <a:r>
                        <a:rPr lang="sv-SE" sz="1100" b="1">
                          <a:solidFill>
                            <a:schemeClr val="bg1"/>
                          </a:solidFill>
                        </a:rPr>
                        <a:t>Enhet</a:t>
                      </a: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gridSpan="3">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sv-SE" sz="1100" b="1">
                          <a:solidFill>
                            <a:schemeClr val="bg1"/>
                          </a:solidFill>
                        </a:rPr>
                        <a:t>Erbjuder ni hembesök där flera av FC verksamheterna medverkar (ex BMM och förebyggande socialtjänst eller BVC och öppen förskola)?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493795754"/>
                  </a:ext>
                </a:extLst>
              </a:tr>
              <a:tr h="233453">
                <a:tc vMerge="1">
                  <a:txBody>
                    <a:bodyPr/>
                    <a:lstStyle/>
                    <a:p>
                      <a:endParaRPr/>
                    </a:p>
                  </a:txBody>
                  <a:tcPr marL="18000" marR="18000" marT="18000" marB="18000" anchor="b">
                    <a:lnL w="6350" cap="flat" cmpd="sng" algn="ctr">
                      <a:solidFill>
                        <a:srgbClr val="C7C7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till alla</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Ja, vid behov</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tc>
                  <a:txBody>
                    <a:bodyPr/>
                    <a:lstStyle/>
                    <a:p>
                      <a:pPr algn="ctr"/>
                      <a:r>
                        <a:rPr lang="sv-SE" sz="1100" b="1">
                          <a:solidFill>
                            <a:schemeClr val="bg1"/>
                          </a:solidFill>
                        </a:rPr>
                        <a:t>Nej</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rgbClr val="9DCC8F"/>
                    </a:solidFill>
                  </a:tcPr>
                </a:tc>
                <a:extLst>
                  <a:ext uri="{0D108BD9-81ED-4DB2-BD59-A6C34878D82A}">
                    <a16:rowId xmlns:a16="http://schemas.microsoft.com/office/drawing/2014/main" val="3332252134"/>
                  </a:ext>
                </a:extLst>
              </a:tr>
              <a:tr h="128045">
                <a:tc>
                  <a:txBody>
                    <a:bodyPr/>
                    <a:lstStyle/>
                    <a:p>
                      <a:pPr algn="l" fontAlgn="ctr"/>
                      <a:r>
                        <a:rPr lang="sv-SE" sz="1200" b="0" i="0" u="none" strike="noStrike">
                          <a:solidFill>
                            <a:srgbClr val="000000"/>
                          </a:solidFill>
                          <a:effectLst/>
                          <a:latin typeface="Arial" panose="020B0604020202020204" pitchFamily="34" charset="0"/>
                        </a:rPr>
                        <a:t>Värnhem,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08494"/>
                  </a:ext>
                </a:extLst>
              </a:tr>
              <a:tr h="128045">
                <a:tc>
                  <a:txBody>
                    <a:bodyPr/>
                    <a:lstStyle/>
                    <a:p>
                      <a:pPr algn="l" fontAlgn="ctr"/>
                      <a:r>
                        <a:rPr lang="sv-SE" sz="1200" b="0" i="0" u="none" strike="noStrike">
                          <a:solidFill>
                            <a:srgbClr val="000000"/>
                          </a:solidFill>
                          <a:effectLst/>
                          <a:latin typeface="Arial" panose="020B0604020202020204" pitchFamily="34" charset="0"/>
                        </a:rPr>
                        <a:t>Örkelljunga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7518492"/>
                  </a:ext>
                </a:extLst>
              </a:tr>
              <a:tr h="128045">
                <a:tc>
                  <a:txBody>
                    <a:bodyPr/>
                    <a:lstStyle/>
                    <a:p>
                      <a:pPr algn="l" fontAlgn="ctr"/>
                      <a:r>
                        <a:rPr lang="sv-SE" sz="1200" b="0" i="0" u="none" strike="noStrike">
                          <a:solidFill>
                            <a:srgbClr val="000000"/>
                          </a:solidFill>
                          <a:effectLst/>
                          <a:latin typeface="Arial" panose="020B0604020202020204" pitchFamily="34" charset="0"/>
                        </a:rPr>
                        <a:t>Familjehuset Nydala,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5362334"/>
                  </a:ext>
                </a:extLst>
              </a:tr>
              <a:tr h="128045">
                <a:tc>
                  <a:txBody>
                    <a:bodyPr/>
                    <a:lstStyle/>
                    <a:p>
                      <a:pPr algn="l" fontAlgn="ctr"/>
                      <a:r>
                        <a:rPr lang="sv-SE" sz="1200" b="0" i="0" u="none" strike="noStrike">
                          <a:solidFill>
                            <a:srgbClr val="000000"/>
                          </a:solidFill>
                          <a:effectLst/>
                          <a:latin typeface="Arial" panose="020B0604020202020204" pitchFamily="34" charset="0"/>
                        </a:rPr>
                        <a:t>Alfahuset,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3702545"/>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Klippan</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522767"/>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MunkaLjungby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5710176"/>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Ängelholm</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094835"/>
                  </a:ext>
                </a:extLst>
              </a:tr>
              <a:tr h="128045">
                <a:tc>
                  <a:txBody>
                    <a:bodyPr/>
                    <a:lstStyle/>
                    <a:p>
                      <a:pPr algn="l" fontAlgn="ctr"/>
                      <a:r>
                        <a:rPr lang="sv-SE" sz="1200" b="0" i="0" u="none" strike="noStrike">
                          <a:solidFill>
                            <a:srgbClr val="000000"/>
                          </a:solidFill>
                          <a:effectLst/>
                          <a:latin typeface="Arial" panose="020B0604020202020204" pitchFamily="34" charset="0"/>
                        </a:rPr>
                        <a:t>Fjärilen, Ekeby</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7962932"/>
                  </a:ext>
                </a:extLst>
              </a:tr>
              <a:tr h="128045">
                <a:tc>
                  <a:txBody>
                    <a:bodyPr/>
                    <a:lstStyle/>
                    <a:p>
                      <a:pPr algn="l" fontAlgn="ctr"/>
                      <a:r>
                        <a:rPr lang="sv-SE" sz="1200" b="0" i="0" u="none" strike="noStrike">
                          <a:solidFill>
                            <a:srgbClr val="000000"/>
                          </a:solidFill>
                          <a:effectLst/>
                          <a:latin typeface="Arial" panose="020B0604020202020204" pitchFamily="34" charset="0"/>
                        </a:rPr>
                        <a:t>Höganäs</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6319337"/>
                  </a:ext>
                </a:extLst>
              </a:tr>
              <a:tr h="128045">
                <a:tc>
                  <a:txBody>
                    <a:bodyPr/>
                    <a:lstStyle/>
                    <a:p>
                      <a:pPr algn="l" fontAlgn="ctr"/>
                      <a:r>
                        <a:rPr lang="sv-SE" sz="1200" b="0" i="0" u="none" strike="noStrike">
                          <a:solidFill>
                            <a:srgbClr val="000000"/>
                          </a:solidFill>
                          <a:effectLst/>
                          <a:latin typeface="Arial" panose="020B0604020202020204" pitchFamily="34" charset="0"/>
                        </a:rPr>
                        <a:t>Larven Bjuv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787272"/>
                  </a:ext>
                </a:extLst>
              </a:tr>
              <a:tr h="128045">
                <a:tc>
                  <a:txBody>
                    <a:bodyPr/>
                    <a:lstStyle/>
                    <a:p>
                      <a:pPr algn="l" fontAlgn="ctr"/>
                      <a:r>
                        <a:rPr lang="sv-SE" sz="1200" b="0" i="0" u="none" strike="noStrike">
                          <a:solidFill>
                            <a:srgbClr val="000000"/>
                          </a:solidFill>
                          <a:effectLst/>
                          <a:latin typeface="Arial" panose="020B0604020202020204" pitchFamily="34" charset="0"/>
                        </a:rPr>
                        <a:t>Oliven,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56893"/>
                  </a:ext>
                </a:extLst>
              </a:tr>
              <a:tr h="128045">
                <a:tc>
                  <a:txBody>
                    <a:bodyPr/>
                    <a:lstStyle/>
                    <a:p>
                      <a:pPr algn="l" fontAlgn="ctr"/>
                      <a:r>
                        <a:rPr lang="sv-SE" sz="1200" b="0" i="0" u="none" strike="noStrike">
                          <a:solidFill>
                            <a:srgbClr val="000000"/>
                          </a:solidFill>
                          <a:effectLst/>
                          <a:latin typeface="Arial" panose="020B0604020202020204" pitchFamily="34" charset="0"/>
                        </a:rPr>
                        <a:t>Sesam,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721584"/>
                  </a:ext>
                </a:extLst>
              </a:tr>
              <a:tr h="128045">
                <a:tc>
                  <a:txBody>
                    <a:bodyPr/>
                    <a:lstStyle/>
                    <a:p>
                      <a:pPr algn="l" fontAlgn="ctr"/>
                      <a:r>
                        <a:rPr lang="sv-SE" sz="1200" b="0" i="0" u="none" strike="noStrike">
                          <a:solidFill>
                            <a:srgbClr val="000000"/>
                          </a:solidFill>
                          <a:effectLst/>
                          <a:latin typeface="Arial" panose="020B0604020202020204" pitchFamily="34" charset="0"/>
                        </a:rPr>
                        <a:t>Solstrålen, Malmö</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012432"/>
                  </a:ext>
                </a:extLst>
              </a:tr>
              <a:tr h="128045">
                <a:tc>
                  <a:txBody>
                    <a:bodyPr/>
                    <a:lstStyle/>
                    <a:p>
                      <a:pPr algn="l" fontAlgn="ctr"/>
                      <a:r>
                        <a:rPr lang="sv-SE" sz="1200" b="0" i="0" u="none" strike="noStrike">
                          <a:solidFill>
                            <a:srgbClr val="000000"/>
                          </a:solidFill>
                          <a:effectLst/>
                          <a:latin typeface="Arial" panose="020B0604020202020204" pitchFamily="34" charset="0"/>
                        </a:rPr>
                        <a:t>Familjens Hus Tåbelund</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040775"/>
                  </a:ext>
                </a:extLst>
              </a:tr>
              <a:tr h="128045">
                <a:tc>
                  <a:txBody>
                    <a:bodyPr/>
                    <a:lstStyle/>
                    <a:p>
                      <a:pPr algn="l" fontAlgn="ctr"/>
                      <a:r>
                        <a:rPr lang="sv-SE" sz="1200" b="0" i="0" u="none" strike="noStrike">
                          <a:solidFill>
                            <a:srgbClr val="000000"/>
                          </a:solidFill>
                          <a:effectLst/>
                          <a:latin typeface="Arial" panose="020B0604020202020204" pitchFamily="34" charset="0"/>
                        </a:rPr>
                        <a:t>Fröhuset,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6852434"/>
                  </a:ext>
                </a:extLst>
              </a:tr>
              <a:tr h="128045">
                <a:tc>
                  <a:txBody>
                    <a:bodyPr/>
                    <a:lstStyle/>
                    <a:p>
                      <a:pPr algn="l" fontAlgn="ctr"/>
                      <a:r>
                        <a:rPr lang="sv-SE" sz="1200" b="0" i="0" u="none" strike="noStrike">
                          <a:solidFill>
                            <a:srgbClr val="000000"/>
                          </a:solidFill>
                          <a:effectLst/>
                          <a:latin typeface="Arial" panose="020B0604020202020204" pitchFamily="34" charset="0"/>
                        </a:rPr>
                        <a:t>Guldkornet, Svalöv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8029678"/>
                  </a:ext>
                </a:extLst>
              </a:tr>
              <a:tr h="128045">
                <a:tc>
                  <a:txBody>
                    <a:bodyPr/>
                    <a:lstStyle/>
                    <a:p>
                      <a:pPr algn="l" fontAlgn="ctr"/>
                      <a:r>
                        <a:rPr lang="sv-SE" sz="1200" b="0" i="0" u="none" strike="noStrike">
                          <a:solidFill>
                            <a:srgbClr val="000000"/>
                          </a:solidFill>
                          <a:effectLst/>
                          <a:latin typeface="Arial" panose="020B0604020202020204" pitchFamily="34" charset="0"/>
                        </a:rPr>
                        <a:t>Knislinge</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7262445"/>
                  </a:ext>
                </a:extLst>
              </a:tr>
              <a:tr h="128045">
                <a:tc>
                  <a:txBody>
                    <a:bodyPr/>
                    <a:lstStyle/>
                    <a:p>
                      <a:pPr algn="l" fontAlgn="ctr"/>
                      <a:r>
                        <a:rPr lang="sv-SE" sz="1200" b="0" i="0" u="none" strike="noStrike">
                          <a:solidFill>
                            <a:srgbClr val="000000"/>
                          </a:solidFill>
                          <a:effectLst/>
                          <a:latin typeface="Arial" panose="020B0604020202020204" pitchFamily="34" charset="0"/>
                        </a:rPr>
                        <a:t>Kompassen, Helsingborg</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820981"/>
                  </a:ext>
                </a:extLst>
              </a:tr>
              <a:tr h="128045">
                <a:tc>
                  <a:txBody>
                    <a:bodyPr/>
                    <a:lstStyle/>
                    <a:p>
                      <a:pPr algn="l" fontAlgn="ctr"/>
                      <a:r>
                        <a:rPr lang="sv-SE" sz="1200" b="0" i="0" u="none" strike="noStrike">
                          <a:solidFill>
                            <a:srgbClr val="000000"/>
                          </a:solidFill>
                          <a:effectLst/>
                          <a:latin typeface="Arial" panose="020B0604020202020204" pitchFamily="34" charset="0"/>
                        </a:rPr>
                        <a:t>Samovaren, Burlöv</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52757"/>
                  </a:ext>
                </a:extLst>
              </a:tr>
              <a:tr h="128045">
                <a:tc>
                  <a:txBody>
                    <a:bodyPr/>
                    <a:lstStyle/>
                    <a:p>
                      <a:pPr algn="l" fontAlgn="ctr"/>
                      <a:r>
                        <a:rPr lang="sv-SE" sz="1200" b="0" i="0" u="none" strike="noStrike">
                          <a:solidFill>
                            <a:srgbClr val="000000"/>
                          </a:solidFill>
                          <a:effectLst/>
                          <a:latin typeface="Arial" panose="020B0604020202020204" pitchFamily="34" charset="0"/>
                        </a:rPr>
                        <a:t>Simrishamn familjecentral</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sv-SE" sz="1200" b="0" i="0" u="none" strike="noStrike">
                          <a:solidFill>
                            <a:srgbClr val="9DCC8F"/>
                          </a:solidFill>
                          <a:effectLst/>
                          <a:latin typeface="Arial" panose="020B0604020202020204" pitchFamily="34" charset="0"/>
                        </a:rPr>
                        <a:t> </a:t>
                      </a:r>
                    </a:p>
                  </a:txBody>
                  <a:tcPr marL="9525" marR="9525" marT="9525" marB="0" anchor="ctr">
                    <a:lnL w="6350" cap="flat" cmpd="sng" algn="ctr">
                      <a:solidFill>
                        <a:srgbClr val="C7C7C6"/>
                      </a:solidFill>
                      <a:prstDash val="solid"/>
                      <a:round/>
                      <a:headEnd type="none" w="med" len="med"/>
                      <a:tailEnd type="none" w="med" len="med"/>
                    </a:lnL>
                    <a:lnR w="6350" cap="flat" cmpd="sng" algn="ctr">
                      <a:solidFill>
                        <a:srgbClr val="C7C7C6"/>
                      </a:solidFill>
                      <a:prstDash val="solid"/>
                      <a:round/>
                      <a:headEnd type="none" w="med" len="med"/>
                      <a:tailEnd type="none" w="med" len="med"/>
                    </a:lnR>
                    <a:lnT w="6350" cap="flat" cmpd="sng" algn="ctr">
                      <a:solidFill>
                        <a:srgbClr val="C7C7C6"/>
                      </a:solidFill>
                      <a:prstDash val="solid"/>
                      <a:round/>
                      <a:headEnd type="none" w="med" len="med"/>
                      <a:tailEnd type="none" w="med" len="med"/>
                    </a:lnT>
                    <a:lnB w="6350" cap="flat" cmpd="sng" algn="ctr">
                      <a:solidFill>
                        <a:srgbClr val="C7C7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6377453"/>
                  </a:ext>
                </a:extLst>
              </a:tr>
            </a:tbl>
          </a:graphicData>
        </a:graphic>
      </p:graphicFrame>
      <p:sp>
        <p:nvSpPr>
          <p:cNvPr id="9" name="Rubrik 8">
            <a:extLst>
              <a:ext uri="{FF2B5EF4-FFF2-40B4-BE49-F238E27FC236}">
                <a16:creationId xmlns:a16="http://schemas.microsoft.com/office/drawing/2014/main" id="{DCDFDCFF-D94A-55BE-C552-116145D7E4E8}"/>
              </a:ext>
            </a:extLst>
          </p:cNvPr>
          <p:cNvSpPr>
            <a:spLocks noGrp="1"/>
          </p:cNvSpPr>
          <p:nvPr>
            <p:ph type="title"/>
          </p:nvPr>
        </p:nvSpPr>
        <p:spPr/>
        <p:txBody>
          <a:bodyPr/>
          <a:lstStyle/>
          <a:p>
            <a:r>
              <a:rPr lang="en-US" sz="2000"/>
              <a:t>Erbjuder ni hembesök där flera av FC verksamheterna medverkar (ex BMM och förebyggande socialtjänst eller BVC och öppen förskola)?</a:t>
            </a:r>
            <a:endParaRPr lang="sv-SE" sz="2000"/>
          </a:p>
        </p:txBody>
      </p:sp>
    </p:spTree>
    <p:extLst>
      <p:ext uri="{BB962C8B-B14F-4D97-AF65-F5344CB8AC3E}">
        <p14:creationId xmlns:p14="http://schemas.microsoft.com/office/powerpoint/2010/main" val="2907472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77C1-B77D-5B74-DE83-5B2B00FACF7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7B505B26-CB71-AEF3-0B8F-79394396A596}"/>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till alla, när erbjuder ni det?</a:t>
            </a:r>
            <a:br>
              <a:rPr lang="sv-SE">
                <a:effectLst/>
                <a:latin typeface="Arial" panose="020B0604020202020204" pitchFamily="34" charset="0"/>
                <a:ea typeface="Calibri" panose="020F050202020403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p:txBody>
      </p:sp>
      <p:sp>
        <p:nvSpPr>
          <p:cNvPr id="7" name="Fritext">
            <a:extLst>
              <a:ext uri="{FF2B5EF4-FFF2-40B4-BE49-F238E27FC236}">
                <a16:creationId xmlns:a16="http://schemas.microsoft.com/office/drawing/2014/main" id="{6DD7DCA6-F9AC-A4C7-7271-595B5AE4369B}"/>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Har under 2025 haft växa tryggt och erbjudit alla förstföderskor gemensamma hembesök med BMM/BVC eller BVC/förebyggande socialtjänst.
Vi erbjuder genom Växa tryggt från barnet är 1-2 veckor till barnet är 15 månader. Vi erbjuder de som får sitt första barn eller första barn i Sverige.</a:t>
            </a:r>
          </a:p>
        </p:txBody>
      </p:sp>
    </p:spTree>
    <p:extLst>
      <p:ext uri="{BB962C8B-B14F-4D97-AF65-F5344CB8AC3E}">
        <p14:creationId xmlns:p14="http://schemas.microsoft.com/office/powerpoint/2010/main" val="190581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AB3D3C2D-2F68-1F9A-F46C-38B5C8469E7E}"/>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9038-996B-EC4B-A4A6-C72F31B774E5}"/>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CFBAFABA-3F62-E937-A233-E8AC78DE2502}"/>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1367D86C-D405-0115-5800-4C8CE015618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Social rådgivare tillsammans med BVC sköterska, tex om social rådgivare har haft kontakt under graviditeten och känner familjen och blir brobyggare eller där det i övrigt finns behov av extra stöd.
Förebyggande socialtjänst eller BMM följer vid behov med vid hembesök
Tuff graviditet ffa pga psykisk ohälsa. Tuff/traumatisk förlossning.
BMM har medverkat när det varit traumatiska förlossningar och även när föräldrarna varit gravida och förlorat ett barn.
Inte behövts. Men möjligheten finns.
Växa Tryggt programmet erbjuds till alla inskrivna.
Vid behov
Till alla familjer som ingår i Trygga Tellus samt till familjer där behov av extra stöd finns.
Om det finns ett behov som har uppdagas under graviditeten eller när det finns en tidigare historik kring familjen.</a:t>
            </a:r>
          </a:p>
        </p:txBody>
      </p:sp>
    </p:spTree>
    <p:extLst>
      <p:ext uri="{BB962C8B-B14F-4D97-AF65-F5344CB8AC3E}">
        <p14:creationId xmlns:p14="http://schemas.microsoft.com/office/powerpoint/2010/main" val="414403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FBAFABA-3F62-E937-A233-E8AC78DE2502}"/>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1367D86C-D405-0115-5800-4C8CE015618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om det finns en familj som ev skulle vilja ha extra stöd kan t ex förebyggande följa med bvc för att ge familjen ett "ansikte" på den som de kan få träffa för att samtala kring sin situation
Till de föräldrar som är med i "Växa Tryggt"
Kännedom om extrastöd Föräldraskapsfrågor
Familjer som har kontakt eller behöver ha kontakt med flera professioner på fc (exempelvis Barnsäkert).
första barnet i Sverige, första barnet, första gemensamma barnet. Andra behov som stöttning i föräldrarollen
Utifrån att vi är med i Barnsäkert kan hembesök erbjudas vid behov
Om familjen behöver extra stöd av någon annan verksamhet eller BVC känner sig otrygga i miljön.
Växa tryggt till alla som får sitt första barn eller sitt första barn i Sverige (BVC, föräldrarådgivare, BM). Förädrarådgivare kan i min av tid följa med på andra hembesök vid behov.
Vi ingår i Växa tryggt.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FBAFABA-3F62-E937-A233-E8AC78DE2502}"/>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1367D86C-D405-0115-5800-4C8CE015618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Om BVC anser att det kan finnas ett behov av förebyggande socialtjänst eller önskar att de är med på besök för att bilda sig en uppfattning om familjens eventuella svårigheter.
Föräldrarådgivare kan bjudas med vid hembesök om behov skulle finnas. Det kan underlätta och minska motståndet hos föräldrar för att våga ta kontakt med föräldrarådgivare framöver.
Vid behov kan vi gå på hembesök tillsammans och då t.ex. BMM och BVC. BVC och föräldrarådgivning.
T.ex. när BVC-sköterskan och föräldraskapsstödjaren gör gemensamma hembesök för att erbjuda och ge föräldraskapsstödet under samma besök som familjen ändå skulle haft av BVC.
tex föräldrarådgivare som följer med på hembesök tillsammans med BVC
Till familjer där vi set att ett större behov av stöd behövs
Vid behov slussar vi bjuder in tex pedagog, vid BVC besök. Familjestöd &amp; pedagog har i vissa fall gjort gemensamma hembesök.
I vår egen variant av Växa tryggt
Vi arbetar med Växa Tryggt.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FBAFABA-3F62-E937-A233-E8AC78DE2502}"/>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Fritext">
            <a:extLst>
              <a:ext uri="{FF2B5EF4-FFF2-40B4-BE49-F238E27FC236}">
                <a16:creationId xmlns:a16="http://schemas.microsoft.com/office/drawing/2014/main" id="{1367D86C-D405-0115-5800-4C8CE015618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BVC och Förebyggande socialtjänst gör gemensamma hembesök vid behov där föräldrarna samtyckt.
Växa tryggt. Behov av extra stöd
På indikation från BVC så medverkar Förebyggande Socialtjänst på hembesök.
Då det finns en oro eller ett behov av fortsatt stöd hos föräldraskaps stödjare .
Växa tryggt och ytterligare hembesök vid behov
Där vi ser att det finns behov av föräldrastödjare.
Hembesöksprogram motsvarande Växa Tryggt och utifrån samma kriterier och samma antal besök, men utan barnmorska då vi inte har tillgång till det.
Växa tryggt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Barnkonventionen genomsyrar hela verksamheten, vi vänder oss till barnen i samtal och med frågor. BVC går igenom information i Barnets hälsobok med föräldrarna, vi har tavlor uppsatta med hur familjecentralen uppfyller olika artiklar i Barnkonventionen, Öppna förskolan har alltid något pyssel med anknytning till någon artikel i Barnkonventionen. Under veckan när vi särskilt lyfter fram Barnkonventionen ligger kort med texter om de olika artiklarna på Öppna förskolans fikabord där vi får fina diskussioner och vi har en tipspromenad om Barnkonventionen i huset.
Uppmärksammar genom diskussioner och samtal i Öppen förskola och även information på väggarna och material som sprids i sociala medier.
Det finns information om barnkonventionen på väggarna i våra lokaler. Vi uppmärksamma barnkonventionen tydligt hela den veckan i november då barnkonventionens dag infaller.
BVC informerar vid besök och vi har planscher och affischer uppsatta. Öppna förskolan upplyser om att den finns.
Affischer uppsatta, öppen förskola var aktiv under veckan för barnkonventionens dag. Sjöng sång, pärlade armband med färger kopplade till barns olika rättigheter. Socionom var och pratade om barns rättigheter på öppen förskola under gemensam fika.
Tex Barnkonventionens dag uppmärksammandes tillsammans genom gemensamma aktiviteter på FC.
Diskussioner på babyträffarna. Barnenkäten, Information till föräldrarna. Aktiviteter och information med koppling till barnkonventionen. Temadag. Samtal på BVC.
Pratar om det med familjerna bla utifrån att det nämns i barnets bok. Affischer uppsatta. Muntlig och skriftlig info. Temavecka om barnkonventionen. Vid föräldrautbildningar. Barnenkäten. Kopplar aktiviteter på öppna förskolan till artiklar. Info på vår FB-sida.
Alla verksamheter belyser på olika sätt konventionen för föräldrar och barn i de olika möten som sker. Uppmärksammar barnkonventionens dag varje år, det finns anslag på olika ställen på familjecentralen som belyser den och vi väver även in det våra föräldragruppsträffar.</a:t>
            </a:r>
          </a:p>
        </p:txBody>
      </p:sp>
    </p:spTree>
    <p:extLst>
      <p:ext uri="{BB962C8B-B14F-4D97-AF65-F5344CB8AC3E}">
        <p14:creationId xmlns:p14="http://schemas.microsoft.com/office/powerpoint/2010/main" val="3102870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-Barnskyddsrond I de dagliga samtalen med föräldrar (även blivande) i de olika verksamheterna där barns rättigheter alltid finns i fokus I samtal och möten med besökare på ÖF som utgår från barnkonventionen. Bilder och tavlor i alla verksamheter och i väntrummet med barnkonventionen. Uppmärksamma Barnkonventionens dag på olika sätt.
I det dagliga arbetet kan personalen aktivt lyssna på barnen, ställa öppna frågor och skapa en miljö där barn känner att deras åsikter och känslor tas på allvar. I samtal och stöd till föräldrar kan personalen ge vägledning om hur man kan främja barnets rättigheter hemma. Skapa möjligheter för barn att vara med och bestämma i aktiviteter som rör dem. Att tidigt identifiera problem och ge både föräldrar och barn stöd för att skapa en tryggare miljö. Även i vardagliga situationer kan man se till att ge barn och föräldrar lättillgänglig information om barnets rättigheter. Personal kan ge föräldrar verktyg och information för att hjälpa dem att förstå och tillämpa barnets rättigheter.
Månadens artikel Barnfrågor från FFFF Föräldragrupper
Den ligger till grund för planering av gemensamma insatser.
Vi pratar om barns rättigheter i våra olika proffessioner
SKR barnenkät Delar ut Pixi-bok "Viktigt på riktigt" vid 2,5-årsbesöket på BVC, familjestödjaren informerar om BK BK-dag på öppna förskolan Kortlek BK ligger framme på öppna förskolans fikabord
Varje månad uppmärksammas en artikel. Detta anslås på plats i lokalen och på sociala medier. Aktivitet utförs och planeras av hela arbetslaget.
Varje månad belyser vi olika artiklar som vi har valt ut ur barnkonventionen, dessa finns inne i alla våra rum/lokaler och teamet ska tänka på att relatera till och uppmärksamma artikeln i våra samtal för våra familjer samt koppla inlägg på vårt instagram - konto. På öppna förskolan arbetar vi även konkret med olika artiklar. En gång/termin har vi tema barnkonventionen på babycafé. Stort focus på barnkonventionens födelsedag med arrangemang i staden och barnkonventionsveckan med aktiviteter till barnkonventionen varje dag under en vecka. En enkät som är öppen hela året med tre frågor i animationsformat för barn i ålder 2,5–6 år just för barnets röst (artikel 12).
I den pedagogisk verksamheten hänvisas det dagliga arbetet till de olika artiklarna</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fontScale="92500" lnSpcReduction="2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Varje månad en speciell artikel som uppmärksammas i alla verksamheter. Barnkonventionen som teman på Öppna förskolan och babycaféet. Planscher/tavlor som sitter uppe i lokalerna. Inlägg på Facebook/Instagram som kopplas till barnkonventionen.
Ja. Barnkonventionen uppmärksammas med olika gemensamma aktiviteter på ”Barnkonventionens dag”, på Öppna förskolan finns litteratur för barn och vuxna om barns rättigheter och medbestämmande, pedagogerna lyfter ofta barnkonventionen i samtal med vårdnadshavare och på en central plats i verksamheten finns ett ”rättighetsträd” fullt med artiklar ur barnkonventionen, böcker som synliggör barns rättigheter samt öppna förskolans ”Plan mot diskriminering och kränkande behandling”. Samtliga verksamheter arbetar dagligen med att informera om vilket stöd familjerna har rätt till, t.ex. rätten till föräldrastöd både under och efter graviditeten för att barnen ska få det bättre.
Litteratur i öppna förskolan, tematräffar, frågequiz, spel mm.
Informerar på Öppna förskolan genom affischer. Barnen är väldigt delaktiga i sina besök på BVC. Det skickas ut bildspel om 4- respektive 5 års besöket som är anpassat till barnet så de ska vara förberedda inför besöket på BVC.
Vi integrerar barnkonventionen i föräldragrupper och har genomfört quis om barnkonventionen och vid vissa tematillfällen. Barnen och ges möjlighet att fylla i barneneketen fråm FFF som gör deras röst hörd. Vi arbetar med med barns rättigheter vardagsnära och arbetar relations baserat. Tex barn upplever genom lek där det finns turtagning, barnen får träna sig på att säga nej och att de får hjälp av vuxna när det behövs. Barnens röst blir hörd och de blir tagna på allvar även när vuxna bestämmer.
Kontinuerligt. Vi har affischer om FN:s konvention för barnets rättigheter uppsatta i våra lokaler. I smaband med vissa BVC-besök. I samband med våra föräldragrupper. Vi uppmärksammar barnkonventionens dag.
Tavlor med olika artiklar som ständigt är uppe. Har extra aktiviteter vecka 47 för att uppmärksamma barnets bästa utifrån barnkonventionens artiklar. Månadens artikel synlig på samtliga arbetsrum och på sociala medier. Använder barnkonventionen i vardagssamtal med föräldrar och barn. Känslobarometer i hallen där barnen får visa hur dagens besök på FC har varit. Barnen får tycka till om det dom känner.
Vi har tavlor med artiklar från Barnkonventionen på våra väggar, vi uppmärksammar barnkonventionen genom att måla lyktor. Vi pratar om de olika artiklarna ute på öppna förskolan, målar bilder och gör armband för att belysa FNs barnkonvention. All personal som arbetar på Familjecentralen har ständigt med oss barnkonventionen i allt det vi gör som rör barnen.
I vårt dagliga arbete jobbar vi med detta. Under viss vecka arbetar vi ännu mer aktivt med att belysa detta och tar upp olika artiklar.</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Vi har tema BK på våra föräldragrupper. Under alla våra föräldrautbildningar både pratar vi om och utgår ifrån BK. Vi synliggör BK i våra lokaler. Årsdagen uppmärksammas och vi lyfter BK på våra sociala medier.
Barnkonventionen finns synlig i alla verksamheter. Vi fokuserar på olika artiklar vid olika tider på året och presenterar dem då för våra besökare samt planerar teman, aktiviteter och miljön på öppna förskolan efter artiklarna.
Vi har temadagar kring Barnkonventionen. BK lyfts alltid i våra föräldrautbildningar. Vi synliggör BK i våra lokaler. Årsdagen uppmärksammas och vi lyfter BK på sociala medier.
Fsk-lärare och FS (förebyggande </a:t>
            </a:r>
            <a:r>
              <a:rPr lang="sv-SE" sz="1200" b="0" dirty="0" err="1"/>
              <a:t>soc</a:t>
            </a:r>
            <a:r>
              <a:rPr lang="sv-SE" sz="1200" b="0" dirty="0"/>
              <a:t> </a:t>
            </a:r>
            <a:r>
              <a:rPr lang="sv-SE" sz="1200" b="0" dirty="0" err="1"/>
              <a:t>tj</a:t>
            </a:r>
            <a:r>
              <a:rPr lang="sv-SE" sz="1200" b="0" dirty="0"/>
              <a:t>) pratar om detta ofta med familjerna, övriga professioner har varit lite svagare på området. Samordnare har planerat in på husmöte under februari att gruppen ska arbeta med hur varje profession och vi tillsammans kan få in detta mer i vårt vardagliga arbete.
Exempelvis Tema dagar på öppna förskolan samt informerar föräldrar i både samtal i grupp och enskilda samtal. Även genom information och bilder i miljö samt genom att ha tillgänglig/lockande litteratur i ämnet både för barn/vuxna.
Uppmärksammar </a:t>
            </a:r>
            <a:r>
              <a:rPr lang="sv-SE" sz="1200" b="0" dirty="0" err="1"/>
              <a:t>barnkonventtionen</a:t>
            </a:r>
            <a:r>
              <a:rPr lang="sv-SE" sz="1200" b="0" dirty="0"/>
              <a:t> både på husmöten och i relation till alla besökare genom att ta upp olika teman
Vi planerar och genomför gemensamt ett firande av barnkonventionens dag där barnen får pärla barns rättigheter, få gnuggis tatuering av kanin och kotte materialet som hör till Barnkonventionen. Vi har böcker om Kanin och Kotte närvarande i verksamheten och läser sagorna under öppettiden för att ge information om barnkonventionen till både barn och föräldrar. Vi arbetar mycket med </a:t>
            </a:r>
            <a:r>
              <a:rPr lang="sv-SE" sz="1200" b="0" dirty="0" err="1"/>
              <a:t>bildstöd</a:t>
            </a:r>
            <a:r>
              <a:rPr lang="sv-SE" sz="1200" b="0" dirty="0"/>
              <a:t> på BVC både i kallelser och i verksamheten för att öka barns rätt till delaktighet.
Dagligen i arbetet på </a:t>
            </a:r>
            <a:r>
              <a:rPr lang="sv-SE" sz="1200" b="0" dirty="0" err="1"/>
              <a:t>bvc</a:t>
            </a:r>
            <a:r>
              <a:rPr lang="sv-SE" sz="1200" b="0" dirty="0"/>
              <a:t> &amp; öppna förskolan samt hos föräldraskapsstödjare. Barnkonventions "hörna" i soffrummet , där böcker och information regelbundet byts ut.
Tavlor/planscher och böcker i väntrum och på öppna förskolan. I det dagliga arbetet i bemötande och fokus på barnets bästa. Temavecka då vi pratar extra om BK i öppna förskolan, i föräldragrupper, bilder att måla med de olika artiklarna.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nvGraphicFramePr>
        <p:xfrm>
          <a:off x="704849" y="4298631"/>
          <a:ext cx="8650800" cy="176723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för enhet</a:t>
                      </a:r>
                    </a:p>
                    <a:p>
                      <a:r>
                        <a:rPr lang="sv-SE" sz="1000" dirty="0"/>
                        <a:t>exkl. "Inte aktuellt"</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83 %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356</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408</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391</a:t>
                      </a:r>
                    </a:p>
                  </a:txBody>
                  <a:tcPr anchor="ctr"/>
                </a:tc>
                <a:extLst>
                  <a:ext uri="{0D108BD9-81ED-4DB2-BD59-A6C34878D82A}">
                    <a16:rowId xmlns:a16="http://schemas.microsoft.com/office/drawing/2014/main" val="3038753263"/>
                  </a:ext>
                </a:extLst>
              </a:tr>
            </a:tbl>
          </a:graphicData>
        </a:graphic>
      </p:graphicFrame>
      <p:sp>
        <p:nvSpPr>
          <p:cNvPr id="13" name="TextBox 12">
            <a:extLst>
              <a:ext uri="{FF2B5EF4-FFF2-40B4-BE49-F238E27FC236}">
                <a16:creationId xmlns:a16="http://schemas.microsoft.com/office/drawing/2014/main" id="{B3AB52BA-F0ED-51F7-FC96-AB44417ABFEB}"/>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26 %</a:t>
            </a:r>
          </a:p>
          <a:p>
            <a:pPr>
              <a:lnSpc>
                <a:spcPct val="150000"/>
              </a:lnSpc>
            </a:pPr>
            <a:endParaRPr lang="en-GB" sz="800"/>
          </a:p>
          <a:p>
            <a:pPr>
              <a:lnSpc>
                <a:spcPct val="150000"/>
              </a:lnSpc>
            </a:pPr>
            <a:endParaRPr lang="en-GB" sz="800"/>
          </a:p>
          <a:p>
            <a:pPr>
              <a:lnSpc>
                <a:spcPct val="150000"/>
              </a:lnSpc>
            </a:pPr>
            <a:r>
              <a:rPr lang="en-GB" sz="800"/>
              <a:t>15 %</a:t>
            </a:r>
          </a:p>
          <a:p>
            <a:pPr>
              <a:lnSpc>
                <a:spcPct val="150000"/>
              </a:lnSpc>
            </a:pPr>
            <a:endParaRPr lang="en-GB" sz="800"/>
          </a:p>
          <a:p>
            <a:pPr>
              <a:lnSpc>
                <a:spcPct val="150000"/>
              </a:lnSpc>
            </a:pPr>
            <a:endParaRPr lang="en-GB" sz="800"/>
          </a:p>
          <a:p>
            <a:pPr>
              <a:lnSpc>
                <a:spcPct val="150000"/>
              </a:lnSpc>
            </a:pPr>
            <a:r>
              <a:rPr lang="en-GB" sz="800"/>
              <a:t>19 %</a:t>
            </a:r>
          </a:p>
          <a:p>
            <a:pPr>
              <a:lnSpc>
                <a:spcPct val="150000"/>
              </a:lnSpc>
            </a:pPr>
            <a:endParaRPr lang="en-GB" sz="800"/>
          </a:p>
        </p:txBody>
      </p:sp>
      <p:sp>
        <p:nvSpPr>
          <p:cNvPr id="14" name="TextBox 13">
            <a:extLst>
              <a:ext uri="{FF2B5EF4-FFF2-40B4-BE49-F238E27FC236}">
                <a16:creationId xmlns:a16="http://schemas.microsoft.com/office/drawing/2014/main" id="{56404963-38CB-CF02-1846-ED4120C3ACFB}"/>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
        <p:nvSpPr>
          <p:cNvPr id="3" name="Platshållare för text 4">
            <a:extLst>
              <a:ext uri="{FF2B5EF4-FFF2-40B4-BE49-F238E27FC236}">
                <a16:creationId xmlns:a16="http://schemas.microsoft.com/office/drawing/2014/main" id="{45595DED-0841-54CE-8923-3C1E48BA8D94}"/>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Arbetat med barnkonventionen utifrån material. Bok.
Inom ramen för hembesöksprogrammet, som tema i öppna förskolan
FÖS där förebyggande socialtjänst, kulturstödjare och öppen förskola samarbetar. Växa tryggt där förebyggande socialtjänst, BVC samarbetar. Temamånad Barnkonventionen där öppen förskola och förebyggande socialtjänst samarbetar. Tematräffar på babycafé där alla professioner ingår.
Vi pratar värdegrund med föräldrar. Läser värdegrunds litteratur för barnen. Plansch "barnets mänskliga rättigheter" som vi utgår ifrån och pratar om vad det står finns även bilder som vi pratar kring. Plansch från BRIS där de rättigheter som är viktigast att komma ihåg finns i bilder, dessa utgår vi ifrån i samtal.</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dirty="0"/>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376363"/>
            <a:ext cx="8951516" cy="520454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Vi har en språkpraktikant på Öppna förskolan som har blivit en brobyggare. Vi har regelbundna studiebesök här från SFI och där vi ser att vi får vidare kontakt med familjerna. Alla familjer bjuds in till BMM och BVC:s grupper. Uppmuntrar familjerna att delta i föräldrautbildningar. Följer med familjer in på Öppna förskolan och "överlämnar" dem till personalen där. Barnmorskorna går runt med familjerna och presenterar personalen och visar de olika verksamheterna som finns på familjecentralen. Uppmuntrar patienter/besökare att våga prata själva utan tolk men bokar tolk istället för att använda anhöriga som tolk tex hos barnmorska.
Vi arbetar för bra samarbete med kommunens etableringsenhet för att nå nyanlända familjer tidigt när de kommit till kommunen. Vi arbetar också för att skapa en miljö som visar respekt för olika kulturer och bakgrunder där alla ska känna sig välkomna. Använder tolk vid mottagningsbesök och föräldragrupper för att alla ska kunna delta utifrån sina behov.
Fångar upp varje familj och visar öppen förskola. Regelbunden kontakt med etableringshandläggare i kommunen för uppdatering av inflyttade familjer.
Två gånger/veckan erbjuds språkstöd med en SFI-lärare på </a:t>
            </a:r>
            <a:r>
              <a:rPr lang="sv-SE" sz="1200" b="0" dirty="0" err="1"/>
              <a:t>Öppa</a:t>
            </a:r>
            <a:r>
              <a:rPr lang="sv-SE" sz="1200" b="0" dirty="0"/>
              <a:t> förskolan. Samarbete med andra aktörer i samhället tex Ung Malmö, </a:t>
            </a:r>
            <a:r>
              <a:rPr lang="sv-SE" sz="1200" b="0" dirty="0" err="1"/>
              <a:t>Placeringsenheten</a:t>
            </a:r>
            <a:r>
              <a:rPr lang="sv-SE" sz="1200" b="0" dirty="0"/>
              <a:t>, bibliotek </a:t>
            </a:r>
            <a:r>
              <a:rPr lang="sv-SE" sz="1200" b="0" dirty="0" err="1"/>
              <a:t>etc</a:t>
            </a:r>
            <a:r>
              <a:rPr lang="sv-SE" sz="1200" b="0" dirty="0"/>
              <a:t> som besöker Öppna förskolan och informerar besökare. Aktörer har även deltagit på FC husmöte för att informera alla medarbetare om sina verksamheter. Alla professioner får då kunskap om olika verksamheter och kunna ge råd och slussa familjer vidare för mer rådgivning.
I bemötande och information. Böcker på olika språk. Inkluderande miljö. Flerspråkig personal.
En person med särskilt fokus på integration arbetar på familjecentralen. </a:t>
            </a:r>
            <a:r>
              <a:rPr lang="sv-SE" sz="1200" b="0" dirty="0" err="1"/>
              <a:t>Kvinnorgrupp</a:t>
            </a:r>
            <a:r>
              <a:rPr lang="sv-SE" sz="1200" b="0" dirty="0"/>
              <a:t>. Öppna förskolan som en arena att öva svenska, Information på olika språk. Erbjuder FÖS
Vi erbjuder </a:t>
            </a:r>
            <a:r>
              <a:rPr lang="sv-SE" sz="1200" b="0" dirty="0" err="1"/>
              <a:t>FÖiS</a:t>
            </a:r>
            <a:r>
              <a:rPr lang="sv-SE" sz="1200" b="0" dirty="0"/>
              <a:t> (Föräldraskap i Sverige). Vi hjälper till med att ansöka till förskola, upplyser om SFI och hur man kan få hjälp på annat sätt.
Alla är välkomna, en plats för mångfald. En inkluderande miljö. På ÖF får alla nya besökare en introduktion av verksamheten. samarbete med </a:t>
            </a:r>
            <a:r>
              <a:rPr lang="sv-SE" sz="1200" b="0" dirty="0" err="1"/>
              <a:t>Yalla</a:t>
            </a:r>
            <a:r>
              <a:rPr lang="sv-SE" sz="1200" b="0" dirty="0"/>
              <a:t> Lotsar som kan agera som en brygga och stöd för besökare. ÖF har ute verksamhet en gång i veckan som där det finns möjlighet för "nya" familjer att få kontakt med pedagogerna som kan lotsa med dem till ÖF. Språkträning för föräldralediga.</a:t>
            </a:r>
          </a:p>
        </p:txBody>
      </p:sp>
    </p:spTree>
    <p:extLst>
      <p:ext uri="{BB962C8B-B14F-4D97-AF65-F5344CB8AC3E}">
        <p14:creationId xmlns:p14="http://schemas.microsoft.com/office/powerpoint/2010/main" val="2884981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376362"/>
            <a:ext cx="8951516" cy="4982873"/>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Hela arbetsgruppen har gått Bygga broar, för att främja integration. De kan förstå och möta föräldrars och barns behov bättre och skapa en tryggare och mer inkluderande miljö. Erbjuder information på flera språk och använder tolktjänst vid behov. Ger familjer specifik information om det svenska system och rättigheter. Skapa ett klimat av öppenhet där familjer känner sig trygga att ställa frågor och uttrycka sina behov utan rädsla för att bli dömda. Integrera aktiviteter där både barn och föräldrar deltar tillsammans, vilket gör att familjer kan känna sig delaktiga och förstådda i det nya samhället. </a:t>
            </a:r>
            <a:r>
              <a:rPr lang="sv-SE" sz="1200" b="0" dirty="0">
                <a:latin typeface="+mn-lt"/>
              </a:rPr>
              <a:t>Erbjuder material på olika språk Nätverksbyggande grupper
Familjer med barn i ålder 0–6 år är välkomna oavsett vem man är, vart man kommer ifrån och vad man har med sig i sitt bagage. En plats att mötas på samtidigt som man kan få stöd och hjälp både med sitt mående/hälsa och i sitt föräldraskap. På öppna förskolan kan det vara många modersmål som möts och pratas men en gemensam nämnare har vi och det är att vi alla är förälder. Dem stora samtalsämnena är hur man ska lösa olika svårigheter i sitt föräldraskap, att få tips och råd av varandra och uppmuntran till att läsa/prata svenska. Ju mer av det svenska språket vi kan, mer delaktig kan vi vara av det svenska samhället och som ett stöd i barnets skolgång. Även att motivera till utbildning och arbete samt den självständigheten som kommer med att tjäna egna pengar för att kunna försörja sina barn och att vara ekonomiskt oberoende av sin partner, vilket innebär en ökad frihet att fatta sina egna beslut kring sitt liv, vilket gör att för dem som lever i våldsam eller destruktiv relation kan lämna dessa. Öppna förskolan tillsammans med förskolorna i Wieselgrens förskole område förbereder och informerar familjer om övergång till förskolan, en introduktion där både barn och föräldrar få en inblick i förskolans vardag. Det sänker trösklar, öka förståelsen och leder till att fler barn börjar förskolan. Vi pratar även om läroplanen, föräldramöten och utvecklingssamtal, ger praktisk information om vardagen på förskolan och vad som är viktigt att tänka på. Exempelvis inskolning på förskolan, hur hämtning och lämning fungerar, att barnen är ute om dagarna oavsett väder och har behov av kläder därefter samt andra funderingar, farhågor och tankar som familjer har kring förskolan. Förskolläraren hjälper även till att informera om förskolor i närområdet där dem bor och att fylla i en ansökan till förskolan. Erbjudande av gratis föräldraskapsutbildning som heter föräldraskap i Sverige ”</a:t>
            </a:r>
            <a:r>
              <a:rPr lang="sv-SE" sz="1200" b="0" dirty="0" err="1">
                <a:latin typeface="+mn-lt"/>
              </a:rPr>
              <a:t>FöS</a:t>
            </a:r>
            <a:r>
              <a:rPr lang="sv-SE" sz="1200" b="0" dirty="0">
                <a:latin typeface="+mn-lt"/>
              </a:rPr>
              <a:t>” där man får en fin kunskap om och diskussioner kring hur det svenska samhället fungerar. Även om man kanske har fått information om det svenska samhället tidigare är denna utbildning gedigen på det sättet att ämnen består av saker som familjer som är inflyttade till Sverige har haft ett önskemål om att få information eller att få prata mer om. Föräldraskapsstödjaren hjälper till i migrationsfrågor som föräldrar har. Det kan till exempel vara att hjälpa till med ansökningar, att förstå det svenska systemet eller i kontakt med olika myndigheter.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Öppna förskolan har haft språkpraktikant från </a:t>
            </a:r>
            <a:r>
              <a:rPr lang="sv-SE" sz="1200" b="0" dirty="0" err="1"/>
              <a:t>sfi</a:t>
            </a:r>
            <a:r>
              <a:rPr lang="sv-SE" sz="1200" b="0" dirty="0"/>
              <a:t>. Alla professioner har vid varsitt grupptillfälle deltagit en stund under Föräldraskap Sverige
Öppna diskussioner med besökande om våra olika kulturer, traditioner och svenska samhället. Information från andra aktörer.
Öppna förskolan är en trygg plats för social gemenskap, för både barn och vårdnadshavare, där nya kontakter knyts och fördjupas. Öppna förskolan arbetar språkfrämjande med aktiviteter som sångstunder och bokstunder samt kommunikation och samtal. Under året har undervisning i svenska bedrivits tillsammans med en lärare från SFI två gånger i veckan i Öppna förskolans lokaler. Gemensamma aktiviteter och promenader i närområdet skapar en känsla av tillhörighet och vidgar familjernas rörelseutrymme och egna resurser att vara aktiva med sina barn. Verksamhetens pedagoger finns alltid tillgängliga för frågor, stöd och samhällsinformation. I Öppna förskolans uppdrag ingår att informera om förskola och vara behjälpliga med ansökningar för att öka deltagandet i förskola vilket gynnar barnens lärande och utveckling samtidigt som det möjliggör för vårdnadshavare att studera eller arbeta. Samverkan sker med externa aktörer som </a:t>
            </a:r>
            <a:r>
              <a:rPr lang="sv-SE" sz="1200" b="0" dirty="0" err="1"/>
              <a:t>Placeringsenheten</a:t>
            </a:r>
            <a:r>
              <a:rPr lang="sv-SE" sz="1200" b="0" dirty="0"/>
              <a:t>, förskolor i närområdet, SFI, biblioteket med flera som främjar integration. Samtliga verksamheter arbetar aktivt med att informera om och slussa till verksamheter som stärker integrationen om det så är en föräldrakurs, information om var man kan få gratis juridisk rådgivning, samhällsvägledning eller hjälpa till att ansöka om förskoleplats. Vår verksamhet är öppen för alla. Vi ser till att alla känner sig inkluderade och välkomna. Brobyggare ut till samhället. Bjuder in externa aktörer till tematräffar med ämnen som stärker integrationen.
Slussar in familjer på Öppna förskolan som är nyinflyttade i Sverige, i väntan på förskoleplats är vi extra noga med att informera om deras verksamhet. Har gratis "språkträning" på öppna förskolan en dag i veckan.
Vi försöker alltid att möjliggöra att människor med annat ursprung än svenska språket få ta del av vad vi har att erbjuda på FC.
Redan på BMM för vi samtal om framtidsplaner (studier, arbete m.m.). Vi har språkstöd och SFI på öppna förskolan för</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föräldrar. Vi har samarbete med olika organisationer och myndigheter såsom arbetsmarknadsavdelningen, Svenska med baby m.m.. Vi informerar om våra olika verksamheter samt slussar till varandra och andra.
Har Föräldrasvenskan (SFI-lärare som erbjuder föräldralediga att öva svenska) en gång i veckan hos oss. Medarbetarna har ett arbetssätt som välkomnar alla människor med nyfikenhet och värme. Stärka och uppmuntra föräldrar att hitta nya vänskaper på familjecentralen. Vägleda föräldrar till SFI, AMF etc. för att bli delaktig och aktiv i samhället.
Vi erbjuder FÖS, Föräldraskap i Sverige, Tolk, Personalen är intresserade och ställer frågor om språk, SFI. Vi har material på olika språk som BVC, öppna förskolan och förebyggande socialtjänst delar ut till våra besökare.
på plats så har vi strategier med </a:t>
            </a:r>
            <a:r>
              <a:rPr lang="sv-SE" sz="1200" b="0" dirty="0" err="1"/>
              <a:t>google</a:t>
            </a:r>
            <a:r>
              <a:rPr lang="sv-SE" sz="1200" b="0" dirty="0"/>
              <a:t> translate, placeringar i lokalen mm så att alla känner sig välkomna. Samverkan med andra familjecentralen där de har mer riktade aktiviteter.
Vi har bland annat under några veckor haft en turkisk grupp för mammor som ej kan svenska. Har samarbete med SFT. Har FÖS i kommunen.
På vår andra familjecentral (i Bjuv) finns Samar (Kulturstödjare) som en naturlig del av verksamheten och i öppna förskolan. Samar finns även i Ekeby på vissa pass i den öppna förskolan och behövs det förstärkning, av någon anledning, kan man även kontakta Samar, vid behov. Bjuv och Ekeby arbetar tätt och det uttalade arbetet kring "Kulturstöd" är tillgängligt för hela teamet och för båda våra Familjecentraler. Språkcafé i samarbete med Utvecklingscentrum och SFI. Finns även brobyggare på plats på öppna förskolan flera dagar i veckan.
Vår Kulturstödjare Samar är en naturlig del av våra olika verksamheter och följer den öppna förskolans tider för att vara tillgänglig för alla. Vi har de senaste åren varit med i en nationell satsning tillsammans med SKR , där vi får Process stöd kring hur vi kommunen kan samverka bättre för att våra utrikesfödda familjer ska nå sysselsättning och genom den öppna förskolan hitta syfte, sammanhang, trygghet och stöd. Vårt </a:t>
            </a:r>
            <a:r>
              <a:rPr lang="sv-SE" sz="1200" b="0" dirty="0" err="1"/>
              <a:t>Språkcafe</a:t>
            </a:r>
            <a:r>
              <a:rPr lang="sv-SE" sz="1200" b="0" dirty="0"/>
              <a:t> är mycket levande och vi har gjort enorma framsteg i detta arbete.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470455"/>
            <a:ext cx="8951516" cy="5165872"/>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Det är väl ett ständigt vardagligt arbete i vårt område och kring de familjer vi träffar. Vi erbjöd FÖS under hösten på annan FC men med vår FS (blev ingen </a:t>
            </a:r>
            <a:r>
              <a:rPr lang="sv-SE" sz="1200" b="0" dirty="0" err="1"/>
              <a:t>pga</a:t>
            </a:r>
            <a:r>
              <a:rPr lang="sv-SE" sz="1200" b="0" dirty="0"/>
              <a:t> för få anmälda). Vår öppna förskola har många olika kulturer och där vi (fsk-lärare och FS) pratar om det svenska samhället i stort dagligen och svarar på frågor kring detta. Vi erbjuder även föräldrasvenska en dag i veckan i samverkan med SFI.
Genom föräldrakurser som erbjuds alla föräldrar, samverkan med olika lokala verksamheter i staden som också fokuserar på integration. Samarbete med </a:t>
            </a:r>
            <a:r>
              <a:rPr lang="sv-SE" sz="1200" b="0" dirty="0" err="1"/>
              <a:t>KomVux</a:t>
            </a:r>
            <a:r>
              <a:rPr lang="sv-SE" sz="1200" b="0" dirty="0"/>
              <a:t>, SFI och Arbetsförmedlingen/Ung Malmö för att stötta föräldrar i språk, arbete och studier, Rosengårdsbiblioteket, närliggande förskolor, Samverkan med myndigheter så som socialtjänsten, integrationscenter, räddningstjänsten, kommunpolisen och </a:t>
            </a:r>
            <a:r>
              <a:rPr lang="sv-SE" sz="1200" b="0" dirty="0" err="1"/>
              <a:t>fastighetssbolag</a:t>
            </a:r>
            <a:r>
              <a:rPr lang="sv-SE" sz="1200" b="0" dirty="0"/>
              <a:t>. En gång i månaden samverkar alla professioner med att erbjuda frukost inne på </a:t>
            </a:r>
            <a:r>
              <a:rPr lang="sv-SE" sz="1200" b="0" dirty="0" err="1"/>
              <a:t>öfsk</a:t>
            </a:r>
            <a:r>
              <a:rPr lang="sv-SE" sz="1200" b="0" dirty="0"/>
              <a:t>. Finns tillgängliga för att prata om nyttig mat och vanor med besökarna. Det erbjuds bussutfärder till parker/skog, samtalspromenader till museum, stadsbibliotek och lekplatser. Alla verksamheter slussar till övriga verksamhet.
Arbetar i ett område med människor med bakgrund från stora delar av världen. Många träffas på öppna förskolan. Erbjuder FÖS, Samhällsvägledning dagligen
Vi har en SFI lärare i verksamheten på Öppna förskolan som kulturtolk och språkstödjare.
Öppet och välkomnande klimat på öppna förskolan , syns på olika arenor , möter föräldrar och barn i parker , lekplatser , på förskolan mm. Samt erbjuder föräldrasvenska
Praktikant på öppna förskolan via Arbetsmarknadsenheten med annan kulturell bakgrund. Nyfikenhet då det gäller andra kulturer leder till samtal. Uppmuntrar föräldrar som inte pratar svenska att komma till vår verksamhet. Nära samarbete med biblioteket som har språkcafé för vuxna, teatrar och aktiviteter för barn med föräldrar.
Är noga med att bjuda in utlandsfödda till Öppna förskolan och Babycafé.</a:t>
            </a:r>
          </a:p>
          <a:p>
            <a:pPr marL="285750" indent="-285750">
              <a:buClr>
                <a:schemeClr val="tx1"/>
              </a:buClr>
              <a:buSzPct val="100000"/>
              <a:buFont typeface="Arial" panose="020B0604020202020204" pitchFamily="34" charset="0"/>
              <a:buChar char="•"/>
            </a:pPr>
            <a:r>
              <a:rPr lang="sv-SE" sz="1200" b="0" dirty="0"/>
              <a:t>Främst genom att slussa inom </a:t>
            </a:r>
            <a:r>
              <a:rPr lang="sv-SE" sz="1200" b="0" dirty="0" err="1"/>
              <a:t>fc</a:t>
            </a:r>
            <a:r>
              <a:rPr lang="sv-SE" sz="1200" b="0" dirty="0"/>
              <a:t>.
Vi erbjuder föräldrautbildningen FÖS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79E-D417-AFB9-6D94-D5D63B3448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FBDAF5F-A7DC-BE48-E29A-0F05FA6BDEBF}"/>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C4061592-D1B0-7ABB-0186-3BCA653CE28C}"/>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FF9C5D38-069C-FE46-A43D-36E2D0107FAF}"/>
              </a:ext>
            </a:extLst>
          </p:cNvPr>
          <p:cNvSpPr txBox="1">
            <a:spLocks/>
          </p:cNvSpPr>
          <p:nvPr/>
        </p:nvSpPr>
        <p:spPr>
          <a:xfrm>
            <a:off x="490890" y="1470455"/>
            <a:ext cx="8951516" cy="5165872"/>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Studiebesök från SFI samverkan med </a:t>
            </a:r>
            <a:r>
              <a:rPr lang="sv-SE" sz="1200" b="0" dirty="0" err="1"/>
              <a:t>Kompetensa</a:t>
            </a:r>
            <a:r>
              <a:rPr lang="sv-SE" sz="1200" b="0" dirty="0"/>
              <a:t>, kvinnogrupp kommer på studiebesök </a:t>
            </a:r>
            <a:r>
              <a:rPr lang="sv-SE" sz="1200" b="0" dirty="0" err="1"/>
              <a:t>Kompetensa</a:t>
            </a:r>
            <a:r>
              <a:rPr lang="sv-SE" sz="1200" b="0" dirty="0"/>
              <a:t> har FÖS dit vi hänvisar familjer
Erbjuder extra språkstöd för föräldrar som kommer, har grupper med stöd i etablering, utbildningar i FÖS med tolk, utbildning i COSP på engelska, försöker hitta gemensamma nämnare bland besökare oavsett bakgrund. Utöver ovan har vi i normala fall även en kulturtolk anställd men under 2025 var hon föräldraledig.</a:t>
            </a:r>
          </a:p>
          <a:p>
            <a:pPr marL="285750" indent="-285750">
              <a:buClr>
                <a:schemeClr val="tx1"/>
              </a:buClr>
              <a:buSzPct val="100000"/>
              <a:buFont typeface="Arial" panose="020B0604020202020204" pitchFamily="34" charset="0"/>
              <a:buChar char="•"/>
            </a:pPr>
            <a:r>
              <a:rPr lang="sv-SE" sz="1200" b="0" dirty="0"/>
              <a:t>Varenda dag på olika sätt. T.ex. genom att samarbeta med arbetsmarknadsförvaltningen och ha föräldrasvenska på plats hos oss två gånger per vecka, i tematräffar och genom den dagliga interaktionen med föräldrarna (som till övervägande majoritet är födda i annat land) genom att ständigt hålla frågan levande på olika sätt.
FÖS där förebyggande socialtjänst, kulturstödjare och öppen förskola samarbetar. Språkcafé där öppen förskola, förebyggande socialtjänst, kulturstödjare, BVC samarbetar tillsammans med pensionerad svenskalärare som håller i undervisning.
Genom stödjande samtal, måna om språkinlärning, vägledning kring samhällsinformation, vid behov använder vi tolk, BVC o BMM slussar vidare till Öppna förskolan.</a:t>
            </a:r>
          </a:p>
          <a:p>
            <a:pPr>
              <a:buClr>
                <a:schemeClr val="tx1"/>
              </a:buClr>
              <a:buSzPct val="100000"/>
            </a:pPr>
            <a:endParaRPr lang="sv-SE" sz="1200" b="0" dirty="0"/>
          </a:p>
        </p:txBody>
      </p:sp>
    </p:spTree>
    <p:extLst>
      <p:ext uri="{BB962C8B-B14F-4D97-AF65-F5344CB8AC3E}">
        <p14:creationId xmlns:p14="http://schemas.microsoft.com/office/powerpoint/2010/main" val="423358067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Vi har haft språket som tema och har gjort ett stort arbete med detta. Vi har haft information/utbildning för personalen på husmöte. Det finns böcker överallt i lokalen. Alla prata om vikten av att läsa för sina barn. BVC är med i Bokstartsprojektet. Familjen får bok och informationsmaterial om språkutveckling och sköterskan läser Knacka på vid 4 månaders besöket. Barnet får även bok vid 8 månader och presentkort på bok vid 1 år och 4 år. All personal på Familjens Hus känner väl till Knacka på och den finns på flera ställen i våra lokaler. Öppna förskolan jobbar mycket med språket genom sagostunder, böcker och sånger. Flera olika professioner är med och sjunger på sångstunderna.
Vi har ett väl inarbetat samarbete med biblioteket som innefattar </a:t>
            </a:r>
            <a:r>
              <a:rPr lang="sv-SE" sz="1200" b="0" dirty="0" err="1"/>
              <a:t>bla</a:t>
            </a:r>
            <a:r>
              <a:rPr lang="sv-SE" sz="1200" b="0" dirty="0"/>
              <a:t> besök på biblioteket för varje föräldragrupp där man pratar om barns språkutveckling och introducerar familjerna till biblioteket, Öppna förskolan går regelbundet till sagostunder på biblioteket och bokpåsar finns till förtroendelån på FC i Bokstartsprojekt. Dessutom i samtal i Öppna förskolan och vid mottagningsbesök.
Vi har flera läshörnor och fåtöljer. Vi har en hylla med böcker från biblioteket som byts ut då och då. Vi har </a:t>
            </a:r>
            <a:r>
              <a:rPr lang="sv-SE" sz="1200" b="0" dirty="0" err="1"/>
              <a:t>föräldragupp</a:t>
            </a:r>
            <a:r>
              <a:rPr lang="sv-SE" sz="1200" b="0" dirty="0"/>
              <a:t> om barnets språkutveckling samt en grupp som träffas på biblioteket.
Vi har haft </a:t>
            </a:r>
            <a:r>
              <a:rPr lang="sv-SE" sz="1200" b="0" dirty="0" err="1"/>
              <a:t>språkcafè</a:t>
            </a:r>
            <a:r>
              <a:rPr lang="sv-SE" sz="1200" b="0" dirty="0"/>
              <a:t> där vi diskuterat språkutveckling och stöttat föräldrar, BVC delar ut böcker vid besök, biblioteket har sagostund på FC eller på biblioteket, öppna förskolan bjuder in specialpedagogerna samt att BVC samverkar med specialpedagogerna. Öppna förskolan erbjuder högläsning och fri lek som kan hjälpa barn i deras språkutveckling och öka på deras kommunikationsförmåga.
Tema språk och talutveckling. Specialpedagog fr förskola håller tematräff i verksamheten. I här kommer storken håller bibliotek och </a:t>
            </a:r>
            <a:r>
              <a:rPr lang="sv-SE" sz="1200" b="0" dirty="0" err="1"/>
              <a:t>förskolepedagog</a:t>
            </a:r>
            <a:r>
              <a:rPr lang="sv-SE" sz="1200" b="0" dirty="0"/>
              <a:t> språk och skärmtema när barnen är runt 8 månader.
Vid gemensamma hembesök, växa tryggt programmet, föräldraträffar </a:t>
            </a:r>
            <a:r>
              <a:rPr lang="sv-SE" sz="1200" b="0" dirty="0" err="1"/>
              <a:t>etc</a:t>
            </a:r>
            <a:r>
              <a:rPr lang="sv-SE" sz="1200" b="0" dirty="0"/>
              <a:t> så uppmärksammas barnens språk och vikten av språkutvecklingen. På öppna förskolan erbjuds sångstunder, spel, böcker, högläsning och annat språkutvecklande material.
Prioriterat mål 2025. Samarbete med biblioteket. </a:t>
            </a:r>
            <a:r>
              <a:rPr lang="sv-SE" sz="1200" b="0" dirty="0" err="1"/>
              <a:t>Nyinrätt</a:t>
            </a:r>
            <a:r>
              <a:rPr lang="sv-SE" sz="1200" b="0" dirty="0"/>
              <a:t> språkrum/ bibliotek. Inköp av nya böcker. Böcker på olika språk. Info om språket betydelse. Bokstartsmaterialet delas ut. Delat ut språkkassar till familjerna under en period. Sagoläsning och sångstunder.</a:t>
            </a:r>
          </a:p>
        </p:txBody>
      </p:sp>
    </p:spTree>
    <p:extLst>
      <p:ext uri="{BB962C8B-B14F-4D97-AF65-F5344CB8AC3E}">
        <p14:creationId xmlns:p14="http://schemas.microsoft.com/office/powerpoint/2010/main" val="49540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nvGraphicFramePr>
        <p:xfrm>
          <a:off x="704849" y="3657600"/>
          <a:ext cx="8650800" cy="1683422"/>
        </p:xfrm>
        <a:graphic>
          <a:graphicData uri="http://schemas.openxmlformats.org/drawingml/2006/table">
            <a:tbl>
              <a:tblPr firstRow="1" bandRow="1">
                <a:tableStyleId>{5C22544A-7EE6-4342-B048-85BDC9FD1C3A}</a:tableStyleId>
              </a:tblPr>
              <a:tblGrid>
                <a:gridCol w="3963033">
                  <a:extLst>
                    <a:ext uri="{9D8B030D-6E8A-4147-A177-3AD203B41FA5}">
                      <a16:colId xmlns:a16="http://schemas.microsoft.com/office/drawing/2014/main" val="1159429802"/>
                    </a:ext>
                  </a:extLst>
                </a:gridCol>
                <a:gridCol w="2400873">
                  <a:extLst>
                    <a:ext uri="{9D8B030D-6E8A-4147-A177-3AD203B41FA5}">
                      <a16:colId xmlns:a16="http://schemas.microsoft.com/office/drawing/2014/main" val="2021594479"/>
                    </a:ext>
                  </a:extLst>
                </a:gridCol>
                <a:gridCol w="2286894">
                  <a:extLst>
                    <a:ext uri="{9D8B030D-6E8A-4147-A177-3AD203B41FA5}">
                      <a16:colId xmlns:a16="http://schemas.microsoft.com/office/drawing/2014/main" val="2967166854"/>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”Vill inte svara"</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2039</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2036</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2038</a:t>
                      </a:r>
                    </a:p>
                  </a:txBody>
                  <a:tcPr anchor="ctr"/>
                </a:tc>
                <a:extLst>
                  <a:ext uri="{0D108BD9-81ED-4DB2-BD59-A6C34878D82A}">
                    <a16:rowId xmlns:a16="http://schemas.microsoft.com/office/drawing/2014/main" val="3038753263"/>
                  </a:ext>
                </a:extLst>
              </a:tr>
            </a:tbl>
          </a:graphicData>
        </a:graphic>
      </p:graphicFrame>
      <p:sp>
        <p:nvSpPr>
          <p:cNvPr id="4" name="TextBox 3">
            <a:extLst>
              <a:ext uri="{FF2B5EF4-FFF2-40B4-BE49-F238E27FC236}">
                <a16:creationId xmlns:a16="http://schemas.microsoft.com/office/drawing/2014/main" id="{D0F74AFA-9D58-184B-5807-41D441D12D6F}"/>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Jobbar med språk som ett av våra prioriterade mål 2025. Köpt in nya böcker. Fixa nya läshörnor. Deltog i </a:t>
            </a:r>
            <a:r>
              <a:rPr lang="sv-SE" sz="1200" b="0" dirty="0" err="1"/>
              <a:t>Lässtegen</a:t>
            </a:r>
            <a:r>
              <a:rPr lang="sv-SE" sz="1200" b="0" dirty="0"/>
              <a:t>. Kuratorn jobbar med "Hela familjen läser". Personalen utbildningar och studiebesök. Sagoläsning med rekvisita varje vecka. Använt och delat ut Bokstarts material. Personalen lär sig TAKK tecken koppla till språktesten på BVC. Sångstunder med TAKK. Info och inspiration till föräldrarna.
Vi lyfter vikten att läsa för sitt barn, att föra en dialog med sitt barn och vi lyfter och introducerar även vad TAKK är. Vi sjunger och har olika rörelsesånger/rytmik med familjerna. Även att tala sitt modersmål om det är en tvåspråkig familj och att förskolan är en viktig plats att lära sig det svenska språket på. ÖF pedagogiska aktiviteter såsom sång- och sagostunder. samtal om vikten av att läsa, sjunga och kommunicera med sitt </a:t>
            </a:r>
            <a:r>
              <a:rPr lang="sv-SE" sz="1200" b="0" dirty="0" err="1"/>
              <a:t>barn.Samtalar</a:t>
            </a:r>
            <a:r>
              <a:rPr lang="sv-SE" sz="1200" b="0" dirty="0"/>
              <a:t> kring flerspråkighet och språkutveckling. Regelbundna besök av bibliotekarie.
Vi använder sånger, ramsor, rim och erbjuder böcker för alla åldrar för att stimulera barnens språkutveckling på öppna förskolan. Vi har även regelbundet tematräffar för föräldrar där logoped kommer och pratar om barns språkutveckling. BVC stärker språkutvecklingen genom tidig upptäckt, vägledning till föräldrar, konkret språkträning i vardagen och remiss till specialkompetens vid behov.
Sångstund Sagostund Föräldragrupper (Vikten av att läsa för sitt barn)
Språkutvecklande arbetssätt på t ex öppna förskolan, sång, högläsning, samtal med föräldrar om vikten av att prata mycket med sitt barn.
Vi läser böcker i öppna förskolan, vi sjunger varje dag, har </a:t>
            </a:r>
            <a:r>
              <a:rPr lang="sv-SE" sz="1200" b="0" dirty="0" err="1"/>
              <a:t>flanosagor</a:t>
            </a:r>
            <a:r>
              <a:rPr lang="sv-SE" sz="1200" b="0" dirty="0"/>
              <a:t>, samarbete med biblioteket och våra specialpedagoger kommer en gång i månaden och läser och sjunger
Sång och </a:t>
            </a:r>
            <a:r>
              <a:rPr lang="sv-SE" sz="1200" b="0" dirty="0" err="1"/>
              <a:t>sagostud</a:t>
            </a:r>
            <a:r>
              <a:rPr lang="sv-SE" sz="1200" b="0" dirty="0"/>
              <a:t> på öppna förskolan Besök på Biblioteket Bok till barnen på 10 månaders-besöket på BVC där familjestödjare läser högt och ger information om språkutveckling
Aktivt samarbete med biblioteket, logopeder i kommunen, tema på ÖF.</a:t>
            </a:r>
          </a:p>
          <a:p>
            <a:pPr marL="285750" indent="-285750">
              <a:buClr>
                <a:schemeClr val="tx1"/>
              </a:buClr>
              <a:buSzPct val="100000"/>
              <a:buFont typeface="Arial" panose="020B0604020202020204" pitchFamily="34" charset="0"/>
              <a:buChar char="•"/>
            </a:pPr>
            <a:r>
              <a:rPr lang="sv-SE" sz="1200" b="0" dirty="0"/>
              <a:t>Delaktiga i Bokstart, BVC pratar språk, </a:t>
            </a:r>
            <a:r>
              <a:rPr lang="sv-SE" sz="1200" b="0" dirty="0" err="1"/>
              <a:t>Föräldrargrupp</a:t>
            </a:r>
            <a:r>
              <a:rPr lang="sv-SE" sz="1200" b="0" dirty="0"/>
              <a:t> gör besök på biblioteket, Öppna förskolan samverkar med biblioteket, bokbussen. Specialpedagoger från förskolan kommer till öppna förskolan och informerar om språkutveckling. Språkutvecklande aktiviteter på öppna förskolan.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Vi har en stor lyhördhet på barns språk, vikten av vad barnet vill säga och uttrycka, både med ord och med kropp/ansiktsuttryck. Vi har teman kring barnets språk och språkutveckling med material från logopedmottagningen. Vi uppmuntrar och använder TAKK tecken samt bilder som ett stöd för barnets språk. Vi uppmuntrar att tidigt läsa böcker för sina barn för att stärka barnets språk där vi </a:t>
            </a:r>
            <a:r>
              <a:rPr lang="sv-SE" sz="1200" b="0" dirty="0" err="1"/>
              <a:t>bla</a:t>
            </a:r>
            <a:r>
              <a:rPr lang="sv-SE" sz="1200" b="0" dirty="0"/>
              <a:t> bjuder in biblioteket till oss samt där vi tillsammans besöker biblioteket. Varje dag erbjuds sångstunder där både dans/rörelse, rim/ramsor och bokläsning ingår. Barnhälsovården har vid många tillfällen olika kontroller för barnets språk och vid oro remittera till logopedmottagningen och lån av en språkväska. Vi pratar också med föräldrarna om vikten av att sätta ord på det barnet gör samt känner. Det bidrar till att barnet lär sig ord samt också känner sig sett/viktigt och bidrar till en god självkänsla.
Den pedagogiska verksamheten och i projektet Bokstart. BVC arbetar med Bokstart och delar ut bok till familjerna. Böcker finns tillgängliga inne på ÖF och väntrummet. Avslutar med sångstund vid varje tillfälle på ÖF. Biblioteket kommer på besök på babycaféet.
Vi har ett litet bibliotek på öppna förskolan med böcker på olika språk och för olika åldrar. Vi samarbetar med biblioteket som kommer och har sagostund på öppna förskolan. BVC delar ut böcker och karta med alla stadens bibliotek på alla 8-månadersbesök för att uppmuntra läsandet som en aktivitet att göra tillsammans med barnet. På gemensamma hembesök tar vi alltid upp vikten av att "prata mycket med sina barn", allt ifrån att sätta ord på vad man gör men också att sätta ord på vad man tror att barnet känner redan när de är nyfödda. Öppna förskolan har sångstund varje dag där texterna projiceras på väggen för att öka delaktigheten hos de föräldrar som kanske inte kan språket eller är födda i Sverige. Samtliga verksamheter arbetar också med att medvetet agera förebilder när vi träffar våra familjer, t.ex. att vi är "barnets röst" om den skriker och föräldern inte säger något så kanske någon av oss säger "oj vad ledsen du är, nu vill du verkligen att pappa ska ta upp dig".
Sångstunder, bokstunder, rim och ramsa, aktivt eget bibliotek på öppna förskolan. Vi använder oss av </a:t>
            </a:r>
            <a:r>
              <a:rPr lang="sv-SE" sz="1200" b="0" dirty="0" err="1"/>
              <a:t>bildstöd</a:t>
            </a:r>
            <a:r>
              <a:rPr lang="sv-SE" sz="1200" b="0" dirty="0"/>
              <a:t> och </a:t>
            </a:r>
            <a:r>
              <a:rPr lang="sv-SE" sz="1200" b="0" dirty="0" err="1"/>
              <a:t>takk</a:t>
            </a:r>
            <a:r>
              <a:rPr lang="sv-SE" sz="1200" b="0" dirty="0"/>
              <a:t>.
Böcker i väntrummet, har det som tema på föräldragrupper, delar ut bokgåva på BVC besök. Bjuder in biblioteket till öppna förskolan. Informerar föräldrar om vikten av att prata med sina barn, informerar om hur de kommunicerar i olika åldrar.</a:t>
            </a:r>
          </a:p>
          <a:p>
            <a:pPr marL="285750" indent="-285750">
              <a:buClr>
                <a:schemeClr val="tx1"/>
              </a:buClr>
              <a:buSzPct val="100000"/>
              <a:buFont typeface="Arial" panose="020B0604020202020204" pitchFamily="34" charset="0"/>
              <a:buChar char="•"/>
            </a:pPr>
            <a:r>
              <a:rPr lang="sv-SE" sz="1200" b="0" dirty="0"/>
              <a:t>Växa tryggt där BVC och förebyggande socialtjänst samarbetar. Samtal med föräldrar och inbjudna gäster som specialpedagoger, bibliotek där förebyggande socialtjänst, kulturstödjare och öppen förskola samarbetar. Tematräffar Babycafé där alla professioner ingår.</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Sjunger och läser böcker och pratar med barnen. Bra samarbete med biblioteket de kommer till oss och vi är på besök på biblioteket. Vi är även med i bokstartsprojekt och bokbussen kommer till oss på vår utedag.
Genom samarbete och slussningar men även genom att presentera varandras verksamheter för våra familjer. I samband med våra tematräffar. Vi har också tematräffar tillsammans med områdets bibliotekarie. Alla barn får en bok på BVC. På öppna förskolan har vi bokpåsar för utlåning.
Har ett litet barnbibliotek på öppna förskolan, har bokpåsar för utlåning anpassade utifrån olika åldrar. Sångstunder på öppna förskolan. BVC har samarbete med biblioteket utifrån Bokstart. Bjuder in bibliotekarier som håller i tematräffar på öppna förskolan. BVC erbjuder Logopedväska för listade barn som utmärker något som inte följer BVC-programmet. Teamet arbetar medvetet med att uppmuntra föräldrar att prata med sina barn oavsett barnets ålder.
Vi har sångstund vid varje öppnings tillfälle. Där sjunger vi, rim och ramsor och spelar musik. Biblioteket kommer 3 gånger per termin och läser böcker för barnen och pratar om vikten att läsa för sina barn. Hur viktigt det är för språkutvecklingen. Vi har många böcker på Familjecentralen som barn och vuxna läser i. Vi har ett tema i vår </a:t>
            </a:r>
            <a:r>
              <a:rPr lang="sv-SE" sz="1200" b="0" dirty="0" err="1"/>
              <a:t>Föräldrarpepp</a:t>
            </a:r>
            <a:r>
              <a:rPr lang="sv-SE" sz="1200" b="0" dirty="0"/>
              <a:t> där vi pratar om barns språkutveckling.
Läser, sångstund med små sagor och sånger med hjälpmedel. Samarbete med biblioteket i byn. Vi har sångstunder, frågestund med tema språk med pedagog på ÖF och BVC. Samarbete med biblioteket.
Vi arbetar aktivt med böcker, rim, ramsor, sång och språklig stimulans i den öppna förskolan. Vi bjuder även in logoped och specialpedagoger på Temagrupper i den öppna förskolan. Vi informerar om och pratar kring språkstöd, stimulans och </a:t>
            </a:r>
            <a:r>
              <a:rPr lang="sv-SE" sz="1200" b="0" dirty="0" err="1"/>
              <a:t>bildstöd</a:t>
            </a:r>
            <a:r>
              <a:rPr lang="sv-SE" sz="1200" b="0" dirty="0"/>
              <a:t>.
Sång- och sagostunder. Vi använder </a:t>
            </a:r>
            <a:r>
              <a:rPr lang="sv-SE" sz="1200" b="0" dirty="0" err="1"/>
              <a:t>bildstöd</a:t>
            </a:r>
            <a:r>
              <a:rPr lang="sv-SE" sz="1200" b="0" dirty="0"/>
              <a:t> och TAKK. Uppmuntrar till högläsning genom att delta i Bokstart samt ha mycket böcker tillgängliga för besökarna. Teman med logoped och barnbibliotekarie. Öppna förskolan gör regelbundna besök på biblioteket med olika åldersgrupper.
Vi arbetar aktivt med böcker, rim ramsor, sång och språklig stimulans i den öppna förskolan. Vi bjuder in logoped &amp; specialpedagoger till Temagrupper i den öppna förskolan. Vi informerar och pratar kring språkstöd, stimulans och </a:t>
            </a:r>
            <a:r>
              <a:rPr lang="sv-SE" sz="1200" b="0" dirty="0" err="1"/>
              <a:t>bildstöd</a:t>
            </a:r>
            <a:r>
              <a:rPr lang="sv-SE" sz="1200" b="0" dirty="0"/>
              <a: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77242" y="1437699"/>
            <a:ext cx="8951516" cy="43513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Temaprat/babycafé, ständigt pågående arbete på ÖF, samarbete ÖF och bibliotek, pratar om barns språkutveckling och hur man kan främja denna på samtal med BVC och FS och ÖF. ÖF och FS har nära samarbete med Fsk i närheten. BVC har kontakt med logopeder.
Pedagoger på </a:t>
            </a:r>
            <a:r>
              <a:rPr lang="sv-SE" sz="1200" b="0" dirty="0" err="1"/>
              <a:t>öfsk</a:t>
            </a:r>
            <a:r>
              <a:rPr lang="sv-SE" sz="1200" b="0" dirty="0"/>
              <a:t> erbjuder en pedagogisk verksamhet med språkstimulerande miljö/material. Erbjuder dagligen sångstunder och högläsning. Information i grupp och vardag om vikten av att använda böcker och läsa dagligen för barnet. Pedagoger har även information om TAKK (som finns tillgängligt i verksamheten) och skärmtid. Pedagoger deltar även i forskningsstudie med Matilda, forskare som uppmuntrar till enkla metoder för kommunikation/samspel/rörelse med baby “cirkusspråka”. Det finns även böcker tillgängliga för familjer att låna hem. BVC arbetar med sitt uppdrag att arbeta språkfrämjande.
Kontakt med förskolor. Uppmuntrar till förskolestart eller att vistas på öppen förskola. Kontakt med logoped
Vi har ett kapprumsbibliotek, vi erbjuder bokpåsar för hemlån. BVC lämnar ut två böcker och uppmuntrar till högläsning genom dialogläsning på besöken. Vi har mycket sång och rytmik i verksamheten på öppna förskolan vilket stimulerar språkutvecklingen.
Samarbete med biblioteket , besök en gång i månaden . Biblioteket kommer även till öppna förskolan när tillfälle ges. Sångstund och högläsning i öppen förskola dagligen . Samtal vid BVC-besök om språk- och kommunikationsutveckling redan från barnet är nyfött. Uppdaterar samtalens information efter hand som barnet växer. Tema språk på en av föräldragrupps-träffarna. Sångstund varje dag samt veckans bok och veckans ord på öppna förskolan. Sagoläsning tillsammans. Samverkan med bibliotek som sätter ihop bokpåsar som besökande familjer lånar hem via FC. Bibliotekarie kommer till öppna förskolan varje termin. Samverkan med logopedmottagning.
Bra samarbete med Biblioteket. Bokpåsar från biblioteket. Samverkan med förskola kring barn med utökat behov av språkstimulans. Jobbat med </a:t>
            </a:r>
            <a:r>
              <a:rPr lang="sv-SE" sz="1200" b="0" dirty="0" err="1"/>
              <a:t>Bornholmsmodellen</a:t>
            </a:r>
            <a:r>
              <a:rPr lang="sv-SE" sz="1200" b="0" dirty="0"/>
              <a:t>. Språkscreening på BVC. Praxisalfabet på Öppna förskolan.
Genom att vi alla i personalen alltid pratar även till barnen i alla möten oavsett om vi vet att barnet inte kan svara, genom bokläsning i Öppna förskolan och genom att lyfta vikten av att prata med och läsa för barnen och genom att prata språkutveckling med föräldrarna på såväl hembesök som i öppna förskolan. Detta gör alla i personalen så att föräldrarna hör det många gånger och från olika håll.</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Barnmorskorna går runt i huset med familjerna och presenterar personal och de olika verksamheterna. BVC bokar familjerna på tider då Öppna förskolan eller Babycaféet är öppna. Personalen följer med familjer in på Öppna förskolan/Babycaféet och gör en "personlig överlämning". Personalen uppmärksammar och pratar extra med dem som behöver mer stöd men känner av så att familjer inte känner sig trängda. Vi tar emot drop in patienter/besökare. Ringer, sms:ar, påminner, anpassar tider för besök, erbjuder hembesök utöver basprogrammet.
Förebyggande socialtjänst har under året besökt föräldramöten på flertalet av kommunens förskolor för att informera om våra verksamheter och det föräldrastöd vi erbjuder. BMM och BVC fångar upp familjer som vi lägger extra resurser på att nå antingen för kontakt med förebyggande socialtjänst eller göra anpassningar för att de ska våga komma till Öppna förskolans verksamhet.
Det är ett svårt jobb men BVC arbetar via meddelanden, telefonsamtal och brev samt t.o.m. knackar dörr för att nå ut till de familjerna. Alla professionerna på FC arbetar gemensamt för att nå ut samt att introducera varandra för besökarna, locka in besökarna på öppna förskolan och hjälpa familjerna på något sätt.
Försöka slussa till öppen förskola och socionom.
Försöker genom tex Växa Tryggt programmet att få vh att tex besöka Öppna förskolan. försöker sprida/informera och presenterar de olika verksamheterna som finns på FC. Vid besök på BVC och läkarmottagning så får besökare en rundtur till ÖF. Annat exempel kan vara att BVC bjuder in en föräldrarådgivare vid ett besök så kontakt etableras.
Ringer och eftersöker. Erbjuder tider som passar när övriga verksamheter är öppna. Gemensamma teambesök. BVC eller kurator följer med familjen in på öppna förskolan. Vi slutar aldrig att erbjuda!
BVC går hem och knackar dörr till familjer som de inte får tag på eller som inte kommer. Extra hembesök. Teambesök på BVC bla genom Trygga Tellus. Skickar inbjudningar till våra evenemang.
Vid BVC-besöken har BVC-sköterskan som rutin att följa med ut till öppna förskolan och introducera personalen för familjen, förhoppningsvis vågar man komma tillbaka till den öppna förskolan. Finns även information på olika hemsidor och Instagram
Genom varandras verksamheter, väntrum, besökare , uppsökande verksamhet på utevistelsen.</a:t>
            </a:r>
          </a:p>
        </p:txBody>
      </p:sp>
    </p:spTree>
    <p:extLst>
      <p:ext uri="{BB962C8B-B14F-4D97-AF65-F5344CB8AC3E}">
        <p14:creationId xmlns:p14="http://schemas.microsoft.com/office/powerpoint/2010/main" val="261373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a:t>Lilla Gruppen erbjuds till föräldrar som behöver extra stöd i sin föräldraroll och som upplever att vår ordinarie verksamhet på öppna förskolan kan bli för stor. Vid BVC-besök bjuds föräldrarådgivare in, vid behov, för att presentera sig och informera om vilket stöd som finns. Föräldrar får även möjlighet att träffa pedagoger och göra en rundtur på öppna förskolan som ett första steg för att besöka verksamheten. Alla föräldrar som är listade hos oss erbjuds också att delta i föräldragrupper, där de kan träffa professionella och andra föräldrar.
Reklam om vår verksamhet Instagram Slussningar från BMM, BVC, Socialrådgivare
Kontakt med aktuella aktörer.
Uppsökande verksamhet
Information och marknadsföring vid fysiska träffar samt på nätet via hemsidan och sociala medier, erbjuder studiebesök, samverkan och slussning mellan verksamheterna på FC
Vi lyfter ”våra” familjer regelbundet på husmöte samt handledning i syftet att hitta vägar att nå fram.
Vi försöker ständigt uppmuntra familjen till att besöka öppna förskolan/delta i olika utbildningar och upplever vi att en familj har behov av det så hjälper vi dom att kontakta vår förebyggande socialtjänst. Förskolelärare och förebyggande socialtjänst har också varit ute på föräldramöten på förskolorna i området för att informera om oss. Vi försöker ha ett levande instagram - konto för att locka hit familjer.
Familjer som ej dyker upp på inbokade besök rings upp. Individuella tider planeras tex på öpfs Specialanpassningar för att kunna delta i föräldrautbildningar Gem möte för att skapa tillit/motivation/förtydligande av oro för att få igång insats Gem möte med fsk för att nå samsyn av barnets situation
Diskuterar i arbetsgruppen om det finns familjer man har oro för. Ringer/sms både som påminnelse inför tid eller vid uteblivet besök. Presentation av andra verksamheter både genom att visa in, bjuda in på gemensamma besök och/eller boka in tid på BVC när ÖF är öppet.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Alla verksamheter på familjecentralen introducerar öppna förskolan för sina besökare, tex vid besök hos BMM eller BVC, vilket betyder att familjer med olika förutsättningar och livssituation alla får information om öppna förskolans verksamhet. Föräldrarådgivare är delaktiga i öppna förskolans verksamhet för att på ett tryggt sätt introducera Socialtjänsten och slussar även familjer med behov vidare till öppna förskolan. Samtliga verksamheter jobbar även aktivt med att "slussa" familjer emellan för att skapa ett hållande för familjen men även för att alla professioner kan komma in med olika kunskap.
Vi försöker skapa kontakt med de familjer som är svåra att nå. Ofta då tillsammans, t ex BVC och föräldraskapsstödjare. Vi har öppna dörrar och är lättillgängliga, t ex följer vi föräldrar i på öppna förskolan. Vi jobbar efter konceptet "förstå familjen".
Vissa familjer behöver mer än andra, ibland behöver vissa ett telefonsamtal för att komma på sina besök. Vissa behöver mer digital rådgivning än andra, en del har svårt att komma hemifrån, då kommer vi till dem istället.
Vi försöker vara välkomnande till alla och föräldrastödjare försöka finnas i korridoren, stanna till i väntrummet om det kommer någon som vi vet är svåra att nå. Vi bjuds in och eller </a:t>
            </a:r>
            <a:r>
              <a:rPr lang="sv-SE" sz="1200" b="0" dirty="0" err="1"/>
              <a:t>eller</a:t>
            </a:r>
            <a:r>
              <a:rPr lang="sv-SE" sz="1200" b="0" dirty="0"/>
              <a:t> så slussar BVC genom att följa med föräldrar som till </a:t>
            </a:r>
            <a:r>
              <a:rPr lang="sv-SE" sz="1200" b="0" dirty="0" err="1"/>
              <a:t>föräldrarådgivareoch</a:t>
            </a:r>
            <a:r>
              <a:rPr lang="sv-SE" sz="1200" b="0" dirty="0"/>
              <a:t> öppna förskolan från Mödravården och BVC. Alla enheter slussar fysiskt mellan varandra som stöd till de föräldrarna som behöver.
Vid behov erbjuder vi flera besök. Vi försöker tänka långsiktigt och introducerar varandra stegvis.
Föräldraskapsstödjaren är med i nätverk i stadsdelen för att samverka med andra aktörer som också träffar familjer. Är sökbara på hemsida och sociala medier. Har firanden och öppet hus för alla.
Vi vill att alla ska känna sig välkomna till vår Familjecentral. Om BVC har någon förälder som är lite orolig för att besöka öppna förskolan brukar förskolläraren gå in och presentera sig så de får ett ansikte. Passar det för föräldrarna så visar vi runt i lokalerna. Allt för att de ska känna sig trygga med oss. Vi är med i Växa Tryggt där BVC, Förebyggande socialtjänst och Öppna förskolan kommer hem till deras barn i deras hem. Där kan vi förklara vikten av att besöka öppna förskolan både för föräldrarna och för barnens skull.</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470454"/>
            <a:ext cx="8951516" cy="4954443"/>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200" b="0" dirty="0"/>
              <a:t>
</a:t>
            </a:r>
          </a:p>
        </p:txBody>
      </p:sp>
      <p:sp>
        <p:nvSpPr>
          <p:cNvPr id="4" name="Fritext">
            <a:extLst>
              <a:ext uri="{FF2B5EF4-FFF2-40B4-BE49-F238E27FC236}">
                <a16:creationId xmlns:a16="http://schemas.microsoft.com/office/drawing/2014/main" id="{AFDA1A17-E12B-364B-8780-99B573A5946D}"/>
              </a:ext>
            </a:extLst>
          </p:cNvPr>
          <p:cNvSpPr txBox="1">
            <a:spLocks/>
          </p:cNvSpPr>
          <p:nvPr/>
        </p:nvSpPr>
        <p:spPr>
          <a:xfrm>
            <a:off x="490890" y="1564545"/>
            <a:ext cx="8951516" cy="504031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Samverkan och slussningar mellan professionerna. </a:t>
            </a:r>
            <a:r>
              <a:rPr lang="sv-SE" sz="1200" b="0" dirty="0" err="1"/>
              <a:t>Bmm</a:t>
            </a:r>
            <a:r>
              <a:rPr lang="sv-SE" sz="1200" b="0" dirty="0"/>
              <a:t> och </a:t>
            </a:r>
            <a:r>
              <a:rPr lang="sv-SE" sz="1200" b="0" dirty="0" err="1"/>
              <a:t>Bvc</a:t>
            </a:r>
            <a:r>
              <a:rPr lang="sv-SE" sz="1200" b="0" dirty="0"/>
              <a:t> visar runt och presenterar socialrådgivare och öppna förskolan. Socialrådgivare följer med </a:t>
            </a:r>
            <a:r>
              <a:rPr lang="sv-SE" sz="1200" b="0" dirty="0" err="1"/>
              <a:t>Bvc</a:t>
            </a:r>
            <a:r>
              <a:rPr lang="sv-SE" sz="1200" b="0" dirty="0"/>
              <a:t> på hembesök i Växa tryggt och vid behov. Brobyggare finns på plats flera dagar i veckan för alla verksamheter att ta hjälp av. Vi försöker göra reklam för familjecentralen på olika sätt, variera vårt utbud och synas ute i samhället.
Vi gör gemensamma hembesök. Vi håller utbildningar. Vi försöker att slussa under BVC besöken.</a:t>
            </a:r>
          </a:p>
          <a:p>
            <a:pPr marL="285750" indent="-285750">
              <a:buClr>
                <a:schemeClr val="tx1"/>
              </a:buClr>
              <a:buSzPct val="100000"/>
              <a:buFont typeface="Arial" panose="020B0604020202020204" pitchFamily="34" charset="0"/>
              <a:buChar char="•"/>
            </a:pPr>
            <a:r>
              <a:rPr lang="sv-SE" sz="1200" b="0" dirty="0"/>
              <a:t>Skickar ut inbjudan till babycafé från BVC till alla med barn under 1 år. Har tidigare skickat ut erbjudande om föräldrautbildningar som riktar sig till barn över tre år. Delar information via förskolorna portal samt i hallen på förskolan .
Avsätter extra tid vid BVC-besök, som de allra flesta kommer till, för att kunna följa med familjen in till öppna förskolan om de önskar det. Erbjuder att träffa förskolläraren på ett mottagningsbesök för att lära känna hen.</a:t>
            </a:r>
          </a:p>
          <a:p>
            <a:pPr marL="285750" indent="-285750">
              <a:buClr>
                <a:schemeClr val="tx1"/>
              </a:buClr>
              <a:buSzPct val="100000"/>
              <a:buFont typeface="Arial" panose="020B0604020202020204" pitchFamily="34" charset="0"/>
              <a:buChar char="•"/>
            </a:pPr>
            <a:r>
              <a:rPr lang="sv-SE" sz="1200" b="0" dirty="0"/>
              <a:t>Vi håller utbildningar, bjuder in och försöker att slussa under BVC besöken.</a:t>
            </a:r>
          </a:p>
          <a:p>
            <a:pPr marL="285750" indent="-285750">
              <a:buClr>
                <a:schemeClr val="tx1"/>
              </a:buClr>
              <a:buSzPct val="100000"/>
              <a:buFont typeface="Arial" panose="020B0604020202020204" pitchFamily="34" charset="0"/>
              <a:buChar char="•"/>
            </a:pPr>
            <a:r>
              <a:rPr lang="sv-SE" sz="1200" b="0" dirty="0"/>
              <a:t>Svårt att veta men BVC informerar alla sina familjer om ÖF och FS i förhoppning att de ska söka sig till detta. ÖF och FS har nära samarbete med fsk där FS även kan möta familjer som fsk fångat på andra platser än FC. Vet dock inte om detta räknas som att vi arbetar med detta. Tänker att vi absolut behöver arbeta på och bli bättre på detta. Samordnare önskar tex att FC under 2026 ska synliggöras mer på tex festligare dagar i området som anordnas, utöka samverkan med aktörer utanför FC mm. </a:t>
            </a:r>
          </a:p>
          <a:p>
            <a:pPr marL="285750" indent="-285750">
              <a:buClr>
                <a:schemeClr val="tx1"/>
              </a:buClr>
              <a:buSzPct val="100000"/>
              <a:buFont typeface="Arial" panose="020B0604020202020204" pitchFamily="34" charset="0"/>
              <a:buChar char="•"/>
            </a:pPr>
            <a:r>
              <a:rPr lang="sv-SE" sz="1200" b="0" dirty="0"/>
              <a:t>Hör av oss flera gånger. Erbjuder kontakt med all personal på </a:t>
            </a:r>
            <a:r>
              <a:rPr lang="sv-SE" sz="1200" b="0" dirty="0" err="1"/>
              <a:t>familjecenrtalen</a:t>
            </a:r>
            <a:r>
              <a:rPr lang="sv-SE" sz="1200" b="0" dirty="0"/>
              <a:t>
Vi arbetar aktivt med att nå ut med information via Sociala medier, samt så deltar vi på alla förskolors föräldramöten i ett systematiskt årshjul för att ge information om vår verksamhet och föräldrastöd.</a:t>
            </a:r>
          </a:p>
          <a:p>
            <a:pPr marL="285750" indent="-285750">
              <a:buClr>
                <a:schemeClr val="tx1"/>
              </a:buClr>
              <a:buSzPct val="100000"/>
              <a:buFont typeface="Arial" panose="020B0604020202020204" pitchFamily="34" charset="0"/>
              <a:buChar char="•"/>
            </a:pPr>
            <a:endParaRPr lang="sv-SE" sz="1200" b="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376363"/>
            <a:ext cx="8951516" cy="504031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På BVC träffar vi alla familjer. Vi går tillsammans med familjerna ut till Öppna förskolan och introducerar dem till föräldrastödjare och förskolelärare. Försöker boka dessa besök när Öppna förskolan har öppet.
En del av dem når vi genom hembesöksprogrammet som gett oss tillgång till familjer som vi inte har kunnat nå på den här nivån innan. En hel del av de svårnådda familjerna har vi faktiskt i vår öppna förskola, kan man bara få dem att våga komma en gång så kan vi ofta fånga upp dem där. Vi skickar ut både allmän och riktad information om verksamheten genom våra olika samarbetspartners.
Samtal och uppsökande verksamhet där kulturstödjare, förebyggande socialtjänst, öppen förskola, BVC och BMM samarbetar. FÖS där förebyggande socialtjänst, kulturstödjare och öppen förskola samarbetar.
Informerar, lotsar, Vi har en </a:t>
            </a:r>
            <a:r>
              <a:rPr lang="sv-SE" sz="1200" b="0" dirty="0" err="1"/>
              <a:t>förskolelots</a:t>
            </a:r>
            <a:r>
              <a:rPr lang="sv-SE" sz="1200" b="0" dirty="0"/>
              <a:t> (personal som arbetar på öppna förskolan 2 </a:t>
            </a:r>
            <a:r>
              <a:rPr lang="sv-SE" sz="1200" b="0" dirty="0" err="1"/>
              <a:t>dgr</a:t>
            </a:r>
            <a:r>
              <a:rPr lang="sv-SE" sz="1200" b="0" dirty="0"/>
              <a:t> i veckan) som arbetar med uppsökande verksamhet</a:t>
            </a:r>
          </a:p>
          <a:p>
            <a:pPr marL="285750" indent="-285750">
              <a:buClr>
                <a:schemeClr val="tx1"/>
              </a:buClr>
              <a:buSzPct val="100000"/>
              <a:buFont typeface="Arial" panose="020B0604020202020204" pitchFamily="34" charset="0"/>
              <a:buChar char="•"/>
            </a:pPr>
            <a:r>
              <a:rPr lang="sv-SE" sz="1200" b="0" dirty="0"/>
              <a:t>Genom bland annat föreläsningar om socialtjänstens arbete för att minska oro. Samarbete med lokala föreningar dit föräldrar kommer med frågor som de inte har vågat prata med myndigheterna om. Genom att bygga upp trygga relationer och allians med föräldrar för att de ska känna sig sedda och lyssnade på och våga öppna upp sig om svårigheter. Genom att informera om vilket stöd som finns i staden, genom vård, skola och socialtjänst, och prata om föräldrarnas rättigheter till att ta emot stöd. </a:t>
            </a:r>
            <a:r>
              <a:rPr lang="sv-SE" sz="1200" b="0" dirty="0" err="1"/>
              <a:t>Öfsk</a:t>
            </a:r>
            <a:r>
              <a:rPr lang="sv-SE" sz="1200" b="0" dirty="0"/>
              <a:t> använder en metod för uppsökande genom att ha rutiner för att synas både i </a:t>
            </a:r>
            <a:r>
              <a:rPr lang="sv-SE" sz="1200" b="0" dirty="0" err="1"/>
              <a:t>bvcs</a:t>
            </a:r>
            <a:r>
              <a:rPr lang="sv-SE" sz="1200" b="0" dirty="0"/>
              <a:t> och </a:t>
            </a:r>
            <a:r>
              <a:rPr lang="sv-SE" sz="1200" b="0" dirty="0" err="1"/>
              <a:t>bmms</a:t>
            </a:r>
            <a:r>
              <a:rPr lang="sv-SE" sz="1200" b="0" dirty="0"/>
              <a:t> väntrum. Även på lekplatser och på Rosengårdsbiblioteket, då presentera </a:t>
            </a:r>
            <a:r>
              <a:rPr lang="sv-SE" sz="1200" b="0" dirty="0" err="1"/>
              <a:t>öfsk</a:t>
            </a:r>
            <a:r>
              <a:rPr lang="sv-SE" sz="1200" b="0" dirty="0"/>
              <a:t> och hela familjecentralen. På så vis nås även andra målgrupper från andra stadsdelar, som mer sällan syns på </a:t>
            </a:r>
            <a:r>
              <a:rPr lang="sv-SE" sz="1200" b="0" dirty="0" err="1"/>
              <a:t>öfsk</a:t>
            </a:r>
            <a:r>
              <a:rPr lang="sv-SE" sz="1200" b="0" dirty="0"/>
              <a:t> såsom pappor och de som har svenska som modersmål. Pedagoger slussar även besökare till föräldrarådgivarna på FC.</a:t>
            </a:r>
          </a:p>
          <a:p>
            <a:pPr marL="285750" indent="-285750">
              <a:buClr>
                <a:schemeClr val="tx1"/>
              </a:buClr>
              <a:buSzPct val="100000"/>
              <a:buFont typeface="Arial" panose="020B0604020202020204" pitchFamily="34" charset="0"/>
              <a:buChar char="•"/>
            </a:pPr>
            <a:r>
              <a:rPr lang="sv-SE" sz="1200" b="0" dirty="0" err="1"/>
              <a:t>slussing</a:t>
            </a:r>
            <a:r>
              <a:rPr lang="sv-SE" sz="1200" b="0" dirty="0"/>
              <a:t>, flexibla möten, arbetstider. Gemensamma besök och introduktioner
Bland annat slussas de in via vår riktade grupp.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Har du fått extra stöd av personalen på familjecentralen?</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50801" cy="852830"/>
        </p:xfrm>
        <a:graphic>
          <a:graphicData uri="http://schemas.openxmlformats.org/drawingml/2006/table">
            <a:tbl>
              <a:tblPr firstRow="1" bandRow="1">
                <a:tableStyleId>{5C22544A-7EE6-4342-B048-85BDC9FD1C3A}</a:tableStyleId>
              </a:tblPr>
              <a:tblGrid>
                <a:gridCol w="4060743">
                  <a:extLst>
                    <a:ext uri="{9D8B030D-6E8A-4147-A177-3AD203B41FA5}">
                      <a16:colId xmlns:a16="http://schemas.microsoft.com/office/drawing/2014/main" val="1159429802"/>
                    </a:ext>
                  </a:extLst>
                </a:gridCol>
                <a:gridCol w="2607717">
                  <a:extLst>
                    <a:ext uri="{9D8B030D-6E8A-4147-A177-3AD203B41FA5}">
                      <a16:colId xmlns:a16="http://schemas.microsoft.com/office/drawing/2014/main" val="2021594479"/>
                    </a:ext>
                  </a:extLst>
                </a:gridCol>
                <a:gridCol w="1982341">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54 %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1613</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21 %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Skåne</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Samverkansenkät - Medarbetare</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medarbetare på familjecentraler/familjecentralsliknande verksamheter. </a:t>
            </a:r>
          </a:p>
          <a:p>
            <a:pPr marL="0" indent="0">
              <a:lnSpc>
                <a:spcPct val="120000"/>
              </a:lnSpc>
              <a:buNone/>
            </a:pPr>
            <a:endParaRPr lang="sv-SE" sz="1400" dirty="0"/>
          </a:p>
          <a:p>
            <a:pPr marL="0" indent="0">
              <a:lnSpc>
                <a:spcPct val="120000"/>
              </a:lnSpc>
              <a:buNone/>
            </a:pP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Inbjudan till enkäten skickades ut av </a:t>
            </a:r>
            <a:r>
              <a:rPr lang="sv-SE" sz="1400" dirty="0" err="1"/>
              <a:t>Lysio</a:t>
            </a:r>
            <a:r>
              <a:rPr lang="sv-SE" sz="1400" dirty="0"/>
              <a:t> Research via e-post till samordnare på respektive familjecentral. Samordnarna skickade sedan inbjudan vidare till medarbetarna på den aktuella familjecentralen. Den 13e november skickade </a:t>
            </a:r>
            <a:r>
              <a:rPr lang="sv-SE" sz="1400" dirty="0" err="1"/>
              <a:t>Lysio</a:t>
            </a:r>
            <a:r>
              <a:rPr lang="sv-SE" sz="1400" dirty="0"/>
              <a:t> Research även ut en mejlpåminnelse till de familjecentraler där inga medarbetare vid tillfället för påminnelsen hade svarat på enkäten. </a:t>
            </a:r>
          </a:p>
          <a:p>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87307576"/>
              </p:ext>
            </p:extLst>
          </p:nvPr>
        </p:nvGraphicFramePr>
        <p:xfrm>
          <a:off x="489274" y="4202723"/>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dirty="0"/>
                        <a:t>Insamling slut </a:t>
                      </a:r>
                    </a:p>
                  </a:txBody>
                  <a:tcPr anchor="ctr"/>
                </a:tc>
                <a:tc>
                  <a:txBody>
                    <a:bodyPr/>
                    <a:lstStyle/>
                    <a:p>
                      <a:r>
                        <a:rPr lang="sv-SE" sz="1100"/>
                        <a:t>Antal svar i regionen</a:t>
                      </a:r>
                    </a:p>
                  </a:txBody>
                  <a:tcPr anchor="ctr"/>
                </a:tc>
                <a:tc>
                  <a:txBody>
                    <a:bodyPr/>
                    <a:lstStyle/>
                    <a:p>
                      <a:r>
                        <a:rPr lang="sv-SE" sz="1100"/>
                        <a:t>Antal deltagande</a:t>
                      </a:r>
                    </a:p>
                    <a:p>
                      <a:r>
                        <a:rPr lang="sv-SE" sz="1100"/>
                        <a:t>familjecentraler i regionen</a:t>
                      </a:r>
                    </a:p>
                  </a:txBody>
                  <a:tcPr anchor="ctr"/>
                </a:tc>
                <a:extLst>
                  <a:ext uri="{0D108BD9-81ED-4DB2-BD59-A6C34878D82A}">
                    <a16:rowId xmlns:a16="http://schemas.microsoft.com/office/drawing/2014/main" val="2820031394"/>
                  </a:ext>
                </a:extLst>
              </a:tr>
              <a:tr h="475379">
                <a:tc>
                  <a:txBody>
                    <a:bodyPr/>
                    <a:lstStyle/>
                    <a:p>
                      <a:r>
                        <a:rPr lang="sv-SE" sz="1200" dirty="0"/>
                        <a:t>Samverkansenkät - medarbetare</a:t>
                      </a:r>
                    </a:p>
                  </a:txBody>
                  <a:tcPr anchor="ctr"/>
                </a:tc>
                <a:tc>
                  <a:txBody>
                    <a:bodyPr/>
                    <a:lstStyle/>
                    <a:p>
                      <a:r>
                        <a:rPr lang="sv-SE" sz="1200" dirty="0"/>
                        <a:t>2025-11-03</a:t>
                      </a:r>
                    </a:p>
                  </a:txBody>
                  <a:tcPr anchor="ctr"/>
                </a:tc>
                <a:tc>
                  <a:txBody>
                    <a:bodyPr/>
                    <a:lstStyle/>
                    <a:p>
                      <a:r>
                        <a:rPr lang="sv-SE" sz="1200" dirty="0"/>
                        <a:t>2025-11-23</a:t>
                      </a:r>
                    </a:p>
                  </a:txBody>
                  <a:tcPr anchor="ctr"/>
                </a:tc>
                <a:tc>
                  <a:txBody>
                    <a:bodyPr/>
                    <a:lstStyle/>
                    <a:p>
                      <a:r>
                        <a:rPr lang="sv-SE" sz="1200" dirty="0"/>
                        <a:t>308</a:t>
                      </a:r>
                    </a:p>
                  </a:txBody>
                  <a:tcPr anchor="ctr"/>
                </a:tc>
                <a:tc>
                  <a:txBody>
                    <a:bodyPr/>
                    <a:lstStyle/>
                    <a:p>
                      <a:r>
                        <a:rPr lang="sv-SE" sz="1200" dirty="0"/>
                        <a:t>41</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fontScale="90000"/>
          </a:bodyPr>
          <a:lstStyle/>
          <a:p>
            <a:r>
              <a:rPr lang="sv-SE" dirty="0"/>
              <a:t>Resultat samverkansenkät - medarbetare</a:t>
            </a:r>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Jag arbetar på:</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632985368"/>
              </p:ext>
            </p:extLst>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4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en-GB" sz="2000" b="1" dirty="0" err="1"/>
              <a:t>Skatta</a:t>
            </a:r>
            <a:r>
              <a:rPr lang="en-GB" sz="2000" b="1" dirty="0"/>
              <a:t> </a:t>
            </a:r>
            <a:r>
              <a:rPr lang="en-GB" sz="2000" b="1" dirty="0" err="1"/>
              <a:t>ditt</a:t>
            </a:r>
            <a:r>
              <a:rPr lang="en-GB" sz="2000" b="1" dirty="0"/>
              <a:t> </a:t>
            </a:r>
            <a:r>
              <a:rPr lang="en-GB" sz="2000" b="1" dirty="0" err="1"/>
              <a:t>svar</a:t>
            </a:r>
            <a:r>
              <a:rPr lang="en-GB" sz="2000" b="1" dirty="0"/>
              <a:t> </a:t>
            </a:r>
            <a:r>
              <a:rPr lang="en-GB" sz="2000" b="1" dirty="0" err="1"/>
              <a:t>från</a:t>
            </a:r>
            <a:r>
              <a:rPr lang="en-GB" sz="2000" b="1" dirty="0"/>
              <a:t> 1–5 </a:t>
            </a:r>
            <a:r>
              <a:rPr lang="en-GB" sz="2000" b="1" dirty="0" err="1"/>
              <a:t>där</a:t>
            </a:r>
            <a:r>
              <a:rPr lang="en-GB" sz="2000" b="1" dirty="0"/>
              <a:t> 1 </a:t>
            </a:r>
            <a:r>
              <a:rPr lang="en-GB" sz="2000" b="1" dirty="0" err="1"/>
              <a:t>stämmer</a:t>
            </a:r>
            <a:r>
              <a:rPr lang="en-GB" sz="2000" b="1" dirty="0"/>
              <a:t> </a:t>
            </a:r>
            <a:r>
              <a:rPr lang="en-GB" sz="2000" b="1" dirty="0" err="1"/>
              <a:t>mycket</a:t>
            </a:r>
            <a:r>
              <a:rPr lang="en-GB" sz="2000" b="1" dirty="0"/>
              <a:t> </a:t>
            </a:r>
            <a:r>
              <a:rPr lang="en-GB" sz="2000" b="1" dirty="0" err="1"/>
              <a:t>dåligt</a:t>
            </a:r>
            <a:r>
              <a:rPr lang="en-GB" sz="2000" b="1" dirty="0"/>
              <a:t> och 5 </a:t>
            </a:r>
            <a:r>
              <a:rPr lang="en-GB" sz="2000" b="1" dirty="0" err="1"/>
              <a:t>mycket</a:t>
            </a:r>
            <a:r>
              <a:rPr lang="en-GB" sz="2000" b="1" dirty="0"/>
              <a:t> bra</a:t>
            </a:r>
            <a:br>
              <a:rPr lang="en-GB" dirty="0"/>
            </a:br>
            <a:r>
              <a:rPr lang="en-GB" sz="1400" b="0" i="1" dirty="0" err="1"/>
              <a:t>Besvara</a:t>
            </a:r>
            <a:r>
              <a:rPr lang="en-GB" sz="1400" b="0" i="1" dirty="0"/>
              <a:t> med </a:t>
            </a:r>
            <a:r>
              <a:rPr lang="en-GB" sz="1400" b="0" i="1" dirty="0" err="1"/>
              <a:t>utgångspunkt</a:t>
            </a:r>
            <a:r>
              <a:rPr lang="en-GB" sz="1400" b="0" i="1" dirty="0"/>
              <a:t> </a:t>
            </a:r>
            <a:r>
              <a:rPr lang="en-GB" sz="1400" b="0" i="1" dirty="0" err="1"/>
              <a:t>från</a:t>
            </a:r>
            <a:r>
              <a:rPr lang="en-GB" sz="1400" b="0" i="1" dirty="0"/>
              <a:t> </a:t>
            </a:r>
            <a:r>
              <a:rPr lang="en-GB" sz="1400" b="0" i="1" dirty="0" err="1"/>
              <a:t>blivande</a:t>
            </a:r>
            <a:r>
              <a:rPr lang="en-GB" sz="1400" b="0" i="1" dirty="0"/>
              <a:t> </a:t>
            </a:r>
            <a:r>
              <a:rPr lang="en-GB" sz="1400" b="0" i="1" dirty="0" err="1"/>
              <a:t>föräldrar</a:t>
            </a:r>
            <a:r>
              <a:rPr lang="en-GB" sz="1400" b="0" i="1" dirty="0"/>
              <a:t> barn, </a:t>
            </a:r>
            <a:r>
              <a:rPr lang="en-GB" sz="1400" b="0" i="1" dirty="0" err="1"/>
              <a:t>föräldrar</a:t>
            </a:r>
            <a:r>
              <a:rPr lang="en-GB" sz="1400" b="0" i="1" dirty="0"/>
              <a:t> och </a:t>
            </a:r>
            <a:r>
              <a:rPr lang="en-GB" sz="1400" b="0" i="1" dirty="0" err="1"/>
              <a:t>andra</a:t>
            </a:r>
            <a:r>
              <a:rPr lang="en-GB" sz="1400" b="0" i="1" dirty="0"/>
              <a:t> </a:t>
            </a:r>
            <a:r>
              <a:rPr lang="en-GB" sz="1400" b="0" i="1" dirty="0" err="1"/>
              <a:t>viktiga</a:t>
            </a:r>
            <a:r>
              <a:rPr lang="en-GB" sz="1400" b="0" i="1" dirty="0"/>
              <a:t> </a:t>
            </a:r>
            <a:r>
              <a:rPr lang="en-GB" sz="1400" b="0" i="1" dirty="0" err="1"/>
              <a:t>vuxnas</a:t>
            </a:r>
            <a:r>
              <a:rPr lang="en-GB" sz="1400" b="0" i="1" dirty="0"/>
              <a:t> </a:t>
            </a:r>
            <a:r>
              <a:rPr lang="en-GB" sz="1400" b="0" i="1" dirty="0" err="1"/>
              <a:t>bästa</a:t>
            </a:r>
            <a:r>
              <a:rPr lang="en-GB" sz="1400" b="0" i="1" dirty="0"/>
              <a:t>.</a:t>
            </a:r>
            <a:r>
              <a:rPr lang="en-GB" sz="1400" b="0" dirty="0"/>
              <a:t> </a:t>
            </a:r>
            <a:br>
              <a:rPr lang="en-GB" sz="1400" b="0" dirty="0"/>
            </a:br>
            <a:br>
              <a:rPr lang="en-GB" sz="1400" b="0" dirty="0"/>
            </a:br>
            <a:r>
              <a:rPr lang="en-GB" sz="1400" b="0" dirty="0"/>
              <a:t>(</a:t>
            </a:r>
            <a:r>
              <a:rPr lang="en-GB" sz="1400" b="0" dirty="0" err="1"/>
              <a:t>Medelvärde</a:t>
            </a:r>
            <a:r>
              <a:rPr lang="en-GB" sz="1400" b="0" dirty="0"/>
              <a:t>)</a:t>
            </a:r>
            <a:endParaRPr lang="en-GB" b="0" dirty="0"/>
          </a:p>
        </p:txBody>
      </p:sp>
      <p:graphicFrame>
        <p:nvGraphicFramePr>
          <p:cNvPr id="5" name="Platshållare för innehåll 16">
            <a:extLst>
              <a:ext uri="{FF2B5EF4-FFF2-40B4-BE49-F238E27FC236}">
                <a16:creationId xmlns:a16="http://schemas.microsoft.com/office/drawing/2014/main" id="{0C7953DC-0F38-A16F-1FB8-A9D530600C47}"/>
              </a:ext>
            </a:extLst>
          </p:cNvPr>
          <p:cNvGraphicFramePr>
            <a:graphicFrameLocks noGrp="1"/>
          </p:cNvGraphicFramePr>
          <p:nvPr>
            <p:ph sz="quarter" idx="4"/>
            <p:extLst>
              <p:ext uri="{D42A27DB-BD31-4B8C-83A1-F6EECF244321}">
                <p14:modId xmlns:p14="http://schemas.microsoft.com/office/powerpoint/2010/main" val="1927954868"/>
              </p:ext>
            </p:extLst>
          </p:nvPr>
        </p:nvGraphicFramePr>
        <p:xfrm>
          <a:off x="796834" y="1711232"/>
          <a:ext cx="8543925" cy="4705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Skåne</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Samverkansenkät - Styrgrupp</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styrgruppen på familjecentraler/familjecentralsliknande verksamheter. </a:t>
            </a:r>
          </a:p>
          <a:p>
            <a:pPr marL="0" indent="0">
              <a:lnSpc>
                <a:spcPct val="120000"/>
              </a:lnSpc>
              <a:buNone/>
            </a:pP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Inbjudan till enkäten skickades ut av </a:t>
            </a:r>
            <a:r>
              <a:rPr lang="sv-SE" sz="1400" dirty="0" err="1"/>
              <a:t>Lysio</a:t>
            </a:r>
            <a:r>
              <a:rPr lang="sv-SE" sz="1400" dirty="0"/>
              <a:t> Research via e-post till samordnare på respektive familjecentral. Samordnarna skickade sedan inbjudan vidare till styr-eller ledningsgruppen på den aktuella familjecentralen. Den 13e november skickade </a:t>
            </a:r>
            <a:r>
              <a:rPr lang="sv-SE" sz="1400" dirty="0" err="1"/>
              <a:t>Lysio</a:t>
            </a:r>
            <a:r>
              <a:rPr lang="sv-SE" sz="1400" dirty="0"/>
              <a:t> Research även ut en mejlpåminnelse till de familjecentraler där inga chefer vid tillfället för påminnelsen hade svarat på enkäten. </a:t>
            </a:r>
          </a:p>
          <a:p>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459447559"/>
              </p:ext>
            </p:extLst>
          </p:nvPr>
        </p:nvGraphicFramePr>
        <p:xfrm>
          <a:off x="489274" y="4202723"/>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dirty="0"/>
                        <a:t>Insamling slut </a:t>
                      </a:r>
                    </a:p>
                  </a:txBody>
                  <a:tcPr anchor="ctr"/>
                </a:tc>
                <a:tc>
                  <a:txBody>
                    <a:bodyPr/>
                    <a:lstStyle/>
                    <a:p>
                      <a:r>
                        <a:rPr lang="sv-SE" sz="1100"/>
                        <a:t>Antal svar i regionen</a:t>
                      </a:r>
                    </a:p>
                  </a:txBody>
                  <a:tcPr anchor="ctr"/>
                </a:tc>
                <a:tc>
                  <a:txBody>
                    <a:bodyPr/>
                    <a:lstStyle/>
                    <a:p>
                      <a:r>
                        <a:rPr lang="sv-SE" sz="1100"/>
                        <a:t>Antal deltagande</a:t>
                      </a:r>
                    </a:p>
                    <a:p>
                      <a:r>
                        <a:rPr lang="sv-SE" sz="1100"/>
                        <a:t>familjecentraler i regionen</a:t>
                      </a:r>
                    </a:p>
                  </a:txBody>
                  <a:tcPr anchor="ctr"/>
                </a:tc>
                <a:extLst>
                  <a:ext uri="{0D108BD9-81ED-4DB2-BD59-A6C34878D82A}">
                    <a16:rowId xmlns:a16="http://schemas.microsoft.com/office/drawing/2014/main" val="2820031394"/>
                  </a:ext>
                </a:extLst>
              </a:tr>
              <a:tr h="475379">
                <a:tc>
                  <a:txBody>
                    <a:bodyPr/>
                    <a:lstStyle/>
                    <a:p>
                      <a:r>
                        <a:rPr lang="sv-SE" sz="1200" dirty="0"/>
                        <a:t>Samverkansenkät - styrgrupp</a:t>
                      </a:r>
                    </a:p>
                  </a:txBody>
                  <a:tcPr anchor="ctr"/>
                </a:tc>
                <a:tc>
                  <a:txBody>
                    <a:bodyPr/>
                    <a:lstStyle/>
                    <a:p>
                      <a:r>
                        <a:rPr lang="sv-SE" sz="1200" dirty="0"/>
                        <a:t>2025-11-03</a:t>
                      </a:r>
                    </a:p>
                  </a:txBody>
                  <a:tcPr anchor="ctr"/>
                </a:tc>
                <a:tc>
                  <a:txBody>
                    <a:bodyPr/>
                    <a:lstStyle/>
                    <a:p>
                      <a:r>
                        <a:rPr lang="sv-SE" sz="1200" dirty="0"/>
                        <a:t>2025-11-23</a:t>
                      </a:r>
                    </a:p>
                  </a:txBody>
                  <a:tcPr anchor="ctr"/>
                </a:tc>
                <a:tc>
                  <a:txBody>
                    <a:bodyPr/>
                    <a:lstStyle/>
                    <a:p>
                      <a:r>
                        <a:rPr lang="sv-SE" sz="1200" dirty="0"/>
                        <a:t>131</a:t>
                      </a:r>
                    </a:p>
                  </a:txBody>
                  <a:tcPr anchor="ctr"/>
                </a:tc>
                <a:tc>
                  <a:txBody>
                    <a:bodyPr/>
                    <a:lstStyle/>
                    <a:p>
                      <a:r>
                        <a:rPr lang="sv-SE" sz="1200" dirty="0"/>
                        <a:t>40</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 samverkansenkät - styrgrupp</a:t>
            </a:r>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0A56C3-3838-892A-6B38-2D25ADCED85F}"/>
              </a:ext>
            </a:extLst>
          </p:cNvPr>
          <p:cNvSpPr>
            <a:spLocks noGrp="1"/>
          </p:cNvSpPr>
          <p:nvPr>
            <p:ph type="ctrTitle"/>
          </p:nvPr>
        </p:nvSpPr>
        <p:spPr>
          <a:xfrm>
            <a:off x="803564" y="2629368"/>
            <a:ext cx="8839200" cy="685517"/>
          </a:xfrm>
        </p:spPr>
        <p:txBody>
          <a:bodyPr>
            <a:normAutofit fontScale="90000"/>
          </a:bodyPr>
          <a:lstStyle/>
          <a:p>
            <a:pPr algn="l"/>
            <a:r>
              <a:rPr lang="sv-SE" dirty="0"/>
              <a:t>Vilken typ av hjälp och stöd du fick? </a:t>
            </a:r>
            <a:br>
              <a:rPr lang="sv-SE" dirty="0"/>
            </a:br>
            <a:br>
              <a:rPr lang="sv-SE" dirty="0"/>
            </a:br>
            <a:r>
              <a:rPr lang="sv-SE" b="0" dirty="0"/>
              <a:t>”</a:t>
            </a:r>
            <a:r>
              <a:rPr lang="sv-SE" sz="2200" b="0" i="1" dirty="0"/>
              <a:t>All möjlig hjälp, allt från råd &amp; tips till hjälp när det har funnits behov av olika anledningar som att skicka vidare oss med barnen till läkare, sjukgymnast osv när det har funnits någon oro över något, eller att man har sett att något inte är bra/stämmer. Det har alltid varit en stor trygghet då dem alltid tar en på allvar.”</a:t>
            </a:r>
            <a:endParaRPr lang="sv-SE" b="0" i="1" dirty="0"/>
          </a:p>
        </p:txBody>
      </p:sp>
    </p:spTree>
    <p:extLst>
      <p:ext uri="{BB962C8B-B14F-4D97-AF65-F5344CB8AC3E}">
        <p14:creationId xmlns:p14="http://schemas.microsoft.com/office/powerpoint/2010/main" val="34621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Jag är chef för medarbetare inom:</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632985368"/>
              </p:ext>
            </p:extLst>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4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sv-SE" sz="2000" dirty="0">
                <a:ea typeface="Verdana"/>
              </a:rPr>
              <a:t>Skatta ditt svar från 1–5 där 1 stämmer mycket dåligt och 5 mycket bra</a:t>
            </a:r>
            <a:br>
              <a:rPr lang="sv-SE" sz="2000" dirty="0"/>
            </a:br>
            <a:r>
              <a:rPr lang="sv-SE" sz="1400" b="0" i="1" dirty="0">
                <a:ea typeface="Verdana"/>
              </a:rPr>
              <a:t>Besvara med utgångspunkt från familjecentralsverksamhetens bästa.</a:t>
            </a:r>
            <a:br>
              <a:rPr lang="sv-SE" sz="1400" b="0" i="1" dirty="0"/>
            </a:br>
            <a:r>
              <a:rPr lang="sv-SE" sz="1400" b="0" i="1" dirty="0">
                <a:cs typeface="Arial"/>
              </a:rPr>
              <a:t>I vår styr- och ledningsgrupp:</a:t>
            </a:r>
            <a:br>
              <a:rPr lang="en-GB" sz="1400" b="0" dirty="0"/>
            </a:br>
            <a:br>
              <a:rPr lang="en-GB" sz="1400" b="0" dirty="0"/>
            </a:br>
            <a:r>
              <a:rPr lang="en-GB" sz="1400" b="0" dirty="0">
                <a:ea typeface="Verdana"/>
              </a:rPr>
              <a:t>(</a:t>
            </a:r>
            <a:r>
              <a:rPr lang="en-GB" sz="1400" b="0" dirty="0" err="1">
                <a:ea typeface="Verdana"/>
              </a:rPr>
              <a:t>Medelvärde</a:t>
            </a:r>
            <a:r>
              <a:rPr lang="en-GB" sz="1400" b="0" dirty="0">
                <a:ea typeface="Verdana"/>
              </a:rPr>
              <a:t>)</a:t>
            </a:r>
            <a:endParaRPr lang="en-GB" b="0" dirty="0"/>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3472400430"/>
              </p:ext>
            </p:extLst>
          </p:nvPr>
        </p:nvGraphicFramePr>
        <p:xfrm>
          <a:off x="231228" y="1432175"/>
          <a:ext cx="9674772" cy="4984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27836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2225841"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Många bra utbildningar - Kost till barn - Hur kan jag ta hand om barn
“Jag får hjälp av sjuksköterskan med remisser till rätt specialist, barnen lär sig och leker med andra på öppna förskolan och älskar det, och jag får värdefulla råd från socialtjänsten.”
”Jag fick råd och vägledning kring mitt barns utveckling och hur jag kan bemöta svårigheter i vardagen.”
&lt;NAME&gt; är alltid fantastisk. Ringer tillbaka snabbt och har bra råd.
&lt;NAME&gt; är fantastiskt lätt att prata med och har gett så mycket råd och stöd kring allt från konflikthantering till hur en bör tänka kring val av förskola. Hon lyssnar alltid på allas idéer och tankar och är snabb på att ta till sig dessa!
&lt;NAME&gt; är fantastiskt! Allt hjälpsam och trevlig helt underbar
&lt;NAME&gt; är så trevlig och hjälpsam.
&lt;NAME&gt; är underbar och fantastisk
&lt;NAME&gt; hjälpte mig när jag blev akut sjuk på öppna förskolan. Följde med mig hem och ringde ambulans. Alltid tacksam över bägge &lt;NAME&gt; och &lt;NAME&gt;.
&lt;NAME&gt; hjälpte mig under en separation och när barnens pappa blev sjuk.
&lt;NAME&gt; och &lt;NAME&gt; är bäst!
&lt;NAME&gt; och &lt;NAME&gt; har välkomnat mig med öppna armar och alltid funnits där
&lt;NAME&gt; och &lt;NAME&gt; lyssnar alltid och vipratar mycket tillsamans om mit barn. Jag kaner mig altid myket bra på öppen förskola mit barn myket glad nar vi vara har.</a:t>
            </a:r>
          </a:p>
          <a:p>
            <a:pPr>
              <a:spcBef>
                <a:spcPts val="401"/>
              </a:spcBef>
            </a:pPr>
            <a:r>
              <a:rPr lang="sv-SE" sz="1200" dirty="0"/>
              <a:t>&lt;NAME&gt; stöttar och hjälper mig mycket gällande min oro då det är mitt första barn.
&lt;NAME&gt; upptäckte att vår son hade ont i magen och då tog hon tag i det direkt och nu är han så nöjd och glad.
</a:t>
            </a:r>
            <a:r>
              <a:rPr lang="sv-SE" sz="1200" dirty="0" err="1"/>
              <a:t>Aktvitet</a:t>
            </a:r>
            <a:r>
              <a:rPr lang="sv-SE" sz="1200" dirty="0"/>
              <a:t> söka förskolan .
Akut hjälp
All information
All information </a:t>
            </a:r>
            <a:r>
              <a:rPr lang="sv-SE" sz="1200" dirty="0" err="1"/>
              <a:t>related</a:t>
            </a:r>
            <a:r>
              <a:rPr lang="sv-SE" sz="1200" dirty="0"/>
              <a:t> to the </a:t>
            </a:r>
            <a:r>
              <a:rPr lang="sv-SE" sz="1200" dirty="0" err="1"/>
              <a:t>child</a:t>
            </a:r>
            <a:endParaRPr lang="sv-SE" sz="1200" dirty="0"/>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noProof="0" dirty="0"/>
              <a:t>Skåne</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noProof="0" dirty="0"/>
              <a:t>Besöksenkät - barn</a:t>
            </a:r>
          </a:p>
        </p:txBody>
      </p:sp>
    </p:spTree>
    <p:extLst>
      <p:ext uri="{BB962C8B-B14F-4D97-AF65-F5344CB8AC3E}">
        <p14:creationId xmlns:p14="http://schemas.microsoft.com/office/powerpoint/2010/main" val="344841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marL="0" indent="0">
              <a:spcBef>
                <a:spcPts val="401"/>
              </a:spcBef>
              <a:buNone/>
            </a:pPr>
            <a:r>
              <a:rPr lang="sv-SE" sz="1200" dirty="0"/>
              <a:t>All stöd jag har behövt
All stöd vad gäller mitt barn , tips stöd och hur jag gör vid eventuella situationer
Alla är alltid så snälla och glada och hjälpsamma
Alla steg i mitt föräldraskap när der varit tufft och nu med inskolningen. Stöd till mig som förälder.
Allmän information som man undrar om kring barnet
Allmän stöd gällande föräldraskap och övrigt.
Allmänna råd och tips under min dotters uppväxt. Kuratorn är alltid tillgänglig för svårare frågor.
Allmänna råd om olika saker man undrar om</a:t>
            </a:r>
          </a:p>
          <a:p>
            <a:pPr>
              <a:spcBef>
                <a:spcPts val="401"/>
              </a:spcBef>
            </a:pPr>
            <a:r>
              <a:rPr lang="sv-SE" sz="1200" dirty="0"/>
              <a:t>Allt
Allt från en hjälpande hand när man är på plats, till värmande o hjälpande ord. De är lyhörda och aldrig drömmande!
Allt från min fantastiska barnmorska &lt;NAME&gt; till stöd från socionom
Allt jag behöver
Allt jag behöver eller svara på frågor
Allt jag behöver hjälp med. Kan snacka med dom om jag mår dåligt
Allt man kan tänka sig. Stöd mentalt och fysiskt. Lyhörda personal och snabba med svar när man behöver få kontakt.
Allt möjlig
Allt när det kommer till barnen och som förleder
Allt som behövs jag för mina barn och frågat.</a:t>
            </a:r>
          </a:p>
          <a:p>
            <a:pPr marL="0" indent="0">
              <a:spcBef>
                <a:spcPts val="401"/>
              </a:spcBef>
              <a:buNone/>
            </a:pPr>
            <a:endParaRPr lang="sv-SE"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lnSpcReduction="10000"/>
          </a:bodyPr>
          <a:lstStyle/>
          <a:p>
            <a:pPr>
              <a:spcBef>
                <a:spcPts val="401"/>
              </a:spcBef>
            </a:pPr>
            <a:r>
              <a:rPr lang="sv-SE" sz="1200" dirty="0"/>
              <a:t>Alltid en öppen dialog i alla ämnen, vad man än kan undra över. Upplever att personal alltid gör sitt yttersta för att komma med tips på allt inom både svåra ämnen och mer enkla som utflyktstips, aktiviteter mm. Aldrig påflugna, alltid till hands på ett fantastiskt vis. Ser ALLA.
Alltid fått hjälp när vi sökt
Alltid fina ord
Alltid glad och hjälpsamma och alla är så vänliga
Alltid öppen om att prata om när man behöver om diverse saker och livet.</a:t>
            </a:r>
          </a:p>
          <a:p>
            <a:pPr>
              <a:spcBef>
                <a:spcPts val="401"/>
              </a:spcBef>
            </a:pPr>
            <a:r>
              <a:rPr lang="sv-SE" sz="1200" dirty="0"/>
              <a:t>Alltid super välkomnande och tycker det är en </a:t>
            </a:r>
            <a:r>
              <a:rPr lang="sv-SE" sz="1200" dirty="0" err="1"/>
              <a:t>speciel</a:t>
            </a:r>
            <a:r>
              <a:rPr lang="sv-SE" sz="1200" dirty="0"/>
              <a:t> känsla på Nydala öppna förskola! En STOR eloge till &lt;NAME&gt; och &lt;NAME&gt; för det fantastiska arbete de gör. Kommer komma hit med alla mina framtida barn.
Alltid svar på mina frågor och funderingar, personalen är lyhörd och försöker alltid lugna ner mig i </a:t>
            </a:r>
            <a:r>
              <a:rPr lang="sv-SE" sz="1200" dirty="0" err="1"/>
              <a:t>fårgor</a:t>
            </a:r>
            <a:r>
              <a:rPr lang="sv-SE" sz="1200" dirty="0"/>
              <a:t> som gör mig lite osäker och orolig.
</a:t>
            </a:r>
            <a:r>
              <a:rPr lang="sv-SE" sz="1200" dirty="0" err="1"/>
              <a:t>Almänn</a:t>
            </a:r>
            <a:r>
              <a:rPr lang="sv-SE" sz="1200" dirty="0"/>
              <a:t> diskussion
Alt
Always ask </a:t>
            </a:r>
            <a:r>
              <a:rPr lang="sv-SE" sz="1200" dirty="0" err="1"/>
              <a:t>how</a:t>
            </a:r>
            <a:r>
              <a:rPr lang="sv-SE" sz="1200" dirty="0"/>
              <a:t> </a:t>
            </a:r>
            <a:r>
              <a:rPr lang="sv-SE" sz="1200" dirty="0" err="1"/>
              <a:t>we</a:t>
            </a:r>
            <a:r>
              <a:rPr lang="sv-SE" sz="1200" dirty="0"/>
              <a:t> </a:t>
            </a:r>
            <a:r>
              <a:rPr lang="sv-SE" sz="1200" dirty="0" err="1"/>
              <a:t>are</a:t>
            </a:r>
            <a:r>
              <a:rPr lang="sv-SE" sz="1200" dirty="0"/>
              <a:t> </a:t>
            </a:r>
            <a:r>
              <a:rPr lang="sv-SE" sz="1200" dirty="0" err="1"/>
              <a:t>doing</a:t>
            </a:r>
            <a:r>
              <a:rPr lang="sv-SE" sz="1200" dirty="0"/>
              <a:t> and </a:t>
            </a:r>
            <a:r>
              <a:rPr lang="sv-SE" sz="1200" dirty="0" err="1"/>
              <a:t>give</a:t>
            </a:r>
            <a:r>
              <a:rPr lang="sv-SE" sz="1200" dirty="0"/>
              <a:t> </a:t>
            </a:r>
            <a:r>
              <a:rPr lang="sv-SE" sz="1200" dirty="0" err="1"/>
              <a:t>me</a:t>
            </a:r>
            <a:r>
              <a:rPr lang="sv-SE" sz="1200" dirty="0"/>
              <a:t> tips </a:t>
            </a:r>
            <a:r>
              <a:rPr lang="sv-SE" sz="1200" dirty="0" err="1"/>
              <a:t>around</a:t>
            </a:r>
            <a:r>
              <a:rPr lang="sv-SE" sz="1200" dirty="0"/>
              <a:t> </a:t>
            </a:r>
            <a:r>
              <a:rPr lang="sv-SE" sz="1200" dirty="0" err="1"/>
              <a:t>here</a:t>
            </a:r>
            <a:r>
              <a:rPr lang="sv-SE" sz="1200" dirty="0"/>
              <a:t>
Amning
Amning
Amning
Amningen
Amningsråd samt extra besök
Amningsstöd i början. Extra viktkontroller.
An extra </a:t>
            </a:r>
            <a:r>
              <a:rPr lang="sv-SE" sz="1200" dirty="0" err="1"/>
              <a:t>conversation</a:t>
            </a:r>
            <a:r>
              <a:rPr lang="sv-SE" sz="1200" dirty="0"/>
              <a:t> </a:t>
            </a:r>
            <a:r>
              <a:rPr lang="sv-SE" sz="1200" dirty="0" err="1"/>
              <a:t>with</a:t>
            </a:r>
            <a:r>
              <a:rPr lang="sv-SE" sz="1200" dirty="0"/>
              <a:t> &lt;NAME&gt;.
Angående maträdsla med barn så de ej sätter i halsen
Angående större sonen som haft mycket besvär med humör och misstanke om diagnoser
Anmälan till förskolan för storebror</a:t>
            </a:r>
          </a:p>
          <a:p>
            <a:pPr marL="0" indent="0">
              <a:spcBef>
                <a:spcPts val="401"/>
              </a:spcBef>
              <a:buNone/>
            </a:pPr>
            <a:endParaRPr lang="sv-SE"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Ansöka förskola till min baby
Att de har visat mig runt p första gång och jag får hjälp när jag behöver något.
Att hälsa för barn
Att man kan få prata om de man känner är jobbigt, måste inte bara vara kopplat till relation med sin partner eller föräldraskap utan kan va saker man själv funderar över, vill prata om eller ventilera
Av förskolläraren om förskolan.
Bara att ringa eller smsa, eller prata med dem när man är på deras verksamhet, de tar sig alltid tid för en.
Bekräftelse. Stöd i olika frågor om barnet
Berättade om verkligheten
Besök hemma
Besök i hemmet. Hjälp med familjerådgivning och allmänt stöd
Bolla tankar om barnsutvevkling. Samt mat, och sömn
Bollning av idéer
Booking appointments from physiotherapist for </a:t>
            </a:r>
            <a:r>
              <a:rPr lang="sv-SE" sz="1200" dirty="0" err="1"/>
              <a:t>our</a:t>
            </a:r>
            <a:r>
              <a:rPr lang="sv-SE" sz="1200" dirty="0"/>
              <a:t> baby
Bra råd och stöttande samtal. Fick även stöd när bebisen skulle äta fast föda för första gången.</a:t>
            </a:r>
          </a:p>
          <a:p>
            <a:pPr>
              <a:spcBef>
                <a:spcPts val="401"/>
              </a:spcBef>
            </a:pPr>
            <a:r>
              <a:rPr lang="sv-SE" sz="1200" dirty="0"/>
              <a:t>Bra samtal
Bra samtal om hur man förenklar hemma
Bra stöd
Bra tips och råd
</a:t>
            </a:r>
            <a:r>
              <a:rPr lang="sv-SE" sz="1200" dirty="0" err="1"/>
              <a:t>Checked</a:t>
            </a:r>
            <a:r>
              <a:rPr lang="sv-SE" sz="1200" dirty="0"/>
              <a:t> my </a:t>
            </a:r>
            <a:r>
              <a:rPr lang="sv-SE" sz="1200" dirty="0" err="1"/>
              <a:t>son's</a:t>
            </a:r>
            <a:r>
              <a:rPr lang="sv-SE" sz="1200" dirty="0"/>
              <a:t> </a:t>
            </a:r>
            <a:r>
              <a:rPr lang="sv-SE" sz="1200" dirty="0" err="1"/>
              <a:t>listening</a:t>
            </a:r>
            <a:r>
              <a:rPr lang="sv-SE" sz="1200" dirty="0"/>
              <a:t> and </a:t>
            </a:r>
            <a:r>
              <a:rPr lang="sv-SE" sz="1200" dirty="0" err="1"/>
              <a:t>concentration</a:t>
            </a:r>
            <a:r>
              <a:rPr lang="sv-SE" sz="1200" dirty="0"/>
              <a:t> </a:t>
            </a:r>
            <a:r>
              <a:rPr lang="sv-SE" sz="1200" dirty="0" err="1"/>
              <a:t>things</a:t>
            </a:r>
            <a:r>
              <a:rPr lang="sv-SE" sz="12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err="1"/>
              <a:t>Consultations</a:t>
            </a:r>
            <a:r>
              <a:rPr lang="sv-SE" sz="1200" dirty="0"/>
              <a:t> about taking care of babies
Counseling
De är jätte duktiga att ge råder, hjälper till när vi var på plats, osv.
De finns alltid om man behöver prata av sig,
De finns alltid vid extra frågor
De frågar alltid om det är någon de kan hjälpa mig med!
De frågar ofta hur man mår, säger att man är välkommen på aktiviteterna de har och bryr sig. De ser en.
De har hjälpt mig med att jag kan hälsa på på förskolor och hjälpt mig med nummer till de olika förskolor.
De har vid en ABC-kurs gett rådgivning utifrån situationer som vi brottas med hemma.
De hjälper mig att göra ansökan till förskolan till mina barn.</a:t>
            </a:r>
          </a:p>
          <a:p>
            <a:pPr>
              <a:spcBef>
                <a:spcPts val="401"/>
              </a:spcBef>
            </a:pPr>
            <a:r>
              <a:rPr lang="sv-SE" sz="1200" dirty="0"/>
              <a:t>De hjälper mig Bro snälla
De hjälper mig med allt
De hjälper oss alltid och speciellt &lt;NAME&gt;, hon finns alltid för oss och hjälper till väldigt mycket och besvarar alla frågor
De lyssnar på bekymmer och behov som vi försöker lösa. De skapar en välkomnande trygghet och är lösnings fokuserade, otroligt kunniga i sitt arbete.
De stöttar en med att passa barn nr 2 om barn nr 1 behöver gå på toaletten. De samtalar med en om allt möjligt och skulle det vara något problem så finns dom alltid där!
De svara alltid på mina frågor på ett sätt som ger mig nytta bra förslag som utvecklar mitt tänkande.
De svarar alltid på mina frågor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De svarar alltid på mina frågor på sätt som ger mig nytta och bra förslag som utvecklar mitt tänkande. Personalen leker också med barnen och här upptäcker vi även vad vår barn tycker om, och vi får stöd från sjuksköterska vid behov.
De svarar alltid på mina frågor vilket känns tryggt
De svarar på alla frågor som jag ställer
De tar sig tiden att prata när man behöver och de visar ALLTID att de finns där om man behöver något. Är otroligt tacksam för allihop!
Dem som jag vill veta information om dem brukar informera mig
Dem ställer upp med att lägg fram leksaker för barnen att leka med, väldigt trevlig personal!
Den barns aktiveteter
Den enda form av hjälp jag varit i behov av är att få ställa lite frågor vilket jag alltid känner mig välkommen att göra</a:t>
            </a:r>
          </a:p>
          <a:p>
            <a:pPr>
              <a:spcBef>
                <a:spcPts val="401"/>
              </a:spcBef>
            </a:pPr>
            <a:r>
              <a:rPr lang="sv-SE" sz="1200" dirty="0"/>
              <a:t>Det </a:t>
            </a:r>
            <a:r>
              <a:rPr lang="sv-SE" sz="1200" dirty="0" err="1"/>
              <a:t>hjalp</a:t>
            </a:r>
            <a:r>
              <a:rPr lang="sv-SE" sz="1200" dirty="0"/>
              <a:t> </a:t>
            </a:r>
            <a:r>
              <a:rPr lang="sv-SE" sz="1200" dirty="0" err="1"/>
              <a:t>alletider</a:t>
            </a:r>
            <a:r>
              <a:rPr lang="sv-SE" sz="1200" dirty="0"/>
              <a:t>
Det som jag behöver och eller ber om
Det stöd jag fick var att tolk gjorde så att jag förstod översättningsfrågorna.
Different talks </a:t>
            </a:r>
            <a:r>
              <a:rPr lang="sv-SE" sz="1200" dirty="0" err="1"/>
              <a:t>with</a:t>
            </a:r>
            <a:r>
              <a:rPr lang="sv-SE" sz="1200" dirty="0"/>
              <a:t> the pedagog
Djupare samtal om livet
Dom lär mig svenska
Dom finns alltid där att prata med om man behöver. Under föräldraledigheten behöver man ibland prata av sig och reflektera över olika saker. Då kan man alltid prata med personalen här.</a:t>
            </a:r>
          </a:p>
          <a:p>
            <a:pPr>
              <a:spcBef>
                <a:spcPts val="401"/>
              </a:spcBef>
            </a:pPr>
            <a:r>
              <a:rPr lang="sv-SE" sz="1200" dirty="0"/>
              <a:t>Dom hjälper gärna till som extra hand kring ens barn om de skulle behövas o ens egna händer inte räcker, alltid tillmötesgående och super gulliga mot barnen o föräldrar!
Dom hjälper mig alltid med sin erfarenhet och kunskap, när jag behöver rådfråga om nånting gällande mina barn. Vi går alltid härifrån på glatt humör. Vi älskar att vara här,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3D1B0F-0DFD-5698-FE29-CCAF1401F88C}"/>
              </a:ext>
            </a:extLst>
          </p:cNvPr>
          <p:cNvSpPr>
            <a:spLocks noGrp="1"/>
          </p:cNvSpPr>
          <p:nvPr>
            <p:ph type="ctrTitle"/>
          </p:nvPr>
        </p:nvSpPr>
        <p:spPr>
          <a:xfrm>
            <a:off x="1149927" y="2511888"/>
            <a:ext cx="7647709" cy="685517"/>
          </a:xfrm>
        </p:spPr>
        <p:txBody>
          <a:bodyPr>
            <a:normAutofit fontScale="90000"/>
          </a:bodyPr>
          <a:lstStyle/>
          <a:p>
            <a:pPr algn="l"/>
            <a:r>
              <a:rPr lang="sv-SE" dirty="0"/>
              <a:t>Vilken typ av hjälp och stöd du fick? </a:t>
            </a:r>
            <a:br>
              <a:rPr lang="sv-SE" dirty="0"/>
            </a:br>
            <a:br>
              <a:rPr lang="sv-SE" dirty="0"/>
            </a:br>
            <a:r>
              <a:rPr lang="sv-SE" b="0" dirty="0"/>
              <a:t>”</a:t>
            </a:r>
            <a:r>
              <a:rPr lang="sv-SE" sz="2200" b="0" i="1" dirty="0"/>
              <a:t>Fick hjälp att kontakta en förskola </a:t>
            </a:r>
            <a:r>
              <a:rPr lang="sv-SE" sz="2200" b="0" i="1" dirty="0" err="1"/>
              <a:t>bla</a:t>
            </a:r>
            <a:r>
              <a:rPr lang="sv-SE" sz="2200" b="0" i="1" dirty="0"/>
              <a:t>. och massa stöd att prata om olika saker. Många småsaker men betydelsefulla. Ingen där tvekar att ta tag i att hjälp till och lösa något för en om dom kan.”</a:t>
            </a:r>
            <a:endParaRPr lang="sv-SE" b="0" i="1" dirty="0"/>
          </a:p>
        </p:txBody>
      </p:sp>
    </p:spTree>
    <p:extLst>
      <p:ext uri="{BB962C8B-B14F-4D97-AF65-F5344CB8AC3E}">
        <p14:creationId xmlns:p14="http://schemas.microsoft.com/office/powerpoint/2010/main" val="2898405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Dom kan komma med bra råd och svar på de man frågar dom.
Eftersom jag är ny så de hjälper mig och förklara vad som de gör här och de pratar med min lilla bebisen och ha roligt
Emotionellt, mentalt
Ett besök hos &lt;NAME&gt;
Every daywith &lt;NAME&gt; and &lt;NAME&gt;. They give good support. The best open preeschool in Malmo.
Ex ansöka förskola och </a:t>
            </a:r>
            <a:r>
              <a:rPr lang="sv-SE" sz="1200" dirty="0" err="1"/>
              <a:t>balanked</a:t>
            </a:r>
            <a:endParaRPr lang="sv-SE" sz="1200" dirty="0"/>
          </a:p>
          <a:p>
            <a:pPr>
              <a:spcBef>
                <a:spcPts val="401"/>
              </a:spcBef>
            </a:pPr>
            <a:r>
              <a:rPr lang="sv-SE" sz="1200" dirty="0"/>
              <a:t>Extra hjälp med amningsstöd. Även fått mycket bra hjälp kring andra saker jag undrat särskilt kring.
Extra stöd när dottern var nyfödd och inte gick upp i vikt som hon skulle.
Extra tillväxt
Extra vägning mm
Extra vägningar/mätningar
Extrainsatt BVC kontroll
Familjecentralen i </a:t>
            </a:r>
            <a:r>
              <a:rPr lang="sv-SE" sz="1200" dirty="0" err="1"/>
              <a:t>högaborg</a:t>
            </a:r>
            <a:r>
              <a:rPr lang="sv-SE" sz="1200" dirty="0"/>
              <a:t> är underbar
Familjeproblem
Familjerådgivning
Familjerådgivning när jag behövt. Barnmorska frågor kring min sons hälsa. Där ja snabbt fått kontakt med en barnmorska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Familjerådgivning, kurser. Stöttning
Familjestödjare/samtal med socionom
Får alltid ett bra bemötande av pedagogerna, jag känner att jag kan lyfta fram vad som helst till dem.
Får alltid stöd av BVC sköterskan när det är något med mina barn som jag undrar över och ger tips å råd.
Får hjälp att hitta föräldrar som har samma barn/livssituation
Fått fin hjälp av &lt;NAME&gt; med extra viktkontroll och stöd och råd i samband med detta.
Fått hjälp och stöd med språk, föräldraskapet, skärmrekomendationer och pedagogisk förhållningssätt.
Fått mycket stöd i början med min son och hjälp för ersättning. Personalen visar och lär hur man hanterar olika situationer med spädbarn.
Fått svar på frågor jag haft angående bebis. Har fått hjälp o stöd både på plats och även via telefon.
Feedbacks </a:t>
            </a:r>
            <a:r>
              <a:rPr lang="sv-SE" sz="1200" dirty="0" err="1"/>
              <a:t>og</a:t>
            </a:r>
            <a:r>
              <a:rPr lang="sv-SE" sz="1200" dirty="0"/>
              <a:t> </a:t>
            </a:r>
            <a:r>
              <a:rPr lang="sv-SE" sz="1200" dirty="0" err="1"/>
              <a:t>tilbakemeddelande</a:t>
            </a:r>
            <a:r>
              <a:rPr lang="sv-SE" sz="1200" dirty="0"/>
              <a:t>
Fick hjälp av &lt;NAME&gt;, hon gav mig mycket information om förskolan och vad jag behövde köpa för att förbereda mitt barn till olika väder
Fick hjälp med kontakt till psykologmottagning när jag mådde dåligt.
Fick hjälp med samtal under min graviditet.</a:t>
            </a:r>
          </a:p>
          <a:p>
            <a:pPr>
              <a:spcBef>
                <a:spcPts val="401"/>
              </a:spcBef>
            </a:pPr>
            <a:r>
              <a:rPr lang="sv-SE" sz="1200" dirty="0"/>
              <a:t>Fick stöd med hur jag ska ta mig an föräldrarollen på bästa sätt medan jag samtidigt inte glömmer av mina egna grundläggande behov.
Fick stöd med remiss till </a:t>
            </a:r>
            <a:r>
              <a:rPr lang="sv-SE" sz="1200" dirty="0" err="1"/>
              <a:t>spädis</a:t>
            </a:r>
            <a:r>
              <a:rPr lang="sv-SE" sz="1200" dirty="0"/>
              <a:t> och barnpsykolog när barnet låste sig och bara skrek och va i affekt
Fin hjälp av kurator
Fina samtal med &lt;NAME&gt; och &lt;NAME&gt;. De finns alltid tillhands.
Fler hembesök i samband med programmet Växa Tryggt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För alla när jag behöver hjälper
Föräderstöd
föräldra råd, inskolning, privat liv mm
Föräldragrupp
Föräldrakurs
Föräldrar rådgivare
Föräldraråd , t.ex. hur kan man får sin barn inte titta skärmtider .
Föräldraskap, amning, egenvård
Föräldraskapsstöd som hänvisats av BVC
Föräldrastöd Kurs: trygghetscirkeln
Föräldrastöd </a:t>
            </a:r>
            <a:r>
              <a:rPr lang="sv-SE" sz="1200" dirty="0" err="1"/>
              <a:t>pga</a:t>
            </a:r>
            <a:r>
              <a:rPr lang="sv-SE" sz="1200" dirty="0"/>
              <a:t> utbrott
Förlossningsrädsla
Förskolan informationer
Förståelse &amp; hjälp vid samtal
Frågor kring mitt barn eller tips kring vad som finns att göra med mitt barn i Helsingborg.
Frågor om allt inom föräldraskapet
Frågor om förskolan</a:t>
            </a:r>
          </a:p>
          <a:p>
            <a:pPr>
              <a:spcBef>
                <a:spcPts val="401"/>
              </a:spcBef>
            </a:pPr>
            <a:endParaRPr lang="sv-SE"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Fylla i blanketter,
Går Abc utbildning
Gav blankett om hur jag ansöker till BVC.
Ger information, i god tid. Tips på vad jag inte vet om barnen.
Glada personal med fin bemötande
Göra önskar på olycka myndigheter
Grupp för självstående mammor och fokus på att vara själv. Olika teman varje gång.
Guide till Trygghets cirkeln. Hjälp när barn fick raseriutbrott.
Har alltid fått extra bra stöd både av sköterskan vi går till för kontroller men även personalen på öppna förskolan. Både när man behöver extra pepp eller svar på frågor och funderingar!
Har alltid trevligt med &lt;NAME&gt; och &lt;NAME&gt; , får hjälpen om det är något jag behöver eller undrar .
Har fått mycket hjälp med saker runt mig och mina barn. Allt från var jag kan vända mig till annan hjälp
Har fått samtals kontakt när jag behövde det
Har gått på öppna förskolan sedan mitt barn var 4 månader, kan idag säga att det har underlättat inskolningen på förskolan. Jag har fått stöd och gemenskap för att växa som förälder. Öppnat förskolan har gett mig lika mycket som mitt barn. Tack för att de finns!!
Har inte fått stöd men vet att stöd finns om jag skulle behöva
Har medverkat på besök på vårdcentralen som varit relaterade till stödet på familjecentralen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err="1">
                <a:ea typeface="Verdana"/>
              </a:rPr>
              <a:t>Lysio</a:t>
            </a:r>
            <a:r>
              <a:rPr lang="sv-SE" sz="1400" dirty="0">
                <a:ea typeface="Verdana"/>
              </a:rPr>
              <a:t> Research har för Föreningen För Familjecentralers Främjandes (FFFF) räkning genomfört en undersökning bland barn som besöker familjecentralerna/de familjecentralsliknande verksamheterna. </a:t>
            </a:r>
          </a:p>
          <a:p>
            <a:pPr marL="0" indent="0">
              <a:lnSpc>
                <a:spcPct val="120000"/>
              </a:lnSpc>
              <a:buNone/>
            </a:pPr>
            <a:endParaRPr lang="sv-SE" sz="1400" dirty="0">
              <a:solidFill>
                <a:srgbClr val="212121"/>
              </a:solidFill>
            </a:endParaRP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333552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Har pratat med kurator
Helamning var viktigt för mig redan under graviditeten och jag fick all hjälp och allt stöd jag behövde för att lyckas med det. Jag är otroligt tacksam. Efter förlossningen hade jag dessutom lite besvär med underlivet som gjorde mig orolig, och personalen var väldigt engagerad i att få tag på en barnmorska som till slut hade tid att undersöka mig. Vi känner oss alltid välkomna på familjecentralen och är oerhört tacksamma för all hjälp och allt stöd vi får av alla som arbetar där. Bättre än så kan det inte vara.
Help building connection with the child
Help to enroll my child to preschool!
Hhgfch
Hjälp att gå över till helamning, och fasa ut ersättning för nyfödd bebis.
Hjälp att hålla ena barnet när den andra måste på ex. Toa, när jag fikat osv.
Hjälp av socionom
Hjälp inom familjen
Hjälp med att bryta vissa beteende hos dottern.
Hjälp med barn som har svårt med maten
Hjälp med fika
Hjälp med föräldraskap, om systemet i Sverige, språk och bland annat.
Hjälp med hur man hanterar barnens aggressivitet
Hjälp med kaffe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Hjälp med kontakt med kurator.
Hjälp med kontakt till psykolog och öron-näsa-halsmottagningen
Hjälp med lite råd och tips till &lt;NAME&gt; som är 3 år.
Hjälp med min son daglig schema 
Hjälp med psykologkontakt. Även känt en extra omtanke från BM, BVC sjuksköterskor samt läkare! Fantastiska allihopa. Rätt personer på rätt plats:
Hjälp med sömn problem och andra tips.
Hjälp med studier och barn rådgivning
Hjälp med tips på aktiviteter att göra med mott barn.
Hjälp när ena barnet var yngre samt info om mina funderingar
Hjälp och råd angående mitt spädbarn.
Hjälp och stöttning i föräldraskapet, jag är tacksam för det!
Hjälp och stöttning med min son på 4 år som har det lite kämpigt med mycket energi
Hjälp och tips, hur man ska tänka kring mitt barn i viss ålder.
Hjälp vad som gäller angående vårdnad
Hjälper gäms till om man behöver gå på toa. Fick hjälp när den yngsta var bebis och den äldsta sprang iväg.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780A1-1E88-33E9-BC40-5535D407F5A6}"/>
              </a:ext>
            </a:extLst>
          </p:cNvPr>
          <p:cNvSpPr>
            <a:spLocks noGrp="1"/>
          </p:cNvSpPr>
          <p:nvPr>
            <p:ph type="ctrTitle"/>
          </p:nvPr>
        </p:nvSpPr>
        <p:spPr>
          <a:xfrm>
            <a:off x="1163782" y="277090"/>
            <a:ext cx="8028709" cy="3096491"/>
          </a:xfrm>
        </p:spPr>
        <p:txBody>
          <a:bodyPr>
            <a:normAutofit/>
          </a:bodyPr>
          <a:lstStyle/>
          <a:p>
            <a:pPr algn="l"/>
            <a:r>
              <a:rPr lang="sv-SE" dirty="0"/>
              <a:t>Vilken typ av hjälp och stöd du fick?</a:t>
            </a:r>
            <a:br>
              <a:rPr lang="sv-SE" dirty="0"/>
            </a:br>
            <a:br>
              <a:rPr lang="sv-SE" dirty="0"/>
            </a:br>
            <a:r>
              <a:rPr lang="sv-SE" b="0" dirty="0"/>
              <a:t> ”</a:t>
            </a:r>
            <a:r>
              <a:rPr lang="sv-SE" sz="2000" b="0" i="1" dirty="0"/>
              <a:t>I </a:t>
            </a:r>
            <a:r>
              <a:rPr lang="sv-SE" sz="2000" b="0" i="1" dirty="0" err="1"/>
              <a:t>learned</a:t>
            </a:r>
            <a:r>
              <a:rPr lang="sv-SE" sz="2000" b="0" i="1" dirty="0"/>
              <a:t> a </a:t>
            </a:r>
            <a:r>
              <a:rPr lang="sv-SE" sz="2000" b="0" i="1" dirty="0" err="1"/>
              <a:t>lot</a:t>
            </a:r>
            <a:r>
              <a:rPr lang="sv-SE" sz="2000" b="0" i="1" dirty="0"/>
              <a:t> </a:t>
            </a:r>
            <a:r>
              <a:rPr lang="sv-SE" sz="2000" b="0" i="1" dirty="0" err="1"/>
              <a:t>about</a:t>
            </a:r>
            <a:r>
              <a:rPr lang="sv-SE" sz="2000" b="0" i="1" dirty="0"/>
              <a:t> Swedish </a:t>
            </a:r>
            <a:r>
              <a:rPr lang="sv-SE" sz="2000" b="0" i="1" dirty="0" err="1"/>
              <a:t>culture</a:t>
            </a:r>
            <a:r>
              <a:rPr lang="sv-SE" sz="2000" b="0" i="1" dirty="0"/>
              <a:t> and </a:t>
            </a:r>
            <a:r>
              <a:rPr lang="sv-SE" sz="2000" b="0" i="1" dirty="0" err="1"/>
              <a:t>what</a:t>
            </a:r>
            <a:r>
              <a:rPr lang="sv-SE" sz="2000" b="0" i="1" dirty="0"/>
              <a:t> </a:t>
            </a:r>
            <a:r>
              <a:rPr lang="sv-SE" sz="2000" b="0" i="1" dirty="0" err="1"/>
              <a:t>it’s</a:t>
            </a:r>
            <a:r>
              <a:rPr lang="sv-SE" sz="2000" b="0" i="1" dirty="0"/>
              <a:t> like to live </a:t>
            </a:r>
            <a:r>
              <a:rPr lang="sv-SE" sz="2000" b="0" i="1" dirty="0" err="1"/>
              <a:t>here</a:t>
            </a:r>
            <a:r>
              <a:rPr lang="sv-SE" sz="2000" b="0" i="1" dirty="0"/>
              <a:t>. </a:t>
            </a:r>
            <a:r>
              <a:rPr lang="sv-SE" sz="2000" b="0" i="1" dirty="0" err="1"/>
              <a:t>Also</a:t>
            </a:r>
            <a:r>
              <a:rPr lang="sv-SE" sz="2000" b="0" i="1" dirty="0"/>
              <a:t>, </a:t>
            </a:r>
            <a:r>
              <a:rPr lang="sv-SE" sz="2000" b="0" i="1" dirty="0" err="1"/>
              <a:t>questions</a:t>
            </a:r>
            <a:r>
              <a:rPr lang="sv-SE" sz="2000" b="0" i="1" dirty="0"/>
              <a:t> like </a:t>
            </a:r>
            <a:r>
              <a:rPr lang="sv-SE" sz="2000" b="0" i="1" dirty="0" err="1"/>
              <a:t>how</a:t>
            </a:r>
            <a:r>
              <a:rPr lang="sv-SE" sz="2000" b="0" i="1" dirty="0"/>
              <a:t>, </a:t>
            </a:r>
            <a:r>
              <a:rPr lang="sv-SE" sz="2000" b="0" i="1" dirty="0" err="1"/>
              <a:t>where</a:t>
            </a:r>
            <a:r>
              <a:rPr lang="sv-SE" sz="2000" b="0" i="1" dirty="0"/>
              <a:t>, and </a:t>
            </a:r>
            <a:r>
              <a:rPr lang="sv-SE" sz="2000" b="0" i="1" dirty="0" err="1"/>
              <a:t>what</a:t>
            </a:r>
            <a:r>
              <a:rPr lang="sv-SE" sz="2000" b="0" i="1" dirty="0"/>
              <a:t> </a:t>
            </a:r>
            <a:r>
              <a:rPr lang="sv-SE" sz="2000" b="0" i="1" dirty="0" err="1"/>
              <a:t>were</a:t>
            </a:r>
            <a:r>
              <a:rPr lang="sv-SE" sz="2000" b="0" i="1" dirty="0"/>
              <a:t> </a:t>
            </a:r>
            <a:r>
              <a:rPr lang="sv-SE" sz="2000" b="0" i="1" dirty="0" err="1"/>
              <a:t>clearly</a:t>
            </a:r>
            <a:r>
              <a:rPr lang="sv-SE" sz="2000" b="0" i="1" dirty="0"/>
              <a:t> and </a:t>
            </a:r>
            <a:r>
              <a:rPr lang="sv-SE" sz="2000" b="0" i="1" dirty="0" err="1"/>
              <a:t>directly</a:t>
            </a:r>
            <a:r>
              <a:rPr lang="sv-SE" sz="2000" b="0" i="1" dirty="0"/>
              <a:t> </a:t>
            </a:r>
            <a:r>
              <a:rPr lang="sv-SE" sz="2000" b="0" i="1" dirty="0" err="1"/>
              <a:t>answered</a:t>
            </a:r>
            <a:r>
              <a:rPr lang="sv-SE" sz="2000" b="0" i="1" dirty="0"/>
              <a:t>. </a:t>
            </a:r>
            <a:r>
              <a:rPr lang="sv-SE" sz="2000" b="0" i="1" dirty="0" err="1"/>
              <a:t>Open</a:t>
            </a:r>
            <a:r>
              <a:rPr lang="sv-SE" sz="2000" b="0" i="1" dirty="0"/>
              <a:t> </a:t>
            </a:r>
            <a:r>
              <a:rPr lang="sv-SE" sz="2000" b="0" i="1" dirty="0" err="1"/>
              <a:t>preschool</a:t>
            </a:r>
            <a:r>
              <a:rPr lang="sv-SE" sz="2000" b="0" i="1" dirty="0"/>
              <a:t> </a:t>
            </a:r>
            <a:r>
              <a:rPr lang="sv-SE" sz="2000" b="0" i="1" dirty="0" err="1"/>
              <a:t>was</a:t>
            </a:r>
            <a:r>
              <a:rPr lang="sv-SE" sz="2000" b="0" i="1" dirty="0"/>
              <a:t> all I </a:t>
            </a:r>
            <a:r>
              <a:rPr lang="sv-SE" sz="2000" b="0" i="1" dirty="0" err="1"/>
              <a:t>needed</a:t>
            </a:r>
            <a:r>
              <a:rPr lang="sv-SE" sz="2000" b="0" i="1" dirty="0"/>
              <a:t> for my </a:t>
            </a:r>
            <a:r>
              <a:rPr lang="sv-SE" sz="2000" b="0" i="1" dirty="0" err="1"/>
              <a:t>child</a:t>
            </a:r>
            <a:r>
              <a:rPr lang="sv-SE" sz="2000" b="0" i="1" dirty="0"/>
              <a:t>. </a:t>
            </a:r>
            <a:r>
              <a:rPr lang="sv-SE" sz="2000" b="0" i="1" dirty="0" err="1"/>
              <a:t>He</a:t>
            </a:r>
            <a:r>
              <a:rPr lang="sv-SE" sz="2000" b="0" i="1" dirty="0"/>
              <a:t> </a:t>
            </a:r>
            <a:r>
              <a:rPr lang="sv-SE" sz="2000" b="0" i="1" dirty="0" err="1"/>
              <a:t>learned</a:t>
            </a:r>
            <a:r>
              <a:rPr lang="sv-SE" sz="2000" b="0" i="1" dirty="0"/>
              <a:t> a </a:t>
            </a:r>
            <a:r>
              <a:rPr lang="sv-SE" sz="2000" b="0" i="1" dirty="0" err="1"/>
              <a:t>lot</a:t>
            </a:r>
            <a:r>
              <a:rPr lang="sv-SE" sz="2000" b="0" i="1" dirty="0"/>
              <a:t>, </a:t>
            </a:r>
            <a:r>
              <a:rPr lang="sv-SE" sz="2000" b="0" i="1" dirty="0" err="1"/>
              <a:t>especially</a:t>
            </a:r>
            <a:r>
              <a:rPr lang="sv-SE" sz="2000" b="0" i="1" dirty="0"/>
              <a:t> </a:t>
            </a:r>
            <a:r>
              <a:rPr lang="sv-SE" sz="2000" b="0" i="1" dirty="0" err="1"/>
              <a:t>how</a:t>
            </a:r>
            <a:r>
              <a:rPr lang="sv-SE" sz="2000" b="0" i="1" dirty="0"/>
              <a:t> to </a:t>
            </a:r>
            <a:r>
              <a:rPr lang="sv-SE" sz="2000" b="0" i="1" dirty="0" err="1"/>
              <a:t>socialize</a:t>
            </a:r>
            <a:r>
              <a:rPr lang="sv-SE" sz="2000" b="0" i="1" dirty="0"/>
              <a:t> and be </a:t>
            </a:r>
            <a:r>
              <a:rPr lang="sv-SE" sz="2000" b="0" i="1" dirty="0" err="1"/>
              <a:t>around</a:t>
            </a:r>
            <a:r>
              <a:rPr lang="sv-SE" sz="2000" b="0" i="1" dirty="0"/>
              <a:t> </a:t>
            </a:r>
            <a:r>
              <a:rPr lang="sv-SE" sz="2000" b="0" i="1" dirty="0" err="1"/>
              <a:t>other</a:t>
            </a:r>
            <a:r>
              <a:rPr lang="sv-SE" sz="2000" b="0" i="1" dirty="0"/>
              <a:t> </a:t>
            </a:r>
            <a:r>
              <a:rPr lang="sv-SE" sz="2000" b="0" i="1" dirty="0" err="1"/>
              <a:t>people</a:t>
            </a:r>
            <a:r>
              <a:rPr lang="sv-SE" sz="2000" b="0" i="1" dirty="0"/>
              <a:t>.”</a:t>
            </a:r>
            <a:endParaRPr lang="sv-SE" b="0" i="1" dirty="0"/>
          </a:p>
        </p:txBody>
      </p:sp>
    </p:spTree>
    <p:extLst>
      <p:ext uri="{BB962C8B-B14F-4D97-AF65-F5344CB8AC3E}">
        <p14:creationId xmlns:p14="http://schemas.microsoft.com/office/powerpoint/2010/main" val="3477159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Hjälper till när man kommer med 2 barn. Tips o råd osv
Hjälpsam personal
Hjälpsamma
Hjälpt mig att skicka remiss till psykolog och även fått samtalskontakt hos familjecentralen.
Hjälpte mig att ha min dotter medan jag var hos barnmorskan utifrån att min dotter känner en stor trygghet till personalen
Hjelpa me med min baby sing sång
Höll koll på mitt barn så jag kunde prata en stund med de andra föräldrarna.
Hon är snäll att svara på mina frågor om bebisen vid behöv och jag är väldigt tacksam.
Hon har hjälpt oss med läkarbesök och uppföljningar, tar reda på saker när vi frågar något
höra mig hitta lösning
Hur jag som förälder kan stötta mitt barn när hen får frustrations utbrott.
Hur man ansöker förskolan och flera andra saker
Hur man hantera barnet, trösta...
Hur man tar hand om barn.
I dont no how to write time in vikariabanken when i start to work but i ask to them and they help me to do </a:t>
            </a:r>
            <a:r>
              <a:rPr lang="sv-SE" sz="1200" dirty="0" err="1"/>
              <a:t>this</a:t>
            </a:r>
            <a:r>
              <a:rPr lang="sv-SE" sz="1200" dirty="0"/>
              <a:t>.</a:t>
            </a:r>
          </a:p>
          <a:p>
            <a:pPr>
              <a:spcBef>
                <a:spcPts val="401"/>
              </a:spcBef>
            </a:pPr>
            <a:r>
              <a:rPr lang="sv-SE" sz="1200" dirty="0"/>
              <a:t>I form av information och tips om övrig vård som rör min hälsa utanför graviditeten.
I got </a:t>
            </a:r>
            <a:r>
              <a:rPr lang="sv-SE" sz="1200" dirty="0" err="1"/>
              <a:t>help</a:t>
            </a:r>
            <a:r>
              <a:rPr lang="sv-SE" sz="1200" dirty="0"/>
              <a:t> for my kids vaccination and kids </a:t>
            </a:r>
            <a:r>
              <a:rPr lang="sv-SE" sz="1200" dirty="0" err="1"/>
              <a:t>admission</a:t>
            </a:r>
            <a:r>
              <a:rPr lang="sv-SE" sz="1200" dirty="0"/>
              <a:t> for pre </a:t>
            </a:r>
            <a:r>
              <a:rPr lang="sv-SE" sz="1200" dirty="0" err="1"/>
              <a:t>school</a:t>
            </a:r>
            <a:r>
              <a:rPr lang="sv-SE" sz="1200" dirty="0"/>
              <a:t>
I </a:t>
            </a:r>
            <a:r>
              <a:rPr lang="sv-SE" sz="1200" dirty="0" err="1"/>
              <a:t>have</a:t>
            </a:r>
            <a:r>
              <a:rPr lang="sv-SE" sz="1200" dirty="0"/>
              <a:t> </a:t>
            </a:r>
            <a:r>
              <a:rPr lang="sv-SE" sz="1200" dirty="0" err="1"/>
              <a:t>received</a:t>
            </a:r>
            <a:r>
              <a:rPr lang="sv-SE" sz="1200" dirty="0"/>
              <a:t> </a:t>
            </a:r>
            <a:r>
              <a:rPr lang="sv-SE" sz="1200" dirty="0" err="1"/>
              <a:t>advise</a:t>
            </a:r>
            <a:r>
              <a:rPr lang="sv-SE" sz="1200" dirty="0"/>
              <a:t> on different </a:t>
            </a:r>
            <a:r>
              <a:rPr lang="sv-SE" sz="1200" dirty="0" err="1"/>
              <a:t>parental</a:t>
            </a:r>
            <a:r>
              <a:rPr lang="sv-SE" sz="1200" dirty="0"/>
              <a:t> and </a:t>
            </a:r>
            <a:r>
              <a:rPr lang="sv-SE" sz="1200" dirty="0" err="1"/>
              <a:t>preschool</a:t>
            </a:r>
            <a:r>
              <a:rPr lang="sv-SE" sz="1200" dirty="0"/>
              <a:t> </a:t>
            </a:r>
            <a:r>
              <a:rPr lang="sv-SE" sz="1200" dirty="0" err="1"/>
              <a:t>questions</a:t>
            </a:r>
            <a:r>
              <a:rPr lang="sv-SE" sz="1200" dirty="0"/>
              <a:t> on </a:t>
            </a:r>
            <a:r>
              <a:rPr lang="sv-SE" sz="1200" dirty="0" err="1"/>
              <a:t>multiple</a:t>
            </a:r>
            <a:r>
              <a:rPr lang="sv-SE" sz="1200" dirty="0"/>
              <a:t> occasions.
I </a:t>
            </a:r>
            <a:r>
              <a:rPr lang="sv-SE" sz="1200" dirty="0" err="1"/>
              <a:t>needed</a:t>
            </a:r>
            <a:r>
              <a:rPr lang="sv-SE" sz="1200" dirty="0"/>
              <a:t> </a:t>
            </a:r>
            <a:r>
              <a:rPr lang="sv-SE" sz="1200" dirty="0" err="1"/>
              <a:t>prescription</a:t>
            </a:r>
            <a:r>
              <a:rPr lang="sv-SE" sz="1200" dirty="0"/>
              <a:t> for </a:t>
            </a:r>
            <a:r>
              <a:rPr lang="sv-SE" sz="1200" dirty="0" err="1"/>
              <a:t>birth</a:t>
            </a:r>
            <a:r>
              <a:rPr lang="sv-SE" sz="1200" dirty="0"/>
              <a:t> </a:t>
            </a:r>
            <a:r>
              <a:rPr lang="sv-SE" sz="1200" dirty="0" err="1"/>
              <a:t>control</a:t>
            </a:r>
            <a:r>
              <a:rPr lang="sv-SE" sz="1200" dirty="0"/>
              <a:t> pill, </a:t>
            </a:r>
            <a:r>
              <a:rPr lang="sv-SE" sz="1200" dirty="0" err="1"/>
              <a:t>midwife</a:t>
            </a:r>
            <a:r>
              <a:rPr lang="sv-SE" sz="1200" dirty="0"/>
              <a:t> &lt;NAME&gt; </a:t>
            </a:r>
            <a:r>
              <a:rPr lang="sv-SE" sz="1200" dirty="0" err="1"/>
              <a:t>gave</a:t>
            </a:r>
            <a:r>
              <a:rPr lang="sv-SE" sz="1200" dirty="0"/>
              <a:t> </a:t>
            </a:r>
            <a:r>
              <a:rPr lang="sv-SE" sz="1200" dirty="0" err="1"/>
              <a:t>me</a:t>
            </a:r>
            <a:r>
              <a:rPr lang="sv-SE" sz="1200" dirty="0"/>
              <a:t> all the information </a:t>
            </a:r>
            <a:r>
              <a:rPr lang="sv-SE" sz="1200" dirty="0" err="1"/>
              <a:t>needed</a:t>
            </a:r>
            <a:r>
              <a:rPr lang="sv-SE" sz="1200" dirty="0"/>
              <a:t> and </a:t>
            </a:r>
            <a:r>
              <a:rPr lang="sv-SE" sz="1200" dirty="0" err="1"/>
              <a:t>also</a:t>
            </a:r>
            <a:r>
              <a:rPr lang="sv-SE" sz="1200" dirty="0"/>
              <a:t> </a:t>
            </a:r>
            <a:r>
              <a:rPr lang="sv-SE" sz="1200" dirty="0" err="1"/>
              <a:t>made</a:t>
            </a:r>
            <a:r>
              <a:rPr lang="sv-SE" sz="1200" dirty="0"/>
              <a:t> sure i get all the tests and checks i </a:t>
            </a:r>
            <a:r>
              <a:rPr lang="sv-SE" sz="1200" dirty="0" err="1"/>
              <a:t>need</a:t>
            </a:r>
            <a:r>
              <a:rPr lang="sv-SE" sz="1200" dirty="0"/>
              <a:t> for my general </a:t>
            </a:r>
            <a:r>
              <a:rPr lang="sv-SE" sz="1200" dirty="0" err="1"/>
              <a:t>wellbeing</a:t>
            </a:r>
            <a:r>
              <a:rPr lang="sv-SE" sz="1200" dirty="0"/>
              <a:t>/</a:t>
            </a:r>
            <a:r>
              <a:rPr lang="sv-SE" sz="1200" dirty="0" err="1"/>
              <a:t>health</a:t>
            </a:r>
            <a:r>
              <a:rPr lang="sv-SE" sz="1200" dirty="0"/>
              <a:t>! It </a:t>
            </a:r>
            <a:r>
              <a:rPr lang="sv-SE" sz="1200" dirty="0" err="1"/>
              <a:t>was</a:t>
            </a:r>
            <a:r>
              <a:rPr lang="sv-SE" sz="1200" dirty="0"/>
              <a:t> a </a:t>
            </a:r>
            <a:r>
              <a:rPr lang="sv-SE" sz="1200" dirty="0" err="1"/>
              <a:t>very</a:t>
            </a:r>
            <a:r>
              <a:rPr lang="sv-SE" sz="1200" dirty="0"/>
              <a:t> </a:t>
            </a:r>
            <a:r>
              <a:rPr lang="sv-SE" sz="1200" dirty="0" err="1"/>
              <a:t>nice</a:t>
            </a:r>
            <a:r>
              <a:rPr lang="sv-SE" sz="1200" dirty="0"/>
              <a:t> visit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094509"/>
            <a:ext cx="8939484" cy="5109692"/>
          </a:xfrm>
        </p:spPr>
        <p:txBody>
          <a:bodyPr numCol="1">
            <a:normAutofit fontScale="92500" lnSpcReduction="10000"/>
          </a:bodyPr>
          <a:lstStyle/>
          <a:p>
            <a:pPr>
              <a:spcBef>
                <a:spcPts val="401"/>
              </a:spcBef>
            </a:pPr>
            <a:r>
              <a:rPr lang="sv-SE" sz="1300" dirty="0"/>
              <a:t>I samband med början till förlossningsdepression
I’we got a LOT of help with my baby.
Ibland när man behöver prata eller få tips o hur man ska tänka..
Ibland om jag har frågar jag in fråga personalen.
Införmation
Information om Familjehuset och hjälp med studier på komvux
Information om hur barnen utveckling ske och hur vi kan samarbeta för barnens bästa.
Information, diskussioner
Information, orientering bl.a.
Information, råd, och en berikande upplevelse för mina barn.</a:t>
            </a:r>
          </a:p>
          <a:p>
            <a:pPr>
              <a:spcBef>
                <a:spcPts val="401"/>
              </a:spcBef>
            </a:pPr>
            <a:r>
              <a:rPr lang="sv-SE" sz="1300" dirty="0"/>
              <a:t>Inskolning av barn
Introduktion och hjälp vid toalettbesök/blöjbyte
Jag blev mamma för första gången utan att ha någon annan familj än min man här i Sverige. Jag kände mig väldigt ensam och blev bemött och väl mottagen av personalen. Fick praktisk hjälp och stöttning.
Jag </a:t>
            </a:r>
            <a:r>
              <a:rPr lang="sv-SE" sz="1300" dirty="0" err="1"/>
              <a:t>fich</a:t>
            </a:r>
            <a:r>
              <a:rPr lang="sv-SE" sz="1300" dirty="0"/>
              <a:t> information om barn </a:t>
            </a:r>
            <a:r>
              <a:rPr lang="sv-SE" sz="1300" dirty="0" err="1"/>
              <a:t>utväkling</a:t>
            </a:r>
            <a:r>
              <a:rPr lang="sv-SE" sz="1300" dirty="0"/>
              <a:t>
Jag fick all hjälp jag behövde.
Jag fick bra råd och hjälp som jag behöver va bra i gravid tid innan förlossning och efter förlösning
Jag fick bra stöd och förslag om min psykiska hälsa
Jag fick hjälp föräldrarådgivare, och allt annat.
Jag fick hjälp med att få bättre kontakt med förskolan. Bättre sätt att kommunicera och förstå mitt barns beteende.
Jag fick hjälp med barnbidrag för mitt barn i Sverige
Jag fick hjälp med min äldsta dotter då hon blev mycket aggressiv efter hennes syster födds. Jag fick många råd och tips på vad jag kan göra och hur jag kan behandla olika situationer
Jag fick komma in på ett akutbesök fastän det var 18 plus
Jag fick </a:t>
            </a:r>
            <a:r>
              <a:rPr lang="sv-SE" sz="1300" dirty="0" err="1"/>
              <a:t>olicka</a:t>
            </a:r>
            <a:r>
              <a:rPr lang="sv-SE" sz="1300" dirty="0"/>
              <a:t> </a:t>
            </a:r>
            <a:r>
              <a:rPr lang="sv-SE" sz="1300" dirty="0" err="1"/>
              <a:t>införmation</a:t>
            </a:r>
            <a:r>
              <a:rPr lang="sv-SE" sz="1300" dirty="0"/>
              <a:t>.
Jag går o pratar med familjestödjaren för att få hjälp med allt i vardagen</a:t>
            </a:r>
          </a:p>
          <a:p>
            <a:pPr>
              <a:spcBef>
                <a:spcPts val="401"/>
              </a:spcBef>
            </a:pPr>
            <a:endParaRPr lang="sv-SE"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Jag har fått extra stöd och råd även med min äldsta dotter.
Jag har fått hjälp genom samtal där hur jag ska bemöta/ hantera olika tuffa situationer med barnen. Samt h ur jag ska göra för att må bra.
Jag har fått hjälp med barnuppfostran, stöd
Jag har fätt olika typ .
Jag har fått samtal och stöd inte bara gällande barnen specifikt utan om livet i övrigt och större händelser (som indirekt också påverkar barnen). Jag känner mig alltid välkommen att ta kontakt vid behov och det är till stor hjälp för mig.
Jag har fått stöd av &lt;NAME&gt;
Jag har haft Kurs som föräldrar
Jag har haft problem med hälsan och mycket vårdkontakt. Min barnmorska har stöttat mig och hjälpt mig igenom allt. Det är lätt att nå henne och jag känner mig trygg
Jag har ingen typ
Jag hsr alltid fått svar på mina frågor
Jag kan fråga allt jag behöver
Jag känner att de är min familj och frågar dem mycket och de hjälper alltid mig eftersom jag är ensam och ny mama
Jag känner mig lite ensam i hemma med min småbarn. Jag har varit mamma ledig och söker jobb. Jag är utländsk kvinna och förlorade mig min självförtroende för att prata svenska. Personal är snäll och vi har små pratat om livet . Det hjälper mig att våga prata med andra på svenska. Därför att jag besöker öppna förskolan .
Jag kunde prata med dom om grejer
Jag mådde inte så bra i början när jag blev mamma fick jättebra hjälp av BVC och &lt;NAME&gt;!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lnSpcReduction="10000"/>
          </a:bodyPr>
          <a:lstStyle/>
          <a:p>
            <a:pPr>
              <a:spcBef>
                <a:spcPts val="401"/>
              </a:spcBef>
            </a:pPr>
            <a:r>
              <a:rPr lang="sv-SE" sz="1200" dirty="0"/>
              <a:t>Jag ska ansöka hjälp hjälpa barns behöv under dagen
Jag upplever att jag kan prata med min barnmorska / sjuksköterska om allt kring barnet, familjen eller situationer jag tycker är jobbiga. Hon lyssnar och kommer alltid med goda råd
Jag var ensam när jag kom till Sverige Öppna förskolan blev en ingång på många sett. Jag har fått vänner, en plats som har gett mig vägledning i studier. Jag har gått på olika föräldrautbildningar och varit på många aktiviteter som jag annars själv inte kunnat hitta.
Jag var på samtalet hos socionom
Jeg har spurgt ind ang den bule hun har haft/ har og fik et præcis svare på det
Just by talking they are extremely knowledgeable
Kan alltid fråga om rekommendationer och tips. Mitt barn känner sig super trygg och leker ofta med personalen. Får även bra tips om pyssel och lekar för att stimulera barnet
Kan lyfta frågor utöver de som ställs och få hjälp
Känner mig öppen sedd och välkommen
Känt mig sedd efter mitt förlossningstrauma och oro för sjukt barn.
Kom snabbt i kontakt med familjestödjare efter önskemål om samtal.
Komma in på extra kontroller och blivit hänvisad vidare vid behov.
Komma ut och lära mig nya saker
Kompetenta Svar på dom frågor man har</a:t>
            </a:r>
          </a:p>
          <a:p>
            <a:pPr>
              <a:spcBef>
                <a:spcPts val="401"/>
              </a:spcBef>
            </a:pPr>
            <a:r>
              <a:rPr lang="sv-SE" sz="1200" dirty="0"/>
              <a:t>Kontakt med &lt;NAME&gt; som hjälpte mig massor med att reda ut vad som gäller i lagen för extra timmar i förskola. Samtalsgrupp med andra gravida.
Kontakt med föräldrarådgivare
Kontakt med myndighet
Kontakt med </a:t>
            </a:r>
            <a:r>
              <a:rPr lang="sv-SE" sz="1200" dirty="0" err="1"/>
              <a:t>vc</a:t>
            </a:r>
            <a:r>
              <a:rPr lang="sv-SE" sz="1200" dirty="0"/>
              <a:t> Kontakt med </a:t>
            </a:r>
            <a:r>
              <a:rPr lang="sv-SE" sz="1200" dirty="0" err="1"/>
              <a:t>ftv</a:t>
            </a:r>
            <a:r>
              <a:rPr lang="sv-SE" sz="1200" dirty="0"/>
              <a:t> Kontakt med myndigheter Svenska
Kunnat dela tankar och få stöd tillbaka :)
Kunnig personal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Kurator
Kurs för föräldraskap
Läkarbesök
Lånar tåg kort och får informationen jag behöver.
Lär svenska med &lt;NAME&gt;</a:t>
            </a:r>
          </a:p>
          <a:p>
            <a:pPr>
              <a:spcBef>
                <a:spcPts val="401"/>
              </a:spcBef>
            </a:pPr>
            <a:r>
              <a:rPr lang="sv-SE" sz="1200" dirty="0" err="1"/>
              <a:t>Learn</a:t>
            </a:r>
            <a:r>
              <a:rPr lang="sv-SE" sz="1200" dirty="0"/>
              <a:t> </a:t>
            </a:r>
            <a:r>
              <a:rPr lang="sv-SE" sz="1200" dirty="0" err="1"/>
              <a:t>language</a:t>
            </a:r>
            <a:r>
              <a:rPr lang="sv-SE" sz="1200" dirty="0"/>
              <a:t> </a:t>
            </a:r>
            <a:r>
              <a:rPr lang="sv-SE" sz="1200" dirty="0" err="1"/>
              <a:t>about</a:t>
            </a:r>
            <a:r>
              <a:rPr lang="sv-SE" sz="1200" dirty="0"/>
              <a:t> </a:t>
            </a:r>
            <a:r>
              <a:rPr lang="sv-SE" sz="1200" dirty="0" err="1"/>
              <a:t>mamaledig</a:t>
            </a:r>
            <a:r>
              <a:rPr lang="sv-SE" sz="1200" dirty="0"/>
              <a:t>
Lek med barnen
Leker alltid med barnen och tipsar om grejer man kan hitta på. Hjälpte oss söka in på förskolan med.
Lite avlastning men även vid olika situationer som när jag har behövt hjälp eller råd med barnen.
Lite råd
Lugnande tips
Lyhörda, hjälpsamma, tips och råd. Alla är så öppna och pratsamma alltid!
Magproblem
Man får alltid svar om man har </a:t>
            </a:r>
            <a:r>
              <a:rPr lang="sv-SE" sz="1200" dirty="0" err="1"/>
              <a:t>någora</a:t>
            </a:r>
            <a:r>
              <a:rPr lang="sv-SE" sz="1200" dirty="0"/>
              <a:t> frågor och råd om man har någon oro. Men alltid på ett vänt sätt.
Man får svar på sin fråga, hjälpsamma
Man har alltid kunnat petat med dem om man undrar något. Känner sig ledsen eller liknande
Man har många frågor när man är förälder så det är skönt att det alltid finns någon som man kan fråga och få svar på sina frågor av.
Man kan alltid bolla idéer med personalen och få tips
Många frågor angående första barnet och mycket stöd av personalen i alla motgångar.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Med allt som jag undrar för mina barn.
Med att komma i kontakt med studie och yrkesvägledare och nästan all information jag behövde.
Med första barnet. Dialog med socionom med sambo.
Med lekarna och sakerna här
Med min barns utveckling, tips och råd.
Mina barn tycker det är kul och lärorikt att komma till BVC. Mina barn pratar ofta om &lt;NAME&gt; och när lillasyster kommit vill dem alltid följa med
Mina önskemål har varit lyhörda och inkluderade. Jag är även anställd i kommunen som personalen här och de har påmint mig och informerat om saker kommunen erbjuder sina anställda. Har även fått råd om olika funderingar jag haft gällande mina barn.
Mitt barn är alltid lyckligt här.
Mitt barn lära att leka med andra barn . Och fått information om sfi lärare
Mitt barns utveckling
Moraliskt stöd. Trygghet att finnas när det behövs. Möjlighet att kunna andas och känna trygghet.
Möte med föräldrastödjaren &lt;NAME&gt;. Fick bra tips.
Möten och bra råd
My boy was not socialise with others and bit scared to move with other children so the staff really helped me manage him.
Mycket rådgivning om allt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05AA0F-6248-2227-2738-D385A36E1F1F}"/>
              </a:ext>
            </a:extLst>
          </p:cNvPr>
          <p:cNvSpPr>
            <a:spLocks noGrp="1"/>
          </p:cNvSpPr>
          <p:nvPr>
            <p:ph type="ctrTitle"/>
          </p:nvPr>
        </p:nvSpPr>
        <p:spPr>
          <a:xfrm>
            <a:off x="1562100" y="1683328"/>
            <a:ext cx="6781800" cy="2036618"/>
          </a:xfrm>
        </p:spPr>
        <p:txBody>
          <a:bodyPr>
            <a:normAutofit/>
          </a:bodyPr>
          <a:lstStyle/>
          <a:p>
            <a:r>
              <a:rPr lang="sv-SE" dirty="0"/>
              <a:t>Vilken typ av hjälp och stöd du fick?</a:t>
            </a:r>
            <a:br>
              <a:rPr lang="sv-SE" dirty="0"/>
            </a:br>
            <a:r>
              <a:rPr lang="sv-SE" dirty="0"/>
              <a:t> </a:t>
            </a:r>
            <a:br>
              <a:rPr lang="sv-SE" dirty="0"/>
            </a:br>
            <a:r>
              <a:rPr lang="sv-SE" sz="2000" dirty="0"/>
              <a:t>”</a:t>
            </a:r>
            <a:r>
              <a:rPr lang="sv-SE" sz="2000" i="1" dirty="0"/>
              <a:t>Jag fick hjälp med allt”</a:t>
            </a:r>
            <a:br>
              <a:rPr lang="sv-SE" dirty="0"/>
            </a:br>
            <a:endParaRPr lang="sv-SE" dirty="0"/>
          </a:p>
        </p:txBody>
      </p:sp>
    </p:spTree>
    <p:extLst>
      <p:ext uri="{BB962C8B-B14F-4D97-AF65-F5344CB8AC3E}">
        <p14:creationId xmlns:p14="http://schemas.microsoft.com/office/powerpoint/2010/main" val="122119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p>
          <a:p>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436014319"/>
              </p:ext>
            </p:extLst>
          </p:nvPr>
        </p:nvGraphicFramePr>
        <p:xfrm>
          <a:off x="489276" y="3429000"/>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a:t>
                      </a:r>
                    </a:p>
                  </a:txBody>
                  <a:tcPr anchor="ctr"/>
                </a:tc>
                <a:tc>
                  <a:txBody>
                    <a:bodyPr/>
                    <a:lstStyle/>
                    <a:p>
                      <a:r>
                        <a:rPr lang="sv-SE" sz="1100"/>
                        <a:t>Antal deltagande</a:t>
                      </a:r>
                    </a:p>
                    <a:p>
                      <a:r>
                        <a:rPr lang="sv-SE" sz="1100"/>
                        <a:t>familjecentraler</a:t>
                      </a:r>
                      <a:endParaRPr lang="sv-SE" sz="1100" dirty="0"/>
                    </a:p>
                  </a:txBody>
                  <a:tcPr anchor="ctr"/>
                </a:tc>
                <a:extLst>
                  <a:ext uri="{0D108BD9-81ED-4DB2-BD59-A6C34878D82A}">
                    <a16:rowId xmlns:a16="http://schemas.microsoft.com/office/drawing/2014/main" val="2820031394"/>
                  </a:ext>
                </a:extLst>
              </a:tr>
              <a:tr h="475379">
                <a:tc>
                  <a:txBody>
                    <a:bodyPr/>
                    <a:lstStyle/>
                    <a:p>
                      <a:r>
                        <a:rPr lang="sv-SE" sz="1200" dirty="0"/>
                        <a:t>Barnenkäten</a:t>
                      </a:r>
                    </a:p>
                  </a:txBody>
                  <a:tcPr anchor="ctr"/>
                </a:tc>
                <a:tc>
                  <a:txBody>
                    <a:bodyPr/>
                    <a:lstStyle/>
                    <a:p>
                      <a:r>
                        <a:rPr lang="sv-SE" sz="1200" dirty="0"/>
                        <a:t>2025-01-01</a:t>
                      </a:r>
                    </a:p>
                  </a:txBody>
                  <a:tcPr anchor="ctr"/>
                </a:tc>
                <a:tc>
                  <a:txBody>
                    <a:bodyPr/>
                    <a:lstStyle/>
                    <a:p>
                      <a:r>
                        <a:rPr lang="sv-SE" sz="1200" dirty="0"/>
                        <a:t>2025-12-31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551</a:t>
                      </a:r>
                    </a:p>
                  </a:txBody>
                  <a:tcPr anchor="ctr"/>
                </a:tc>
                <a:tc>
                  <a:txBody>
                    <a:bodyPr/>
                    <a:lstStyle/>
                    <a:p>
                      <a:r>
                        <a:rPr lang="sv-SE" sz="1200" dirty="0"/>
                        <a:t>35</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989384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Mycket samtal av pedagogerna när jag mådde dåligt i början av mitt föräldraskap
Mycket stöd kring min oro och tidigare trauman
Mycket trevlig personal. Fina lokaler
Nä jag var orolig för min dotters navelbråck.
Någon att prata med om tankar och känslor.
När jag behöver en råd hjälper de alltid mig.
När jag behöver hjälp
När jag behöver stöttning och råd kring mina barn i skolan eller förskolan. Osv dom finns alltid där och lyssnar på.
När jag har en fråga eller oro, stöder de och hjälper mig.
När jag har ringt med frågor och oro om barnen så svarar &lt;NAME&gt; på dom
När jag kom till öppna förskolan för första gången var min dotter två månader och jag kunde inte prata svenska. När jag träffade &lt;NAME&gt; (förskollärare)för första gången rekommenderade hon mig att komma till föräldrasvenska på oliven . Nu har jag blivit lite bättre och kan prata med andra mammor och lösa mina problem. Hon har hjälpt mig mycket.
När jag vill ha aktut tid eller liknande samt mer information om mitt barn mår och när jag är orolig för något
När jag vill veta mer information om förskolar och de hjälpa mig att prata svenska
När min dotter hade utslag tog dom sig tid att undersöka henne fast vi inte hade bokat tid.
När mitt barn hade utslag kom jag bara på en oplanerad dag och tid och personalen hjälpte mig.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När mitt barn inte hade börjat krypa även hon var 8 månader gammal &lt;NAME&gt; som förskollärare hjälpte mitt barn att göra så.
Nej
Ni hjälpte oss att våga ge fast mat o alltid välkomnande och alltid hjälpt mig emd Allt, Bara barit hos er 3-4 gånger man alltid fått hjälp, till o me följt mig till bussen o kommit o burit mina väskor. Finns folk i min familj som inte ens gör Gjort de
Olika tips om barn tex
Om allt
Om barn
Om det är med pyssel, målning eller rådfrågat om olika saker. &lt;NAME&gt; och &lt;NAME&gt; är bäst.
Om jag behöver så vet jag att dem gärna ställer upp
Om språk
Openpreschool helps with everything. They know the answeres and is helping me and my wife and daughter to meet new friends and learn about Helsingborg.
Öppet samtal med personalen om allt
Öppna förskolan är som minavänner att gå till vi kanprata om allt och dem är alltid stöttande
Oroliga tankar och funderingar. När jag inte haft någon förutom partner att prata med.
Otroligt bra hjälp med krämer och andra övningar att göra vid tex förstoppning. Allt som hjälpt min lilla i vardagen.
På öppna förskolan hjälper personalen mig att ha extra koll på min son när jag ammar hans lillasyster, eftersom han gärna rör sig mellan rummen.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Pappasamtal
Parenting advice, conflict resolution, tips on activities around Malmö and so much much more
Pepp och svar på frågor som man undrat över. Information kring förskolan och personliga samtal.
pepp, någon som lyssnar, bra tips och så klart en plats att gå till och känna gemenskap
Personalen är alltid så välkomnande och tillmötesgående. Om man exempelvis haft en tuff natt så ser de efter barnet lite extra. Hjälper till med lite stöttande ord och deras erfarenheter av en liknande situation. Personalen hjälper också till så att nya föräldrar och barn möts och snackar. Bara positiva minnen från öppna förskolan och BVC
Personalen är alltid tillmötesgående och villig att hjälpa och rådgöra. Vår ena flicka har allergier och har fått mycket hjälp och support med det. Man tas alltid på allvar och får mycket ett proffsigt och genuint bemötande.
Personalen har gett mig extra stöd genom att ge information om förskolan. Min dotter ska börja där, och det har varit lite jobbigt både för mig och för henne. Deras stöd har hjälpt oss att känna oss tryggare i övergången.
Personalen här har hjälpt mig mycket med olika saker liksom fixa ansökan till förskolan
Personalen har många gånger varit ett bollplank till mig och många gånger har dem varit ett lyssnande öra för vad som pågår i och omkring mitt/familjens liv.
Personalen hjälper mig att hänvisa där jag behöver hjälp och visa väga hur jag kan få hjälp om det är något som inte personalen kan hjälpa till så visar de ändå väg till hjälp.
Personalen som jobbar på solstrålen är alltid hjälpsamma och man undrar någonting så de svarar och förklarar till vi som vårdnadshavare. De bemöter oss med glädje och vi diskuterar olika ämnen med dem som gäller barn och deras utveckling.
Pga änglaförälder så har vi fått mer stöd denna gång än förra och det är underbart
Positiv feedback. Beröm, pepp
Potträningstips, allmänn föräldrapepp :)
Prat miket personal oben forskola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Prata
Prata med kurator
prata om tankar och oro man haft och då får man bra stöd
Pratar med &lt;NAME&gt;
Pratat med familjen Pedagåg
Pratat med socialrådgivaren om vårt äldre barn, samt kontinuerliga samtal med distriktsköterskan
Pratat om ämnen som känns oroligt eller fundersam. Dom ger alltid lugna, sakliga och trygga svar!
Preventivmedel
Psykologiskt stöd via bvc
Råd
Råd &amp; stöd kring föräldraskap och barns utveckling. Får alltid hjälp och tid fort vid behov. Tryggt när man får svar snabbt när man smsar eller skickar meddelande på 1177. Personal alltid tillgänglig och stöttande. Känner mig trygg med att öppna upp mig när jag behöver ventilera eller prata om något jag tänker på.
Råd med amning
Råd och stöd ang nytt syskon
Råd och tips beroende på utmaningar vi som förälder ställs inför
Råd og tips angående förskolan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Råd om blöjexksem och om ballanit från bvc-sköterskorna
Råd om föräldraskap.
Råd om mina frågor
Råd om samhället
Råd om skötsel av bebis
Råd, olika teman tas upp,stöd
Råd, tips
Rådgivning
Rådgivning kring barnuppfostran, sjukgymnastik
Rådgivning kring familjesituation.
Rådgivning om smitta/risk
Recently due to surgery appointment of mother we cancelled BCG vaccination. But appointment date surgery got cancelled and I immediately contacted BVC for vaccination and they booked immediately as originally booked time and we got vaccinated in same day
Regular check during the pregnancy and good information about the health care and giving birth
Relevant information since I don’t speak Swedish and I don’t know the system.</a:t>
            </a:r>
          </a:p>
          <a:p>
            <a:pPr>
              <a:spcBef>
                <a:spcPts val="401"/>
              </a:spcBef>
            </a:pPr>
            <a:r>
              <a:rPr lang="sv-SE" sz="1200" dirty="0"/>
              <a:t>Remiss till psykolog när jag var orolig för mitt barn
Ringde </a:t>
            </a:r>
            <a:r>
              <a:rPr lang="sv-SE" sz="1200" dirty="0" err="1"/>
              <a:t>placeringsenheten</a:t>
            </a:r>
            <a:r>
              <a:rPr lang="sv-SE" sz="1200" dirty="0"/>
              <a:t> för förskolan
Så tacksam för fantastiska &lt;NAME&gt; som under min graviditet bokade extra besök för akupunktur och hinnsvepningar. &lt;NAME&gt; är underbar med sitt lugn och bekräftande. Känner mig alltid som en bättre förälder efter ett besök. &lt;NAME&gt; är alltid så glad och välkomnade. Känns alltid som en trygg och öppen miljö på öppna förskolan.
Så underbar plats, personal. Vi är nyinflyttade från Danmark och älskar verkligen stället
Samhällsrådgivning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Samtal
Samtal efter missfall
Samtal kring specifika utmaningar i föräldraskapet.
Samtal m en familjestödjare på Öppna förskolan
Samtal med &lt;NAME&gt;</a:t>
            </a:r>
          </a:p>
          <a:p>
            <a:pPr>
              <a:spcBef>
                <a:spcPts val="401"/>
              </a:spcBef>
            </a:pPr>
            <a:r>
              <a:rPr lang="sv-SE" sz="1200" dirty="0"/>
              <a:t>Samtal med familjerådgivning.
Samtal med familjestödjare
Samtal med föräldrar rådgivare
Samtal med föräldrastöd
Samtal med personal på öppna förskolan, samt bekräftelse. Likaså extra psykologiskt stöd under graviditeten.
Samtal med personalen på öppna förskola kring i Mitt barns utveckling
Samtal med socionom
Samtal och möte med &lt;NAME&gt; och &lt;NAME&gt; kring olika stöd genom åren som har stärkt mig i min </a:t>
            </a:r>
            <a:r>
              <a:rPr lang="sv-SE" sz="1200" dirty="0" err="1"/>
              <a:t>föräldrarroll</a:t>
            </a:r>
            <a:r>
              <a:rPr lang="sv-SE" sz="1200" dirty="0"/>
              <a:t>
Samtal och rådgivning
Samtal och stöd
samtal om att vara ny förälder
Samtal om ett av barnens </a:t>
            </a:r>
            <a:r>
              <a:rPr lang="sv-SE" sz="1200" dirty="0" err="1"/>
              <a:t>ev</a:t>
            </a:r>
            <a:r>
              <a:rPr lang="sv-SE" sz="1200" dirty="0"/>
              <a:t> speciella behov. Snabb tid hos MVC vid oro. Alltid fint stöd på öppna förskola.
Samtal om föräldraskap
Samtal på BVC </a:t>
            </a:r>
            <a:r>
              <a:rPr lang="sv-SE" sz="1200" dirty="0" err="1"/>
              <a:t>ang</a:t>
            </a:r>
            <a:r>
              <a:rPr lang="sv-SE" sz="1200" dirty="0"/>
              <a:t> verktyg för föräldraskap.</a:t>
            </a:r>
          </a:p>
          <a:p>
            <a:pPr marL="0" indent="0">
              <a:spcBef>
                <a:spcPts val="401"/>
              </a:spcBef>
              <a:buNone/>
            </a:pPr>
            <a:endParaRPr lang="sv-SE"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0BB663C-70B3-72F6-E57C-7867A4ABA7D1}"/>
              </a:ext>
            </a:extLst>
          </p:cNvPr>
          <p:cNvSpPr txBox="1">
            <a:spLocks noGrp="1"/>
          </p:cNvSpPr>
          <p:nvPr>
            <p:ph type="ctrTitle"/>
          </p:nvPr>
        </p:nvSpPr>
        <p:spPr>
          <a:xfrm>
            <a:off x="464127" y="1034355"/>
            <a:ext cx="8936181" cy="2252924"/>
          </a:xfrm>
          <a:prstGeom prst="rect">
            <a:avLst/>
          </a:prstGeom>
          <a:noFill/>
        </p:spPr>
        <p:txBody>
          <a:bodyPr wrap="square">
            <a:spAutoFit/>
          </a:bodyPr>
          <a:lstStyle/>
          <a:p>
            <a:pPr algn="l"/>
            <a:r>
              <a:rPr lang="sv-SE" dirty="0"/>
              <a:t>Vilken typ av hjälp och stöd du fick?</a:t>
            </a:r>
            <a:br>
              <a:rPr lang="sv-SE" dirty="0"/>
            </a:br>
            <a:br>
              <a:rPr lang="sv-SE" dirty="0"/>
            </a:br>
            <a:r>
              <a:rPr lang="sv-SE" sz="2000" b="0" i="1" dirty="0">
                <a:solidFill>
                  <a:schemeClr val="bg1"/>
                </a:solidFill>
              </a:rPr>
              <a:t>”Jag och mitt barn togs väl om hand under inskrivningen på BVC. Därifrån blev vi introducerade till öppna förskolan. Mitt barn var väldigt blyg och fick möjlighet att träna på att vara med andra barn. &lt;NAME&gt; uppmuntrade mig att skriva in mitt barn på förskolan Stockrosen och motiverade mig att börja studera. Idag har jag ett arbete att gå till”</a:t>
            </a:r>
            <a:endParaRPr lang="sv-SE" b="0" i="1" dirty="0">
              <a:solidFill>
                <a:schemeClr val="bg1"/>
              </a:solidFill>
            </a:endParaRPr>
          </a:p>
        </p:txBody>
      </p:sp>
    </p:spTree>
    <p:extLst>
      <p:ext uri="{BB962C8B-B14F-4D97-AF65-F5344CB8AC3E}">
        <p14:creationId xmlns:p14="http://schemas.microsoft.com/office/powerpoint/2010/main" val="4074397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samtal socionom
samtal som fick mig att tro på mig själv som förälder
Samtal, individuellt och med partner. Även kurser
Samtal, stöd guidande
Samtalshjälp, ventilera känslor
Samtalskontakt på familjecentralen ang föräldraskap
Samtalsstöd
Samtalsstöd av &lt;NAME&gt;
Samtalsstöd av föräldrarådgivare.
Samtalsstöd, tips och råd.
Service till kommunen plats till förskolan
Sluss till &lt;NAME&gt;
Socialare med barn och tips på hur man kan tänka annorlunda i olika situationer med barn.</a:t>
            </a:r>
          </a:p>
          <a:p>
            <a:pPr>
              <a:spcBef>
                <a:spcPts val="401"/>
              </a:spcBef>
            </a:pPr>
            <a:r>
              <a:rPr lang="sv-SE" sz="1200" dirty="0"/>
              <a:t>Socialt
Socionom Samtal kring familjesituation och information om stöd att få
Socionom. Fångade upp mig fast jag själv inte hade vågat fråga
Som förstabarnsförälder har jag fått mycket råd härifrån
Stöd
Stöd &amp; guidning vid försämrat mående hos mig. Flera från familjecentralen som gav stöd &amp; guidning &amp; även följde upp med hjälp av telefonsamtal.
Stöd av &lt;NAME&gt;.
Stöd av amning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lnSpcReduction="10000"/>
          </a:bodyPr>
          <a:lstStyle/>
          <a:p>
            <a:pPr>
              <a:spcBef>
                <a:spcPts val="401"/>
              </a:spcBef>
            </a:pPr>
            <a:r>
              <a:rPr lang="sv-SE" sz="1200" dirty="0"/>
              <a:t>Stöd efter trauma då jag förlorat ett tidigare barn
Stöd inför att introducera mat. Hjälp med babypotting i sammarbete med BVC och allmänt stöd när vissa saker är extra jobbiga i vardagen som sömn, förskola mm
Stöd med föräldraskap, information om förskolorna.
Stöd med kost och annat i utveckling typ napp blöja vid krypning
Stöd med remisser till läkare och barnpsykolog.
Stöd med språket</a:t>
            </a:r>
          </a:p>
          <a:p>
            <a:pPr>
              <a:spcBef>
                <a:spcPts val="401"/>
              </a:spcBef>
            </a:pPr>
            <a:r>
              <a:rPr lang="sv-SE" sz="1200" dirty="0"/>
              <a:t>Stöd med val av förskolan, barnets behov med språket, stöd i alla situationer gällande barn och föräldraskap.
Stöd och råd vid förskolefrågor bland annat
Stöd till föräldrar
Stöd vid problem med vikt. Samt stöd vid separation mellan föräldrarna.
Stödet som jag behöver hjälp av är om barns utveckling och jag fick det från familjecentralen och jag är väldigt nöjd.
Stödjande samtal angående min hem situation med barnen. Personalen har följt mig och mina barn i många år.
Stödsamtal, förebyggande samtal
Störningar och vägledning om frågor
Stöttar och är positiva när man öppnar upp dig om något, oavsett vad
Stöttning och svar på alla mina frågor
Stöttning vid oro kring mat, barnets vikt och krånglig mage. Stor </a:t>
            </a:r>
            <a:r>
              <a:rPr lang="sv-SE" sz="1200" dirty="0" err="1"/>
              <a:t>inlyssning</a:t>
            </a:r>
            <a:r>
              <a:rPr lang="sv-SE" sz="1200" dirty="0"/>
              <a:t> och icke dömande bemötande.
Suggestions </a:t>
            </a:r>
            <a:r>
              <a:rPr lang="sv-SE" sz="1200" dirty="0" err="1"/>
              <a:t>regarding</a:t>
            </a:r>
            <a:r>
              <a:rPr lang="sv-SE" sz="1200" dirty="0"/>
              <a:t> </a:t>
            </a:r>
            <a:r>
              <a:rPr lang="sv-SE" sz="1200" dirty="0" err="1"/>
              <a:t>food</a:t>
            </a:r>
            <a:r>
              <a:rPr lang="sv-SE" sz="1200" dirty="0"/>
              <a:t>
Svar på frågor
Svarar och bollar idéer på föräldraskap och ger bra tips när man frågar
</a:t>
            </a:r>
            <a:r>
              <a:rPr lang="sv-SE" sz="1200" dirty="0" err="1"/>
              <a:t>Taking</a:t>
            </a:r>
            <a:r>
              <a:rPr lang="sv-SE" sz="1200" dirty="0"/>
              <a:t> </a:t>
            </a:r>
            <a:r>
              <a:rPr lang="sv-SE" sz="1200" dirty="0" err="1"/>
              <a:t>great</a:t>
            </a:r>
            <a:r>
              <a:rPr lang="sv-SE" sz="1200" dirty="0"/>
              <a:t> </a:t>
            </a:r>
            <a:r>
              <a:rPr lang="sv-SE" sz="1200" dirty="0" err="1"/>
              <a:t>time</a:t>
            </a:r>
            <a:r>
              <a:rPr lang="sv-SE" sz="1200" dirty="0"/>
              <a:t> and </a:t>
            </a:r>
            <a:r>
              <a:rPr lang="sv-SE" sz="1200" dirty="0" err="1"/>
              <a:t>effort</a:t>
            </a:r>
            <a:r>
              <a:rPr lang="sv-SE" sz="1200" dirty="0"/>
              <a:t> to </a:t>
            </a:r>
            <a:r>
              <a:rPr lang="sv-SE" sz="1200" dirty="0" err="1"/>
              <a:t>create</a:t>
            </a:r>
            <a:r>
              <a:rPr lang="sv-SE" sz="1200" dirty="0"/>
              <a:t> a </a:t>
            </a:r>
            <a:r>
              <a:rPr lang="sv-SE" sz="1200" dirty="0" err="1"/>
              <a:t>welcoming</a:t>
            </a:r>
            <a:r>
              <a:rPr lang="sv-SE" sz="1200" dirty="0"/>
              <a:t> and </a:t>
            </a:r>
            <a:r>
              <a:rPr lang="sv-SE" sz="1200" dirty="0" err="1"/>
              <a:t>warm</a:t>
            </a:r>
            <a:r>
              <a:rPr lang="sv-SE" sz="1200" dirty="0"/>
              <a:t> </a:t>
            </a:r>
            <a:r>
              <a:rPr lang="sv-SE" sz="1200" dirty="0" err="1"/>
              <a:t>athmosphere</a:t>
            </a:r>
            <a:r>
              <a:rPr lang="sv-SE" sz="1200" dirty="0"/>
              <a:t> as </a:t>
            </a:r>
            <a:r>
              <a:rPr lang="sv-SE" sz="1200" dirty="0" err="1"/>
              <a:t>soon</a:t>
            </a:r>
            <a:r>
              <a:rPr lang="sv-SE" sz="1200" dirty="0"/>
              <a:t> as </a:t>
            </a:r>
            <a:r>
              <a:rPr lang="sv-SE" sz="1200" dirty="0" err="1"/>
              <a:t>you</a:t>
            </a:r>
            <a:r>
              <a:rPr lang="sv-SE" sz="1200" dirty="0"/>
              <a:t> come. </a:t>
            </a:r>
            <a:r>
              <a:rPr lang="sv-SE" sz="1200" dirty="0" err="1"/>
              <a:t>Very</a:t>
            </a:r>
            <a:r>
              <a:rPr lang="sv-SE" sz="1200" dirty="0"/>
              <a:t> informative and </a:t>
            </a:r>
            <a:r>
              <a:rPr lang="sv-SE" sz="1200" dirty="0" err="1"/>
              <a:t>helpful</a:t>
            </a:r>
            <a:r>
              <a:rPr lang="sv-SE" sz="1200" dirty="0"/>
              <a:t> in general as </a:t>
            </a:r>
            <a:r>
              <a:rPr lang="sv-SE" sz="1200" dirty="0" err="1"/>
              <a:t>well</a:t>
            </a:r>
            <a:r>
              <a:rPr lang="sv-SE" sz="1200" dirty="0"/>
              <a:t>!</a:t>
            </a:r>
          </a:p>
          <a:p>
            <a:pPr>
              <a:spcBef>
                <a:spcPts val="401"/>
              </a:spcBef>
            </a:pPr>
            <a:endParaRPr lang="sv-SE"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066800"/>
            <a:ext cx="8939484" cy="5137401"/>
          </a:xfrm>
        </p:spPr>
        <p:txBody>
          <a:bodyPr numCol="1">
            <a:normAutofit lnSpcReduction="10000"/>
          </a:bodyPr>
          <a:lstStyle/>
          <a:p>
            <a:pPr>
              <a:spcBef>
                <a:spcPts val="401"/>
              </a:spcBef>
            </a:pPr>
            <a:r>
              <a:rPr lang="sv-SE" sz="1200" dirty="0"/>
              <a:t>Talet
Tar gärna ens barn när man behöver gå på toa. Avlastar gärna en.
TFF (förlossnings skräck)
They are helpful, welcoming and professional.
They have been nice and gave us help when we needed to know about vaccinations needed when we were traveling. &lt;NAME&gt; has been sweet and professional. In general we feel welcome and understood whenever we are there.
They help me by playing my older child when i takecare of my new born Telling me new infortmationsif i need Helping me my new language skill by speaking and listening svenska They are kind and supportive .
They used to help me out for my kids when I’m needed or when I’m busy going to toilet or getting coffee
Tidigarelagd Vaccination av vårt barn innan resa till Spanien.
Tips för olika saker så som potträning, anknytning, hjälp med att ringa malmö stad osv
Tips och hjälp vid mjölkstockning och amningssvåriheter
Tips och ideer
Tips och inspiration roll
Tips och lärdom
Tips och råd
Tips och råd för alla barns ålder.</a:t>
            </a:r>
          </a:p>
          <a:p>
            <a:pPr>
              <a:spcBef>
                <a:spcPts val="401"/>
              </a:spcBef>
            </a:pPr>
            <a:r>
              <a:rPr lang="sv-SE" sz="1200" dirty="0"/>
              <a:t>Tips och råd om föräldraskap
Tips och råd!
Tips och trix
Tips och verktyg för att hitta sätt att hantera situationer och konflikter som kan uppstå. Bra råd.
Tips </a:t>
            </a:r>
            <a:r>
              <a:rPr lang="sv-SE" sz="1200" dirty="0" err="1"/>
              <a:t>og</a:t>
            </a:r>
            <a:r>
              <a:rPr lang="sv-SE" sz="1200" dirty="0"/>
              <a:t> råd
Tips om allt möjligt
</a:t>
            </a:r>
            <a:r>
              <a:rPr lang="sv-SE" sz="1200" dirty="0" err="1"/>
              <a:t>Today</a:t>
            </a:r>
            <a:r>
              <a:rPr lang="sv-SE" sz="1200" dirty="0"/>
              <a:t> I </a:t>
            </a:r>
            <a:r>
              <a:rPr lang="sv-SE" sz="1200" dirty="0" err="1"/>
              <a:t>met</a:t>
            </a:r>
            <a:r>
              <a:rPr lang="sv-SE" sz="1200" dirty="0"/>
              <a:t> &lt;NAME&gt;
Träffar &lt;NAME&gt;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 besöksenkät barn</a:t>
            </a:r>
          </a:p>
        </p:txBody>
      </p:sp>
    </p:spTree>
    <p:extLst>
      <p:ext uri="{BB962C8B-B14F-4D97-AF65-F5344CB8AC3E}">
        <p14:creationId xmlns:p14="http://schemas.microsoft.com/office/powerpoint/2010/main" val="78694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Träffar Föräldrastödjare
Träffat en läkare som var på plats om fråga om mitt barn
Training my child for potty.
Träna svenska och iblad många frågar om min dotter de är snäll
Trevlig välkomnande bemötande när vi är på öppna förskolan
Trevliga och förstående/stöttande samtal när vi besöker verksamheten.
Trevligt ställe att vara på för barnen. Fin öppen förskola</a:t>
            </a:r>
          </a:p>
          <a:p>
            <a:pPr>
              <a:spcBef>
                <a:spcPts val="401"/>
              </a:spcBef>
            </a:pPr>
            <a:r>
              <a:rPr lang="sv-SE" sz="1200" dirty="0"/>
              <a:t>Väldigt trevlig personal! Glada och roliga med! Öppna och välkomnande till alla föräldrar oavsett bakgrund. Väldigt kul initiativ också att det finns en stund för engelsktalande eller internationella familjer att träffas och prata lite svenska (tror jag det var!) Så bra! Modernt och fräscha lokaler också! Släpper också in mycket ljus. Väldigt bra. När vi är där känns det alltid väldigt enkelt att bara börja dyka in i det bebisen vill och det är bra stämning - det underlättar också för en att prata med andra föräldrar. Vi är stammisar! Tack för allt 🤗
Var jag ska göra framför mina </a:t>
            </a:r>
            <a:r>
              <a:rPr lang="sv-SE" sz="1200" dirty="0" err="1"/>
              <a:t>böhv</a:t>
            </a:r>
            <a:r>
              <a:rPr lang="sv-SE" sz="1200" dirty="0"/>
              <a:t>
Varje fråga som ställts har alltid blivit besvarad med tips och råd
Växa tryggt
Verktyg för hur vi ska arbeta vidare
Vi får alltid svar på frågor som vi haft. Mycket bra BVC. Vi är väldigt nöjda med &lt;NAME&gt;.</a:t>
            </a:r>
          </a:p>
          <a:p>
            <a:pPr>
              <a:spcBef>
                <a:spcPts val="401"/>
              </a:spcBef>
            </a:pPr>
            <a:r>
              <a:rPr lang="sv-SE" sz="1200" dirty="0"/>
              <a:t>Trygghet i min föräldraroll. Lärt mig sånger.
Under hela min graviditet, både fysiska besök och digitalt
Underbara medarbetare, alltid hjälpsamma, goda och glada.
Uppföljning på ett galant sätt.
Uppsökt av familjerådgivare och informerad om de saker man kan få hjälp med.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Utbildning inför förlossning
Utbildning, samtal om partnerskap och syskonproblem
Väldigt fint stöd och omtanke av </a:t>
            </a:r>
            <a:r>
              <a:rPr lang="sv-SE" sz="1200" dirty="0" err="1"/>
              <a:t>bvc</a:t>
            </a:r>
            <a:r>
              <a:rPr lang="sv-SE" sz="1200" dirty="0"/>
              <a:t> sköterska efter förlossning. Fick stort förtroende för henne!
Väldigt ödmjuka och jordnära. De pratar lugnt och respektfullt med mig som får mig att känna mig trygg och bekräftad. Jag är jätte nöjd hur jag är bemött. De är lyhörda, tar emot mig så fort de kan.</a:t>
            </a:r>
          </a:p>
          <a:p>
            <a:pPr>
              <a:spcBef>
                <a:spcPts val="401"/>
              </a:spcBef>
            </a:pPr>
            <a:r>
              <a:rPr lang="sv-SE" sz="1200" dirty="0"/>
              <a:t>Vi fick hjälp att hitta en digital utbildning med psykolog
Vi fick hjälp med en förlossningsdepression
Vi fick remisser som vi inte fått tidigare. Vi kände oss lyssnade på.
Vi fick stöd när vi som föräldrar hade det tufft i förhållandet. För att kunna vara bra föräldrar trots att det är tufft med små barn.
Vi for alltid de bästa svaren när vi fråga om någonting som viktigt till oss
Vi har pratat en del om förskolestart och fått en del input och råd. Givande! Sen diskuterar vi ofta samhällsfrågor, som ger fina och lärorika insikter.
Vi har pratat med familjerådgivare om övergången från ett barn till två och allt vad det innebär.
Vi har pratat om många olika sorters livsutmaningar och om rollen som föräldrar.
Vi har ringt och fått hjälp på våra frågor, som vi har behövt. Snabba svar vilket uppskattas mycket
Vi kom akut och fick hjälp
Vid amning och vid andra bekymmer som uppstått kring barnet.
Vid behov av rådgivning för hur jag ska prata med min 2,5 åriga dotter när hennes morfar är obotligt sjuk och får vård i livets slutskede
Vid frågor gällande barn så får jag och partnern alltid stöd och svar, detsamma vid frågor kring relationer.
Vid frågor skickar vi rost meddelande och vi får svar direkt efter
Vid oro i början har vi kunnat ringa och rådfråga.</a:t>
            </a:r>
          </a:p>
          <a:p>
            <a:pPr>
              <a:spcBef>
                <a:spcPts val="401"/>
              </a:spcBef>
            </a:pPr>
            <a:endParaRPr lang="sv-SE"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Viktiga och betydelsefulla samtal med pedagogerna om förskola och annat relevant. Mycket nöjd och tacksam. Bästa öppna förskolan i Malmö tycker jag och mina väninnor.
Vissa applikationer som kräver goda kunskaper i svenska språket och tips
Waji furan sodhawayn baladhan firfircooni dheeri ah
When ever i ask questions I get an instant response
When i do not understand swedish,they help me translate in english.
When i start to work its hard to write time onvikariabanken i ask to them they help me .
Whenever I have had questions and queries, I have received the information.
With one of my childrens eating habits.
Yes
اتعلم اللغة السويدية وابنتي تلعب في الفورشكولا ونحن سعداء جدا
اتعلم اللغة السويدية واذهب الى الفورشكولا لاجل ابنتي ونحن سعداء جدا بهذا
ارشادات عن المنطقة مع عرض المساعدة إذا احتجت شئ
التسجيل في المدرسه لطفلي معلومات بخصوص الانشطه مساعده من قبل السوسيال تقويه في اللغه السويديه انا وعائلتي سعداء جدأ
المساعدة في تربية الأطفال في القوانين وتعليم الأطفال بكل شي
</a:t>
            </a:r>
            <a:r>
              <a:rPr lang="sv-SE" sz="1200" dirty="0" err="1"/>
              <a:t>الناصحه</a:t>
            </a:r>
            <a:r>
              <a:rPr lang="sv-SE" sz="1200" dirty="0"/>
              <a:t> </a:t>
            </a:r>
            <a:r>
              <a:rPr lang="sv-SE" sz="1200" dirty="0" err="1"/>
              <a:t>العائليه</a:t>
            </a:r>
            <a:endParaRPr lang="sv-SE" sz="1200" dirty="0"/>
          </a:p>
          <a:p>
            <a:pPr marL="228606" marR="0" lvl="0" indent="-228606" algn="l" defTabSz="914423" rtl="0" eaLnBrk="1" fontAlgn="auto" latinLnBrk="0" hangingPunct="1">
              <a:lnSpc>
                <a:spcPct val="90000"/>
              </a:lnSpc>
              <a:spcBef>
                <a:spcPts val="401"/>
              </a:spcBef>
              <a:spcAft>
                <a:spcPts val="0"/>
              </a:spcAft>
              <a:buClr>
                <a:srgbClr val="64B34B"/>
              </a:buClr>
              <a:buSzPct val="120000"/>
              <a:buFont typeface="Arial" panose="020B0604020202020204" pitchFamily="34" charset="0"/>
              <a:buChar char="•"/>
              <a:tabLst/>
              <a:defRPr/>
            </a:pP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تعليم</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اللغة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كنت</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جديدة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في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المدينة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مع</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طفلتي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و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لقد</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زودوني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بالكثير</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من</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المعلومات</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المفيدة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لتربية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طفلتي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حتى</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بشأن</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الحكمة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في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المدينة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و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هم</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دائما</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يساعدوني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إذا</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كنت</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بحاجة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لأية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نصيحة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أو</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معلومة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مساعدتي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في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معلومات</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عن</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طفلتي</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معلومات</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كثيرة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بخصوص</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الاطفال</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يعاملون</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الاطفال</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والاهل</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بشكل</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جيد</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كالأسرة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و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يفيدوننا</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بالمعلومات</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الكبيرة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والصغيرة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بدون</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تقليل</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من</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قيمة</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 </a:t>
            </a:r>
            <a:r>
              <a:rPr kumimoji="0" lang="sv-SE" sz="1200" b="0" i="0" u="none" strike="noStrike" kern="1200" cap="none" spc="0" normalizeH="0" baseline="0" noProof="0" dirty="0" err="1">
                <a:ln>
                  <a:noFill/>
                </a:ln>
                <a:solidFill>
                  <a:srgbClr val="000000"/>
                </a:solidFill>
                <a:effectLst/>
                <a:uLnTx/>
                <a:uFillTx/>
                <a:latin typeface="Arial" panose="020B0604020202020204"/>
                <a:ea typeface="Verdana" panose="020B0604030504040204" pitchFamily="34" charset="0"/>
              </a:rPr>
              <a:t>السؤال</a:t>
            </a:r>
            <a:r>
              <a:rPr kumimoji="0" lang="sv-SE" sz="12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a:t>
            </a:r>
          </a:p>
          <a:p>
            <a:pPr>
              <a:spcBef>
                <a:spcPts val="401"/>
              </a:spcBef>
            </a:pPr>
            <a:endParaRPr lang="sv-SE"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1AA5-47DC-20F7-AFD4-D5C74DA5B4BB}"/>
              </a:ext>
            </a:extLst>
          </p:cNvPr>
          <p:cNvSpPr>
            <a:spLocks noGrp="1"/>
          </p:cNvSpPr>
          <p:nvPr>
            <p:ph type="ctrTitle"/>
          </p:nvPr>
        </p:nvSpPr>
        <p:spPr/>
        <p:txBody>
          <a:bodyPr>
            <a:normAutofit fontScale="90000"/>
          </a:bodyPr>
          <a:lstStyle/>
          <a:p>
            <a:r>
              <a:rPr lang="sv-SE" dirty="0"/>
              <a:t>Vilken typ av hjälp och stöd du fick?</a:t>
            </a:r>
            <a:br>
              <a:rPr lang="sv-SE" dirty="0"/>
            </a:br>
            <a:br>
              <a:rPr lang="sv-SE" dirty="0"/>
            </a:br>
            <a:r>
              <a:rPr lang="sv-SE" sz="2200" b="0" dirty="0"/>
              <a:t>”</a:t>
            </a:r>
            <a:r>
              <a:rPr lang="sv-SE" sz="2200" b="0" i="1" dirty="0"/>
              <a:t>Någon att prata med om tankar och känslor”</a:t>
            </a:r>
            <a:endParaRPr lang="sv-SE" b="0" i="1" dirty="0"/>
          </a:p>
        </p:txBody>
      </p:sp>
    </p:spTree>
    <p:extLst>
      <p:ext uri="{BB962C8B-B14F-4D97-AF65-F5344CB8AC3E}">
        <p14:creationId xmlns:p14="http://schemas.microsoft.com/office/powerpoint/2010/main" val="369603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50800" cy="103571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39 %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1842</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A5D2213F-E67E-7198-3B23-9D33AB47A455}"/>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10 %</a:t>
            </a:r>
          </a:p>
          <a:p>
            <a:pPr>
              <a:lnSpc>
                <a:spcPct val="150000"/>
              </a:lnSpc>
            </a:pPr>
            <a:endParaRPr lang="en-SE" sz="800"/>
          </a:p>
        </p:txBody>
      </p:sp>
    </p:spTree>
    <p:extLst>
      <p:ext uri="{BB962C8B-B14F-4D97-AF65-F5344CB8AC3E}">
        <p14:creationId xmlns:p14="http://schemas.microsoft.com/office/powerpoint/2010/main" val="345028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nvGraphicFramePr>
        <p:xfrm>
          <a:off x="704849" y="4032000"/>
          <a:ext cx="8650800" cy="1401470"/>
        </p:xfrm>
        <a:graphic>
          <a:graphicData uri="http://schemas.openxmlformats.org/drawingml/2006/table">
            <a:tbl>
              <a:tblPr firstRow="1" bandRow="1">
                <a:tableStyleId>{5C22544A-7EE6-4342-B048-85BDC9FD1C3A}</a:tableStyleId>
              </a:tblPr>
              <a:tblGrid>
                <a:gridCol w="3963033">
                  <a:extLst>
                    <a:ext uri="{9D8B030D-6E8A-4147-A177-3AD203B41FA5}">
                      <a16:colId xmlns:a16="http://schemas.microsoft.com/office/drawing/2014/main" val="1159429802"/>
                    </a:ext>
                  </a:extLst>
                </a:gridCol>
                <a:gridCol w="2430604">
                  <a:extLst>
                    <a:ext uri="{9D8B030D-6E8A-4147-A177-3AD203B41FA5}">
                      <a16:colId xmlns:a16="http://schemas.microsoft.com/office/drawing/2014/main" val="2021594479"/>
                    </a:ext>
                  </a:extLst>
                </a:gridCol>
                <a:gridCol w="2257163">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651</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665</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670</a:t>
                      </a:r>
                    </a:p>
                  </a:txBody>
                  <a:tcPr anchor="ctr"/>
                </a:tc>
                <a:extLst>
                  <a:ext uri="{0D108BD9-81ED-4DB2-BD59-A6C34878D82A}">
                    <a16:rowId xmlns:a16="http://schemas.microsoft.com/office/drawing/2014/main" val="3038753263"/>
                  </a:ext>
                </a:extLst>
              </a:tr>
            </a:tbl>
          </a:graphicData>
        </a:graphic>
      </p:graphicFrame>
      <p:sp>
        <p:nvSpPr>
          <p:cNvPr id="10" name="TextBox 9">
            <a:extLst>
              <a:ext uri="{FF2B5EF4-FFF2-40B4-BE49-F238E27FC236}">
                <a16:creationId xmlns:a16="http://schemas.microsoft.com/office/drawing/2014/main" id="{5AB581B9-8D13-18AB-A7DA-E06459D85CAF}"/>
              </a:ext>
            </a:extLst>
          </p:cNvPr>
          <p:cNvSpPr txBox="1"/>
          <p:nvPr/>
        </p:nvSpPr>
        <p:spPr>
          <a:xfrm>
            <a:off x="8660203" y="1827901"/>
            <a:ext cx="1387310" cy="1446550"/>
          </a:xfrm>
          <a:prstGeom prst="rect">
            <a:avLst/>
          </a:prstGeom>
          <a:noFill/>
        </p:spPr>
        <p:txBody>
          <a:bodyPr wrap="square" rtlCol="0">
            <a:spAutoFit/>
          </a:bodyPr>
          <a:lstStyle/>
          <a:p>
            <a:r>
              <a:rPr lang="en-GB" sz="800"/>
              <a:t>9 %</a:t>
            </a:r>
          </a:p>
          <a:p>
            <a:endParaRPr lang="en-GB" sz="800"/>
          </a:p>
          <a:p>
            <a:endParaRPr lang="en-GB" sz="800"/>
          </a:p>
          <a:p>
            <a:endParaRPr lang="en-GB" sz="800"/>
          </a:p>
          <a:p>
            <a:endParaRPr lang="en-GB" sz="800"/>
          </a:p>
          <a:p>
            <a:r>
              <a:rPr lang="en-GB" sz="800"/>
              <a:t>7 %</a:t>
            </a:r>
          </a:p>
          <a:p>
            <a:endParaRPr lang="en-GB" sz="800"/>
          </a:p>
          <a:p>
            <a:endParaRPr lang="en-GB" sz="800"/>
          </a:p>
          <a:p>
            <a:endParaRPr lang="en-GB" sz="800"/>
          </a:p>
          <a:p>
            <a:endParaRPr lang="en-GB" sz="800"/>
          </a:p>
          <a:p>
            <a:r>
              <a:rPr lang="en-GB" sz="800"/>
              <a:t>6 %</a:t>
            </a:r>
          </a:p>
        </p:txBody>
      </p:sp>
      <p:sp>
        <p:nvSpPr>
          <p:cNvPr id="11" name="TextBox 10">
            <a:extLst>
              <a:ext uri="{FF2B5EF4-FFF2-40B4-BE49-F238E27FC236}">
                <a16:creationId xmlns:a16="http://schemas.microsoft.com/office/drawing/2014/main" id="{00DCDE93-FAD0-0541-CE19-F4C4186DACA5}"/>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nvGraphicFramePr>
        <p:xfrm>
          <a:off x="704849" y="4545747"/>
          <a:ext cx="8650800" cy="85283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"Inte aktuellt"</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27 %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1881</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8 %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“Jag tycker att familjecentralen kan bli bättre genom att erbjuda fler aktiviteter för barn och föräldrar tillsammans, mer flexibla öppettider så att fler familjer kan delta, samt ge information och stöd på flera språk. Det skulle också vara värdefullt med fler sociala träffar för föräldrar där man kan utbyta erfarenheter och få stöd i vardagen.”
1. Större lokal </a:t>
            </a:r>
            <a:br>
              <a:rPr lang="sv-SE" sz="1200" dirty="0"/>
            </a:br>
            <a:r>
              <a:rPr lang="sv-SE" sz="1200" dirty="0"/>
              <a:t>2. Att personalen verkligen vågar säga till barn som gör något man inte ska och äver dess förälder. </a:t>
            </a:r>
            <a:br>
              <a:rPr lang="sv-SE" sz="1200" dirty="0"/>
            </a:br>
            <a:r>
              <a:rPr lang="sv-SE" sz="1200" dirty="0"/>
              <a:t>3. Att vara direkt med det man menar och inte säga saker som kan tolkas på olika sätt, då jag har sett en annan familj bli ledsen då personalen sa till mamman på ett inte så snällt sätt men mamman förstod inte riktigt vad hon hade gjort för fel.
Activities for mothers
Aktiviteterna på Familjedag var fantastiska och tävlingarna mycket uppmuntrande för barnen. Det skulle vara bra med fler öppna tider eller fler grupper för föräldrar och barn.
Aldrig sluta då det är en viktig plats för en mamma, både nu och gammal. Hjälp mig massor och givit mig många vänner. Väldigt tacksam!
All is good.
Allt är bra</a:t>
            </a:r>
          </a:p>
          <a:p>
            <a:pPr>
              <a:spcBef>
                <a:spcPts val="401"/>
              </a:spcBef>
            </a:pPr>
            <a:r>
              <a:rPr lang="sv-SE" sz="1200" dirty="0"/>
              <a:t>Allt är bra men hade varit ännu bättre med större lokaler
Allt är bra men något jag kände första gången var att det var lite svårt som helt ny och hade önskat att få lite info om dagen typ och vart de brukar ske sångstund osv och hur man brukar göra och vara och vart olika saker finns ex.
Allt är bra på familjecentralen.
Allt är bra så länge och jag är tacksam
Allt är bra tack så mycket ❤️
Allt är bra, mycket nöjd</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dirty="0"/>
              <a:t>Allt är bra. Kanske möjlighet till mer tid med föräldragrupp.
allt är fantastiskt
Allt är jättebra ,ingenting just nu.
Allt är jättebra!
Allt är ok
Allt är perfekt!
Allt är redan så bra de går
Allt är redan så bra.</a:t>
            </a:r>
          </a:p>
          <a:p>
            <a:pPr>
              <a:spcBef>
                <a:spcPts val="401"/>
              </a:spcBef>
            </a:pPr>
            <a:r>
              <a:rPr lang="sv-SE" sz="1200" dirty="0"/>
              <a:t>Allt är toppen 😊
Allt är väldigt bra. Men bjuda in till lite mer aktiviteter för barnen tex leka, pyssla osv.
Allt är väldigt nytt för mig och upplever att de få gånger jag har varit här har varit väldigt trevliga!</a:t>
            </a:r>
          </a:p>
          <a:p>
            <a:pPr>
              <a:spcBef>
                <a:spcPts val="401"/>
              </a:spcBef>
            </a:pPr>
            <a:r>
              <a:rPr lang="sv-SE" sz="1200" dirty="0"/>
              <a:t>Allt bra jag </a:t>
            </a:r>
            <a:r>
              <a:rPr lang="sv-SE" sz="1200" dirty="0" err="1"/>
              <a:t>trevis</a:t>
            </a:r>
            <a:r>
              <a:rPr lang="sv-SE" sz="1200" dirty="0"/>
              <a:t> bra här mina barnen </a:t>
            </a:r>
            <a:r>
              <a:rPr lang="sv-SE" sz="1200" dirty="0" err="1"/>
              <a:t>åkså</a:t>
            </a:r>
            <a:r>
              <a:rPr lang="sv-SE" sz="1200" dirty="0"/>
              <a:t>
Allt bra med denna vårdcentralen
Allt bra. Mycket </a:t>
            </a:r>
            <a:r>
              <a:rPr lang="sv-SE" sz="1200" dirty="0" err="1"/>
              <a:t>aktiviteteter</a:t>
            </a:r>
            <a:r>
              <a:rPr lang="sv-SE" sz="1200" dirty="0"/>
              <a:t> för barnen</a:t>
            </a:r>
          </a:p>
          <a:p>
            <a:pPr>
              <a:spcBef>
                <a:spcPts val="401"/>
              </a:spcBef>
            </a:pPr>
            <a:r>
              <a:rPr lang="sv-SE" sz="1200" dirty="0"/>
              <a:t>Allt fint</a:t>
            </a:r>
          </a:p>
          <a:p>
            <a:pPr>
              <a:spcBef>
                <a:spcPts val="401"/>
              </a:spcBef>
            </a:pPr>
            <a:r>
              <a:rPr lang="sv-SE" sz="1200" dirty="0"/>
              <a:t>Allt som pågår är riktigt bra tycker jag
Allting är bra med vårdcentralen barnmorska och personalen.
Allting går bra tack!.
Alltså jag vet faktiskt inte, ni gör ett fantastiskt jobb! Kanske sälja lite frukt och fika på öppna förskolan. :)
</a:t>
            </a:r>
            <a:r>
              <a:rPr lang="sv-SE" sz="1200" dirty="0" err="1"/>
              <a:t>Alting</a:t>
            </a:r>
            <a:r>
              <a:rPr lang="sv-SE" sz="1200" dirty="0"/>
              <a:t> är fantastiskt jättebra.
Än så länge är vi helt nöjda med familjecentralen. Vi har inte kommit igång med att använda alla delar ännu men ser fram emot att utforska mer
Annan informationskanal utöver </a:t>
            </a:r>
            <a:r>
              <a:rPr lang="sv-SE" sz="1200" dirty="0" err="1"/>
              <a:t>Instagram</a:t>
            </a:r>
            <a:endParaRPr lang="sv-SE" sz="1200" dirty="0"/>
          </a:p>
          <a:p>
            <a:pPr>
              <a:spcBef>
                <a:spcPts val="401"/>
              </a:spcBef>
            </a:pPr>
            <a:r>
              <a:rPr lang="sv-SE" sz="1200" dirty="0"/>
              <a:t>Allt jättebra och jag tycker om. Tack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Annan tid på fredagar. Den infaller samtidigt som gympan och det är den dagen som är viktigast att man har möjlighet till aktiviter då barnen är hemma från förskolan.
Ännu fler tider enbart för 0-1 år på öppna förskolan.
Ännu mer rekvisita på sångstunden, exempel ”tältduk” som brukar vara väldigt uppskattat och såpbubblor.
Anordna träff för ensamstående föräldrar, det är svårt att träffa andra i samma situation.
Är det samma entré för socialrådgivning öppen förskola och bvc och kan det finnas problematik med detta? Kanske ett jobbigt besked på bvc kontroll och sen behöva gå förbi flertalet lekande barn tex. Bara en fundering
Är nöjd
Är super nöjd!
Är supernöjd med lokalerna
Ärligt talat ingenting, allt är så bra när man är här
Arrangera olika hitta kompisar både när det kommer till barnen och föräldrarna.
At the moment Nothing
Att berätta för besökare om varandras verksamheter och hur Familjecentralen hänger ihop/jobbar tillsammans.
Att de hade det öppet även på eftermiddagarna. Eller en gång per vecka i isåfall
Att göra mer ute aktiviteter för familjer
Att hjälpa personer som är nya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Frågor i barnenkäten</a:t>
            </a:r>
          </a:p>
        </p:txBody>
      </p:sp>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1662493045"/>
              </p:ext>
            </p:extLst>
          </p:nvPr>
        </p:nvGraphicFramePr>
        <p:xfrm>
          <a:off x="704849" y="4298631"/>
          <a:ext cx="8647200" cy="1401470"/>
        </p:xfrm>
        <a:graphic>
          <a:graphicData uri="http://schemas.openxmlformats.org/drawingml/2006/table">
            <a:tbl>
              <a:tblPr firstRow="1" bandRow="1">
                <a:tableStyleId>{5C22544A-7EE6-4342-B048-85BDC9FD1C3A}</a:tableStyleId>
              </a:tblPr>
              <a:tblGrid>
                <a:gridCol w="3960000">
                  <a:extLst>
                    <a:ext uri="{9D8B030D-6E8A-4147-A177-3AD203B41FA5}">
                      <a16:colId xmlns:a16="http://schemas.microsoft.com/office/drawing/2014/main" val="1159429802"/>
                    </a:ext>
                  </a:extLst>
                </a:gridCol>
                <a:gridCol w="2545200">
                  <a:extLst>
                    <a:ext uri="{9D8B030D-6E8A-4147-A177-3AD203B41FA5}">
                      <a16:colId xmlns:a16="http://schemas.microsoft.com/office/drawing/2014/main" val="2021594479"/>
                    </a:ext>
                  </a:extLst>
                </a:gridCol>
                <a:gridCol w="2142000">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alltid"</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a:t>
                      </a:r>
                    </a:p>
                  </a:txBody>
                  <a:tcPr anchor="ctr"/>
                </a:tc>
                <a:extLst>
                  <a:ext uri="{0D108BD9-81ED-4DB2-BD59-A6C34878D82A}">
                    <a16:rowId xmlns:a16="http://schemas.microsoft.com/office/drawing/2014/main" val="14081197"/>
                  </a:ext>
                </a:extLst>
              </a:tr>
              <a:tr h="214132">
                <a:tc>
                  <a:txBody>
                    <a:bodyPr/>
                    <a:lstStyle/>
                    <a:p>
                      <a:r>
                        <a:rPr lang="sv-SE" sz="1200" dirty="0"/>
                        <a:t>Känns det bra att vara här?</a:t>
                      </a:r>
                    </a:p>
                  </a:txBody>
                  <a:tcPr anchor="ctr"/>
                </a:tc>
                <a:tc>
                  <a:txBody>
                    <a:bodyPr/>
                    <a:lstStyle/>
                    <a:p>
                      <a:r>
                        <a:rPr lang="sv-SE" sz="1200" dirty="0"/>
                        <a:t>91 %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539</a:t>
                      </a:r>
                    </a:p>
                  </a:txBody>
                  <a:tcPr anchor="ctr"/>
                </a:tc>
                <a:extLst>
                  <a:ext uri="{0D108BD9-81ED-4DB2-BD59-A6C34878D82A}">
                    <a16:rowId xmlns:a16="http://schemas.microsoft.com/office/drawing/2014/main" val="2180593050"/>
                  </a:ext>
                </a:extLst>
              </a:tr>
              <a:tr h="214132">
                <a:tc>
                  <a:txBody>
                    <a:bodyPr/>
                    <a:lstStyle/>
                    <a:p>
                      <a:r>
                        <a:rPr lang="sv-SE" sz="1200" dirty="0"/>
                        <a:t>Tycker du att vuxna lyssnar på dig när du är här?</a:t>
                      </a:r>
                    </a:p>
                  </a:txBody>
                  <a:tcPr anchor="ctr"/>
                </a:tc>
                <a:tc>
                  <a:txBody>
                    <a:bodyPr/>
                    <a:lstStyle/>
                    <a:p>
                      <a:r>
                        <a:rPr lang="sv-SE" sz="1200" dirty="0"/>
                        <a:t>84 %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534</a:t>
                      </a:r>
                    </a:p>
                  </a:txBody>
                  <a:tcPr anchor="ctr"/>
                </a:tc>
                <a:extLst>
                  <a:ext uri="{0D108BD9-81ED-4DB2-BD59-A6C34878D82A}">
                    <a16:rowId xmlns:a16="http://schemas.microsoft.com/office/drawing/2014/main" val="2419974229"/>
                  </a:ext>
                </a:extLst>
              </a:tr>
              <a:tr h="214132">
                <a:tc>
                  <a:txBody>
                    <a:bodyPr/>
                    <a:lstStyle/>
                    <a:p>
                      <a:r>
                        <a:rPr lang="sv-SE" sz="1200" dirty="0"/>
                        <a:t>Får du vara med och bestämma när du är här?</a:t>
                      </a:r>
                    </a:p>
                  </a:txBody>
                  <a:tcPr anchor="ctr"/>
                </a:tc>
                <a:tc>
                  <a:txBody>
                    <a:bodyPr/>
                    <a:lstStyle/>
                    <a:p>
                      <a:r>
                        <a:rPr lang="sv-SE" sz="1200" dirty="0"/>
                        <a:t>72 %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528</a:t>
                      </a:r>
                    </a:p>
                  </a:txBody>
                  <a:tcPr anchor="ctr"/>
                </a:tc>
                <a:extLst>
                  <a:ext uri="{0D108BD9-81ED-4DB2-BD59-A6C34878D82A}">
                    <a16:rowId xmlns:a16="http://schemas.microsoft.com/office/drawing/2014/main" val="3038753263"/>
                  </a:ext>
                </a:extLst>
              </a:tr>
            </a:tbl>
          </a:graphicData>
        </a:graphic>
      </p:graphicFrame>
    </p:spTree>
    <p:extLst>
      <p:ext uri="{BB962C8B-B14F-4D97-AF65-F5344CB8AC3E}">
        <p14:creationId xmlns:p14="http://schemas.microsoft.com/office/powerpoint/2010/main" val="89555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Att kunna betala fikat med Swish
Att skapa ett grupp på sociala medier och meddela föräldrarna att vad ska öppen Förskola göra om dagen eller är det stängt eller inte. En gång kom jag till öppen förskola och det var stängt och en annan dag var öppen förskolan var i annanstans. Så det blir bra om ni gör det
Även dela upp babycafé i mindre grupper. Ex 0-4 månader, 4-8 månader.
Bara ett litet rum för barn som ibland sover under tiden där.
Bättre amningshörna eller liknande inne på öppna förskolan så man kan ha översikt på sitt leka de barn samtidigt.
Bättre framförhållning när det är stängt pga planerade saker. Fler möjligheter för större barn att få komma. Jag har ofta fått stanna hemma för att min stora är "för gammal" och hon är bara tre år. Särskilt under föräldraledighet med det mindre syskon behöver man kunna träffa andra barn och vuxna (då bara 15 timmar i förskola) och då är det tråkigt att man får stanna hemma för att ett barn är för gammal och båda barn missar möjlighet för att vara med andra barn.
Bättre info om tider för tex sångstund osv utan att behöva gå dit och kolla tavlan. Svårt om man bor en bit bort
Bättre lokal
Bättre lokal. Trångt och märkligt med BVC väntrum på samma ställe
Bättre och fräschare lokaler med mer öppen planlösning
Bättre social medier med mer information om va som ska ske under veckan. Speciella evenemang för barn äldre än 18månader utan att undre barn är med
Bättre vagnparkering
Behålla det så som det är. Det är väldigt familjärt
Better
Bhgcvjn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Bjuda på mellis. Allt är bra
Bra och kunnig personal på Öppna förskolor, men mer uppstyrda aktiviteter under vissa timmar skulle hjälpa barnen interagera mer med varandra. Just idag känns som det finns flera rum och aktivitetsytor, men inte hur föräldrar/vårdnadshavare ska vi dra nytta av allt som är gemensamt.
Bra och lugnt ställe för barn att lära känna varandra och leka tillsammans.
Bra som det är
BVC kan bli bättre på att boka in kontroller i tid.
Byta ut saker i sånglådan.
Currently I'm content. The only wish would be for the open preschool to have more space as sometimes we are so many parents/children + staff
de är mycket bra på allting
De hjälpre många människor
De ni gör bäst
Den är bra som den är men ibland behöver till exempel barnskötarna att lyssna lite bättre och inte propsa på föräldrarna för mycket.
Den är perfekt
Det ända är att jag hade önskat att det hade varit 0-18 månader någon mer gång i veckan.
Det är alltid lika roligt att komma till öppna förskolan. &lt;NAME&gt; och &lt;NAME&gt; är alltid glada och välkomnande. Både jag och mitt barn blir sedda och välkomnande. Om det finns något som jag tänker på eller bekymrar mig över, så får jag alltid möjlighet att prata med pedagogerna. De lyssnar alltid och jag känner mig stärkt i mitt föräldraskap. Så tacksam och glad att jag började besöka öppna förskolan. Ni är helt enkelt bäst.
Det är bäst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Det är bra så
Det är bra som det är
Det är bra som det är
Det är bra som det är. &lt;NAME&gt; gör ett grymt jobb men hon behöver nog en extra person för avlastning. Vi är många föräldrar med barn och &lt;NAME&gt; tar väl hand om oss alla. Genom att ge henne en extra person kan vi försöka att ta hand om henne som hon tar hand om oss alla.
Det är bra.
Det är en fantastisk öppen förskola. Man känner sig alltid sedd och välkommen.
Det är fantastiskt som det är
Det är jättefin BVC. Jätte jätte duktig och fin personal
Det är redan bra bemötande och fina människor man känner sig välkommen som alltid
Det är redan super bra
Det är så trevligt hos er, vår favorit öppna förskola! Man känner sig alltid välkommen och andra föräldrar är trevliga och öppna för att prata
Det är svårt att som pappa och svensk prata med de andra föräldrarna på öppen förskola. 85-90% av alla andra föräldrar är mammor och de grupperar sig bara med mammor, därtill pratar den stora majoriteten av dem arabiska eller ett östeuropeiskt språk och det går inte att delta i ett samtal man inte förstår. Jag hade gärna pratat med fler men många av dem känner varandra sen innan och pratar bara med dem de redan känner. En grej kunde vara en gruppaktivitet eller något som gör det naturligt för olika föräldrar pratar med varandra genom att deras barn leker tillsammans.
Det är toppen!
Det hade varit kul om det fanns någon tränings- eller rörelsetid för mammor.
Det hade varit toppen om det fanns fika/frukt för barnen på den öppna förskolan.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Det mesta är väldigt bra. Men kanske fler fasta tider för sång och rörelseglädje i veckorna, som alla kan droppa in på. Och ett långt bord utmed med vägen och fönstret i köket, så att det blir fler sittplatser och lättare att passera.
Det var perfekt
Detta är bästa öppna fsk vi har varit på
Detta är ett test
Dom är bäst, kan inte bli bättre!
Dom är bra så finns inget för mej🤗
Dom trevliga och sociala
Du gjorde allting bra🥰
Egen toalett till barnmorskemottagningen. Kan kännas obekvämt att behöva gå in på öppna förskolan och hälsa på personal och föräldrar i toalettkön när en ska lämna urin- eller könssjukdomstest.
Egentligen tror jag att allt är bra
En barnmat lagning program vara bli bättre för mammor som har uppväxt i andra länder och har knappt vetande om svensk maten.
En halv dag för oss med stora hade varit toppen ! Eftersom storebror och storasyster också önskar se den lilla i sitt goda miljö
En trivial sak, men ändå viktig. Ändra texten i hjulen på bussen till ”föräldrarna på bussen säger…” istället för ”mammorna på bussen säger”, lite sådant.
Enda nackdelen är att ÖF blir fullt ibland!
Erbjuda dom olika saker man kan göra när man väl kommer in på öppna förskolan. Kanske va mer till hjälp om barnen leker långt ifrån föräldrarna så dom inte skadar sig eller trillar och liknande.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Erbjuda fler styrda aktiviter när man är på öppenförskola/babycafé. Måla, rim och ramsor, massage osv. Hade även varit trevligt med öppettider sådär kl. 11-14 när ens barn inte sover.
Erbjuda frukost
Erbjuda kvällstider
Erbjuda lite mer kurser i HLR, vid olika tidpunkter och tider på året. Hade gärna gått en sån kurs men har aldrig kunnat.
Erbjuda organisationer eller tema så fort föräldrar med barn i samma ålder är på öppna förskolan
Erbjuda plats inomhus för barnvagnar.
Erbjuder roligare aktiviteter som hålls utomhus.
Evert dag close 4 o clock
Everything at the family centre works very well. I appreciate all the effort put into the services and activities – please continue the great work.
Everything family centre does is perfect.
Everything seems great, so no recommendations on improvements
Extra personal till öppnaförskolan
Få en större lokal, ha lite fler temadagar
Få samman föräldrarna mer.
Få större lokaler så det inte är så trångt när där är fler än 7 familjer där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Få större lokaler🙈
Familjecentralen är perfekt. Ingen kan förändras för det är redan 10/10
Familjeträffar där man kan lära känna andra föreldrar med barn i samma ålder.
Fantastisk
Fantastisk personal och fräscha lokaler.
Fantastisk verksamhet som i dagsläget inte behöver förbättring.
Fikat
Finnas på fler platser, ligger rätt mycket i samma område. Hade önskat ett närmre Mariastaden
Finns inget att göra bättre
Fixa fler föräödrargrupp träffar, fram till barnet är ca 7månader för att hålla ihop gruppen mer
Fler aktiviteter
Fler eftermiddagar på Öppna förskolan skulle uppskattas av oss vars äldre barn har reducerade timmar på förskolan under föräldraledighet.
Fler föräldrakurser
Fler föräldrar grupper
Fler kurser! Älskar kurserna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Fler mindre grupper/mindre deltagare
fler mjuka saker för barnen att klättra på hade varit toppen!
Fler tema hade varit kul. Kanske spöktema nu till halloween, jultema eller nån ny kul lek som involverar de som vill. Men behöver att någon tar initiativ
Fler temadagar/ aktiviteter där föräldrar kan träffas, mer tid för diskussion
Fler tider för bara under 1
Fler tider för öppna förskolan/träffar. Gravidvattengympa och yoga! Det var heeeelt otroligt när jag var gravid och saknar det inför barn nr 2
Fler utflykter
Flera tillfälle av babycafé
Flytta till större lokaler. Drar mig för att åka dit nu då det är trångt.
För mig som mamman ja känner bra
Föräldrar grupp träff/grupp som riktar sig till samma ålder som sitt barn från nyfödd.
Försätts med det arbete som redan görs!
Första gången här idag. Allt var toppen på öppna förskolan!
Fortsätt med det arbetet ni gör, ni är alla fantastiska!
fortsätt med det ni gör för ni gör ett fantastiskt arbete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Fortsätt med det ni gör. Jag gillar att ni lägger upp schema på insta. Älskar ers frukostar. Skulle dock uppskatta om scheman för dagen kom upp lite tidigare än samma dag.
Fortsätt med peppen och växa tryggt, ni är fantastiska!
Fortsätt så
Fortsätt så som ni är de är jätte bra jobb
Fortsätt som ni gör!
Fortsätt som ni gör. Möjligtvis stoppa insläpp när det blir för mycket folk på öppna förskolan då det är extremt många vissa dagar
Fortsatt vara lika fantastiska som ni redan är på öppna förskolan!
Fortsätt vara så fina som ni är,
Fortsätta ert fantastiska arbete
Fortsätta med det fina arbetet
Fortsätta med det grymma arbete ni gör i dagsläget och sluta inte jobbet här 😊
Fortsätta med det viktiga och fina arbete ni gör!
Fortsätta med roliga aktiviteter. Kanske ha temadagar i samband med högtider, ex julpyssel, påskpyssel. Sångstund på eftermiddagar.
Fortsätta så som det är
Fortsätta som det är. Vi är väldigt nöjda.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Fortsätta va så bra som ni är!
Fråga 6, blev erbjuden föräldragrupp och tackade ja, har bara inte hunnit gå än :)
Fyll desinfektionsbehållaren bredvid ingången , inget mer
Gärna att ni erbjuder samma tema på olika dagar ifall man inte kan exempelvis torsdag förmiddag.
Gärna fler utbildningar för föräldrar
Gärna någon mer uteverksamhet på våren och hösten där man åker iväg på utflykt tillsammans, till bokskogen tex
Ge utrymme för personalen att kunna påverka och planera sin verksamhet mer.
Gemensamma utflykter tex.
Gratis fika!!
Ha bättre koll på ev förskolor i närheten av familjecentralen
Ha fler gemensamma aktiviteter
Ha fler tider för åldrarna 0-6 år.
Ha information i förväg så ifall man besöker öppna förskolan och det är stängt då blir barnen ledsen
Ha leksaker sensoriska för autistiska och alls barn
Ha mer öppna tider för det redan för få för dom äldre barnen då tisdagar och onsdagar går bort, nu på fredag när det är ute börjat de bli kallt så det går ju bort också.</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Ha öppet fler perioder för alla barn.
Ha öppet flera tillfällen än hur det är öppet idag, öppen varje dag förmiddag och eftermiddag.
Ha öppet längre
Ha öppet oftare
Ha öppna förskolan öppen lite längre på en fredag
Ha Swish på fikan
Ha vikarie på öppna förskolan vid bla sjukdom. En gemensam informationsportal om bla öppettider och händelser.
Hade önskat mödravård t.ex. under graviditet för att ha ett mer heltäckande utbud på samma ställe. I samband (eller annars också) föräldragrupper med andra som väntar barn samtidigt/har barn i samma ålder. Generellt för alla familjecentraler i Helsingborg att synka så inte babycaféerna 0-12 månader krockar så mycket (nu ligger alla samtidigt/samma dag).
Hade varit bra med BVC även i Hyllinge, i alla fall en dag/vecka för att föräldrar ska slippa åka iväg med bil eller buss (speciellt under första tiden med bebis!). Smidigt att bara kunna gå bort med vagnen, stor skillnad. Även önskemål om minst en dag till öppet i Hyllinge på öppna förskolan och då kanske fokus för mindre barn (upp till 18 mån), då det blir stökigt för dom små barnen när det även är äldre barn med så som det är nu. Finns många barnfamiljer i Hyllinge. Sen lite fler ordnade aktiviteter i Hyllinge, så som tex besök på förskolorna i Hyllinge, hade varit uppskattat.
Hade varit kanon om man hade köpa frukt, fika eller dylikt.
Hålla mer babycafe
Hålla tider
Hänga lite leksaker i taken som barnen kan titta på.
Har faktiskt ingen kommentar, är väldigt nöjd såhär långt. Och tvivlar inte en sekund på att jag inte skulle få det stöd och hjälp jag behöver beroende på situation. Dem har min tillit till 100%
Har inget att säga förutom att min barnmorska är fantastisk.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Skåne</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Besöksenkät - vuxna</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Har inte sett något som behövs förbättras än
Har inte varit här tillräckligt många gånger för att ha reflekterat över detta.
Hej , Jag tror vi som kommer till familje centraler vi behöver mer utflykter med andra föräldrar för att barn har mer kommunikation med andra barn utanför förskolan eller vara särskilda plats som vi som invandrare känner vi inte till.
Helnöjd, fortsätt som i gör
Hitta på aktiviteter utanför förskolan
Hittills har jag inte kommit på något faktiskt! Ha helgöppet så att de arbetande föräldrarna också får ta del av den underbara gemenskapen? Hahaha..
Hjälparndpm bästa sett
Hoppas att de öppnar alla vardagar för och eftermiddagen
i dont have any recommendations as i am happy with them.
I dont know. Maybe open every day.
I feel good .
I have never attended this but hopefully I will in the future
I want to say just have språk caffe is good
Ibland känner jag mig som om jag blir förhörd och de gör mig obekväm.
If open for 0-6 years old perhaps have an area for the small babies were they can lay safely but also the bigger children can play more active. It’s quite a small space for so many age groups.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Inbjudan för alla till familjeträffar även 2 gångs föräldrar
Indadka kala duwan imadaan
Inför ”AW Fredagar”. Annars jättenöjd med utbudet.
Information om dom olika grupperna och aktiviteterna. Inte bara via instagram.
Informera mer tydligt om tillgängligheten och att denna form av stöd finns.
Informera om föräldragrupper och utbildningar/infoträffar som finns tillgängliga
Ingen
Ingen aning
Ingen aning
Ingen aning. Det jag upplevt är enbart av bra karaktär
Ingen direkt att förbättra. För barnens skull skulle fikan kunna varieras lite för att göra det roligare.
Ingen ting
Ingen vad jag kan kom på något speciellt.
Ingen verksamhet sommartid
ingenting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Ingenting :)
Ingenting egentligen. Ibland jobbigt om det är fullt och man inte får komma in
Ingenting faktiskt, allt är jättebra
Ingenting jag tycker det fungerar väldigt bra här
Ingenting som särskilt.
Ingenting tycker allt funkar jättebra här. En av de enda förskolorna som har generösa öppettider också vilket är positivt
Ingenting, fortsatt så. Bra jobbat!
Ingenting, jag tycker allt är toppen!
Ingenting, ni är så bra så!
Ingenting, ni gör redan ett fantastiskt jobb :)
Ingenting, perfekt precis som det är
Ingenting, personalen är väldigt snäll och välkomnande
Ingenting! Jag tycker ni gör ett jätte bra jobb!
Ingenting! Ni gör redan allt och lite till.</a:t>
            </a:r>
          </a:p>
          <a:p>
            <a:pPr>
              <a:spcBef>
                <a:spcPts val="401"/>
              </a:spcBef>
            </a:pPr>
            <a:r>
              <a:rPr lang="sv-SE" sz="1200" dirty="0"/>
              <a:t>Ingenting. Fortsätt som ni gör !
Ingenting. Ni är stjärnor</a:t>
            </a:r>
          </a:p>
          <a:p>
            <a:pPr>
              <a:spcBef>
                <a:spcPts val="401"/>
              </a:spcBef>
            </a:pPr>
            <a:r>
              <a:rPr lang="sv-SE" sz="1200" dirty="0"/>
              <a:t>Inget ! Det är perfekt som det är.
Inget allt är bra och fint.
Inget allt är jätte bra
Inget ät bästa </a:t>
            </a:r>
            <a:r>
              <a:rPr lang="sv-SE" sz="1200" dirty="0" err="1"/>
              <a:t>bvc</a:t>
            </a:r>
            <a:r>
              <a:rPr lang="sv-SE" sz="1200"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080655"/>
            <a:ext cx="8939484" cy="5336020"/>
          </a:xfrm>
        </p:spPr>
        <p:txBody>
          <a:bodyPr lIns="90000" numCol="1">
            <a:normAutofit lnSpcReduction="10000"/>
          </a:bodyPr>
          <a:lstStyle/>
          <a:p>
            <a:pPr>
              <a:spcBef>
                <a:spcPts val="401"/>
              </a:spcBef>
            </a:pPr>
            <a:r>
              <a:rPr lang="sv-SE" sz="1200" dirty="0"/>
              <a:t>Inget jag kan komma på’
Inget jag kan tänka på direkt. Jag har fått ett jättefint intryck. :)
Inget jag kommer på nu eller har tänkt på tidigare. Om jag ska försöka värka fram så kanske att även de som jobbar här säger ”om 15 min stänger vi”, så barnet hör från fler än föräldrarna..
Inget jag kommer på.
Inget jag kommer på. Men tänkte säga att jag uppskattar 0-6 års verksamheten som sker utanför de 15 timmarnas förskola!
Inget Jag som svarar är mormor
Inget just nu alltså allt som ni gör nu är bra
Inget just nu det är bra som det är nu
Inget </a:t>
            </a:r>
            <a:r>
              <a:rPr lang="sv-SE" sz="1200" dirty="0" err="1"/>
              <a:t>särskiltInget</a:t>
            </a:r>
            <a:r>
              <a:rPr lang="sv-SE" sz="1200" dirty="0"/>
              <a:t> särskilt som jag kan komma på nu
Inget särskilt, ni gör redan ett fantastiskt jobb!🌟
Inget speciellt, fortsätt som ni gör!
Inget vad jag kan komma på, funkar bra</a:t>
            </a:r>
          </a:p>
          <a:p>
            <a:pPr>
              <a:spcBef>
                <a:spcPts val="401"/>
              </a:spcBef>
            </a:pPr>
            <a:r>
              <a:rPr lang="sv-SE" sz="1200" dirty="0"/>
              <a:t>Inget, allt är perfekt 👍
Inget, allt är toppenbra
Inget, är väldigt nöjd varje gång vi är här och sonen älskar att vara här. Vi har träffat många nya vänner på detta sätt. Frågan om familjegrupp är en dum fråga för vi var med för några år sedan. Men det finns inte som alternativ.
Inget, det är perfekt
Inget, det är toppen! Otroligt engagerad personal som gör det där lilla extra för barnen varje vecka.
Inget, det stödet vi fått är fantastiskt!
Inget, jag trivs jättebra med alla i personalen här!
Inget, Jag tycker att det är bra som de är.
Inget, ni är fantastiska!
Inget, ni är grymma! Möjligtvis fler öppettider på öppna förskolan (tisdag, onsdag och fredag eftermiddag typ. 🤭) så vi kan spendera mer tid hos er. 😁
Inget, personal är bra stöd och sällskap för besökande barn och föräldrar.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dirty="0"/>
              <a:t>Inget! Fortsätt bara vara er själv!
Inget. Allt är bra
Inget. beholde den høje standart i har til børn.
Inkludera äldre barn så som syskon vid behov beroende på familjesituation
Inkludera papporna också.
Inte betala för fikan
Inte mycket
Inte mycket. Inget jag kan komma på. Vi har gått hit sedan mitt barnvar bebis till nu snart 4 år och alltid varit super.
Inte så mycket, ni gör ett fantastiskt jobb! Jag är glad att ni finns! :-)
Inte så mycket, tycker allting är fantastiskt, har gått här i 8 år!
Inte sitta o prata om allt annan skit runt om kring utan mer fokus på barnen och föräldrarna
Introduktion för nya Föräldragrupp även för dem med fler barn</a:t>
            </a:r>
          </a:p>
          <a:p>
            <a:pPr>
              <a:spcBef>
                <a:spcPts val="401"/>
              </a:spcBef>
            </a:pPr>
            <a:r>
              <a:rPr lang="sv-SE" sz="1200" dirty="0" err="1"/>
              <a:t>It's</a:t>
            </a:r>
            <a:r>
              <a:rPr lang="sv-SE" sz="1200" dirty="0"/>
              <a:t> </a:t>
            </a:r>
            <a:r>
              <a:rPr lang="sv-SE" sz="1200" dirty="0" err="1"/>
              <a:t>perfect</a:t>
            </a:r>
            <a:r>
              <a:rPr lang="sv-SE" sz="1200" dirty="0"/>
              <a:t> </a:t>
            </a:r>
            <a:r>
              <a:rPr lang="sv-SE" sz="1200" dirty="0" err="1"/>
              <a:t>already</a:t>
            </a:r>
            <a:r>
              <a:rPr lang="sv-SE" sz="1200" dirty="0"/>
              <a:t>, </a:t>
            </a:r>
            <a:r>
              <a:rPr lang="sv-SE" sz="1200" dirty="0" err="1"/>
              <a:t>maybe</a:t>
            </a:r>
            <a:r>
              <a:rPr lang="sv-SE" sz="1200" dirty="0"/>
              <a:t> </a:t>
            </a:r>
            <a:r>
              <a:rPr lang="sv-SE" sz="1200" dirty="0" err="1"/>
              <a:t>open</a:t>
            </a:r>
            <a:r>
              <a:rPr lang="sv-SE" sz="1200" dirty="0"/>
              <a:t> </a:t>
            </a:r>
            <a:r>
              <a:rPr lang="sv-SE" sz="1200" dirty="0" err="1"/>
              <a:t>daily</a:t>
            </a:r>
            <a:r>
              <a:rPr lang="sv-SE" sz="1200" dirty="0"/>
              <a:t> for all </a:t>
            </a:r>
            <a:r>
              <a:rPr lang="sv-SE" sz="1200" dirty="0" err="1"/>
              <a:t>ages</a:t>
            </a:r>
            <a:r>
              <a:rPr lang="sv-SE" sz="1200" dirty="0"/>
              <a:t> 😄
</a:t>
            </a:r>
            <a:r>
              <a:rPr lang="sv-SE" sz="1200" dirty="0" err="1"/>
              <a:t>It's</a:t>
            </a:r>
            <a:r>
              <a:rPr lang="sv-SE" sz="1200" dirty="0"/>
              <a:t> </a:t>
            </a:r>
            <a:r>
              <a:rPr lang="sv-SE" sz="1200" dirty="0" err="1"/>
              <a:t>perfect</a:t>
            </a:r>
            <a:r>
              <a:rPr lang="sv-SE" sz="1200" dirty="0"/>
              <a:t>. I </a:t>
            </a:r>
            <a:r>
              <a:rPr lang="sv-SE" sz="1200" dirty="0" err="1"/>
              <a:t>don't</a:t>
            </a:r>
            <a:r>
              <a:rPr lang="sv-SE" sz="1200" dirty="0"/>
              <a:t> </a:t>
            </a:r>
            <a:r>
              <a:rPr lang="sv-SE" sz="1200" dirty="0" err="1"/>
              <a:t>think</a:t>
            </a:r>
            <a:r>
              <a:rPr lang="sv-SE" sz="1200" dirty="0"/>
              <a:t> so </a:t>
            </a:r>
            <a:r>
              <a:rPr lang="sv-SE" sz="1200" dirty="0" err="1"/>
              <a:t>that</a:t>
            </a:r>
            <a:r>
              <a:rPr lang="sv-SE" sz="1200" dirty="0"/>
              <a:t> it </a:t>
            </a:r>
            <a:r>
              <a:rPr lang="sv-SE" sz="1200" dirty="0" err="1"/>
              <a:t>needs</a:t>
            </a:r>
            <a:r>
              <a:rPr lang="sv-SE" sz="1200" dirty="0"/>
              <a:t> </a:t>
            </a:r>
            <a:r>
              <a:rPr lang="sv-SE" sz="1200" dirty="0" err="1"/>
              <a:t>any</a:t>
            </a:r>
            <a:r>
              <a:rPr lang="sv-SE" sz="1200" dirty="0"/>
              <a:t> </a:t>
            </a:r>
            <a:r>
              <a:rPr lang="sv-SE" sz="1200" dirty="0" err="1"/>
              <a:t>change</a:t>
            </a:r>
            <a:r>
              <a:rPr lang="sv-SE" sz="1200" dirty="0"/>
              <a:t>.
</a:t>
            </a:r>
            <a:r>
              <a:rPr lang="sv-SE" sz="1200" dirty="0" err="1"/>
              <a:t>It’s</a:t>
            </a:r>
            <a:r>
              <a:rPr lang="sv-SE" sz="1200" dirty="0"/>
              <a:t> </a:t>
            </a:r>
            <a:r>
              <a:rPr lang="sv-SE" sz="1200" dirty="0" err="1"/>
              <a:t>quite</a:t>
            </a:r>
            <a:r>
              <a:rPr lang="sv-SE" sz="1200" dirty="0"/>
              <a:t> a new </a:t>
            </a:r>
            <a:r>
              <a:rPr lang="sv-SE" sz="1200" dirty="0" err="1"/>
              <a:t>experience</a:t>
            </a:r>
            <a:r>
              <a:rPr lang="sv-SE" sz="1200" dirty="0"/>
              <a:t> for </a:t>
            </a:r>
            <a:r>
              <a:rPr lang="sv-SE" sz="1200" dirty="0" err="1"/>
              <a:t>me.</a:t>
            </a:r>
            <a:r>
              <a:rPr lang="sv-SE" sz="1200" dirty="0"/>
              <a:t> And </a:t>
            </a:r>
            <a:r>
              <a:rPr lang="sv-SE" sz="1200" dirty="0" err="1"/>
              <a:t>especially</a:t>
            </a:r>
            <a:r>
              <a:rPr lang="sv-SE" sz="1200" dirty="0"/>
              <a:t> </a:t>
            </a:r>
            <a:r>
              <a:rPr lang="sv-SE" sz="1200" dirty="0" err="1"/>
              <a:t>if</a:t>
            </a:r>
            <a:r>
              <a:rPr lang="sv-SE" sz="1200" dirty="0"/>
              <a:t> I </a:t>
            </a:r>
            <a:r>
              <a:rPr lang="sv-SE" sz="1200" dirty="0" err="1"/>
              <a:t>have</a:t>
            </a:r>
            <a:r>
              <a:rPr lang="sv-SE" sz="1200" dirty="0"/>
              <a:t> to </a:t>
            </a:r>
            <a:r>
              <a:rPr lang="sv-SE" sz="1200" dirty="0" err="1"/>
              <a:t>compare</a:t>
            </a:r>
            <a:r>
              <a:rPr lang="sv-SE" sz="1200" dirty="0"/>
              <a:t> </a:t>
            </a:r>
            <a:r>
              <a:rPr lang="sv-SE" sz="1200" dirty="0" err="1"/>
              <a:t>with</a:t>
            </a:r>
            <a:r>
              <a:rPr lang="sv-SE" sz="1200" dirty="0"/>
              <a:t> the </a:t>
            </a:r>
            <a:r>
              <a:rPr lang="sv-SE" sz="1200" dirty="0" err="1"/>
              <a:t>framework</a:t>
            </a:r>
            <a:r>
              <a:rPr lang="sv-SE" sz="1200" dirty="0"/>
              <a:t> back </a:t>
            </a:r>
            <a:r>
              <a:rPr lang="sv-SE" sz="1200" dirty="0" err="1"/>
              <a:t>home</a:t>
            </a:r>
            <a:r>
              <a:rPr lang="sv-SE" sz="1200" dirty="0"/>
              <a:t>. </a:t>
            </a:r>
            <a:r>
              <a:rPr lang="sv-SE" sz="1200" dirty="0" err="1"/>
              <a:t>It’s</a:t>
            </a:r>
            <a:r>
              <a:rPr lang="sv-SE" sz="1200" dirty="0"/>
              <a:t> </a:t>
            </a:r>
            <a:r>
              <a:rPr lang="sv-SE" sz="1200" dirty="0" err="1"/>
              <a:t>designed</a:t>
            </a:r>
            <a:r>
              <a:rPr lang="sv-SE" sz="1200" dirty="0"/>
              <a:t> </a:t>
            </a:r>
            <a:r>
              <a:rPr lang="sv-SE" sz="1200" dirty="0" err="1"/>
              <a:t>according</a:t>
            </a:r>
            <a:r>
              <a:rPr lang="sv-SE" sz="1200" dirty="0"/>
              <a:t> to </a:t>
            </a:r>
            <a:r>
              <a:rPr lang="sv-SE" sz="1200" dirty="0" err="1"/>
              <a:t>how</a:t>
            </a:r>
            <a:r>
              <a:rPr lang="sv-SE" sz="1200" dirty="0"/>
              <a:t> I </a:t>
            </a:r>
            <a:r>
              <a:rPr lang="sv-SE" sz="1200" dirty="0" err="1"/>
              <a:t>respond</a:t>
            </a:r>
            <a:r>
              <a:rPr lang="sv-SE" sz="1200" dirty="0"/>
              <a:t> and </a:t>
            </a:r>
            <a:r>
              <a:rPr lang="sv-SE" sz="1200" dirty="0" err="1"/>
              <a:t>engage</a:t>
            </a:r>
            <a:r>
              <a:rPr lang="sv-SE" sz="1200" dirty="0"/>
              <a:t> and I like </a:t>
            </a:r>
            <a:r>
              <a:rPr lang="sv-SE" sz="1200" dirty="0" err="1"/>
              <a:t>that</a:t>
            </a:r>
            <a:r>
              <a:rPr lang="sv-SE" sz="1200" dirty="0"/>
              <a:t> </a:t>
            </a:r>
            <a:r>
              <a:rPr lang="sv-SE" sz="1200" dirty="0" err="1"/>
              <a:t>fact</a:t>
            </a:r>
            <a:r>
              <a:rPr lang="sv-SE" sz="1200" dirty="0"/>
              <a:t>.
Jag är fortfarande gravid så jag har inte hunnit uppleva den delen </a:t>
            </a:r>
            <a:r>
              <a:rPr lang="sv-SE" sz="1200" dirty="0" err="1"/>
              <a:t>äb</a:t>
            </a:r>
            <a:r>
              <a:rPr lang="sv-SE" sz="1200" dirty="0"/>
              <a:t>
Jag är hittills nöjd med allt
Jag är inte missnöjd med något.
Jag är nöjd med allt 🌺
Jag är nyligen här så jag kan inte svara på det
Jag hade önskat familjegrupper där vi som blivande föräldrar har möjlighet att lära känna varandra.
Jag har varit där 2 gånger så kan inte yttra mig riktigt. Tycker det varit fint och trevligt varje gång!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Jag har varit med i föräldragrupp 2022, och även med början 2024 (Storken). Tyckte den föregående typen av föräldragrupp fungerade bättre.
Jag kan bara säga att det jätte bra att det fins familjecentralen</a:t>
            </a:r>
          </a:p>
          <a:p>
            <a:pPr>
              <a:spcBef>
                <a:spcPts val="401"/>
              </a:spcBef>
            </a:pPr>
            <a:r>
              <a:rPr lang="sv-SE" sz="1200" dirty="0"/>
              <a:t>Jag kan inte komma på något just nu, är nöjd som det är
Jag kommer inte så ofta här nu som jag gjorde förra året men jag tycker ändå det allt funkar bra här.
Jag och min partner tycker att allt är verkligen perfekt!
Jag personligen hade velat ha fler tider för yngre barn, men det beror mest på att jag är upptagen de dagar ni har yngre ;) kanske om man skulle variera så att man andra halvan av terminen byter dagar man har för yngre/äldre barn.
Jag trivs verkligen på platsen och ser inga kommentarer för </a:t>
            </a:r>
            <a:r>
              <a:rPr lang="sv-SE" sz="1200" dirty="0" err="1"/>
              <a:t>förbätt</a:t>
            </a:r>
            <a:r>
              <a:rPr lang="sv-SE" sz="1200" dirty="0"/>
              <a:t>.</a:t>
            </a:r>
          </a:p>
          <a:p>
            <a:pPr>
              <a:spcBef>
                <a:spcPts val="401"/>
              </a:spcBef>
            </a:pPr>
            <a:r>
              <a:rPr lang="sv-SE" sz="1200" dirty="0"/>
              <a:t>Jag tror allt är bra
Jag tror att ni är redan jättebra, men nya aktiviteter är alltid välkomna.
Jag tror det funkar ganska bra så inget särskilt idé har jag.
Jag tycker all hjälp varit jättebra
Jag tycker allt är bra här, jag är själv väldigt nyd
Jag tycker allt är bra som det är
Jag tycker alltid okej
Jag tycker att allting funkar jättebra och faktiskt vet inte vad jag kan lägga till.
Jag tycker att </a:t>
            </a:r>
            <a:r>
              <a:rPr lang="sv-SE" sz="1200" dirty="0" err="1"/>
              <a:t>bilr</a:t>
            </a:r>
            <a:r>
              <a:rPr lang="sv-SE" sz="1200" dirty="0"/>
              <a:t> mer öppet familj träffa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Jag tycker att de gör ett bra jobb på familjecentralen. Är väldigt informativa men känner inget tvång att jag måste delta.
Jag tycker att det är bra, kanske andra tider på baby Café
Jag tycker att det är väldigt roligt och trevliga personalen och välkomna.
Jag tycker att ni gör ett bra jobb, men det finns alltid utrymme för lite mer stöd och information till föräldrar i övergången till förskolan.
Jag tycker att personalen gör allt gott såsom aktiviteter och utflykter. Vi har roligt och vi trivs att komma hit alltid. Jag vet faktisk inte om det är något man kan göra bättre.
Jag tycker det är bra som det är jag har inte varit här jättemycket.
Jag tycker det fungerar bra. Tycker om att det är öppet för olika åldrar och bra öppettider.
Jag tycker det går bra just nu
Jag tycker familjecentralen är en perfekt mötespunkt för föräldrar. Barnen lär sig samspela med varandra, samt vuxna har möjlighet att ställa frågor om diverse saker som rör barnen. Sen är det mycket trevligt att bara hänga där och umgås med andra och sina barn.
Jag tycker man ofta får bra information och blir välkommen till nya teäffar eller nytt som händer så jag tycker det är bra som det är.
Jag tycker ni gör det bästa. Tack för allt
Jag tycker om den kan öppna efter kl: 16:00 för det passar till barnen som deras föräldrar jobbar,
Jag vet inte
Jag vill är barn kommer 7 år och 9 år
Jag vill att de skulle fixa tid till barn mellan 0-18 månader till förmiddag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Jättebra att mycket är tillgängligt på samma ställe. Men det är dock väldigt små lokaler. Öppna förskolan behöver ”stänga inträdet”, för att vi blir snabbt för många i de små lokalerna. Och kanske lite regler på när man får lov att besöka öppna förskolan och när man inte får. Såsom vid hosta, feber, höstblåsor osv
Just nu inga tips
Kan förtydliga föräldra ansvaret, kan tycka att vissa föräldrar är för frånvarande här.
Kan inte komma på något som behöver för bättras
Kan inte komma på något som skulle kunna göras bättre utan tycker att sesam familjecentral är så bra som den är.
Kan inte komma på något.
Kan vara lite kallt i lokalerna för öppna förskolan
Kanske gratis fika för barnen men annars tycker jag det är bra 😊
Kanske ha öppet på kvällen
Kanske kan man höja åldern i babycafe till 18 månader
Kanske lite mer group aktiviteter eller tema
Kanske mer teman tex ”räkna-vecka” där det dels är tema på öppna förskolan dels att man får tips om lekar man kan göra hemma för att främja
Kanske någon form av introduktion när man är ny?
Kanske något på kvällen tjej kväll eller något annat spännande ihop
Keep doing what you are doing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dirty="0"/>
              <a:t>Kul med olika teman men för min del får de gärna ligga på lite olika dagar/tider (inte bara tisdag och torsdag förmiddag). Annars bra lokal, bra personal och bra med åldersindelning på de olika dagarna.
Läkaren är alltid sjuk och avbokar tiden. Man skulle tycka att ni bodde ha en reserv läkare eller meddela i tid så man kan planera sin tid. Att meddela en halvtimme eller 40 minuter innan tiden tycker jag är respektlöst mot patienter.
Längre öppettider
Läskassar med föräldraskapstips? T.ex. Jesper Juuls böcker är jättebra, men de syns ju dåligt på biblioteket. Nu finns ju en hylla med sådant på familjernas hus, men vore bra med mer material eller annan placering där man mer går förbi kanske, eller rent qv med flera hyllor? T.ex. Vad fikabordet på öppna förskolan? Föräldrautbildning för pappor, kvällstid, där man t.ex. tittar på marte meo-klipp hade jag också tyckt varit bra.
Lättare att få kontakt med er
Leksaker för autistiska barn
Lite bättre barnsäkerhet av skåp och det fattas skydd på vissa eluttag
Lite fler gymnastik eller klätterställning
Lite mer aktiviteter</a:t>
            </a:r>
          </a:p>
          <a:p>
            <a:pPr>
              <a:spcBef>
                <a:spcPts val="401"/>
              </a:spcBef>
            </a:pPr>
            <a:r>
              <a:rPr lang="sv-SE" sz="1200" dirty="0"/>
              <a:t>Lite mer öppettider
Lite mer tillgång till att komma in/fler platser
Lite tidigare sångstund på torsdagar hade varit toppen!
Lokalerna är lite slitna men mysigt och fint för vad det är
Lokalerna är väldigt små och det är så synd för ibland blir det ju tyvärr fullt. Hade också önskat bättre öppettider för öppna förskolan är så trist att det tex är stängt på onsdagar och att det inte finns fler eftermiddagstider!
Lokalerna slitna men annars mysigt.
Lyssna Bara göra orosanmälningar på fakta istället för det man missuppfattar. Sluta </a:t>
            </a:r>
            <a:r>
              <a:rPr lang="sv-SE" sz="1200" dirty="0" err="1"/>
              <a:t>negiligera</a:t>
            </a:r>
            <a:r>
              <a:rPr lang="sv-SE" sz="1200" dirty="0"/>
              <a:t> män. Lära sig förstå innebörden i ”Mäns våld mot kvinnor" (den lagen gäller även omvänd)
Make it </a:t>
            </a:r>
            <a:r>
              <a:rPr lang="sv-SE" sz="1200" dirty="0" err="1"/>
              <a:t>easier</a:t>
            </a:r>
            <a:r>
              <a:rPr lang="sv-SE" sz="1200" dirty="0"/>
              <a:t> for </a:t>
            </a:r>
            <a:r>
              <a:rPr lang="sv-SE" sz="1200" dirty="0" err="1"/>
              <a:t>mothers</a:t>
            </a:r>
            <a:r>
              <a:rPr lang="sv-SE" sz="1200" dirty="0"/>
              <a:t> to </a:t>
            </a:r>
            <a:r>
              <a:rPr lang="sv-SE" sz="1200" dirty="0" err="1"/>
              <a:t>meet</a:t>
            </a:r>
            <a:r>
              <a:rPr lang="sv-SE" sz="1200" dirty="0"/>
              <a:t> and </a:t>
            </a:r>
            <a:r>
              <a:rPr lang="sv-SE" sz="1200" dirty="0" err="1"/>
              <a:t>socialise</a:t>
            </a:r>
            <a:r>
              <a:rPr lang="sv-SE" sz="1200" dirty="0"/>
              <a:t>. It is hard for </a:t>
            </a:r>
            <a:r>
              <a:rPr lang="sv-SE" sz="1200" dirty="0" err="1"/>
              <a:t>english</a:t>
            </a:r>
            <a:r>
              <a:rPr lang="sv-SE" sz="1200" dirty="0"/>
              <a:t> speakers to </a:t>
            </a:r>
            <a:r>
              <a:rPr lang="sv-SE" sz="1200" dirty="0" err="1"/>
              <a:t>integrate</a:t>
            </a:r>
            <a:r>
              <a:rPr lang="sv-SE" sz="1200" dirty="0"/>
              <a:t> and make </a:t>
            </a:r>
            <a:r>
              <a:rPr lang="sv-SE" sz="1200" dirty="0" err="1"/>
              <a:t>friends</a:t>
            </a:r>
            <a:r>
              <a:rPr lang="sv-SE" sz="1200" dirty="0"/>
              <a:t>. The </a:t>
            </a:r>
            <a:r>
              <a:rPr lang="sv-SE" sz="1200" dirty="0" err="1"/>
              <a:t>floor</a:t>
            </a:r>
            <a:r>
              <a:rPr lang="sv-SE" sz="1200" dirty="0"/>
              <a:t> in the </a:t>
            </a:r>
            <a:r>
              <a:rPr lang="sv-SE" sz="1200" dirty="0" err="1"/>
              <a:t>whole</a:t>
            </a:r>
            <a:r>
              <a:rPr lang="sv-SE" sz="1200" dirty="0"/>
              <a:t> </a:t>
            </a:r>
            <a:r>
              <a:rPr lang="sv-SE" sz="1200" dirty="0" err="1"/>
              <a:t>building</a:t>
            </a:r>
            <a:r>
              <a:rPr lang="sv-SE" sz="1200" dirty="0"/>
              <a:t> is </a:t>
            </a:r>
            <a:r>
              <a:rPr lang="sv-SE" sz="1200" dirty="0" err="1"/>
              <a:t>very</a:t>
            </a:r>
            <a:r>
              <a:rPr lang="sv-SE" sz="1200" dirty="0"/>
              <a:t> </a:t>
            </a:r>
            <a:r>
              <a:rPr lang="sv-SE" sz="1200" dirty="0" err="1"/>
              <a:t>cold</a:t>
            </a:r>
            <a:r>
              <a:rPr lang="sv-SE" sz="1200" dirty="0"/>
              <a:t>. Not ok for small </a:t>
            </a:r>
            <a:r>
              <a:rPr lang="sv-SE" sz="1200" dirty="0" err="1"/>
              <a:t>children</a:t>
            </a:r>
            <a:r>
              <a:rPr lang="sv-SE" sz="1200" dirty="0"/>
              <a:t>.
</a:t>
            </a:r>
            <a:r>
              <a:rPr lang="sv-SE" sz="1200" dirty="0" err="1"/>
              <a:t>Maybe</a:t>
            </a:r>
            <a:r>
              <a:rPr lang="sv-SE" sz="1200" dirty="0"/>
              <a:t> </a:t>
            </a:r>
            <a:r>
              <a:rPr lang="sv-SE" sz="1200" dirty="0" err="1"/>
              <a:t>have</a:t>
            </a:r>
            <a:r>
              <a:rPr lang="sv-SE" sz="1200" dirty="0"/>
              <a:t> </a:t>
            </a:r>
            <a:r>
              <a:rPr lang="sv-SE" sz="1200" dirty="0" err="1"/>
              <a:t>other</a:t>
            </a:r>
            <a:r>
              <a:rPr lang="sv-SE" sz="1200" dirty="0"/>
              <a:t> </a:t>
            </a:r>
            <a:r>
              <a:rPr lang="sv-SE" sz="1200" dirty="0" err="1"/>
              <a:t>languages</a:t>
            </a:r>
            <a:r>
              <a:rPr lang="sv-SE" sz="1200" dirty="0"/>
              <a:t> for </a:t>
            </a:r>
            <a:r>
              <a:rPr lang="sv-SE" sz="1200" dirty="0" err="1"/>
              <a:t>people</a:t>
            </a:r>
            <a:r>
              <a:rPr lang="sv-SE" sz="1200" dirty="0"/>
              <a:t> </a:t>
            </a:r>
            <a:r>
              <a:rPr lang="sv-SE" sz="1200" dirty="0" err="1"/>
              <a:t>that</a:t>
            </a:r>
            <a:r>
              <a:rPr lang="sv-SE" sz="1200" dirty="0"/>
              <a:t> do not understand </a:t>
            </a:r>
            <a:r>
              <a:rPr lang="sv-SE" sz="1200" dirty="0" err="1"/>
              <a:t>swedish</a:t>
            </a:r>
            <a:r>
              <a:rPr lang="sv-SE" sz="1200" dirty="0"/>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err="1"/>
              <a:t>Maybe</a:t>
            </a:r>
            <a:r>
              <a:rPr lang="sv-SE" sz="1200" dirty="0"/>
              <a:t> more information in English for newcomers in Sweden as there's a big student house nearby.
Med anpassat för pappa. Ni är på rätt håll
Mer aktiviteter för barnen, lära sig om konflikthantering
Mer aktiviteter för yngre barn! Tex barn under och runt ett år. Tex teater , högläsning bok osv
Mer aktiviteter och sångstunder samt sagostunder varje dag hade uppskattats
Mer aktiviteter utomhus till exempel besök på museum eller annat ställe där man gp mit sitt barn</a:t>
            </a:r>
          </a:p>
          <a:p>
            <a:pPr>
              <a:spcBef>
                <a:spcPts val="401"/>
              </a:spcBef>
            </a:pPr>
            <a:r>
              <a:rPr lang="sv-SE" sz="1200" dirty="0"/>
              <a:t>Mer av tema aktiviteter
Mer </a:t>
            </a:r>
            <a:r>
              <a:rPr lang="sv-SE" sz="1200" dirty="0" err="1"/>
              <a:t>föräkdrargrupper</a:t>
            </a:r>
            <a:r>
              <a:rPr lang="sv-SE" sz="1200" dirty="0"/>
              <a:t> med dem födda kanske samma halvår och möten och pappagrupper
Mer </a:t>
            </a:r>
            <a:r>
              <a:rPr lang="sv-SE" sz="1200" dirty="0" err="1"/>
              <a:t>godfika</a:t>
            </a:r>
            <a:r>
              <a:rPr lang="sv-SE" sz="1200" dirty="0"/>
              <a:t>
Mer grupp aktivitet
Mer grupp aktivitet med barn, ex sjunga, dansa, teater och </a:t>
            </a:r>
            <a:r>
              <a:rPr lang="sv-SE" sz="1200" dirty="0" err="1"/>
              <a:t>bold</a:t>
            </a:r>
            <a:r>
              <a:rPr lang="sv-SE" sz="1200" dirty="0"/>
              <a:t> lek.
Mer info på hemsidan om hålltider för öppna förskolan då jag inte har </a:t>
            </a:r>
            <a:r>
              <a:rPr lang="sv-SE" sz="1200" dirty="0" err="1"/>
              <a:t>instagram</a:t>
            </a:r>
            <a:r>
              <a:rPr lang="sv-SE" sz="1200" dirty="0"/>
              <a:t>
Mer info på sociala medier
Mer information kring träffar som händer, jag har nog missat det här med föräldragrupper.
Mer kaffe.
Mer kunskap om andra kultur och andras matlagning
Mer leksaker väntrummet. Kanske ett personligt vykort riktat till barnet vid 4 års kontroll mm. Så att barnet ser fram emot att komma . (Man bygger upp en positiv förväntan)
Mer olika teman
Mer öppet eftermiddag
Mer öppet Lite läkarmottagningen
Mer öppettider</a:t>
            </a:r>
          </a:p>
          <a:p>
            <a:pPr>
              <a:spcBef>
                <a:spcPts val="401"/>
              </a:spcBef>
            </a:pPr>
            <a:endParaRPr lang="sv-SE"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err="1">
                <a:ea typeface="Verdana"/>
              </a:rPr>
              <a:t>Lysio</a:t>
            </a:r>
            <a:r>
              <a:rPr lang="sv-SE" sz="1400" dirty="0">
                <a:ea typeface="Verdana"/>
              </a:rPr>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a:rPr>
              <a:t>familjecentraler/familjecentralsliknande verksamheter.</a:t>
            </a:r>
            <a:r>
              <a:rPr lang="sv-SE" sz="1400" dirty="0">
                <a:ea typeface="Verdana"/>
              </a:rPr>
              <a:t> </a:t>
            </a:r>
          </a:p>
          <a:p>
            <a:pPr marL="0" indent="0">
              <a:lnSpc>
                <a:spcPct val="120000"/>
              </a:lnSpc>
              <a:buNone/>
            </a:pP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dirty="0"/>
              <a:t>Mer speciella fikor, kanske lite kakor någon gång eller pannkakor osv. Fler uteträffar. Fler öppettider och specialevent anpassade för lite större barn kanske ca 3- 6 år.
Mer utbildning inom allt möjligt som rör barn och familj
Mer utflykter annars inget allt är perfekt
Min gravida fru har svårt att ta sig fram.
Mindre folk, tycker det är rörigt och stressigt oftast.
Möjligheten att ha sina barnvagnar i skjulet i Ekeby
Möjligtvis fler bekväma ställen att amma på där man också kan ha uppsikt över sitt andra barn. Någon form av soffa.
Möjligtvis längre öppettider, är en populär öppen förskola. Hade gärna varit där någon mer eftermiddag till 16.30.
Möjligtvis nå ut bättre! Fick aktivt söka upp info
More engaging activities maybe but there is no improvement which is required I believe and even though I live so far I never feel awkward to come here
More information about babies can be shared in the topic based sessions when parents meet
More outside events
Mycket prat på arabiska med varandra även en viss personal när jag var själv svensk så kändes inte så bra..
Myket bra nu
Någon dag kan ni ha kvällsaktiviteter</a:t>
            </a:r>
          </a:p>
          <a:p>
            <a:pPr>
              <a:spcBef>
                <a:spcPts val="401"/>
              </a:spcBef>
            </a:pPr>
            <a:r>
              <a:rPr lang="sv-SE" sz="1200" dirty="0"/>
              <a:t>Någon mer aktivitet riktat mot även dom större barnen
Nästa veckas schema skall helst vara färdigt senast söndag så vi föräldrar kan planera måndagen och resten av veckan. Inkludera barnen 0-6 mer, vi som har fler barn kan inte komma alla dagar för att syskonet är för gammalt. Gärna bebisgrupper på eftermiddagen.
Ni får testa att skapa olika tema i varje månad eller säsongen. Skapa mer olika besök tex parken, brandstation, lasarettet, stadium, biblioteket till större barn, lära föräldrarna att förstå barnen, vad bör man göra och lära barnen hemma för att hjälpa barnen utveckla bättre.
Ni gör bästa.</a:t>
            </a:r>
          </a:p>
          <a:p>
            <a:pPr marL="0" indent="0">
              <a:spcBef>
                <a:spcPts val="401"/>
              </a:spcBef>
              <a:buNone/>
            </a:pPr>
            <a:endParaRPr lang="sv-SE"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Ni gör den bästa och vi är tacksamma för det
Ni gör ett bra jobb!
Ni gör ett fantastiskt jobb
Ni gör ett jättefint arbete redan!
Ni gör ett super bra jobb 😊
Ni gör redan ett fantastiskt jobb, det enda jag hade önskat är utökade tider tex fler eftermiddagar och att det hade gått att swisha för fika istället för kontanter. Men det är petitesser. &lt;NAME&gt;, du gör ett så fint och bra jobb på öppna förskolan - fortsätt med det du gör för du kan inte göra det bättre!
Ni ska jobba hårdare med
Nothing really. It's fantastic and the people are nice. &lt;NAME&gt; is really nice and so helpful
Nothing special
Nothing! It’s a tremendous resource for our family. The children love it!
</a:t>
            </a:r>
            <a:r>
              <a:rPr lang="sv-SE" sz="1200" dirty="0" err="1"/>
              <a:t>Nothing</a:t>
            </a:r>
            <a:r>
              <a:rPr lang="sv-SE" sz="1200" dirty="0"/>
              <a:t>.
Nothing.for me is everything is perfekt.
Now we are getting totally good service from family centre.
Ny hiss! Nä, är glad att den som finns fungerar, men den är lite läskig de första gångerna. Personalen är alltid trevliga, nyfikna på mig och mitt barn, lätta att prata med. Hjälper gärna till att plocka fram och fixar om man vill pyssla med något. Är väldigt glad för denna familjecentral!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dirty="0"/>
              <a:t>Nya leksaker 3-6 år
Oftare öppet
Oftare sångstund och lässtund
Oj svårt. Ni är helt fantastiska. Alltid så välkommen hit och ni ser alla.
Ökad tillgänglighet
Olika aktiviteter tillsammans som vi kan promenera med barnen och leka ute
Om man har flera barn med sig så kan det vara bra med lite stöttning av personalen , hjälp i pysselrummet, tex om bara ett av ens barn vill pyssla så går det ej eftersom det måste vara en förälder med i pysselrummet.
Ombytesbord för mindre barn i kapphallen skulle vara önskvärt
On my opinion all is good
Önska att någon personal tog tag i att öppnade olika teman och pratade om olika saker i vardagen
Önskar större spridning på information kring olika grupper och aktiviteter då man lätt missa mycket information när det enbart sprids information i socialamedier.
Önskemål om bättre kontinuitet på personalen, att man försöker få komma till samma sköterska vid varje tillfälle.
Önskvärt att få tillbaka barnmorskorna
Open more </a:t>
            </a:r>
            <a:r>
              <a:rPr lang="sv-SE" sz="1200" dirty="0" err="1"/>
              <a:t>hours</a:t>
            </a:r>
            <a:r>
              <a:rPr lang="sv-SE" sz="1200" dirty="0"/>
              <a:t> .</a:t>
            </a:r>
          </a:p>
          <a:p>
            <a:pPr>
              <a:spcBef>
                <a:spcPts val="401"/>
              </a:spcBef>
            </a:pPr>
            <a:r>
              <a:rPr lang="sv-SE" sz="1200" dirty="0"/>
              <a:t>Öppet alla eftermiddagar
Öppet för inte bara bebisar på onsdagsmorgonen.
Öppet förskolan är smutsigt i golvet. Mycket hår på golvet och mammor städar inte efter sig.
Öppet lite längre ibland, allt är jättetrevligt annars
Öppet måndag-fredag heldagar Större lokaler
Öppet på eftermiddagar också.
Öppettider, tillgänglighet och information om det.
Öppna förskolan är redan 100% perfekt!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dirty="0"/>
              <a:t>öppna förskolan har alltid varit rolig att gå till och har varit där många många gånger genom åren i varje föräldraledighet vilket betyder att man fått uppleva olika förskolelärare som haft rollen. Just nu tycker jag det saknas engagemang och inte en enda gång har det varit sång/rörelselek, läsning tillsammans etc när vi varit där. Det är synd och gör att jag inte längre vill gå dit, vet även fler föräldrar som känner likadant. Svaret är alltså att öppna förskolan kan bli bättre igen
Öppnaförskolan borde ha lite mer pyssel och aktiviteter. Ha lite mackor och pålägg osv, till bra pris eller om man kanske kunde beställt från tex ica..
Organisera kanske lite mer aktiviteter för barnen
Organisera lite mera. Många vågar inte ta kontakt med varandra om man bara träffas en gång på föräldragruppen. Bättre som det var innan när ni organiserade olika aktiviteter där vi kunde vara med som en grupp, så träffas man automatiskt gång på gång och lär känna varandra bättre.
Parent group for English speaking. And information english.
Personalen på öppna förskolan är inte så engagerade i besöket. De har annat för sig. Personal på andra öppna förskolor umgås med föräldrar och barn.
Regelbundna tidsatta sångstunder</a:t>
            </a:r>
          </a:p>
          <a:p>
            <a:pPr>
              <a:spcBef>
                <a:spcPts val="401"/>
              </a:spcBef>
            </a:pPr>
            <a:r>
              <a:rPr lang="sv-SE" sz="1200" dirty="0"/>
              <a:t>Saknar kännedom om branschen och vet därmed inte riktigt vad som borde förbättras enligt mig, men kanske mer mjölk i kylen för oss koffeinberoende småbarnsföräldrar! En rutschkana för de minsta nyfikna saknar jag dock.
Sång </a:t>
            </a:r>
            <a:r>
              <a:rPr lang="sv-SE" sz="1200" dirty="0" err="1"/>
              <a:t>studen</a:t>
            </a:r>
            <a:r>
              <a:rPr lang="sv-SE" sz="1200" dirty="0"/>
              <a:t> är alldeles för lång för små barn att orka delta i.
Sätter lokal för långa </a:t>
            </a:r>
            <a:r>
              <a:rPr lang="sv-SE" sz="1200" dirty="0" err="1"/>
              <a:t>Förskolqn</a:t>
            </a:r>
            <a:r>
              <a:rPr lang="sv-SE" sz="1200" dirty="0"/>
              <a:t> är ett måste
Sittplats för skorna
Skapa små grupper ses hemma och uppmuntra till detta och ge tips så man ses utanför
Skriva ut på sociala medier vad som händer, ibland är man inte dör på ett tag </a:t>
            </a:r>
            <a:r>
              <a:rPr lang="sv-SE" sz="1200" dirty="0" err="1"/>
              <a:t>pågrund</a:t>
            </a:r>
            <a:r>
              <a:rPr lang="sv-SE" sz="1200" dirty="0"/>
              <a:t> av sjukdom och då missar man att anmäla sig till olika evenemang. Plus att som en förälder med två barn så uppskattas det om man kan se när man är ute och inte för man glömmer lätt.
Skriver ett förtydligande av mitt svar på fråga 6 och 7. Vi är inskrivna till en föräldragrupp men den har inte börjat än. Men vi ska gå den efter årsskiftet. Annars låter det som en trevlig mötesplats.
Små lokaler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err="1"/>
              <a:t>Some</a:t>
            </a:r>
            <a:r>
              <a:rPr lang="sv-SE" sz="1200" dirty="0"/>
              <a:t> events for older kids who have parental leave parents.
Sprid information om öppettider på t.ex. en hemsida, inte bara instagram. Vill helst inte använda instagram, det är jobbigt av flera anledningar att det är främsta informationskanalen om öppettider och aktiviteter.
Store plac för mer barn att har möjlighet
Större lokal
Större lokal där fler kan komma . Där fler kan komma och möjlighet att se och rädda fler barn från utanförskap. Att mammor kan få hjälp samt komma in i samhället. Det hindrar den sociala utanförskap. Och lättare intergeration. Tidigare insatser kan komma in .
Större lokal för öppna förskolan!
Större lokal. Inte roligt att Inte få plats ibland. Det är till öppna förskolan på Söder som jag och mitt barn trivs.</a:t>
            </a:r>
          </a:p>
          <a:p>
            <a:pPr>
              <a:spcBef>
                <a:spcPts val="401"/>
              </a:spcBef>
            </a:pPr>
            <a:r>
              <a:rPr lang="sv-SE" sz="1200" dirty="0"/>
              <a:t>Större lokalen så öppna förskolan kan få ha fler folk och </a:t>
            </a:r>
            <a:r>
              <a:rPr lang="sv-SE" sz="1200" dirty="0" err="1"/>
              <a:t>me</a:t>
            </a:r>
            <a:r>
              <a:rPr lang="sv-SE" sz="1200" dirty="0"/>
              <a:t> plats samt kanske öppet även en kväll för de föräldrar som jobbar och ej kan komma dagtid
Större lokaler
Större lokaler - ibland/ofta vissa tider fullt
Större lokaler (förstår att det inte är lätt men tänker att det är bra att påpeka här ändå för att eventuellt föra vidare till politiker). Mer tematräffar, tips: babymassage, barn </a:t>
            </a:r>
            <a:r>
              <a:rPr lang="sv-SE" sz="1200" dirty="0" err="1"/>
              <a:t>hlr</a:t>
            </a:r>
            <a:r>
              <a:rPr lang="sv-SE" sz="1200" dirty="0"/>
              <a:t>, barnsäkerhet, info inför förskolestart, knytkalas </a:t>
            </a:r>
            <a:r>
              <a:rPr lang="sv-SE" sz="1200" dirty="0" err="1"/>
              <a:t>mellis</a:t>
            </a:r>
            <a:r>
              <a:rPr lang="sv-SE" sz="1200" dirty="0"/>
              <a:t> för barn, mm. Även kanske bjuda in för typ teater eller föreläsning. Utflykter hade också varit </a:t>
            </a:r>
            <a:r>
              <a:rPr lang="sv-SE" sz="1200" dirty="0" err="1"/>
              <a:t>såååååå</a:t>
            </a:r>
            <a:r>
              <a:rPr lang="sv-SE" sz="1200" dirty="0"/>
              <a:t> kul!
Större lokaler för öppen förskola. Tycker det är synd att det blivit mindre än vad det varit tidigare, både inne och utemiljön. Det är trångt och känns särskilt jobbigt att ta med bebis då. Har hört flera säga detsamma som istället går på kyrkornas öppna förskolor i tex Lerberget och Viken.
Större lokaler för öppna förskolan
Större lokaler för öppna förskolan.
Större lokaler.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
Större lokaler. Känns trångt (inte alltid alla får plats), vilket gör att jag som tar mig från lerberget valt bort att gå då det är en bit att ta sig och blir vi nekade pga för mycket folk så blir barnen besvikna om vi väl tagit oss hela vägen dit. Tyckte det var bättre möjligheter i lerberget.
Större öppen förskola
Större plats för öppen förskola tack
Största anledningen till att jag inte går oftare till öppen förskola är att där är så fullt, inget ni kan göra något åt. Tina och &lt;NAME&gt; är VÄRLDENS BÄSTA, håll hårt i dem och uppskatta dem! Pappa-träffen var katastrofalt dålig innehållsmässigt och i samtals-formatet. Synd, viktig grej. Hoppas på ett nytt försök!
Svarade nej på fråga 7 eftersom jag bara varit på en träff än så länge så ”känner” inte riktigt någon än.
Svårt att säga
Svårt att säga, kör på som ni gör. Det funkar🫡</a:t>
            </a:r>
          </a:p>
          <a:p>
            <a:pPr>
              <a:spcBef>
                <a:spcPts val="401"/>
              </a:spcBef>
            </a:pPr>
            <a:r>
              <a:rPr lang="sv-SE" sz="1200" dirty="0"/>
              <a:t>tema även andra tider än baby-träffen
The </a:t>
            </a:r>
            <a:r>
              <a:rPr lang="sv-SE" sz="1200" dirty="0" err="1"/>
              <a:t>oppna</a:t>
            </a:r>
            <a:r>
              <a:rPr lang="sv-SE" sz="1200" dirty="0"/>
              <a:t> </a:t>
            </a:r>
            <a:r>
              <a:rPr lang="sv-SE" sz="1200" dirty="0" err="1"/>
              <a:t>forskola</a:t>
            </a:r>
            <a:r>
              <a:rPr lang="sv-SE" sz="1200" dirty="0"/>
              <a:t> </a:t>
            </a:r>
            <a:r>
              <a:rPr lang="sv-SE" sz="1200" dirty="0" err="1"/>
              <a:t>here</a:t>
            </a:r>
            <a:r>
              <a:rPr lang="sv-SE" sz="1200" dirty="0"/>
              <a:t> is </a:t>
            </a:r>
            <a:r>
              <a:rPr lang="sv-SE" sz="1200" dirty="0" err="1"/>
              <a:t>fantastic</a:t>
            </a:r>
            <a:r>
              <a:rPr lang="sv-SE" sz="1200" dirty="0"/>
              <a:t>, love the </a:t>
            </a:r>
            <a:r>
              <a:rPr lang="sv-SE" sz="1200" dirty="0" err="1"/>
              <a:t>staff</a:t>
            </a:r>
            <a:r>
              <a:rPr lang="sv-SE" sz="1200" dirty="0"/>
              <a:t> </a:t>
            </a:r>
            <a:r>
              <a:rPr lang="sv-SE" sz="1200" dirty="0" err="1"/>
              <a:t>also</a:t>
            </a:r>
            <a:r>
              <a:rPr lang="sv-SE" sz="1200" dirty="0"/>
              <a:t> </a:t>
            </a:r>
            <a:r>
              <a:rPr lang="sv-SE" sz="1200" dirty="0" err="1"/>
              <a:t>theyre</a:t>
            </a:r>
            <a:r>
              <a:rPr lang="sv-SE" sz="1200" dirty="0"/>
              <a:t> so kind and do </a:t>
            </a:r>
            <a:r>
              <a:rPr lang="sv-SE" sz="1200" dirty="0" err="1"/>
              <a:t>great</a:t>
            </a:r>
            <a:r>
              <a:rPr lang="sv-SE" sz="1200" dirty="0"/>
              <a:t> </a:t>
            </a:r>
            <a:r>
              <a:rPr lang="sv-SE" sz="1200" dirty="0" err="1"/>
              <a:t>activities</a:t>
            </a:r>
            <a:r>
              <a:rPr lang="sv-SE" sz="1200" dirty="0"/>
              <a:t> for the kids
Tiderna på er </a:t>
            </a:r>
            <a:r>
              <a:rPr lang="sv-SE" sz="1200" dirty="0" err="1"/>
              <a:t>facebooksida</a:t>
            </a:r>
            <a:r>
              <a:rPr lang="sv-SE" sz="1200" dirty="0"/>
              <a:t> stämmer inte riktigt med de tiderna som står i informationsbladet.
Tidigare öppettider redan från 08 varje dag. Och anpassat för 15 timmars barnen måndagar och fredagar :)
Tidigare skyltar, större lokaler.
</a:t>
            </a:r>
            <a:r>
              <a:rPr lang="sv-SE" sz="1200" dirty="0" err="1"/>
              <a:t>Tip</a:t>
            </a:r>
            <a:r>
              <a:rPr lang="sv-SE" sz="1200" dirty="0"/>
              <a:t>: Mamma Mia i Lund har </a:t>
            </a:r>
            <a:r>
              <a:rPr lang="sv-SE" sz="1200" dirty="0" err="1"/>
              <a:t>drop</a:t>
            </a:r>
            <a:r>
              <a:rPr lang="sv-SE" sz="1200" dirty="0"/>
              <a:t>-in </a:t>
            </a:r>
            <a:r>
              <a:rPr lang="sv-SE" sz="1200" dirty="0" err="1"/>
              <a:t>föreldragrupp</a:t>
            </a:r>
            <a:r>
              <a:rPr lang="sv-SE" sz="1200" dirty="0"/>
              <a:t> med olika aktiviteter som </a:t>
            </a:r>
            <a:r>
              <a:rPr lang="sv-SE" sz="1200" dirty="0" err="1"/>
              <a:t>teks</a:t>
            </a:r>
            <a:r>
              <a:rPr lang="sv-SE" sz="1200" dirty="0"/>
              <a:t> babymassage, kör och liknande.
Trivs bra på familjecentralen. Jag uppskattar att vara bland andra med mitt barn men har inget större behov av att lära känna nya människor. Vi tycker om sångstunder och sagostunder. Mitt barn tycker det är roligt!
Trivs jätte bra, alla är trevliga!
Tycker allt är jätte bra
Tycker allt är jätte bra </a:t>
            </a:r>
            <a:r>
              <a:rPr lang="sv-SE" sz="1200" dirty="0" err="1"/>
              <a:t>särkilt</a:t>
            </a:r>
            <a:r>
              <a:rPr lang="sv-SE" sz="1200" dirty="0"/>
              <a:t> personalen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Tycker allt redan är bra. Men det som kan vara är om öppna förskolan är stängd (fast den skulle varit öppet) gå ut med de mer. Då jag var med om en gång att de skulle varit öppen men när vi kom ditt var de stängt.
Tycker att allt är bra
Tycker att allt är bra, trevlig personal som alltid ser en och är inbjudande.
Tycker att det är bra som det är
Tycker att det är bra som det är, kan inte se något som behöver förbättras.
Tycker att ni redan gör ett fantastiskt jobb, är så glad att jag fått lära känna en sån trevlig plats med så trevliga personal
Tycker att öppna förskolan bidrar med mycket glädje och gemenskap. Också väldigt kul att ha teman, det är isåfall detta jag önskar mer av. T.ex. fira Pippi eller Mumintrollet
Tycker att öppna förskolan i söder behöver större lokal med tanke på trycket och det ökade gemenskapen. Samt fler öppettider och längre.
Tycker det är fantastiskt, jag är farmor och när jag har mitt barnbarn så åker vi till Milan helt fantastiskt. Känner mig så välkomnade
Tycker det är ok.
Tycker det är perfekt.
Tycker det är toppen!
Tycker det blir väldigt grupperas och att personalen hänger med i det. Hade varit trevligt för oss som är där lite mer sällan om det kanske hade varit fler personal och att det är lite mindre "kompisgäng" och mer välkomnande för alla
Tycker det redan är väldigt bra. Fortsätta på samma sätt.
Tycker ni är fantastiska. Inget jag upplever behöver förbättras.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Tycker ni är kanon som ni är!
Tycker ni är närvarande och inkluderande. Jag är här med mitt barnbarn. Vi är inte här ofta, ca två gånger per år. Vi blir lika väl mottagna varje gång
Tycker ni gör ett bra jobb. Men kanske synas mer på sociala medier för öppettider och vad som man kan göra där.
Tycker ni gör ett fantastiskt jobb
Tycker ni gör ett fantastiskt jobb med att få alla att känna sig välkomna! Det enda jag hade önskat är längre öppettider.
Tycker personalen är för snälla ibland med att inte tillrättavisa eller informera om grejer och hålla fast vid reglerna. Kan tex vara för vagnar folk parkerat utanför som jag endast hört en personal en gång bett snällt personen i fråga om att parkera utanför på barnvagns parkeringen. Personen i fråga ville inte detta och svarade i stil med att en vagn blivit stulen där tidigare och sedan hände inget mer med det. Eller säga till dom som rullar in med vagn, det kanske är första gången de är på besök och inte är medvetna om det osv. Säga till dom som är där med barn som uppenbart är äldre ålder när det endast är tid eller dag för de yngre barnen. Säga till om grinden vissa tror stängs av sig själv? Sen förstår jag självklart att det inte alltid man ser osv osv och förstår att man är snäll och vänlig och välkomnar alla, som jag absolut tycker personalen gör! Tycker bara det är synd att allt ska vara så pk idag och känsligt för många och antagligen därför det inte sker.
Tycker personalen gör ett strålande jobb!
Underbar personal! Lokalen skulle dock förbättrad luftkonditionering. Verksamheten hade även gynnats av att ha större lokaler.
Uppdatera leksaks inventarie, med moderna nya leksaker
Upplever rfsl riktlinjer och propaganda är för grova och lite för liberala som kan skrämma andra föräldrar för det ligger väldigt långt från deras våglängd och alla är inte öppna med det vilket kan skada förtroendet för er.
Väntrummet är mörkt och inte så mycket att göra på, tråkigt för barnen att vänta i.
Vara fler än 2 så att ni inte behöver stänga under lunch ifall en av er är sjuk.</a:t>
            </a:r>
          </a:p>
          <a:p>
            <a:pPr>
              <a:spcBef>
                <a:spcPts val="401"/>
              </a:spcBef>
            </a:pPr>
            <a:r>
              <a:rPr lang="sv-SE" sz="1200" dirty="0"/>
              <a:t>Vet ej ännu, måste besöka mer men det är et superbra ställe
Vet helt talat inte. Tycker alltid att det är så bra på alla sätt och vis.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Vet inte allt känns bra redan
Vet inte faktiskt då jag upplever &amp; tycker att allt är toppen!
Vet inte för att dem gör vad dom kan och vill gärna att dom ska göra lite aktivitet utanför
Vet inte, tycker det fungerar bra
Vet inte. Det är väldigt bra som det är
Vet inte. Tycker det känns stabilt.
Vi är mycket nöjda. De gör allt som det ska. Jag känner mig välkommen varje gång och de är redo att hjälpa till med allt.
Vi är rätt så nöjda,ingenting nu vi tycker man skulle ändra
vi behöver flera utflykter
Vi besöker öppen förskola sedan några veckor tillbaka och trivs väldigt bra! Det är väldigt trevligt och välkomnande miljö, personalen är super snäll och erfaren, säkert och trygg miljö för barnen att läka, mysigt att sitta med andra föräldrar. Man skulle eventuellt kunna hålla någon temadag tex en gång per vecka? Men vi väldigt nöjda hur öppen förskolan fungerar.
Vi flyttade hit efter mvc tiden så har inte varit med i föräldrargrupp. Därav att vi inte erbjudits
Vi kan prata om barn och upplevelser.
Vi önskar att babymassage-aktiviteten återinförs på familjecentralen.
Vi trivs bra här.</a:t>
            </a:r>
          </a:p>
          <a:p>
            <a:pPr>
              <a:spcBef>
                <a:spcPts val="401"/>
              </a:spcBef>
            </a:pPr>
            <a:r>
              <a:rPr lang="sv-SE" sz="1200" dirty="0"/>
              <a:t>Viktigt med den naturliga samverkan mellan kommun och region som finns på ett ställe.
Vilken svår fråga tycker redan att det är så bra. Kanske att ni har fler tider i veckan som är efter 12.
Vore bra med en kalender på familjecentralen med kommande aktiviteter, så man kan planera besök baserat på om det är någon särskild aktivitet man önskar delta i.</a:t>
            </a:r>
          </a:p>
          <a:p>
            <a:pPr>
              <a:spcBef>
                <a:spcPts val="401"/>
              </a:spcBef>
            </a:pPr>
            <a:r>
              <a:rPr lang="sv-SE" sz="1200" dirty="0"/>
              <a:t>Vi trivs verkligen på platsen och har inga kommentarer för förbättring.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537765" y="1203181"/>
            <a:ext cx="8939484" cy="4827838"/>
          </a:xfrm>
        </p:spPr>
        <p:txBody>
          <a:bodyPr lIns="90000" numCol="1">
            <a:normAutofit/>
          </a:bodyPr>
          <a:lstStyle/>
          <a:p>
            <a:pPr marL="0" indent="0">
              <a:spcBef>
                <a:spcPts val="401"/>
              </a:spcBef>
              <a:buNone/>
            </a:pPr>
            <a:r>
              <a:rPr lang="sv-SE" sz="1200" dirty="0"/>
              <a:t>
Would love to have dedicated days for 2-4 year age group. 0-6 is a bit too wide.
أريد اغاني ترفيهية للأطفال باللغة السويدية ومزيد من الأنشطة لكي لايشعرون الأطفال بالملل
ان يكون المعلومات ب لغات مختلفة للذين لا يستطيعون اللغة السويدية
تخصيص بعض الوقت للموسيقى
زيادة معلومات ولعبة ابنتي
كل شي على ما يرام ولا يحتاج لشي ابدا
كل شي ممتاز
كل شي مميز ليس بحاجة الي شي
لا شيء
لا شيء
</a:t>
            </a:r>
            <a:r>
              <a:rPr lang="sv-SE" sz="1200" dirty="0" err="1"/>
              <a:t>لا</a:t>
            </a:r>
            <a:r>
              <a:rPr lang="sv-SE" sz="1200" dirty="0"/>
              <a:t> </a:t>
            </a:r>
            <a:r>
              <a:rPr lang="sv-SE" sz="1200" dirty="0" err="1"/>
              <a:t>شيء</a:t>
            </a:r>
            <a:endParaRPr lang="sv-SE" sz="1200" dirty="0"/>
          </a:p>
          <a:p>
            <a:pPr marL="0" indent="0">
              <a:spcBef>
                <a:spcPts val="401"/>
              </a:spcBef>
              <a:buNone/>
            </a:pPr>
            <a:r>
              <a:rPr lang="sv-SE" sz="1200" dirty="0" err="1"/>
              <a:t>لاشيء</a:t>
            </a:r>
            <a:r>
              <a:rPr lang="sv-SE" sz="1200" dirty="0"/>
              <a:t> </a:t>
            </a:r>
            <a:r>
              <a:rPr lang="sv-SE" sz="1200" dirty="0" err="1"/>
              <a:t>جديد</a:t>
            </a:r>
            <a:r>
              <a:rPr lang="sv-SE" sz="1200" dirty="0"/>
              <a:t> </a:t>
            </a:r>
            <a:r>
              <a:rPr lang="sv-SE" sz="1200" dirty="0" err="1"/>
              <a:t>اعتقد</a:t>
            </a:r>
            <a:r>
              <a:rPr lang="sv-SE" sz="1200" dirty="0"/>
              <a:t> </a:t>
            </a:r>
            <a:r>
              <a:rPr lang="sv-SE" sz="1200" dirty="0" err="1"/>
              <a:t>أنهم</a:t>
            </a:r>
            <a:r>
              <a:rPr lang="sv-SE" sz="1200" dirty="0"/>
              <a:t> </a:t>
            </a:r>
            <a:r>
              <a:rPr lang="sv-SE" sz="1200" dirty="0" err="1"/>
              <a:t>يقومون</a:t>
            </a:r>
            <a:r>
              <a:rPr lang="sv-SE" sz="1200" dirty="0"/>
              <a:t> </a:t>
            </a:r>
            <a:r>
              <a:rPr lang="sv-SE" sz="1200" dirty="0" err="1"/>
              <a:t>بكلشيء</a:t>
            </a:r>
            <a:r>
              <a:rPr lang="sv-SE" sz="1200" dirty="0"/>
              <a:t> </a:t>
            </a:r>
            <a:r>
              <a:rPr lang="sv-SE" sz="1200" dirty="0" err="1"/>
              <a:t>على</a:t>
            </a:r>
            <a:r>
              <a:rPr lang="sv-SE" sz="1200" dirty="0"/>
              <a:t> </a:t>
            </a:r>
            <a:r>
              <a:rPr lang="sv-SE" sz="1200" dirty="0" err="1"/>
              <a:t>أكمل</a:t>
            </a:r>
            <a:r>
              <a:rPr lang="sv-SE" sz="1200" dirty="0"/>
              <a:t> </a:t>
            </a:r>
            <a:r>
              <a:rPr lang="sv-SE" sz="1200" dirty="0" err="1"/>
              <a:t>وجه</a:t>
            </a:r>
            <a:endParaRPr lang="sv-SE" sz="1200" dirty="0"/>
          </a:p>
          <a:p>
            <a:pPr marL="0" indent="0">
              <a:spcBef>
                <a:spcPts val="401"/>
              </a:spcBef>
              <a:buNone/>
            </a:pPr>
            <a:endParaRPr lang="sv-SE"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6" name="Tabell 7">
            <a:extLst>
              <a:ext uri="{FF2B5EF4-FFF2-40B4-BE49-F238E27FC236}">
                <a16:creationId xmlns:a16="http://schemas.microsoft.com/office/drawing/2014/main" id="{70A7CC32-D7BB-6768-0246-C61926228C32}"/>
              </a:ext>
            </a:extLst>
          </p:cNvPr>
          <p:cNvGraphicFramePr>
            <a:graphicFrameLocks noGrp="1"/>
          </p:cNvGraphicFramePr>
          <p:nvPr>
            <p:extLst>
              <p:ext uri="{D42A27DB-BD31-4B8C-83A1-F6EECF244321}">
                <p14:modId xmlns:p14="http://schemas.microsoft.com/office/powerpoint/2010/main" val="2482393040"/>
              </p:ext>
            </p:extLst>
          </p:nvPr>
        </p:nvGraphicFramePr>
        <p:xfrm>
          <a:off x="489276" y="3429000"/>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i regionen</a:t>
                      </a:r>
                    </a:p>
                  </a:txBody>
                  <a:tcPr anchor="ctr"/>
                </a:tc>
                <a:tc>
                  <a:txBody>
                    <a:bodyPr/>
                    <a:lstStyle/>
                    <a:p>
                      <a:r>
                        <a:rPr lang="sv-SE" sz="1100"/>
                        <a:t>Antal deltagande</a:t>
                      </a:r>
                    </a:p>
                    <a:p>
                      <a:r>
                        <a:rPr lang="sv-SE" sz="1100"/>
                        <a:t>familjecentraler i regionen</a:t>
                      </a:r>
                      <a:endParaRPr lang="sv-SE" sz="1100" dirty="0"/>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2043</a:t>
                      </a:r>
                    </a:p>
                  </a:txBody>
                  <a:tcPr anchor="ctr"/>
                </a:tc>
                <a:tc>
                  <a:txBody>
                    <a:bodyPr/>
                    <a:lstStyle/>
                    <a:p>
                      <a:r>
                        <a:rPr lang="sv-SE" sz="1200" dirty="0"/>
                        <a:t>41</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Skåne</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Kvalitetsuppföljning</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ea typeface="Verdana"/>
              </a:rPr>
              <a:t>Lysio</a:t>
            </a:r>
            <a:r>
              <a:rPr lang="sv-SE" sz="1400">
                <a:ea typeface="Verdana"/>
              </a:rPr>
              <a:t> Research har för Föreningen För Familjecentralers Främjandes (FFFF) räkning genomfört en kvalitetsuppföljning bland </a:t>
            </a:r>
            <a:r>
              <a:rPr lang="sv-SE" sz="1400" kern="100">
                <a:effectLst/>
                <a:ea typeface="Aptos" panose="020B0004020202020204" pitchFamily="34" charset="0"/>
                <a:cs typeface="Times New Roman"/>
              </a:rPr>
              <a:t>familjecentraler/familjecentralsliknande verksamheter.</a:t>
            </a:r>
            <a:r>
              <a:rPr lang="sv-SE" sz="1400" dirty="0">
                <a:ea typeface="Verdana"/>
              </a:rPr>
              <a:t> </a:t>
            </a:r>
          </a:p>
          <a:p>
            <a:pPr marL="0" indent="0">
              <a:lnSpc>
                <a:spcPct val="120000"/>
              </a:lnSpc>
              <a:buNone/>
            </a:pPr>
            <a:endParaRPr lang="sv-SE" sz="1400" dirty="0">
              <a:solidFill>
                <a:srgbClr val="212121"/>
              </a:solidFill>
            </a:endParaRPr>
          </a:p>
          <a:p>
            <a:pPr marL="0" indent="0">
              <a:lnSpc>
                <a:spcPct val="120000"/>
              </a:lnSpc>
              <a:buNone/>
            </a:pP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3774531854"/>
              </p:ext>
            </p:extLst>
          </p:nvPr>
        </p:nvGraphicFramePr>
        <p:xfrm>
          <a:off x="489274" y="4215984"/>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a:t>2026-01-28</a:t>
                      </a:r>
                    </a:p>
                  </a:txBody>
                  <a:tcPr anchor="ctr"/>
                </a:tc>
                <a:tc>
                  <a:txBody>
                    <a:bodyPr/>
                    <a:lstStyle/>
                    <a:p>
                      <a:r>
                        <a:rPr lang="sv-SE" sz="1200"/>
                        <a:t>41</a:t>
                      </a:r>
                    </a:p>
                  </a:txBody>
                  <a:tcPr anchor="ctr"/>
                </a:tc>
                <a:tc>
                  <a:txBody>
                    <a:bodyPr/>
                    <a:lstStyle/>
                    <a:p>
                      <a:r>
                        <a:rPr lang="sv-SE" sz="1200"/>
                        <a:t>41</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Deltagande familjecentraler</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725503554"/>
              </p:ext>
            </p:extLst>
          </p:nvPr>
        </p:nvGraphicFramePr>
        <p:xfrm>
          <a:off x="489275" y="1118745"/>
          <a:ext cx="2419177" cy="5566320"/>
        </p:xfrm>
        <a:graphic>
          <a:graphicData uri="http://schemas.openxmlformats.org/drawingml/2006/table">
            <a:tbl>
              <a:tblPr firstRow="1" bandRow="1">
                <a:tableStyleId>{5C22544A-7EE6-4342-B048-85BDC9FD1C3A}</a:tableStyleId>
              </a:tblPr>
              <a:tblGrid>
                <a:gridCol w="2419177">
                  <a:extLst>
                    <a:ext uri="{9D8B030D-6E8A-4147-A177-3AD203B41FA5}">
                      <a16:colId xmlns:a16="http://schemas.microsoft.com/office/drawing/2014/main" val="1159429802"/>
                    </a:ext>
                  </a:extLst>
                </a:gridCol>
              </a:tblGrid>
              <a:tr h="188238">
                <a:tc>
                  <a:txBody>
                    <a:bodyPr/>
                    <a:lstStyle/>
                    <a:p>
                      <a:pPr algn="l"/>
                      <a:r>
                        <a:rPr lang="sv-SE" sz="1200"/>
                        <a:t>Familjecentral</a:t>
                      </a:r>
                    </a:p>
                  </a:txBody>
                  <a:tcPr anchor="ctr"/>
                </a:tc>
                <a:extLst>
                  <a:ext uri="{0D108BD9-81ED-4DB2-BD59-A6C34878D82A}">
                    <a16:rowId xmlns:a16="http://schemas.microsoft.com/office/drawing/2014/main" val="2820031394"/>
                  </a:ext>
                </a:extLst>
              </a:tr>
              <a:tr h="252000">
                <a:tc>
                  <a:txBody>
                    <a:bodyPr/>
                    <a:lstStyle/>
                    <a:p>
                      <a:pPr algn="l" fontAlgn="b">
                        <a:buNone/>
                      </a:pPr>
                      <a:r>
                        <a:rPr lang="sv-SE" sz="1200" b="0" i="0" u="none" strike="noStrike">
                          <a:solidFill>
                            <a:srgbClr val="000000"/>
                          </a:solidFill>
                          <a:effectLst/>
                          <a:latin typeface="Arial" panose="020B0604020202020204" pitchFamily="34" charset="0"/>
                        </a:rPr>
                        <a:t>Alfahuset, Helsingborg</a:t>
                      </a:r>
                    </a:p>
                  </a:txBody>
                  <a:tcPr marL="45720" marR="45720" marT="9720" marB="9720" anchor="ctr"/>
                </a:tc>
                <a:extLst>
                  <a:ext uri="{0D108BD9-81ED-4DB2-BD59-A6C34878D82A}">
                    <a16:rowId xmlns:a16="http://schemas.microsoft.com/office/drawing/2014/main" val="698318234"/>
                  </a:ext>
                </a:extLst>
              </a:tr>
              <a:tr h="252000">
                <a:tc>
                  <a:txBody>
                    <a:bodyPr/>
                    <a:lstStyle/>
                    <a:p>
                      <a:pPr algn="l" fontAlgn="b">
                        <a:buNone/>
                      </a:pPr>
                      <a:r>
                        <a:rPr lang="sv-SE" sz="1200" b="0" i="0" u="none" strike="noStrike">
                          <a:solidFill>
                            <a:srgbClr val="000000"/>
                          </a:solidFill>
                          <a:effectLst/>
                          <a:latin typeface="Arial" panose="020B0604020202020204" pitchFamily="34" charset="0"/>
                        </a:rPr>
                        <a:t>Björken, Sjöbo</a:t>
                      </a:r>
                    </a:p>
                  </a:txBody>
                  <a:tcPr marL="45720" marR="45720" marT="9720" marB="9720" anchor="ctr"/>
                </a:tc>
                <a:extLst>
                  <a:ext uri="{0D108BD9-81ED-4DB2-BD59-A6C34878D82A}">
                    <a16:rowId xmlns:a16="http://schemas.microsoft.com/office/drawing/2014/main" val="1924325166"/>
                  </a:ext>
                </a:extLst>
              </a:tr>
              <a:tr h="252000">
                <a:tc>
                  <a:txBody>
                    <a:bodyPr/>
                    <a:lstStyle/>
                    <a:p>
                      <a:pPr algn="l" fontAlgn="b">
                        <a:buNone/>
                      </a:pPr>
                      <a:r>
                        <a:rPr lang="sv-SE" sz="1200" b="0" i="0" u="none" strike="noStrike">
                          <a:solidFill>
                            <a:srgbClr val="000000"/>
                          </a:solidFill>
                          <a:effectLst/>
                          <a:latin typeface="Arial" panose="020B0604020202020204" pitchFamily="34" charset="0"/>
                        </a:rPr>
                        <a:t>Bryggan Trelleborg</a:t>
                      </a:r>
                    </a:p>
                  </a:txBody>
                  <a:tcPr marL="45720" marR="45720" marT="9720" marB="9720" anchor="ctr"/>
                </a:tc>
                <a:extLst>
                  <a:ext uri="{0D108BD9-81ED-4DB2-BD59-A6C34878D82A}">
                    <a16:rowId xmlns:a16="http://schemas.microsoft.com/office/drawing/2014/main" val="3805652075"/>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Familjehuset Nydala, Malmö</a:t>
                      </a:r>
                    </a:p>
                  </a:txBody>
                  <a:tcPr marL="45720" marR="45720" marT="9720" marB="9720" anchor="ctr"/>
                </a:tc>
                <a:extLst>
                  <a:ext uri="{0D108BD9-81ED-4DB2-BD59-A6C34878D82A}">
                    <a16:rowId xmlns:a16="http://schemas.microsoft.com/office/drawing/2014/main" val="223944235"/>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Familjehuset Näsby, Kristianstad</a:t>
                      </a:r>
                    </a:p>
                  </a:txBody>
                  <a:tcPr marL="45720" marR="45720" marT="9720" marB="9720" anchor="ctr"/>
                </a:tc>
                <a:extLst>
                  <a:ext uri="{0D108BD9-81ED-4DB2-BD59-A6C34878D82A}">
                    <a16:rowId xmlns:a16="http://schemas.microsoft.com/office/drawing/2014/main" val="3143537181"/>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Klippan</a:t>
                      </a:r>
                    </a:p>
                  </a:txBody>
                  <a:tcPr marL="45720" marR="45720" marT="9720" marB="9720" anchor="ctr"/>
                </a:tc>
                <a:extLst>
                  <a:ext uri="{0D108BD9-81ED-4DB2-BD59-A6C34878D82A}">
                    <a16:rowId xmlns:a16="http://schemas.microsoft.com/office/drawing/2014/main" val="3190020686"/>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Malmö</a:t>
                      </a:r>
                    </a:p>
                  </a:txBody>
                  <a:tcPr marL="45720" marR="45720" marT="9720" marB="9720" anchor="ctr"/>
                </a:tc>
                <a:extLst>
                  <a:ext uri="{0D108BD9-81ED-4DB2-BD59-A6C34878D82A}">
                    <a16:rowId xmlns:a16="http://schemas.microsoft.com/office/drawing/2014/main" val="2597892555"/>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Tåbelund</a:t>
                      </a:r>
                    </a:p>
                  </a:txBody>
                  <a:tcPr marL="45720" marR="45720" marT="9720" marB="9720" anchor="ctr"/>
                </a:tc>
                <a:extLst>
                  <a:ext uri="{0D108BD9-81ED-4DB2-BD59-A6C34878D82A}">
                    <a16:rowId xmlns:a16="http://schemas.microsoft.com/office/drawing/2014/main" val="4213292408"/>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Hässleholm</a:t>
                      </a:r>
                    </a:p>
                  </a:txBody>
                  <a:tcPr marL="45720" marR="45720" marT="9720" marB="9720" anchor="ctr"/>
                </a:tc>
                <a:extLst>
                  <a:ext uri="{0D108BD9-81ED-4DB2-BD59-A6C34878D82A}">
                    <a16:rowId xmlns:a16="http://schemas.microsoft.com/office/drawing/2014/main" val="21380209"/>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MunkaLjungby</a:t>
                      </a:r>
                    </a:p>
                  </a:txBody>
                  <a:tcPr marL="45720" marR="45720" marT="9720" marB="9720" anchor="ctr"/>
                </a:tc>
                <a:extLst>
                  <a:ext uri="{0D108BD9-81ED-4DB2-BD59-A6C34878D82A}">
                    <a16:rowId xmlns:a16="http://schemas.microsoft.com/office/drawing/2014/main" val="1190410306"/>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Perstorp</a:t>
                      </a:r>
                    </a:p>
                  </a:txBody>
                  <a:tcPr marL="45720" marR="45720" marT="9720" marB="9720" anchor="ctr"/>
                </a:tc>
                <a:extLst>
                  <a:ext uri="{0D108BD9-81ED-4DB2-BD59-A6C34878D82A}">
                    <a16:rowId xmlns:a16="http://schemas.microsoft.com/office/drawing/2014/main" val="860178393"/>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Familjens hus, Ängelholm</a:t>
                      </a:r>
                    </a:p>
                  </a:txBody>
                  <a:tcPr marL="45720" marR="45720" marT="9720" marB="9720" anchor="ctr"/>
                </a:tc>
                <a:extLst>
                  <a:ext uri="{0D108BD9-81ED-4DB2-BD59-A6C34878D82A}">
                    <a16:rowId xmlns:a16="http://schemas.microsoft.com/office/drawing/2014/main" val="656861194"/>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Familjernas hus, Höllviken</a:t>
                      </a:r>
                    </a:p>
                  </a:txBody>
                  <a:tcPr marL="45720" marR="45720" marT="9720" marB="9720" anchor="ctr"/>
                </a:tc>
                <a:extLst>
                  <a:ext uri="{0D108BD9-81ED-4DB2-BD59-A6C34878D82A}">
                    <a16:rowId xmlns:a16="http://schemas.microsoft.com/office/drawing/2014/main" val="1163470243"/>
                  </a:ext>
                </a:extLst>
              </a:tr>
              <a:tr h="252000">
                <a:tc>
                  <a:txBody>
                    <a:bodyPr/>
                    <a:lstStyle/>
                    <a:p>
                      <a:pPr algn="l" fontAlgn="b">
                        <a:buNone/>
                      </a:pPr>
                      <a:r>
                        <a:rPr lang="sv-SE" sz="1200" b="0" i="0" u="none" strike="noStrike">
                          <a:solidFill>
                            <a:srgbClr val="000000"/>
                          </a:solidFill>
                          <a:effectLst/>
                          <a:latin typeface="Arial" panose="020B0604020202020204" pitchFamily="34" charset="0"/>
                        </a:rPr>
                        <a:t>Familjernas Hus, Vellinge</a:t>
                      </a:r>
                    </a:p>
                  </a:txBody>
                  <a:tcPr marL="45720" marR="45720" marT="9720" marB="9720" anchor="ctr"/>
                </a:tc>
                <a:extLst>
                  <a:ext uri="{0D108BD9-81ED-4DB2-BD59-A6C34878D82A}">
                    <a16:rowId xmlns:a16="http://schemas.microsoft.com/office/drawing/2014/main" val="2002207794"/>
                  </a:ext>
                </a:extLst>
              </a:tr>
              <a:tr h="252000">
                <a:tc>
                  <a:txBody>
                    <a:bodyPr/>
                    <a:lstStyle/>
                    <a:p>
                      <a:pPr algn="l" fontAlgn="b">
                        <a:buNone/>
                      </a:pPr>
                      <a:r>
                        <a:rPr lang="sv-SE" sz="1200" b="0" i="0" u="none" strike="noStrike">
                          <a:solidFill>
                            <a:srgbClr val="000000"/>
                          </a:solidFill>
                          <a:effectLst/>
                          <a:latin typeface="Arial" panose="020B0604020202020204" pitchFamily="34" charset="0"/>
                        </a:rPr>
                        <a:t>Fjärilen, Ekeby</a:t>
                      </a:r>
                    </a:p>
                  </a:txBody>
                  <a:tcPr marL="45720" marR="45720" marT="9720" marB="9720" anchor="ctr"/>
                </a:tc>
                <a:extLst>
                  <a:ext uri="{0D108BD9-81ED-4DB2-BD59-A6C34878D82A}">
                    <a16:rowId xmlns:a16="http://schemas.microsoft.com/office/drawing/2014/main" val="14567630"/>
                  </a:ext>
                </a:extLst>
              </a:tr>
              <a:tr h="252000">
                <a:tc>
                  <a:txBody>
                    <a:bodyPr/>
                    <a:lstStyle/>
                    <a:p>
                      <a:pPr algn="l" fontAlgn="b">
                        <a:buNone/>
                      </a:pPr>
                      <a:r>
                        <a:rPr lang="sv-SE" sz="1200" b="0" i="0" u="none" strike="noStrike">
                          <a:solidFill>
                            <a:srgbClr val="000000"/>
                          </a:solidFill>
                          <a:effectLst/>
                          <a:latin typeface="Arial" panose="020B0604020202020204" pitchFamily="34" charset="0"/>
                        </a:rPr>
                        <a:t>Fröhuset, Helsingborg</a:t>
                      </a:r>
                    </a:p>
                  </a:txBody>
                  <a:tcPr marL="45720" marR="45720" marT="9720" marB="9720" anchor="ctr"/>
                </a:tc>
                <a:extLst>
                  <a:ext uri="{0D108BD9-81ED-4DB2-BD59-A6C34878D82A}">
                    <a16:rowId xmlns:a16="http://schemas.microsoft.com/office/drawing/2014/main" val="2054819900"/>
                  </a:ext>
                </a:extLst>
              </a:tr>
              <a:tr h="252000">
                <a:tc>
                  <a:txBody>
                    <a:bodyPr/>
                    <a:lstStyle/>
                    <a:p>
                      <a:pPr algn="l" fontAlgn="b">
                        <a:buNone/>
                      </a:pPr>
                      <a:r>
                        <a:rPr lang="sv-SE" sz="1200" b="0" i="0" u="none" strike="noStrike">
                          <a:solidFill>
                            <a:srgbClr val="000000"/>
                          </a:solidFill>
                          <a:effectLst/>
                          <a:latin typeface="Arial" panose="020B0604020202020204" pitchFamily="34" charset="0"/>
                        </a:rPr>
                        <a:t>Fäladsfamiljen, Lund</a:t>
                      </a:r>
                    </a:p>
                  </a:txBody>
                  <a:tcPr marL="45720" marR="45720" marT="9720" marB="9720" anchor="ctr"/>
                </a:tc>
                <a:extLst>
                  <a:ext uri="{0D108BD9-81ED-4DB2-BD59-A6C34878D82A}">
                    <a16:rowId xmlns:a16="http://schemas.microsoft.com/office/drawing/2014/main" val="99280962"/>
                  </a:ext>
                </a:extLst>
              </a:tr>
              <a:tr h="252000">
                <a:tc>
                  <a:txBody>
                    <a:bodyPr/>
                    <a:lstStyle/>
                    <a:p>
                      <a:pPr algn="l" fontAlgn="b">
                        <a:buNone/>
                      </a:pPr>
                      <a:r>
                        <a:rPr lang="sv-SE" sz="1200" b="0" i="0" u="none" strike="noStrike">
                          <a:solidFill>
                            <a:srgbClr val="000000"/>
                          </a:solidFill>
                          <a:effectLst/>
                          <a:latin typeface="Arial" panose="020B0604020202020204" pitchFamily="34" charset="0"/>
                        </a:rPr>
                        <a:t>Guldkornet, Svalöv</a:t>
                      </a:r>
                    </a:p>
                  </a:txBody>
                  <a:tcPr marL="45720" marR="45720" marT="9720" marB="9720" anchor="ctr"/>
                </a:tc>
                <a:extLst>
                  <a:ext uri="{0D108BD9-81ED-4DB2-BD59-A6C34878D82A}">
                    <a16:rowId xmlns:a16="http://schemas.microsoft.com/office/drawing/2014/main" val="944687081"/>
                  </a:ext>
                </a:extLst>
              </a:tr>
              <a:tr h="252000">
                <a:tc>
                  <a:txBody>
                    <a:bodyPr/>
                    <a:lstStyle/>
                    <a:p>
                      <a:pPr algn="l" fontAlgn="b">
                        <a:buNone/>
                      </a:pPr>
                      <a:r>
                        <a:rPr lang="sv-SE" sz="1200" b="0" i="0" u="none" strike="noStrike">
                          <a:solidFill>
                            <a:srgbClr val="000000"/>
                          </a:solidFill>
                          <a:effectLst/>
                          <a:latin typeface="Arial" panose="020B0604020202020204" pitchFamily="34" charset="0"/>
                        </a:rPr>
                        <a:t>Hagapunkten,  Åstorp</a:t>
                      </a:r>
                    </a:p>
                  </a:txBody>
                  <a:tcPr marL="45720" marR="45720" marT="9720" marB="9720" anchor="ctr"/>
                </a:tc>
                <a:extLst>
                  <a:ext uri="{0D108BD9-81ED-4DB2-BD59-A6C34878D82A}">
                    <a16:rowId xmlns:a16="http://schemas.microsoft.com/office/drawing/2014/main" val="4166970121"/>
                  </a:ext>
                </a:extLst>
              </a:tr>
              <a:tr h="252000">
                <a:tc>
                  <a:txBody>
                    <a:bodyPr/>
                    <a:lstStyle/>
                    <a:p>
                      <a:pPr algn="l" fontAlgn="b">
                        <a:buNone/>
                      </a:pPr>
                      <a:r>
                        <a:rPr lang="sv-SE" sz="1200" b="0" i="0" u="none" strike="noStrike">
                          <a:solidFill>
                            <a:srgbClr val="000000"/>
                          </a:solidFill>
                          <a:effectLst/>
                          <a:latin typeface="Arial" panose="020B0604020202020204" pitchFamily="34" charset="0"/>
                        </a:rPr>
                        <a:t>Högaborg, Helsingborg</a:t>
                      </a:r>
                    </a:p>
                  </a:txBody>
                  <a:tcPr marL="45720" marR="45720" marT="9720" marB="9720" anchor="ctr"/>
                </a:tc>
                <a:extLst>
                  <a:ext uri="{0D108BD9-81ED-4DB2-BD59-A6C34878D82A}">
                    <a16:rowId xmlns:a16="http://schemas.microsoft.com/office/drawing/2014/main" val="1309959806"/>
                  </a:ext>
                </a:extLst>
              </a:tr>
              <a:tr h="252000">
                <a:tc>
                  <a:txBody>
                    <a:bodyPr/>
                    <a:lstStyle/>
                    <a:p>
                      <a:pPr algn="l" fontAlgn="b">
                        <a:buNone/>
                      </a:pPr>
                      <a:r>
                        <a:rPr lang="sv-SE" sz="1200" b="0" i="0" u="none" strike="noStrike">
                          <a:solidFill>
                            <a:srgbClr val="000000"/>
                          </a:solidFill>
                          <a:effectLst/>
                          <a:latin typeface="Arial" panose="020B0604020202020204" pitchFamily="34" charset="0"/>
                        </a:rPr>
                        <a:t>Höganäs</a:t>
                      </a:r>
                    </a:p>
                  </a:txBody>
                  <a:tcPr marL="45720" marR="45720" marT="9720" marB="9720" anchor="ctr"/>
                </a:tc>
                <a:extLst>
                  <a:ext uri="{0D108BD9-81ED-4DB2-BD59-A6C34878D82A}">
                    <a16:rowId xmlns:a16="http://schemas.microsoft.com/office/drawing/2014/main" val="3689281003"/>
                  </a:ext>
                </a:extLst>
              </a:tr>
            </a:tbl>
          </a:graphicData>
        </a:graphic>
      </p:graphicFrame>
      <p:graphicFrame>
        <p:nvGraphicFramePr>
          <p:cNvPr id="3" name="Tabell 7">
            <a:extLst>
              <a:ext uri="{FF2B5EF4-FFF2-40B4-BE49-F238E27FC236}">
                <a16:creationId xmlns:a16="http://schemas.microsoft.com/office/drawing/2014/main" id="{06470C9D-A8B1-EFDF-ABE5-BD7A31B65646}"/>
              </a:ext>
            </a:extLst>
          </p:cNvPr>
          <p:cNvGraphicFramePr>
            <a:graphicFrameLocks noGrp="1"/>
          </p:cNvGraphicFramePr>
          <p:nvPr>
            <p:extLst>
              <p:ext uri="{D42A27DB-BD31-4B8C-83A1-F6EECF244321}">
                <p14:modId xmlns:p14="http://schemas.microsoft.com/office/powerpoint/2010/main" val="740827303"/>
              </p:ext>
            </p:extLst>
          </p:nvPr>
        </p:nvGraphicFramePr>
        <p:xfrm>
          <a:off x="3098436" y="1118745"/>
          <a:ext cx="2090509" cy="5314320"/>
        </p:xfrm>
        <a:graphic>
          <a:graphicData uri="http://schemas.openxmlformats.org/drawingml/2006/table">
            <a:tbl>
              <a:tblPr firstRow="1" bandRow="1">
                <a:tableStyleId>{5C22544A-7EE6-4342-B048-85BDC9FD1C3A}</a:tableStyleId>
              </a:tblPr>
              <a:tblGrid>
                <a:gridCol w="2090509">
                  <a:extLst>
                    <a:ext uri="{9D8B030D-6E8A-4147-A177-3AD203B41FA5}">
                      <a16:colId xmlns:a16="http://schemas.microsoft.com/office/drawing/2014/main" val="1159429802"/>
                    </a:ext>
                  </a:extLst>
                </a:gridCol>
              </a:tblGrid>
              <a:tr h="273600">
                <a:tc>
                  <a:txBody>
                    <a:bodyPr/>
                    <a:lstStyle/>
                    <a:p>
                      <a:pPr algn="l"/>
                      <a:r>
                        <a:rPr lang="sv-SE" sz="1200"/>
                        <a:t>Familjecentral</a:t>
                      </a:r>
                    </a:p>
                  </a:txBody>
                  <a:tcPr marL="45720" marR="45720" anchor="ctr"/>
                </a:tc>
                <a:extLst>
                  <a:ext uri="{0D108BD9-81ED-4DB2-BD59-A6C34878D82A}">
                    <a16:rowId xmlns:a16="http://schemas.microsoft.com/office/drawing/2014/main" val="2820031394"/>
                  </a:ext>
                </a:extLst>
              </a:tr>
              <a:tr h="252000">
                <a:tc>
                  <a:txBody>
                    <a:bodyPr/>
                    <a:lstStyle/>
                    <a:p>
                      <a:pPr algn="l" fontAlgn="b">
                        <a:buNone/>
                      </a:pPr>
                      <a:r>
                        <a:rPr lang="sv-SE" sz="1200" b="0" i="0" u="none" strike="noStrike">
                          <a:solidFill>
                            <a:srgbClr val="000000"/>
                          </a:solidFill>
                          <a:effectLst/>
                          <a:latin typeface="Arial" panose="020B0604020202020204" pitchFamily="34" charset="0"/>
                        </a:rPr>
                        <a:t>Knislinge</a:t>
                      </a:r>
                    </a:p>
                  </a:txBody>
                  <a:tcPr marL="45720" marR="45720" marT="9720" marB="9720" anchor="ctr"/>
                </a:tc>
                <a:extLst>
                  <a:ext uri="{0D108BD9-81ED-4DB2-BD59-A6C34878D82A}">
                    <a16:rowId xmlns:a16="http://schemas.microsoft.com/office/drawing/2014/main" val="698318234"/>
                  </a:ext>
                </a:extLst>
              </a:tr>
              <a:tr h="252000">
                <a:tc>
                  <a:txBody>
                    <a:bodyPr/>
                    <a:lstStyle/>
                    <a:p>
                      <a:pPr algn="l" fontAlgn="b">
                        <a:buNone/>
                      </a:pPr>
                      <a:r>
                        <a:rPr lang="sv-SE" sz="1200" b="0" i="0" u="none" strike="noStrike">
                          <a:solidFill>
                            <a:srgbClr val="000000"/>
                          </a:solidFill>
                          <a:effectLst/>
                          <a:latin typeface="Arial" panose="020B0604020202020204" pitchFamily="34" charset="0"/>
                        </a:rPr>
                        <a:t>Kompassen, Helsingborg</a:t>
                      </a:r>
                    </a:p>
                  </a:txBody>
                  <a:tcPr marL="45720" marR="45720" marT="9720" marB="9720" anchor="ctr"/>
                </a:tc>
                <a:extLst>
                  <a:ext uri="{0D108BD9-81ED-4DB2-BD59-A6C34878D82A}">
                    <a16:rowId xmlns:a16="http://schemas.microsoft.com/office/drawing/2014/main" val="1924325166"/>
                  </a:ext>
                </a:extLst>
              </a:tr>
              <a:tr h="252000">
                <a:tc>
                  <a:txBody>
                    <a:bodyPr/>
                    <a:lstStyle/>
                    <a:p>
                      <a:pPr algn="l" fontAlgn="b">
                        <a:buNone/>
                      </a:pPr>
                      <a:r>
                        <a:rPr lang="sv-SE" sz="1200" b="0" i="0" u="none" strike="noStrike">
                          <a:solidFill>
                            <a:srgbClr val="000000"/>
                          </a:solidFill>
                          <a:effectLst/>
                          <a:latin typeface="Arial" panose="020B0604020202020204" pitchFamily="34" charset="0"/>
                        </a:rPr>
                        <a:t>Larven Bjuv</a:t>
                      </a:r>
                    </a:p>
                  </a:txBody>
                  <a:tcPr marL="45720" marR="45720" marT="9720" marB="9720" anchor="ctr"/>
                </a:tc>
                <a:extLst>
                  <a:ext uri="{0D108BD9-81ED-4DB2-BD59-A6C34878D82A}">
                    <a16:rowId xmlns:a16="http://schemas.microsoft.com/office/drawing/2014/main" val="3805652075"/>
                  </a:ext>
                </a:extLst>
              </a:tr>
              <a:tr h="252000">
                <a:tc>
                  <a:txBody>
                    <a:bodyPr/>
                    <a:lstStyle/>
                    <a:p>
                      <a:pPr algn="l" fontAlgn="b">
                        <a:buNone/>
                      </a:pPr>
                      <a:r>
                        <a:rPr lang="sv-SE" sz="1200" b="0" i="0" u="none" strike="noStrike">
                          <a:solidFill>
                            <a:srgbClr val="000000"/>
                          </a:solidFill>
                          <a:effectLst/>
                          <a:latin typeface="Arial" panose="020B0604020202020204" pitchFamily="34" charset="0"/>
                        </a:rPr>
                        <a:t>Lindängen, Malmö</a:t>
                      </a:r>
                    </a:p>
                  </a:txBody>
                  <a:tcPr marL="45720" marR="45720" marT="9720" marB="9720" anchor="ctr"/>
                </a:tc>
                <a:extLst>
                  <a:ext uri="{0D108BD9-81ED-4DB2-BD59-A6C34878D82A}">
                    <a16:rowId xmlns:a16="http://schemas.microsoft.com/office/drawing/2014/main" val="223944235"/>
                  </a:ext>
                </a:extLst>
              </a:tr>
              <a:tr h="252000">
                <a:tc>
                  <a:txBody>
                    <a:bodyPr/>
                    <a:lstStyle/>
                    <a:p>
                      <a:pPr algn="l" fontAlgn="b">
                        <a:buNone/>
                      </a:pPr>
                      <a:r>
                        <a:rPr lang="sv-SE" sz="1200" b="0" i="0" u="none" strike="noStrike">
                          <a:solidFill>
                            <a:srgbClr val="000000"/>
                          </a:solidFill>
                          <a:effectLst/>
                          <a:latin typeface="Arial" panose="020B0604020202020204" pitchFamily="34" charset="0"/>
                        </a:rPr>
                        <a:t>Mobilia, Malmö</a:t>
                      </a:r>
                    </a:p>
                  </a:txBody>
                  <a:tcPr marL="45720" marR="45720" marT="9720" marB="9720" anchor="ctr"/>
                </a:tc>
                <a:extLst>
                  <a:ext uri="{0D108BD9-81ED-4DB2-BD59-A6C34878D82A}">
                    <a16:rowId xmlns:a16="http://schemas.microsoft.com/office/drawing/2014/main" val="3143537181"/>
                  </a:ext>
                </a:extLst>
              </a:tr>
              <a:tr h="252000">
                <a:tc>
                  <a:txBody>
                    <a:bodyPr/>
                    <a:lstStyle/>
                    <a:p>
                      <a:pPr algn="l" fontAlgn="b">
                        <a:buNone/>
                      </a:pPr>
                      <a:r>
                        <a:rPr lang="sv-SE" sz="1200" b="0" i="0" u="none" strike="noStrike">
                          <a:solidFill>
                            <a:srgbClr val="000000"/>
                          </a:solidFill>
                          <a:effectLst/>
                          <a:latin typeface="Arial" panose="020B0604020202020204" pitchFamily="34" charset="0"/>
                        </a:rPr>
                        <a:t>Myllan Anderslöv</a:t>
                      </a:r>
                    </a:p>
                  </a:txBody>
                  <a:tcPr marL="45720" marR="45720" marT="9720" marB="9720" anchor="ctr"/>
                </a:tc>
                <a:extLst>
                  <a:ext uri="{0D108BD9-81ED-4DB2-BD59-A6C34878D82A}">
                    <a16:rowId xmlns:a16="http://schemas.microsoft.com/office/drawing/2014/main" val="3190020686"/>
                  </a:ext>
                </a:extLst>
              </a:tr>
              <a:tr h="252000">
                <a:tc>
                  <a:txBody>
                    <a:bodyPr/>
                    <a:lstStyle/>
                    <a:p>
                      <a:pPr algn="l" fontAlgn="b">
                        <a:buNone/>
                      </a:pPr>
                      <a:r>
                        <a:rPr lang="sv-SE" sz="1200" b="0" i="0" u="none" strike="noStrike">
                          <a:solidFill>
                            <a:srgbClr val="000000"/>
                          </a:solidFill>
                          <a:effectLst/>
                          <a:latin typeface="Arial" panose="020B0604020202020204" pitchFamily="34" charset="0"/>
                        </a:rPr>
                        <a:t>Oliven, Helsingborg</a:t>
                      </a:r>
                    </a:p>
                  </a:txBody>
                  <a:tcPr marL="45720" marR="45720" marT="9720" marB="9720" anchor="ctr"/>
                </a:tc>
                <a:extLst>
                  <a:ext uri="{0D108BD9-81ED-4DB2-BD59-A6C34878D82A}">
                    <a16:rowId xmlns:a16="http://schemas.microsoft.com/office/drawing/2014/main" val="2597892555"/>
                  </a:ext>
                </a:extLst>
              </a:tr>
              <a:tr h="252000">
                <a:tc>
                  <a:txBody>
                    <a:bodyPr/>
                    <a:lstStyle/>
                    <a:p>
                      <a:pPr algn="l" fontAlgn="b">
                        <a:buNone/>
                      </a:pPr>
                      <a:r>
                        <a:rPr lang="sv-SE" sz="1200" b="0" i="0" u="none" strike="noStrike">
                          <a:solidFill>
                            <a:srgbClr val="000000"/>
                          </a:solidFill>
                          <a:effectLst/>
                          <a:latin typeface="Arial" panose="020B0604020202020204" pitchFamily="34" charset="0"/>
                        </a:rPr>
                        <a:t>Osby familjecentral</a:t>
                      </a:r>
                    </a:p>
                  </a:txBody>
                  <a:tcPr marL="45720" marR="45720" marT="9720" marB="9720" anchor="ctr"/>
                </a:tc>
                <a:extLst>
                  <a:ext uri="{0D108BD9-81ED-4DB2-BD59-A6C34878D82A}">
                    <a16:rowId xmlns:a16="http://schemas.microsoft.com/office/drawing/2014/main" val="4213292408"/>
                  </a:ext>
                </a:extLst>
              </a:tr>
              <a:tr h="252000">
                <a:tc>
                  <a:txBody>
                    <a:bodyPr/>
                    <a:lstStyle/>
                    <a:p>
                      <a:pPr algn="l" fontAlgn="b">
                        <a:buNone/>
                      </a:pPr>
                      <a:r>
                        <a:rPr lang="sv-SE" sz="1200" b="0" i="0" u="none" strike="noStrike">
                          <a:solidFill>
                            <a:srgbClr val="000000"/>
                          </a:solidFill>
                          <a:effectLst/>
                          <a:latin typeface="Arial" panose="020B0604020202020204" pitchFamily="34" charset="0"/>
                        </a:rPr>
                        <a:t>Paletten Staffanstorp</a:t>
                      </a:r>
                    </a:p>
                  </a:txBody>
                  <a:tcPr marL="45720" marR="45720" marT="9720" marB="9720" anchor="ctr"/>
                </a:tc>
                <a:extLst>
                  <a:ext uri="{0D108BD9-81ED-4DB2-BD59-A6C34878D82A}">
                    <a16:rowId xmlns:a16="http://schemas.microsoft.com/office/drawing/2014/main" val="21380209"/>
                  </a:ext>
                </a:extLst>
              </a:tr>
              <a:tr h="252000">
                <a:tc>
                  <a:txBody>
                    <a:bodyPr/>
                    <a:lstStyle/>
                    <a:p>
                      <a:pPr algn="l" fontAlgn="b">
                        <a:buNone/>
                      </a:pPr>
                      <a:r>
                        <a:rPr lang="sv-SE" sz="1200" b="0" i="0" u="none" strike="noStrike">
                          <a:solidFill>
                            <a:srgbClr val="000000"/>
                          </a:solidFill>
                          <a:effectLst/>
                          <a:latin typeface="Arial" panose="020B0604020202020204" pitchFamily="34" charset="0"/>
                        </a:rPr>
                        <a:t>Rådmansvången Malmö</a:t>
                      </a:r>
                    </a:p>
                  </a:txBody>
                  <a:tcPr marL="45720" marR="45720" marT="9720" marB="9720" anchor="ctr"/>
                </a:tc>
                <a:extLst>
                  <a:ext uri="{0D108BD9-81ED-4DB2-BD59-A6C34878D82A}">
                    <a16:rowId xmlns:a16="http://schemas.microsoft.com/office/drawing/2014/main" val="1190410306"/>
                  </a:ext>
                </a:extLst>
              </a:tr>
              <a:tr h="252000">
                <a:tc>
                  <a:txBody>
                    <a:bodyPr/>
                    <a:lstStyle/>
                    <a:p>
                      <a:pPr algn="l" fontAlgn="b">
                        <a:buNone/>
                      </a:pPr>
                      <a:r>
                        <a:rPr lang="sv-SE" sz="1200" b="0" i="0" u="none" strike="noStrike">
                          <a:solidFill>
                            <a:srgbClr val="000000"/>
                          </a:solidFill>
                          <a:effectLst/>
                          <a:latin typeface="Arial" panose="020B0604020202020204" pitchFamily="34" charset="0"/>
                        </a:rPr>
                        <a:t>Rådstugan, Landskrona</a:t>
                      </a:r>
                    </a:p>
                  </a:txBody>
                  <a:tcPr marL="45720" marR="45720" marT="9720" marB="9720" anchor="ctr"/>
                </a:tc>
                <a:extLst>
                  <a:ext uri="{0D108BD9-81ED-4DB2-BD59-A6C34878D82A}">
                    <a16:rowId xmlns:a16="http://schemas.microsoft.com/office/drawing/2014/main" val="860178393"/>
                  </a:ext>
                </a:extLst>
              </a:tr>
              <a:tr h="252000">
                <a:tc>
                  <a:txBody>
                    <a:bodyPr/>
                    <a:lstStyle/>
                    <a:p>
                      <a:pPr algn="l" fontAlgn="b">
                        <a:buNone/>
                      </a:pPr>
                      <a:r>
                        <a:rPr lang="sv-SE" sz="1200" b="0" i="0" u="none" strike="noStrike">
                          <a:solidFill>
                            <a:srgbClr val="000000"/>
                          </a:solidFill>
                          <a:effectLst/>
                          <a:latin typeface="Arial" panose="020B0604020202020204" pitchFamily="34" charset="0"/>
                        </a:rPr>
                        <a:t>Samovaren, Burlöv</a:t>
                      </a:r>
                    </a:p>
                  </a:txBody>
                  <a:tcPr marL="45720" marR="45720" marT="9720" marB="9720" anchor="ctr"/>
                </a:tc>
                <a:extLst>
                  <a:ext uri="{0D108BD9-81ED-4DB2-BD59-A6C34878D82A}">
                    <a16:rowId xmlns:a16="http://schemas.microsoft.com/office/drawing/2014/main" val="656861194"/>
                  </a:ext>
                </a:extLst>
              </a:tr>
              <a:tr h="252000">
                <a:tc>
                  <a:txBody>
                    <a:bodyPr/>
                    <a:lstStyle/>
                    <a:p>
                      <a:pPr algn="l" fontAlgn="b">
                        <a:buNone/>
                      </a:pPr>
                      <a:r>
                        <a:rPr lang="sv-SE" sz="1200" b="0" i="0" u="none" strike="noStrike">
                          <a:solidFill>
                            <a:srgbClr val="000000"/>
                          </a:solidFill>
                          <a:effectLst/>
                          <a:latin typeface="Arial" panose="020B0604020202020204" pitchFamily="34" charset="0"/>
                        </a:rPr>
                        <a:t>Sesam, Malmö</a:t>
                      </a:r>
                    </a:p>
                  </a:txBody>
                  <a:tcPr marL="45720" marR="45720" marT="9720" marB="9720" anchor="ctr"/>
                </a:tc>
                <a:extLst>
                  <a:ext uri="{0D108BD9-81ED-4DB2-BD59-A6C34878D82A}">
                    <a16:rowId xmlns:a16="http://schemas.microsoft.com/office/drawing/2014/main" val="1163470243"/>
                  </a:ext>
                </a:extLst>
              </a:tr>
              <a:tr h="252000">
                <a:tc>
                  <a:txBody>
                    <a:bodyPr/>
                    <a:lstStyle/>
                    <a:p>
                      <a:pPr algn="l" fontAlgn="b">
                        <a:buNone/>
                      </a:pPr>
                      <a:r>
                        <a:rPr lang="sv-SE" sz="1200" b="0" i="0" u="none" strike="noStrike">
                          <a:solidFill>
                            <a:srgbClr val="000000"/>
                          </a:solidFill>
                          <a:effectLst/>
                          <a:latin typeface="Arial" panose="020B0604020202020204" pitchFamily="34" charset="0"/>
                        </a:rPr>
                        <a:t>Simrishamn familjecentral</a:t>
                      </a:r>
                    </a:p>
                  </a:txBody>
                  <a:tcPr marL="45720" marR="45720" marT="9720" marB="9720" anchor="ctr"/>
                </a:tc>
                <a:extLst>
                  <a:ext uri="{0D108BD9-81ED-4DB2-BD59-A6C34878D82A}">
                    <a16:rowId xmlns:a16="http://schemas.microsoft.com/office/drawing/2014/main" val="2002207794"/>
                  </a:ext>
                </a:extLst>
              </a:tr>
              <a:tr h="252000">
                <a:tc>
                  <a:txBody>
                    <a:bodyPr/>
                    <a:lstStyle/>
                    <a:p>
                      <a:pPr algn="l" fontAlgn="b">
                        <a:buNone/>
                      </a:pPr>
                      <a:r>
                        <a:rPr lang="sv-SE" sz="1200" b="0" i="0" u="none" strike="noStrike">
                          <a:solidFill>
                            <a:srgbClr val="000000"/>
                          </a:solidFill>
                          <a:effectLst/>
                          <a:latin typeface="Arial" panose="020B0604020202020204" pitchFamily="34" charset="0"/>
                        </a:rPr>
                        <a:t>Solstrålen, Malmö</a:t>
                      </a:r>
                    </a:p>
                  </a:txBody>
                  <a:tcPr marL="45720" marR="45720" marT="9720" marB="9720" anchor="ctr"/>
                </a:tc>
                <a:extLst>
                  <a:ext uri="{0D108BD9-81ED-4DB2-BD59-A6C34878D82A}">
                    <a16:rowId xmlns:a16="http://schemas.microsoft.com/office/drawing/2014/main" val="14567630"/>
                  </a:ext>
                </a:extLst>
              </a:tr>
              <a:tr h="252000">
                <a:tc>
                  <a:txBody>
                    <a:bodyPr/>
                    <a:lstStyle/>
                    <a:p>
                      <a:pPr algn="l" fontAlgn="b">
                        <a:buNone/>
                      </a:pPr>
                      <a:r>
                        <a:rPr lang="sv-SE" sz="1200" b="0" i="0" u="none" strike="noStrike">
                          <a:solidFill>
                            <a:srgbClr val="000000"/>
                          </a:solidFill>
                          <a:effectLst/>
                          <a:latin typeface="Arial" panose="020B0604020202020204" pitchFamily="34" charset="0"/>
                        </a:rPr>
                        <a:t>Söder, Helsingborg</a:t>
                      </a:r>
                    </a:p>
                  </a:txBody>
                  <a:tcPr marL="45720" marR="45720" marT="9720" marB="9720" anchor="ctr"/>
                </a:tc>
                <a:extLst>
                  <a:ext uri="{0D108BD9-81ED-4DB2-BD59-A6C34878D82A}">
                    <a16:rowId xmlns:a16="http://schemas.microsoft.com/office/drawing/2014/main" val="2054819900"/>
                  </a:ext>
                </a:extLst>
              </a:tr>
              <a:tr h="252000">
                <a:tc>
                  <a:txBody>
                    <a:bodyPr/>
                    <a:lstStyle/>
                    <a:p>
                      <a:pPr algn="l" fontAlgn="b">
                        <a:buNone/>
                      </a:pPr>
                      <a:r>
                        <a:rPr lang="sv-SE" sz="1200" b="0" i="0" u="none" strike="noStrike">
                          <a:solidFill>
                            <a:srgbClr val="000000"/>
                          </a:solidFill>
                          <a:effectLst/>
                          <a:latin typeface="Arial" panose="020B0604020202020204" pitchFamily="34" charset="0"/>
                        </a:rPr>
                        <a:t>Tellus, Landskrona</a:t>
                      </a:r>
                    </a:p>
                  </a:txBody>
                  <a:tcPr marL="45720" marR="45720" marT="9720" marB="9720" anchor="ctr"/>
                </a:tc>
                <a:extLst>
                  <a:ext uri="{0D108BD9-81ED-4DB2-BD59-A6C34878D82A}">
                    <a16:rowId xmlns:a16="http://schemas.microsoft.com/office/drawing/2014/main" val="99280962"/>
                  </a:ext>
                </a:extLst>
              </a:tr>
              <a:tr h="252000">
                <a:tc>
                  <a:txBody>
                    <a:bodyPr/>
                    <a:lstStyle/>
                    <a:p>
                      <a:pPr algn="l" fontAlgn="b">
                        <a:buNone/>
                      </a:pPr>
                      <a:r>
                        <a:rPr lang="sv-SE" sz="1200" b="0" i="0" u="none" strike="noStrike">
                          <a:solidFill>
                            <a:srgbClr val="000000"/>
                          </a:solidFill>
                          <a:effectLst/>
                          <a:latin typeface="Arial" panose="020B0604020202020204" pitchFamily="34" charset="0"/>
                        </a:rPr>
                        <a:t>Tomelilla</a:t>
                      </a:r>
                    </a:p>
                  </a:txBody>
                  <a:tcPr marL="45720" marR="45720" marT="9720" marB="9720" anchor="ctr"/>
                </a:tc>
                <a:extLst>
                  <a:ext uri="{0D108BD9-81ED-4DB2-BD59-A6C34878D82A}">
                    <a16:rowId xmlns:a16="http://schemas.microsoft.com/office/drawing/2014/main" val="944687081"/>
                  </a:ext>
                </a:extLst>
              </a:tr>
              <a:tr h="252000">
                <a:tc>
                  <a:txBody>
                    <a:bodyPr/>
                    <a:lstStyle/>
                    <a:p>
                      <a:pPr algn="l" fontAlgn="b">
                        <a:buNone/>
                      </a:pPr>
                      <a:r>
                        <a:rPr lang="sv-SE" sz="1200" b="0" i="0" u="none" strike="noStrike">
                          <a:solidFill>
                            <a:srgbClr val="000000"/>
                          </a:solidFill>
                          <a:effectLst/>
                          <a:latin typeface="Arial" panose="020B0604020202020204" pitchFamily="34" charset="0"/>
                        </a:rPr>
                        <a:t>Värnhem, Malmö</a:t>
                      </a:r>
                    </a:p>
                  </a:txBody>
                  <a:tcPr marL="45720" marR="45720" marT="9720" marB="9720" anchor="ctr"/>
                </a:tc>
                <a:extLst>
                  <a:ext uri="{0D108BD9-81ED-4DB2-BD59-A6C34878D82A}">
                    <a16:rowId xmlns:a16="http://schemas.microsoft.com/office/drawing/2014/main" val="4166970121"/>
                  </a:ext>
                </a:extLst>
              </a:tr>
              <a:tr h="252000">
                <a:tc>
                  <a:txBody>
                    <a:bodyPr/>
                    <a:lstStyle/>
                    <a:p>
                      <a:pPr algn="l" fontAlgn="b">
                        <a:buNone/>
                      </a:pPr>
                      <a:r>
                        <a:rPr lang="sv-SE" sz="1200" b="0" i="0" u="none" strike="noStrike">
                          <a:solidFill>
                            <a:srgbClr val="000000"/>
                          </a:solidFill>
                          <a:effectLst/>
                          <a:latin typeface="Arial" panose="020B0604020202020204" pitchFamily="34" charset="0"/>
                        </a:rPr>
                        <a:t>Örkelljunga familjecentral</a:t>
                      </a:r>
                    </a:p>
                  </a:txBody>
                  <a:tcPr marL="45720" marR="45720" marT="9720" marB="9720" anchor="ctr"/>
                </a:tc>
                <a:extLst>
                  <a:ext uri="{0D108BD9-81ED-4DB2-BD59-A6C34878D82A}">
                    <a16:rowId xmlns:a16="http://schemas.microsoft.com/office/drawing/2014/main" val="1309959806"/>
                  </a:ext>
                </a:extLst>
              </a:tr>
            </a:tbl>
          </a:graphicData>
        </a:graphic>
      </p:graphicFrame>
    </p:spTree>
    <p:extLst>
      <p:ext uri="{BB962C8B-B14F-4D97-AF65-F5344CB8AC3E}">
        <p14:creationId xmlns:p14="http://schemas.microsoft.com/office/powerpoint/2010/main" val="3852546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a:t>Antal inskrivna barn på BVC</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extLst>
              <p:ext uri="{D42A27DB-BD31-4B8C-83A1-F6EECF244321}">
                <p14:modId xmlns:p14="http://schemas.microsoft.com/office/powerpoint/2010/main" val="714890563"/>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656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97563-8AC5-9DD0-9601-47E616F9CE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D737EF-3A78-F0B3-1260-AB652976A75F}"/>
              </a:ext>
            </a:extLst>
          </p:cNvPr>
          <p:cNvSpPr>
            <a:spLocks noGrp="1"/>
          </p:cNvSpPr>
          <p:nvPr>
            <p:ph type="title"/>
          </p:nvPr>
        </p:nvSpPr>
        <p:spPr/>
        <p:txBody>
          <a:bodyPr/>
          <a:lstStyle/>
          <a:p>
            <a:r>
              <a:rPr lang="en-US" err="1"/>
              <a:t>Antal</a:t>
            </a:r>
            <a:r>
              <a:rPr lang="en-US"/>
              <a:t> </a:t>
            </a:r>
            <a:r>
              <a:rPr lang="en-US" err="1"/>
              <a:t>inskrivna</a:t>
            </a:r>
            <a:r>
              <a:rPr lang="en-US"/>
              <a:t> gravida per </a:t>
            </a:r>
            <a:r>
              <a:rPr lang="en-US" err="1"/>
              <a:t>heltid</a:t>
            </a:r>
            <a:r>
              <a:rPr lang="en-US"/>
              <a:t> </a:t>
            </a:r>
            <a:r>
              <a:rPr lang="en-US" err="1"/>
              <a:t>barnmorska</a:t>
            </a:r>
            <a:endParaRPr lang="en-US"/>
          </a:p>
        </p:txBody>
      </p:sp>
      <p:graphicFrame>
        <p:nvGraphicFramePr>
          <p:cNvPr id="10" name="Content Placeholder 9">
            <a:extLst>
              <a:ext uri="{FF2B5EF4-FFF2-40B4-BE49-F238E27FC236}">
                <a16:creationId xmlns:a16="http://schemas.microsoft.com/office/drawing/2014/main" id="{819DBCCC-F964-63C7-3555-458D2DEED2B2}"/>
              </a:ext>
            </a:extLst>
          </p:cNvPr>
          <p:cNvGraphicFramePr>
            <a:graphicFrameLocks noGrp="1"/>
          </p:cNvGraphicFramePr>
          <p:nvPr>
            <p:ph idx="1"/>
            <p:extLst>
              <p:ext uri="{D42A27DB-BD31-4B8C-83A1-F6EECF244321}">
                <p14:modId xmlns:p14="http://schemas.microsoft.com/office/powerpoint/2010/main" val="4285064323"/>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661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51B1E-423F-2ECA-73A1-7EA2E4C879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F921C9-CA2E-BF04-2659-431D105CA38A}"/>
              </a:ext>
            </a:extLst>
          </p:cNvPr>
          <p:cNvSpPr>
            <a:spLocks noGrp="1"/>
          </p:cNvSpPr>
          <p:nvPr>
            <p:ph type="title"/>
          </p:nvPr>
        </p:nvSpPr>
        <p:spPr/>
        <p:txBody>
          <a:bodyPr/>
          <a:lstStyle/>
          <a:p>
            <a:r>
              <a:rPr lang="en-US"/>
              <a:t>Antal </a:t>
            </a:r>
            <a:r>
              <a:rPr lang="en-US" err="1"/>
              <a:t>inskrivna</a:t>
            </a:r>
            <a:r>
              <a:rPr lang="en-US"/>
              <a:t>/</a:t>
            </a:r>
            <a:r>
              <a:rPr lang="en-US" err="1"/>
              <a:t>listade</a:t>
            </a:r>
            <a:r>
              <a:rPr lang="en-US"/>
              <a:t> barn per </a:t>
            </a:r>
            <a:r>
              <a:rPr lang="en-US" err="1"/>
              <a:t>heltid</a:t>
            </a:r>
            <a:r>
              <a:rPr lang="en-US"/>
              <a:t> </a:t>
            </a:r>
            <a:br>
              <a:rPr lang="en-US"/>
            </a:br>
            <a:r>
              <a:rPr lang="en-US"/>
              <a:t>BHV-</a:t>
            </a:r>
            <a:r>
              <a:rPr lang="en-US" err="1"/>
              <a:t>sköterska</a:t>
            </a:r>
            <a:r>
              <a:rPr lang="en-US"/>
              <a:t> </a:t>
            </a:r>
          </a:p>
        </p:txBody>
      </p:sp>
      <p:graphicFrame>
        <p:nvGraphicFramePr>
          <p:cNvPr id="10" name="Content Placeholder 9">
            <a:extLst>
              <a:ext uri="{FF2B5EF4-FFF2-40B4-BE49-F238E27FC236}">
                <a16:creationId xmlns:a16="http://schemas.microsoft.com/office/drawing/2014/main" id="{6B9B4222-6EB8-35DC-75FD-590BD0DB0809}"/>
              </a:ext>
            </a:extLst>
          </p:cNvPr>
          <p:cNvGraphicFramePr>
            <a:graphicFrameLocks noGrp="1"/>
          </p:cNvGraphicFramePr>
          <p:nvPr>
            <p:ph idx="1"/>
            <p:extLst>
              <p:ext uri="{D42A27DB-BD31-4B8C-83A1-F6EECF244321}">
                <p14:modId xmlns:p14="http://schemas.microsoft.com/office/powerpoint/2010/main" val="3123734105"/>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59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E3826-9092-8B5C-0431-80B4085DB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F95B57-CCD1-1AA6-1EF1-A32640120CAA}"/>
              </a:ext>
            </a:extLst>
          </p:cNvPr>
          <p:cNvSpPr>
            <a:spLocks noGrp="1"/>
          </p:cNvSpPr>
          <p:nvPr>
            <p:ph type="title"/>
          </p:nvPr>
        </p:nvSpPr>
        <p:spPr>
          <a:xfrm>
            <a:off x="490890" y="469170"/>
            <a:ext cx="8877072" cy="1017361"/>
          </a:xfrm>
        </p:spPr>
        <p:txBody>
          <a:bodyPr/>
          <a:lstStyle/>
          <a:p>
            <a:r>
              <a:rPr lang="en-US" sz="2800" dirty="0" err="1">
                <a:ea typeface="Verdana"/>
              </a:rPr>
              <a:t>Antal</a:t>
            </a:r>
            <a:r>
              <a:rPr lang="en-US" sz="2800" dirty="0">
                <a:ea typeface="Verdana"/>
              </a:rPr>
              <a:t> </a:t>
            </a:r>
            <a:r>
              <a:rPr lang="en-US" sz="2800" dirty="0" err="1">
                <a:ea typeface="Verdana"/>
              </a:rPr>
              <a:t>inskrivna</a:t>
            </a:r>
            <a:r>
              <a:rPr lang="en-US" sz="2800" dirty="0">
                <a:ea typeface="Verdana"/>
              </a:rPr>
              <a:t>/</a:t>
            </a:r>
            <a:r>
              <a:rPr lang="en-US" sz="2800" dirty="0" err="1">
                <a:ea typeface="Verdana"/>
              </a:rPr>
              <a:t>listade</a:t>
            </a:r>
            <a:r>
              <a:rPr lang="en-US" sz="2800" dirty="0">
                <a:ea typeface="Verdana"/>
              </a:rPr>
              <a:t> barn </a:t>
            </a:r>
            <a:r>
              <a:rPr lang="en-US" sz="2800" dirty="0" err="1">
                <a:ea typeface="Verdana"/>
              </a:rPr>
              <a:t>på</a:t>
            </a:r>
            <a:r>
              <a:rPr lang="en-US" sz="2800" dirty="0">
                <a:ea typeface="Verdana"/>
              </a:rPr>
              <a:t> BVC per </a:t>
            </a:r>
            <a:r>
              <a:rPr lang="en-US" sz="2800" dirty="0" err="1">
                <a:ea typeface="Verdana"/>
              </a:rPr>
              <a:t>heltid</a:t>
            </a:r>
            <a:r>
              <a:rPr lang="en-US" sz="2800" dirty="0">
                <a:ea typeface="Verdana"/>
              </a:rPr>
              <a:t> </a:t>
            </a:r>
            <a:r>
              <a:rPr lang="en-US" dirty="0">
                <a:ea typeface="Verdana"/>
              </a:rPr>
              <a:t>ÖF-</a:t>
            </a:r>
            <a:r>
              <a:rPr lang="en-US" dirty="0" err="1">
                <a:ea typeface="Verdana"/>
              </a:rPr>
              <a:t>pedagog</a:t>
            </a:r>
            <a:endParaRPr lang="en-US" sz="900" b="0" dirty="0" err="1"/>
          </a:p>
        </p:txBody>
      </p:sp>
      <p:graphicFrame>
        <p:nvGraphicFramePr>
          <p:cNvPr id="10" name="Content Placeholder 9">
            <a:extLst>
              <a:ext uri="{FF2B5EF4-FFF2-40B4-BE49-F238E27FC236}">
                <a16:creationId xmlns:a16="http://schemas.microsoft.com/office/drawing/2014/main" id="{E3364E2D-C7ED-3B66-8C1C-DE0743063EDD}"/>
              </a:ext>
            </a:extLst>
          </p:cNvPr>
          <p:cNvGraphicFramePr>
            <a:graphicFrameLocks noGrp="1"/>
          </p:cNvGraphicFramePr>
          <p:nvPr>
            <p:ph idx="1"/>
            <p:extLst>
              <p:ext uri="{D42A27DB-BD31-4B8C-83A1-F6EECF244321}">
                <p14:modId xmlns:p14="http://schemas.microsoft.com/office/powerpoint/2010/main" val="525601199"/>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ABB00B5-B26C-45C1-22F9-6D7A9A3D2972}"/>
              </a:ext>
            </a:extLst>
          </p:cNvPr>
          <p:cNvSpPr txBox="1"/>
          <p:nvPr/>
        </p:nvSpPr>
        <p:spPr>
          <a:xfrm>
            <a:off x="319030" y="6192398"/>
            <a:ext cx="94331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aseline="0" dirty="0" err="1">
                <a:solidFill>
                  <a:srgbClr val="FF0000"/>
                </a:solidFill>
                <a:latin typeface="Arial"/>
              </a:rPr>
              <a:t>Tjänstgöringhetsgraden</a:t>
            </a:r>
            <a:r>
              <a:rPr lang="en-US" sz="900" dirty="0">
                <a:solidFill>
                  <a:srgbClr val="FF0000"/>
                </a:solidFill>
                <a:latin typeface="Arial"/>
              </a:rPr>
              <a:t> för </a:t>
            </a:r>
            <a:r>
              <a:rPr lang="en-US" sz="900" dirty="0" err="1">
                <a:solidFill>
                  <a:srgbClr val="FF0000"/>
                </a:solidFill>
                <a:latin typeface="Arial"/>
              </a:rPr>
              <a:t>pedagog</a:t>
            </a:r>
            <a:r>
              <a:rPr lang="en-US" sz="900" baseline="0" dirty="0">
                <a:solidFill>
                  <a:srgbClr val="FF0000"/>
                </a:solidFill>
                <a:latin typeface="Arial"/>
              </a:rPr>
              <a:t> på Mobilia </a:t>
            </a:r>
            <a:r>
              <a:rPr lang="en-US" sz="900" baseline="0" dirty="0" err="1">
                <a:solidFill>
                  <a:srgbClr val="FF0000"/>
                </a:solidFill>
                <a:latin typeface="Arial"/>
              </a:rPr>
              <a:t>är</a:t>
            </a:r>
            <a:r>
              <a:rPr lang="en-US" sz="900" dirty="0">
                <a:solidFill>
                  <a:srgbClr val="FF0000"/>
                </a:solidFill>
                <a:latin typeface="Arial"/>
              </a:rPr>
              <a:t> </a:t>
            </a:r>
            <a:r>
              <a:rPr lang="en-US" sz="900" dirty="0" err="1">
                <a:solidFill>
                  <a:srgbClr val="FF0000"/>
                </a:solidFill>
                <a:latin typeface="Arial"/>
              </a:rPr>
              <a:t>felaktig</a:t>
            </a:r>
            <a:r>
              <a:rPr lang="en-US" sz="900" dirty="0">
                <a:solidFill>
                  <a:srgbClr val="FF0000"/>
                </a:solidFill>
                <a:latin typeface="Arial"/>
              </a:rPr>
              <a:t> i </a:t>
            </a:r>
            <a:r>
              <a:rPr lang="en-US" sz="900" dirty="0" err="1">
                <a:solidFill>
                  <a:srgbClr val="FF0000"/>
                </a:solidFill>
                <a:latin typeface="Arial"/>
              </a:rPr>
              <a:t>diagrammet</a:t>
            </a:r>
            <a:r>
              <a:rPr lang="en-US" sz="900" dirty="0">
                <a:solidFill>
                  <a:srgbClr val="FF0000"/>
                </a:solidFill>
                <a:latin typeface="Arial"/>
              </a:rPr>
              <a:t> </a:t>
            </a:r>
            <a:r>
              <a:rPr lang="en-US" sz="900" dirty="0" err="1">
                <a:solidFill>
                  <a:srgbClr val="FF0000"/>
                </a:solidFill>
                <a:latin typeface="Arial"/>
              </a:rPr>
              <a:t>ovan</a:t>
            </a:r>
            <a:r>
              <a:rPr lang="en-US" sz="900" dirty="0">
                <a:solidFill>
                  <a:srgbClr val="FF0000"/>
                </a:solidFill>
                <a:latin typeface="Arial"/>
              </a:rPr>
              <a:t>, den </a:t>
            </a:r>
            <a:r>
              <a:rPr lang="en-US" sz="900" dirty="0" err="1">
                <a:solidFill>
                  <a:srgbClr val="FF0000"/>
                </a:solidFill>
                <a:latin typeface="Arial"/>
              </a:rPr>
              <a:t>är</a:t>
            </a:r>
            <a:r>
              <a:rPr lang="en-US" sz="900" dirty="0">
                <a:solidFill>
                  <a:srgbClr val="FF0000"/>
                </a:solidFill>
                <a:latin typeface="Arial"/>
              </a:rPr>
              <a:t> </a:t>
            </a:r>
            <a:r>
              <a:rPr lang="en-US" sz="900" dirty="0" err="1">
                <a:solidFill>
                  <a:srgbClr val="FF0000"/>
                </a:solidFill>
                <a:latin typeface="Arial"/>
              </a:rPr>
              <a:t>beräknad</a:t>
            </a:r>
            <a:r>
              <a:rPr lang="en-US" sz="900" dirty="0">
                <a:solidFill>
                  <a:srgbClr val="FF0000"/>
                </a:solidFill>
                <a:latin typeface="Arial"/>
              </a:rPr>
              <a:t> på 160% </a:t>
            </a:r>
            <a:r>
              <a:rPr lang="en-US" sz="900" dirty="0" err="1">
                <a:solidFill>
                  <a:srgbClr val="FF0000"/>
                </a:solidFill>
                <a:latin typeface="Arial"/>
              </a:rPr>
              <a:t>pedagogtjänst</a:t>
            </a:r>
            <a:r>
              <a:rPr lang="en-US" sz="900" dirty="0">
                <a:solidFill>
                  <a:srgbClr val="FF0000"/>
                </a:solidFill>
                <a:latin typeface="Arial"/>
              </a:rPr>
              <a:t> men </a:t>
            </a:r>
            <a:r>
              <a:rPr lang="en-US" sz="900" dirty="0" err="1">
                <a:solidFill>
                  <a:srgbClr val="FF0000"/>
                </a:solidFill>
                <a:latin typeface="Arial"/>
              </a:rPr>
              <a:t>rätt</a:t>
            </a:r>
            <a:r>
              <a:rPr lang="en-US" sz="900" dirty="0">
                <a:solidFill>
                  <a:srgbClr val="FF0000"/>
                </a:solidFill>
                <a:latin typeface="Arial"/>
              </a:rPr>
              <a:t> </a:t>
            </a:r>
            <a:r>
              <a:rPr lang="en-US" sz="900" dirty="0" err="1">
                <a:solidFill>
                  <a:srgbClr val="FF0000"/>
                </a:solidFill>
                <a:latin typeface="Arial"/>
              </a:rPr>
              <a:t>tjänstgöringhetsgrade</a:t>
            </a:r>
            <a:r>
              <a:rPr lang="en-US" sz="900" dirty="0">
                <a:solidFill>
                  <a:srgbClr val="FF0000"/>
                </a:solidFill>
                <a:latin typeface="Arial"/>
              </a:rPr>
              <a:t> </a:t>
            </a:r>
            <a:r>
              <a:rPr lang="en-US" sz="900" dirty="0" err="1">
                <a:solidFill>
                  <a:srgbClr val="FF0000"/>
                </a:solidFill>
                <a:latin typeface="Arial"/>
              </a:rPr>
              <a:t>är</a:t>
            </a:r>
            <a:r>
              <a:rPr lang="en-US" sz="900" dirty="0">
                <a:solidFill>
                  <a:srgbClr val="FF0000"/>
                </a:solidFill>
                <a:latin typeface="Arial"/>
              </a:rPr>
              <a:t> 260</a:t>
            </a:r>
            <a:r>
              <a:rPr lang="en-US" sz="900" baseline="0" dirty="0">
                <a:solidFill>
                  <a:srgbClr val="FF0000"/>
                </a:solidFill>
                <a:latin typeface="Arial"/>
              </a:rPr>
              <a:t>%</a:t>
            </a:r>
            <a:endParaRPr lang="en-US" dirty="0">
              <a:solidFill>
                <a:srgbClr val="FF0000"/>
              </a:solidFill>
            </a:endParaRPr>
          </a:p>
          <a:p>
            <a:pPr algn="ctr"/>
            <a:endParaRPr lang="en-US" dirty="0"/>
          </a:p>
        </p:txBody>
      </p:sp>
    </p:spTree>
    <p:extLst>
      <p:ext uri="{BB962C8B-B14F-4D97-AF65-F5344CB8AC3E}">
        <p14:creationId xmlns:p14="http://schemas.microsoft.com/office/powerpoint/2010/main" val="1779903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DD11D-EBC6-861A-B61A-A47F325469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CE03BE-3856-E3B9-9453-FCD76C1D93E2}"/>
              </a:ext>
            </a:extLst>
          </p:cNvPr>
          <p:cNvSpPr>
            <a:spLocks noGrp="1"/>
          </p:cNvSpPr>
          <p:nvPr>
            <p:ph type="title"/>
          </p:nvPr>
        </p:nvSpPr>
        <p:spPr/>
        <p:txBody>
          <a:bodyPr/>
          <a:lstStyle/>
          <a:p>
            <a:r>
              <a:rPr lang="en-US" sz="2800"/>
              <a:t>Antal besökare på öppna förskolan per månad</a:t>
            </a:r>
            <a:endParaRPr lang="en-US"/>
          </a:p>
        </p:txBody>
      </p:sp>
      <p:graphicFrame>
        <p:nvGraphicFramePr>
          <p:cNvPr id="10" name="Content Placeholder 9">
            <a:extLst>
              <a:ext uri="{FF2B5EF4-FFF2-40B4-BE49-F238E27FC236}">
                <a16:creationId xmlns:a16="http://schemas.microsoft.com/office/drawing/2014/main" id="{A9D3FAE0-B1AA-1121-782C-DECF943232F5}"/>
              </a:ext>
            </a:extLst>
          </p:cNvPr>
          <p:cNvGraphicFramePr>
            <a:graphicFrameLocks noGrp="1"/>
          </p:cNvGraphicFramePr>
          <p:nvPr>
            <p:ph idx="1"/>
            <p:extLst>
              <p:ext uri="{D42A27DB-BD31-4B8C-83A1-F6EECF244321}">
                <p14:modId xmlns:p14="http://schemas.microsoft.com/office/powerpoint/2010/main" val="2446003648"/>
              </p:ext>
            </p:extLst>
          </p:nvPr>
        </p:nvGraphicFramePr>
        <p:xfrm>
          <a:off x="490538" y="1654174"/>
          <a:ext cx="9113772" cy="4538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008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10.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4.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5.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6.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7.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8.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9.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c4c201-fa17-49dd-9cc8-7201966f69fb">
      <Terms xmlns="http://schemas.microsoft.com/office/infopath/2007/PartnerControls"/>
    </lcf76f155ced4ddcb4097134ff3c332f>
    <TaxCatchAll xmlns="293ca38d-8a01-4d17-99f3-6244240f34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A7194AF5E170E409354544224B2CCE2" ma:contentTypeVersion="12" ma:contentTypeDescription="Skapa ett nytt dokument." ma:contentTypeScope="" ma:versionID="588cc7c4304ecabcb2829239df32775a">
  <xsd:schema xmlns:xsd="http://www.w3.org/2001/XMLSchema" xmlns:xs="http://www.w3.org/2001/XMLSchema" xmlns:p="http://schemas.microsoft.com/office/2006/metadata/properties" xmlns:ns2="97c4c201-fa17-49dd-9cc8-7201966f69fb" xmlns:ns3="293ca38d-8a01-4d17-99f3-6244240f344d" targetNamespace="http://schemas.microsoft.com/office/2006/metadata/properties" ma:root="true" ma:fieldsID="4602926e564633b99e9bc45aead49e57" ns2:_="" ns3:_="">
    <xsd:import namespace="97c4c201-fa17-49dd-9cc8-7201966f69fb"/>
    <xsd:import namespace="293ca38d-8a01-4d17-99f3-6244240f34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4c201-fa17-49dd-9cc8-7201966f6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b54c204-4c6b-42e0-9ca7-399eb0cc1f6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3ca38d-8a01-4d17-99f3-6244240f34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8703df-1474-412c-ae6e-b57ccd7826f6}" ma:internalName="TaxCatchAll" ma:showField="CatchAllData" ma:web="293ca38d-8a01-4d17-99f3-6244240f3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E498F-049E-4EA6-A19A-E40BCD51BCA5}">
  <ds:schemaRefs>
    <ds:schemaRef ds:uri="http://purl.org/dc/elements/1.1/"/>
    <ds:schemaRef ds:uri="293ca38d-8a01-4d17-99f3-6244240f344d"/>
    <ds:schemaRef ds:uri="97c4c201-fa17-49dd-9cc8-7201966f69fb"/>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9956511-D868-41E5-9DDF-8EBF37989969}">
  <ds:schemaRefs>
    <ds:schemaRef ds:uri="http://schemas.microsoft.com/sharepoint/v3/contenttype/forms"/>
  </ds:schemaRefs>
</ds:datastoreItem>
</file>

<file path=customXml/itemProps3.xml><?xml version="1.0" encoding="utf-8"?>
<ds:datastoreItem xmlns:ds="http://schemas.openxmlformats.org/officeDocument/2006/customXml" ds:itemID="{6BD9ABFE-65A0-4C86-86A1-9BBE3B595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4c201-fa17-49dd-9cc8-7201966f69fb"/>
    <ds:schemaRef ds:uri="293ca38d-8a01-4d17-99f3-6244240f3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0</TotalTime>
  <Words>31935</Words>
  <Application>Microsoft Office PowerPoint</Application>
  <PresentationFormat>A4 (210 x 297 mm)</PresentationFormat>
  <Paragraphs>2134</Paragraphs>
  <Slides>184</Slides>
  <Notes>63</Notes>
  <HiddenSlides>0</HiddenSlides>
  <MMClips>0</MMClips>
  <ScaleCrop>false</ScaleCrop>
  <HeadingPairs>
    <vt:vector size="6" baseType="variant">
      <vt:variant>
        <vt:lpstr>Använt teckensnitt</vt:lpstr>
      </vt:variant>
      <vt:variant>
        <vt:i4>7</vt:i4>
      </vt:variant>
      <vt:variant>
        <vt:lpstr>Tema</vt:lpstr>
      </vt:variant>
      <vt:variant>
        <vt:i4>10</vt:i4>
      </vt:variant>
      <vt:variant>
        <vt:lpstr>Bildrubriker</vt:lpstr>
      </vt:variant>
      <vt:variant>
        <vt:i4>184</vt:i4>
      </vt:variant>
    </vt:vector>
  </HeadingPairs>
  <TitlesOfParts>
    <vt:vector size="201" baseType="lpstr">
      <vt:lpstr>Aptos</vt:lpstr>
      <vt:lpstr>Arial</vt:lpstr>
      <vt:lpstr>Arial Black</vt:lpstr>
      <vt:lpstr>Calibri</vt:lpstr>
      <vt:lpstr>Courier New</vt:lpstr>
      <vt:lpstr>Systemtypsnitt normalt</vt:lpstr>
      <vt:lpstr>Verdana</vt:lpstr>
      <vt:lpstr>Office-tema</vt:lpstr>
      <vt:lpstr>1_Office-tema</vt:lpstr>
      <vt:lpstr>Office-tema</vt:lpstr>
      <vt:lpstr>1_Office-tema</vt:lpstr>
      <vt:lpstr>Office-tema</vt:lpstr>
      <vt:lpstr>1_Office-tema</vt:lpstr>
      <vt:lpstr>Office-tema</vt:lpstr>
      <vt:lpstr>1_Office-tema</vt:lpstr>
      <vt:lpstr>Office-tema</vt:lpstr>
      <vt:lpstr>1_Office-tema</vt:lpstr>
      <vt:lpstr>Enkät på familjecentraler</vt:lpstr>
      <vt:lpstr>Besöksenkät - barn</vt:lpstr>
      <vt:lpstr>Bakgrund</vt:lpstr>
      <vt:lpstr>Genomförande</vt:lpstr>
      <vt:lpstr>Resultat besöksenkät barn</vt:lpstr>
      <vt:lpstr>Frågor i barnenkäten</vt:lpstr>
      <vt:lpstr>Besöksenkät - vuxna</vt:lpstr>
      <vt:lpstr>Bakgrund</vt:lpstr>
      <vt:lpstr>Genomförande</vt:lpstr>
      <vt:lpstr>Resultat</vt:lpstr>
      <vt:lpstr>Bakgrundsfrågor </vt:lpstr>
      <vt:lpstr>Bakgrundsfrågor </vt:lpstr>
      <vt:lpstr>Bakgrundsfrågor </vt:lpstr>
      <vt:lpstr>Bakgrundsfrågor </vt:lpstr>
      <vt:lpstr>Hur väl stämmer följande påståenden?</vt:lpstr>
      <vt:lpstr>Hur väl stämmer följande påståenden?</vt:lpstr>
      <vt:lpstr>Har du fått extra stöd av personalen på familjecentralen?</vt:lpstr>
      <vt:lpstr>Vilken typ av hjälp och stöd du fick?   ”All möjlig hjälp, allt från råd &amp; tips till hjälp när det har funnits behov av olika anledningar som att skicka vidare oss med barnen till läkare, sjukgymnast osv när det har funnits någon oro över något, eller att man har sett att något inte är bra/stämmer. Det har alltid varit en stor trygghet då dem alltid tar en på allvar.”</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Vilken typ av hjälp och stöd du fick?   ”Fick hjälp att kontakta en förskola bla. och massa stöd att prata om olika saker. Många småsaker men betydelsefulla. Ingen där tvekar att ta tag i att hjälp till och lösa något för en om dom kan.”</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Vilken typ av hjälp och stöd du fick?   ”I learned a lot about Swedish culture and what it’s like to live here. Also, questions like how, where, and what were clearly and directly answered. Open preschool was all I needed for my child. He learned a lot, especially how to socialize and be around other people.”</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Vilken typ av hjälp och stöd du fick?   ”Jag fick hjälp med allt”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Vilken typ av hjälp och stöd du fick?  ”Jag och mitt barn togs väl om hand under inskrivningen på BVC. Därifrån blev vi introducerade till öppna förskolan. Mitt barn var väldigt blyg och fick möjlighet att träna på att vara med andra barn. &lt;NAME&gt; uppmuntrade mig att skriva in mitt barn på förskolan Stockrosen och motiverade mig att börja studera. Idag har jag ett arbete att gå till”</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Vilken typ av hjälp och stöd du fick?  ”Någon att prata med om tankar och känslor”</vt:lpstr>
      <vt:lpstr>Har du deltagit i föräldragrupp på familjecentralen det senaste året?</vt:lpstr>
      <vt:lpstr>Föräldragruppen gjorde att:</vt:lpstr>
      <vt:lpstr>Har du lärt känna nya människor på Familjecentralen?</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Kvalitetsuppföljning</vt:lpstr>
      <vt:lpstr>Bakgrund</vt:lpstr>
      <vt:lpstr>Genomförande</vt:lpstr>
      <vt:lpstr>Resultat kvalitetsuppföljning</vt:lpstr>
      <vt:lpstr>Deltagande familjecentraler</vt:lpstr>
      <vt:lpstr>Antal inskrivna barn på BVC</vt:lpstr>
      <vt:lpstr>Antal inskrivna gravida per heltid barnmorska</vt:lpstr>
      <vt:lpstr>Antal inskrivna/listade barn per heltid  BHV-sköterska </vt:lpstr>
      <vt:lpstr>Antal inskrivna/listade barn på BVC per heltid ÖF-pedagog</vt:lpstr>
      <vt:lpstr>Antal besökare på öppna förskolan per månad</vt:lpstr>
      <vt:lpstr>Antal vuxna fördelat på kvinna, man, annan/månad</vt:lpstr>
      <vt:lpstr>Öppettider (antal timmar) på öppna förskolan per vecka</vt:lpstr>
      <vt:lpstr>Öppettider (antal timmar) för de yngsta (0-1 år) på öppna förskolan per vecka</vt:lpstr>
      <vt:lpstr>Antal inskrivna barn på bvc per heltid förebyggande soc</vt:lpstr>
      <vt:lpstr>Antal besök/samtal i månaden per heltid förebyggande soc</vt:lpstr>
      <vt:lpstr>Förebyggande socialtjänst</vt:lpstr>
      <vt:lpstr>Samordnare</vt:lpstr>
      <vt:lpstr>Tjänstgöringsgrad samordnare per FC</vt:lpstr>
      <vt:lpstr>Tider</vt:lpstr>
      <vt:lpstr>Handledning</vt:lpstr>
      <vt:lpstr>Vad är syftet med handledningen? </vt:lpstr>
      <vt:lpstr>Vad är syftet med handledningen? </vt:lpstr>
      <vt:lpstr>Vad är syftet med handledningen? </vt:lpstr>
      <vt:lpstr>Vad är syftet med handledningen? </vt:lpstr>
      <vt:lpstr>Hur många timmar/månad har ni haft för gemensamma möten på FC 2025? (ex husmöte, FC-möten eller verksamhetsmöte)</vt:lpstr>
      <vt:lpstr>Gemensamma möten</vt:lpstr>
      <vt:lpstr>Hur många timmar/år har ni haft gemensam tid för planerings och verksamhetsdag/ar 2025?</vt:lpstr>
      <vt:lpstr>Gemensamma möten</vt:lpstr>
      <vt:lpstr>Gemensamma föräldragrupper innan födsel</vt:lpstr>
      <vt:lpstr>Gemensamma föräldragrupper innan födsel</vt:lpstr>
      <vt:lpstr>Gemensamma föräldragrupper innan födsel</vt:lpstr>
      <vt:lpstr>Gemensamma föräldragrupper innan födsel</vt:lpstr>
      <vt:lpstr>Gemensamma föräldragrupper efter födsel</vt:lpstr>
      <vt:lpstr>Gemensamma föräldragrupper efter födsel</vt:lpstr>
      <vt:lpstr>Gemensamma föräldragrupper efter födsel</vt:lpstr>
      <vt:lpstr>Gemensamma föräldragrupper efter födsel</vt:lpstr>
      <vt:lpstr>Föräldraskapsstödsprogram</vt:lpstr>
      <vt:lpstr>Riktade grupper</vt:lpstr>
      <vt:lpstr>Riktade grupper</vt:lpstr>
      <vt:lpstr>Riktade grupper</vt:lpstr>
      <vt:lpstr>Har ni mottagningsbesök där flera av FC verksamheterna medverkar (ex BMM och förebyggande socialtjänst eller BVC och öppen förskola)?</vt:lpstr>
      <vt:lpstr>Har ni mottagningsbesök där flera av FC verksamheterna medverkar (ex BMM och förebyggande socialtjänst eller BVC och öppen förskola)?</vt:lpstr>
      <vt:lpstr>Om ja till alla, när erbjuder ni det? </vt:lpstr>
      <vt:lpstr>Om ja vid behov, ge exempel  </vt:lpstr>
      <vt:lpstr>Om ja vid behov, ge exempel  </vt:lpstr>
      <vt:lpstr>Om ja vid behov, ge exempel  </vt:lpstr>
      <vt:lpstr>Om ja vid behov, ge exempel  </vt:lpstr>
      <vt:lpstr>Erbjuder ni hembesök där flera av FC verksamheterna medverkar (ex BMM och förebyggande socialtjänst eller BVC och öppen förskola)?</vt:lpstr>
      <vt:lpstr>Erbjuder ni hembesök där flera av FC verksamheterna medverkar (ex BMM och förebyggande socialtjänst eller BVC och öppen förskola)?</vt:lpstr>
      <vt:lpstr>Om ja till alla, när erbjuder ni det? </vt:lpstr>
      <vt:lpstr>Om ja vid behov, ge exempel  </vt:lpstr>
      <vt:lpstr>Om ja vid behov, ge exempel  </vt:lpstr>
      <vt:lpstr>Om ja vid behov, ge exempel  </vt:lpstr>
      <vt:lpstr>Om ja vid behov, ge exempel  </vt:lpstr>
      <vt:lpstr>Skrivelser</vt:lpstr>
      <vt:lpstr>Barnkonventionen</vt:lpstr>
      <vt:lpstr>Barnkonventionen</vt:lpstr>
      <vt:lpstr>Barnkonventionen</vt:lpstr>
      <vt:lpstr>Barnkonventionen</vt:lpstr>
      <vt:lpstr>Barnkonventionen</vt:lpstr>
      <vt:lpstr>Barnkonventionen</vt:lpstr>
      <vt:lpstr>Integration</vt:lpstr>
      <vt:lpstr>Integration</vt:lpstr>
      <vt:lpstr>Integration</vt:lpstr>
      <vt:lpstr>Integration</vt:lpstr>
      <vt:lpstr>Integration</vt:lpstr>
      <vt:lpstr>Integration</vt:lpstr>
      <vt:lpstr>Integration</vt:lpstr>
      <vt:lpstr>Språkutveckling</vt:lpstr>
      <vt:lpstr>Språkutveckling</vt:lpstr>
      <vt:lpstr>Språkutveckling</vt:lpstr>
      <vt:lpstr>Språkutveckling</vt:lpstr>
      <vt:lpstr>Språkutveckling</vt:lpstr>
      <vt:lpstr>Språkutveckling</vt:lpstr>
      <vt:lpstr>Tillgänglighet</vt:lpstr>
      <vt:lpstr>Tillgänglighet</vt:lpstr>
      <vt:lpstr>Tillgänglighet</vt:lpstr>
      <vt:lpstr>Tillgänglighet</vt:lpstr>
      <vt:lpstr>Tillgänglighet</vt:lpstr>
      <vt:lpstr>Tillgänglighet</vt:lpstr>
      <vt:lpstr>Samverkansenkät - Medarbetare</vt:lpstr>
      <vt:lpstr>Bakgrund</vt:lpstr>
      <vt:lpstr>Genomförande</vt:lpstr>
      <vt:lpstr>Resultat samverkansenkät - medarbetare</vt:lpstr>
      <vt:lpstr>Bakgrundsfrågor </vt:lpstr>
      <vt:lpstr>Skatta ditt svar från 1–5 där 1 stämmer mycket dåligt och 5 mycket bra Besvara med utgångspunkt från blivande föräldrar barn, föräldrar och andra viktiga vuxnas bästa.   (Medelvärde)</vt:lpstr>
      <vt:lpstr>Samverkansenkät - Styrgrupp</vt:lpstr>
      <vt:lpstr>Bakgrund</vt:lpstr>
      <vt:lpstr>Genomförande</vt:lpstr>
      <vt:lpstr>Resultat samverkansenkät - styrgrupp</vt:lpstr>
      <vt:lpstr>Bakgrundsfrågor </vt:lpstr>
      <vt:lpstr>Skatta ditt svar från 1–5 där 1 stämmer mycket dåligt och 5 mycket bra Besvara med utgångspunkt från familjecentralsverksamhetens bästa. I vår styr- och ledningsgrupp:  (Medelvärde)</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Anna-Maria Troedsson</cp:lastModifiedBy>
  <cp:revision>175</cp:revision>
  <dcterms:created xsi:type="dcterms:W3CDTF">2023-11-13T16:53:19Z</dcterms:created>
  <dcterms:modified xsi:type="dcterms:W3CDTF">2026-03-17T13:41:24Z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0x0101008A7194AF5E170E409354544224B2CCE2</vt:lpwstr>
  </property>
  <property fmtid="{D5CDD505-2E9C-101B-9397-08002B2CF9AE}" pid="3" name="MediaServiceImageTags">
    <vt:lpwstr/>
  </property>
</Properties>
</file>