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56" r:id="rId5"/>
    <p:sldId id="2147477796" r:id="rId6"/>
    <p:sldId id="2147477801" r:id="rId7"/>
    <p:sldId id="394" r:id="rId8"/>
    <p:sldId id="2147477802" r:id="rId9"/>
    <p:sldId id="2147477803" r:id="rId10"/>
    <p:sldId id="345" r:id="rId11"/>
    <p:sldId id="371" r:id="rId12"/>
    <p:sldId id="403" r:id="rId13"/>
    <p:sldId id="404" r:id="rId14"/>
    <p:sldId id="378" r:id="rId15"/>
    <p:sldId id="405" r:id="rId16"/>
    <p:sldId id="406" r:id="rId17"/>
    <p:sldId id="407" r:id="rId18"/>
    <p:sldId id="408" r:id="rId19"/>
    <p:sldId id="409" r:id="rId20"/>
    <p:sldId id="410" r:id="rId21"/>
    <p:sldId id="411" r:id="rId22"/>
    <p:sldId id="412" r:id="rId23"/>
    <p:sldId id="397" r:id="rId24"/>
    <p:sldId id="2147477800" r:id="rId25"/>
    <p:sldId id="362" r:id="rId26"/>
    <p:sldId id="363" r:id="rId27"/>
    <p:sldId id="364" r:id="rId28"/>
    <p:sldId id="2147477804" r:id="rId29"/>
    <p:sldId id="377" r:id="rId30"/>
    <p:sldId id="413" r:id="rId31"/>
    <p:sldId id="414" r:id="rId32"/>
    <p:sldId id="415" r:id="rId33"/>
    <p:sldId id="373" r:id="rId34"/>
    <p:sldId id="382" r:id="rId35"/>
    <p:sldId id="375" r:id="rId36"/>
    <p:sldId id="400" r:id="rId37"/>
    <p:sldId id="376" r:id="rId38"/>
    <p:sldId id="398" r:id="rId39"/>
    <p:sldId id="399" r:id="rId40"/>
    <p:sldId id="422" r:id="rId41"/>
    <p:sldId id="380" r:id="rId42"/>
    <p:sldId id="425" r:id="rId43"/>
  </p:sldIdLst>
  <p:sldSz cx="12192000" cy="6858000"/>
  <p:notesSz cx="7104063" cy="102346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02BB17-F647-EF7D-1044-DF89632D7113}" name="Svensson Emelie a" initials="SEa" userId="S::194021@skane.se::7cef3420-eae8-4ce1-a430-91a60428a807" providerId="AD"/>
  <p188:author id="{95C2C68E-EF9E-E4FC-D5F7-423CBF305F7D}" name="Maria Bjerstam" initials="MB" userId="Maria Bjerstam" providerId="None"/>
  <p188:author id="{63AC09A9-4252-F186-0DF5-EF47E3DB268F}" name="Hultberg Janet" initials="HJ" userId="S::janet.hultberg_skane.se#ext#@skaneskommuner.onmicrosoft.com::dd84c131-6fa2-4f7c-be5e-4a94e2368116" providerId="AD"/>
  <p188:author id="{DED874CA-3890-2768-7D8A-F2F80052CBF9}" name="Borna Catharina" initials="CB" userId="S::104201@skane.se::928cd9ff-ac19-49cf-848e-2fe9aa9f432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vensson Emelie a" initials="SEa" lastIdx="1" clrIdx="0">
    <p:extLst>
      <p:ext uri="{19B8F6BF-5375-455C-9EA6-DF929625EA0E}">
        <p15:presenceInfo xmlns:p15="http://schemas.microsoft.com/office/powerpoint/2012/main" userId="S::194021@skane.se::7cef3420-eae8-4ce1-a430-91a60428a8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546A"/>
    <a:srgbClr val="71AD47"/>
    <a:srgbClr val="5B9CD5"/>
    <a:srgbClr val="FFC000"/>
    <a:srgbClr val="A5A5A5"/>
    <a:srgbClr val="EE7D31"/>
    <a:srgbClr val="FFCA05"/>
    <a:srgbClr val="D1232A"/>
    <a:srgbClr val="D123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rika Hjort" userId="29898e08-901c-4b0d-8cee-7f94f5b658a5" providerId="ADAL" clId="{4905F085-5261-4C4D-B1B8-8E6542E78ED9}"/>
    <pc:docChg chg="modSld">
      <pc:chgData name="Ulrika Hjort" userId="29898e08-901c-4b0d-8cee-7f94f5b658a5" providerId="ADAL" clId="{4905F085-5261-4C4D-B1B8-8E6542E78ED9}" dt="2026-02-12T07:46:10.701" v="9" actId="6549"/>
      <pc:docMkLst>
        <pc:docMk/>
      </pc:docMkLst>
      <pc:sldChg chg="modSp mod">
        <pc:chgData name="Ulrika Hjort" userId="29898e08-901c-4b0d-8cee-7f94f5b658a5" providerId="ADAL" clId="{4905F085-5261-4C4D-B1B8-8E6542E78ED9}" dt="2026-02-12T07:46:10.701" v="9" actId="6549"/>
        <pc:sldMkLst>
          <pc:docMk/>
          <pc:sldMk cId="2061751115" sldId="394"/>
        </pc:sldMkLst>
        <pc:spChg chg="mod">
          <ac:chgData name="Ulrika Hjort" userId="29898e08-901c-4b0d-8cee-7f94f5b658a5" providerId="ADAL" clId="{4905F085-5261-4C4D-B1B8-8E6542E78ED9}" dt="2026-02-12T07:46:10.701" v="9" actId="6549"/>
          <ac:spMkLst>
            <pc:docMk/>
            <pc:sldMk cId="2061751115" sldId="394"/>
            <ac:spMk id="3" creationId="{55E08BFA-4CD0-8C87-7E09-276651BF11C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sv-SE" sz="1600"/>
              <a:t>Genomsnittligt antal vårddygn för utskrivningsklara patienter</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'Snitt vårddag eft usk'!$B$1</c:f>
              <c:strCache>
                <c:ptCount val="1"/>
                <c:pt idx="0">
                  <c:v>Helsingborgs lasarett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'Snitt vårddag eft usk'!$A$2:$A$14</c:f>
              <c:numCache>
                <c:formatCode>[$-41D]mmm/yy;@</c:formatCode>
                <c:ptCount val="13"/>
                <c:pt idx="0">
                  <c:v>45627</c:v>
                </c:pt>
                <c:pt idx="1">
                  <c:v>45658</c:v>
                </c:pt>
                <c:pt idx="2">
                  <c:v>45689</c:v>
                </c:pt>
                <c:pt idx="3">
                  <c:v>45717</c:v>
                </c:pt>
                <c:pt idx="4">
                  <c:v>45772</c:v>
                </c:pt>
                <c:pt idx="5">
                  <c:v>45802</c:v>
                </c:pt>
                <c:pt idx="6">
                  <c:v>45833</c:v>
                </c:pt>
                <c:pt idx="7">
                  <c:v>45863</c:v>
                </c:pt>
                <c:pt idx="8">
                  <c:v>45894</c:v>
                </c:pt>
                <c:pt idx="9">
                  <c:v>45925</c:v>
                </c:pt>
                <c:pt idx="10">
                  <c:v>45955</c:v>
                </c:pt>
                <c:pt idx="11">
                  <c:v>45986</c:v>
                </c:pt>
                <c:pt idx="12">
                  <c:v>46016</c:v>
                </c:pt>
              </c:numCache>
            </c:numRef>
          </c:cat>
          <c:val>
            <c:numRef>
              <c:f>'Snitt vårddag eft usk'!$B$2:$B$14</c:f>
              <c:numCache>
                <c:formatCode>#,##0.00</c:formatCode>
                <c:ptCount val="13"/>
                <c:pt idx="0">
                  <c:v>2.16</c:v>
                </c:pt>
                <c:pt idx="1">
                  <c:v>2.2000000000000002</c:v>
                </c:pt>
                <c:pt idx="2">
                  <c:v>2.2599999999999998</c:v>
                </c:pt>
                <c:pt idx="3">
                  <c:v>2.13</c:v>
                </c:pt>
                <c:pt idx="4">
                  <c:v>2.12</c:v>
                </c:pt>
                <c:pt idx="5">
                  <c:v>2.0299999999999998</c:v>
                </c:pt>
                <c:pt idx="6">
                  <c:v>2</c:v>
                </c:pt>
                <c:pt idx="7">
                  <c:v>2</c:v>
                </c:pt>
                <c:pt idx="8">
                  <c:v>1.88</c:v>
                </c:pt>
                <c:pt idx="9">
                  <c:v>2.39</c:v>
                </c:pt>
                <c:pt idx="10">
                  <c:v>2.12</c:v>
                </c:pt>
                <c:pt idx="11">
                  <c:v>2.25</c:v>
                </c:pt>
                <c:pt idx="12">
                  <c:v>2.15</c:v>
                </c:pt>
              </c:numCache>
            </c:numRef>
          </c:val>
          <c:smooth val="0"/>
          <c:extLst>
            <c:ext xmlns:c16="http://schemas.microsoft.com/office/drawing/2014/chart" uri="{C3380CC4-5D6E-409C-BE32-E72D297353CC}">
              <c16:uniqueId val="{00000000-DB55-46E6-86C4-FF598BE0C25C}"/>
            </c:ext>
          </c:extLst>
        </c:ser>
        <c:ser>
          <c:idx val="1"/>
          <c:order val="1"/>
          <c:tx>
            <c:strRef>
              <c:f>'Snitt vårddag eft usk'!$C$1</c:f>
              <c:strCache>
                <c:ptCount val="1"/>
                <c:pt idx="0">
                  <c:v>Lasarettet i Landskrona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'Snitt vårddag eft usk'!$A$2:$A$14</c:f>
              <c:numCache>
                <c:formatCode>[$-41D]mmm/yy;@</c:formatCode>
                <c:ptCount val="13"/>
                <c:pt idx="0">
                  <c:v>45627</c:v>
                </c:pt>
                <c:pt idx="1">
                  <c:v>45658</c:v>
                </c:pt>
                <c:pt idx="2">
                  <c:v>45689</c:v>
                </c:pt>
                <c:pt idx="3">
                  <c:v>45717</c:v>
                </c:pt>
                <c:pt idx="4">
                  <c:v>45772</c:v>
                </c:pt>
                <c:pt idx="5">
                  <c:v>45802</c:v>
                </c:pt>
                <c:pt idx="6">
                  <c:v>45833</c:v>
                </c:pt>
                <c:pt idx="7">
                  <c:v>45863</c:v>
                </c:pt>
                <c:pt idx="8">
                  <c:v>45894</c:v>
                </c:pt>
                <c:pt idx="9">
                  <c:v>45925</c:v>
                </c:pt>
                <c:pt idx="10">
                  <c:v>45955</c:v>
                </c:pt>
                <c:pt idx="11">
                  <c:v>45986</c:v>
                </c:pt>
                <c:pt idx="12">
                  <c:v>46016</c:v>
                </c:pt>
              </c:numCache>
            </c:numRef>
          </c:cat>
          <c:val>
            <c:numRef>
              <c:f>'Snitt vårddag eft usk'!$C$2:$C$14</c:f>
              <c:numCache>
                <c:formatCode>#,##0.00</c:formatCode>
                <c:ptCount val="13"/>
                <c:pt idx="0">
                  <c:v>2.2200000000000002</c:v>
                </c:pt>
                <c:pt idx="1">
                  <c:v>2.16</c:v>
                </c:pt>
                <c:pt idx="2">
                  <c:v>2.04</c:v>
                </c:pt>
                <c:pt idx="3">
                  <c:v>2.0499999999999998</c:v>
                </c:pt>
                <c:pt idx="4">
                  <c:v>2</c:v>
                </c:pt>
                <c:pt idx="5">
                  <c:v>1.99</c:v>
                </c:pt>
                <c:pt idx="6">
                  <c:v>1.7</c:v>
                </c:pt>
                <c:pt idx="7">
                  <c:v>2</c:v>
                </c:pt>
                <c:pt idx="8">
                  <c:v>2.2400000000000002</c:v>
                </c:pt>
                <c:pt idx="9">
                  <c:v>1.71</c:v>
                </c:pt>
                <c:pt idx="10">
                  <c:v>1.97</c:v>
                </c:pt>
                <c:pt idx="11">
                  <c:v>1.86</c:v>
                </c:pt>
                <c:pt idx="12">
                  <c:v>2.15</c:v>
                </c:pt>
              </c:numCache>
            </c:numRef>
          </c:val>
          <c:smooth val="0"/>
          <c:extLst>
            <c:ext xmlns:c16="http://schemas.microsoft.com/office/drawing/2014/chart" uri="{C3380CC4-5D6E-409C-BE32-E72D297353CC}">
              <c16:uniqueId val="{00000001-DB55-46E6-86C4-FF598BE0C25C}"/>
            </c:ext>
          </c:extLst>
        </c:ser>
        <c:ser>
          <c:idx val="2"/>
          <c:order val="2"/>
          <c:tx>
            <c:strRef>
              <c:f>'Snitt vårddag eft usk'!$D$1</c:f>
              <c:strCache>
                <c:ptCount val="1"/>
                <c:pt idx="0">
                  <c:v>Ängelholms sjukhus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'Snitt vårddag eft usk'!$A$2:$A$14</c:f>
              <c:numCache>
                <c:formatCode>[$-41D]mmm/yy;@</c:formatCode>
                <c:ptCount val="13"/>
                <c:pt idx="0">
                  <c:v>45627</c:v>
                </c:pt>
                <c:pt idx="1">
                  <c:v>45658</c:v>
                </c:pt>
                <c:pt idx="2">
                  <c:v>45689</c:v>
                </c:pt>
                <c:pt idx="3">
                  <c:v>45717</c:v>
                </c:pt>
                <c:pt idx="4">
                  <c:v>45772</c:v>
                </c:pt>
                <c:pt idx="5">
                  <c:v>45802</c:v>
                </c:pt>
                <c:pt idx="6">
                  <c:v>45833</c:v>
                </c:pt>
                <c:pt idx="7">
                  <c:v>45863</c:v>
                </c:pt>
                <c:pt idx="8">
                  <c:v>45894</c:v>
                </c:pt>
                <c:pt idx="9">
                  <c:v>45925</c:v>
                </c:pt>
                <c:pt idx="10">
                  <c:v>45955</c:v>
                </c:pt>
                <c:pt idx="11">
                  <c:v>45986</c:v>
                </c:pt>
                <c:pt idx="12">
                  <c:v>46016</c:v>
                </c:pt>
              </c:numCache>
            </c:numRef>
          </c:cat>
          <c:val>
            <c:numRef>
              <c:f>'Snitt vårddag eft usk'!$D$2:$D$14</c:f>
              <c:numCache>
                <c:formatCode>#,##0.00</c:formatCode>
                <c:ptCount val="13"/>
                <c:pt idx="0">
                  <c:v>1.68</c:v>
                </c:pt>
                <c:pt idx="1">
                  <c:v>1.85</c:v>
                </c:pt>
                <c:pt idx="2">
                  <c:v>1.76</c:v>
                </c:pt>
                <c:pt idx="3">
                  <c:v>1.84</c:v>
                </c:pt>
                <c:pt idx="4">
                  <c:v>1.73</c:v>
                </c:pt>
                <c:pt idx="5">
                  <c:v>1.83</c:v>
                </c:pt>
                <c:pt idx="6">
                  <c:v>1.6</c:v>
                </c:pt>
                <c:pt idx="7">
                  <c:v>1.8</c:v>
                </c:pt>
                <c:pt idx="8">
                  <c:v>1.69</c:v>
                </c:pt>
                <c:pt idx="9">
                  <c:v>1.9</c:v>
                </c:pt>
                <c:pt idx="10">
                  <c:v>1.84</c:v>
                </c:pt>
                <c:pt idx="11">
                  <c:v>1.91</c:v>
                </c:pt>
                <c:pt idx="12">
                  <c:v>1.73</c:v>
                </c:pt>
              </c:numCache>
            </c:numRef>
          </c:val>
          <c:smooth val="0"/>
          <c:extLst>
            <c:ext xmlns:c16="http://schemas.microsoft.com/office/drawing/2014/chart" uri="{C3380CC4-5D6E-409C-BE32-E72D297353CC}">
              <c16:uniqueId val="{00000002-DB55-46E6-86C4-FF598BE0C25C}"/>
            </c:ext>
          </c:extLst>
        </c:ser>
        <c:ser>
          <c:idx val="3"/>
          <c:order val="3"/>
          <c:tx>
            <c:strRef>
              <c:f>'Snitt vårddag eft usk'!$E$1</c:f>
              <c:strCache>
                <c:ptCount val="1"/>
                <c:pt idx="0">
                  <c:v>Måltal &lt; 1,7</c:v>
                </c:pt>
              </c:strCache>
            </c:strRef>
          </c:tx>
          <c:spPr>
            <a:ln w="28575" cap="rnd">
              <a:solidFill>
                <a:schemeClr val="tx1"/>
              </a:solidFill>
              <a:prstDash val="sysDash"/>
              <a:round/>
            </a:ln>
            <a:effectLst/>
          </c:spPr>
          <c:marker>
            <c:symbol val="none"/>
          </c:marker>
          <c:cat>
            <c:numRef>
              <c:f>'Snitt vårddag eft usk'!$A$2:$A$14</c:f>
              <c:numCache>
                <c:formatCode>[$-41D]mmm/yy;@</c:formatCode>
                <c:ptCount val="13"/>
                <c:pt idx="0">
                  <c:v>45627</c:v>
                </c:pt>
                <c:pt idx="1">
                  <c:v>45658</c:v>
                </c:pt>
                <c:pt idx="2">
                  <c:v>45689</c:v>
                </c:pt>
                <c:pt idx="3">
                  <c:v>45717</c:v>
                </c:pt>
                <c:pt idx="4">
                  <c:v>45772</c:v>
                </c:pt>
                <c:pt idx="5">
                  <c:v>45802</c:v>
                </c:pt>
                <c:pt idx="6">
                  <c:v>45833</c:v>
                </c:pt>
                <c:pt idx="7">
                  <c:v>45863</c:v>
                </c:pt>
                <c:pt idx="8">
                  <c:v>45894</c:v>
                </c:pt>
                <c:pt idx="9">
                  <c:v>45925</c:v>
                </c:pt>
                <c:pt idx="10">
                  <c:v>45955</c:v>
                </c:pt>
                <c:pt idx="11">
                  <c:v>45986</c:v>
                </c:pt>
                <c:pt idx="12">
                  <c:v>46016</c:v>
                </c:pt>
              </c:numCache>
            </c:numRef>
          </c:cat>
          <c:val>
            <c:numRef>
              <c:f>'Snitt vårddag eft usk'!$E$2:$E$14</c:f>
              <c:numCache>
                <c:formatCode>General</c:formatCode>
                <c:ptCount val="13"/>
                <c:pt idx="0">
                  <c:v>1.7</c:v>
                </c:pt>
                <c:pt idx="1">
                  <c:v>1.7</c:v>
                </c:pt>
                <c:pt idx="2">
                  <c:v>1.7</c:v>
                </c:pt>
                <c:pt idx="3">
                  <c:v>1.7</c:v>
                </c:pt>
                <c:pt idx="4">
                  <c:v>1.7</c:v>
                </c:pt>
                <c:pt idx="5">
                  <c:v>1.7</c:v>
                </c:pt>
                <c:pt idx="6">
                  <c:v>1.7</c:v>
                </c:pt>
                <c:pt idx="7">
                  <c:v>1.7</c:v>
                </c:pt>
                <c:pt idx="8">
                  <c:v>1.7</c:v>
                </c:pt>
                <c:pt idx="9">
                  <c:v>1.7</c:v>
                </c:pt>
                <c:pt idx="10">
                  <c:v>1.7</c:v>
                </c:pt>
                <c:pt idx="11">
                  <c:v>1.7</c:v>
                </c:pt>
                <c:pt idx="12">
                  <c:v>1.7</c:v>
                </c:pt>
              </c:numCache>
            </c:numRef>
          </c:val>
          <c:smooth val="0"/>
          <c:extLst>
            <c:ext xmlns:c16="http://schemas.microsoft.com/office/drawing/2014/chart" uri="{C3380CC4-5D6E-409C-BE32-E72D297353CC}">
              <c16:uniqueId val="{00000003-DB55-46E6-86C4-FF598BE0C25C}"/>
            </c:ext>
          </c:extLst>
        </c:ser>
        <c:dLbls>
          <c:showLegendKey val="0"/>
          <c:showVal val="0"/>
          <c:showCatName val="0"/>
          <c:showSerName val="0"/>
          <c:showPercent val="0"/>
          <c:showBubbleSize val="0"/>
        </c:dLbls>
        <c:marker val="1"/>
        <c:smooth val="0"/>
        <c:axId val="325490255"/>
        <c:axId val="427237679"/>
      </c:lineChart>
      <c:dateAx>
        <c:axId val="325490255"/>
        <c:scaling>
          <c:orientation val="minMax"/>
        </c:scaling>
        <c:delete val="0"/>
        <c:axPos val="b"/>
        <c:numFmt formatCode="[$-41D]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427237679"/>
        <c:crosses val="autoZero"/>
        <c:auto val="1"/>
        <c:lblOffset val="100"/>
        <c:baseTimeUnit val="months"/>
      </c:dateAx>
      <c:valAx>
        <c:axId val="42723767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325490255"/>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lumMod val="95000"/>
      </a:schemeClr>
    </a:solidFill>
    <a:ln w="9525" cap="flat" cmpd="sng" algn="ctr">
      <a:solidFill>
        <a:schemeClr val="tx1">
          <a:lumMod val="15000"/>
          <a:lumOff val="85000"/>
        </a:schemeClr>
      </a:solidFill>
      <a:round/>
    </a:ln>
    <a:effectLst/>
  </c:spPr>
  <c:txPr>
    <a:bodyPr/>
    <a:lstStyle/>
    <a:p>
      <a:pPr>
        <a:defRPr sz="1200"/>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Andel återinskrivna inom 30 dygn (patienter &gt; 65 år)</a:t>
            </a:r>
            <a:endParaRPr lang="sv-SE"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'Återinskrivn Hbg Ählm'!$B$3</c:f>
              <c:strCache>
                <c:ptCount val="1"/>
                <c:pt idx="0">
                  <c:v>Helsingborg lasarett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cat>
            <c:numRef>
              <c:f>'Återinskrivn Hbg Ählm'!$A$4:$A$16</c:f>
              <c:numCache>
                <c:formatCode>mmm\-yy</c:formatCode>
                <c:ptCount val="13"/>
                <c:pt idx="0">
                  <c:v>45597</c:v>
                </c:pt>
                <c:pt idx="1">
                  <c:v>45627</c:v>
                </c:pt>
                <c:pt idx="2">
                  <c:v>45658</c:v>
                </c:pt>
                <c:pt idx="3">
                  <c:v>45689</c:v>
                </c:pt>
                <c:pt idx="4">
                  <c:v>45717</c:v>
                </c:pt>
                <c:pt idx="5">
                  <c:v>45748</c:v>
                </c:pt>
                <c:pt idx="6">
                  <c:v>45778</c:v>
                </c:pt>
                <c:pt idx="7">
                  <c:v>45809</c:v>
                </c:pt>
                <c:pt idx="8">
                  <c:v>45839</c:v>
                </c:pt>
                <c:pt idx="9">
                  <c:v>45870</c:v>
                </c:pt>
                <c:pt idx="10">
                  <c:v>45901</c:v>
                </c:pt>
                <c:pt idx="11">
                  <c:v>45931</c:v>
                </c:pt>
                <c:pt idx="12">
                  <c:v>45962</c:v>
                </c:pt>
              </c:numCache>
            </c:numRef>
          </c:cat>
          <c:val>
            <c:numRef>
              <c:f>'Återinskrivn Hbg Ählm'!$B$4:$B$16</c:f>
              <c:numCache>
                <c:formatCode>#\ ##0.0%</c:formatCode>
                <c:ptCount val="13"/>
                <c:pt idx="0">
                  <c:v>0.1551528878822197</c:v>
                </c:pt>
                <c:pt idx="1">
                  <c:v>0.13400000000000001</c:v>
                </c:pt>
                <c:pt idx="2">
                  <c:v>0.14699999999999999</c:v>
                </c:pt>
                <c:pt idx="3">
                  <c:v>0.161</c:v>
                </c:pt>
                <c:pt idx="4">
                  <c:v>0.17</c:v>
                </c:pt>
                <c:pt idx="5">
                  <c:v>0.154</c:v>
                </c:pt>
                <c:pt idx="6">
                  <c:v>0.182</c:v>
                </c:pt>
                <c:pt idx="7">
                  <c:v>0.17199999999999999</c:v>
                </c:pt>
                <c:pt idx="8">
                  <c:v>0.18600000000000003</c:v>
                </c:pt>
                <c:pt idx="9">
                  <c:v>0.17199999999999999</c:v>
                </c:pt>
                <c:pt idx="10">
                  <c:v>0.191</c:v>
                </c:pt>
                <c:pt idx="11">
                  <c:v>0.14699999999999999</c:v>
                </c:pt>
                <c:pt idx="12">
                  <c:v>0.152</c:v>
                </c:pt>
              </c:numCache>
            </c:numRef>
          </c:val>
          <c:smooth val="0"/>
          <c:extLst>
            <c:ext xmlns:c16="http://schemas.microsoft.com/office/drawing/2014/chart" uri="{C3380CC4-5D6E-409C-BE32-E72D297353CC}">
              <c16:uniqueId val="{00000001-4D4C-4B05-91FE-016930D144D0}"/>
            </c:ext>
          </c:extLst>
        </c:ser>
        <c:ser>
          <c:idx val="1"/>
          <c:order val="1"/>
          <c:tx>
            <c:strRef>
              <c:f>'Återinskrivn Hbg Ählm'!$C$3</c:f>
              <c:strCache>
                <c:ptCount val="1"/>
                <c:pt idx="0">
                  <c:v>Ängelholms sjukhus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trendline>
            <c:spPr>
              <a:ln w="19050" cap="rnd">
                <a:solidFill>
                  <a:schemeClr val="accent6"/>
                </a:solidFill>
                <a:prstDash val="sysDot"/>
              </a:ln>
              <a:effectLst/>
            </c:spPr>
            <c:trendlineType val="linear"/>
            <c:dispRSqr val="0"/>
            <c:dispEq val="0"/>
          </c:trendline>
          <c:cat>
            <c:numRef>
              <c:f>'Återinskrivn Hbg Ählm'!$A$4:$A$16</c:f>
              <c:numCache>
                <c:formatCode>mmm\-yy</c:formatCode>
                <c:ptCount val="13"/>
                <c:pt idx="0">
                  <c:v>45597</c:v>
                </c:pt>
                <c:pt idx="1">
                  <c:v>45627</c:v>
                </c:pt>
                <c:pt idx="2">
                  <c:v>45658</c:v>
                </c:pt>
                <c:pt idx="3">
                  <c:v>45689</c:v>
                </c:pt>
                <c:pt idx="4">
                  <c:v>45717</c:v>
                </c:pt>
                <c:pt idx="5">
                  <c:v>45748</c:v>
                </c:pt>
                <c:pt idx="6">
                  <c:v>45778</c:v>
                </c:pt>
                <c:pt idx="7">
                  <c:v>45809</c:v>
                </c:pt>
                <c:pt idx="8">
                  <c:v>45839</c:v>
                </c:pt>
                <c:pt idx="9">
                  <c:v>45870</c:v>
                </c:pt>
                <c:pt idx="10">
                  <c:v>45901</c:v>
                </c:pt>
                <c:pt idx="11">
                  <c:v>45931</c:v>
                </c:pt>
                <c:pt idx="12">
                  <c:v>45962</c:v>
                </c:pt>
              </c:numCache>
            </c:numRef>
          </c:cat>
          <c:val>
            <c:numRef>
              <c:f>'Återinskrivn Hbg Ählm'!$C$4:$C$16</c:f>
              <c:numCache>
                <c:formatCode>#\ ##0.0%</c:formatCode>
                <c:ptCount val="13"/>
                <c:pt idx="0">
                  <c:v>0.20437956204379559</c:v>
                </c:pt>
                <c:pt idx="1">
                  <c:v>0.152</c:v>
                </c:pt>
                <c:pt idx="2">
                  <c:v>0.14299999999999999</c:v>
                </c:pt>
                <c:pt idx="3">
                  <c:v>0.19899999999999998</c:v>
                </c:pt>
                <c:pt idx="4">
                  <c:v>0.17699999999999999</c:v>
                </c:pt>
                <c:pt idx="5">
                  <c:v>0.14800000000000002</c:v>
                </c:pt>
                <c:pt idx="6">
                  <c:v>0.193</c:v>
                </c:pt>
                <c:pt idx="7">
                  <c:v>0.14199999999999999</c:v>
                </c:pt>
                <c:pt idx="8">
                  <c:v>0.16500000000000001</c:v>
                </c:pt>
                <c:pt idx="9">
                  <c:v>0.191</c:v>
                </c:pt>
                <c:pt idx="10">
                  <c:v>0.14599999999999999</c:v>
                </c:pt>
                <c:pt idx="11">
                  <c:v>0.187</c:v>
                </c:pt>
                <c:pt idx="12">
                  <c:v>0.193</c:v>
                </c:pt>
              </c:numCache>
            </c:numRef>
          </c:val>
          <c:smooth val="0"/>
          <c:extLst>
            <c:ext xmlns:c16="http://schemas.microsoft.com/office/drawing/2014/chart" uri="{C3380CC4-5D6E-409C-BE32-E72D297353CC}">
              <c16:uniqueId val="{00000003-4D4C-4B05-91FE-016930D144D0}"/>
            </c:ext>
          </c:extLst>
        </c:ser>
        <c:ser>
          <c:idx val="2"/>
          <c:order val="2"/>
          <c:tx>
            <c:strRef>
              <c:f>'Återinskrivn Hbg Ählm'!$D$3</c:f>
              <c:strCache>
                <c:ptCount val="1"/>
                <c:pt idx="0">
                  <c:v>Målvärde &lt; 12%</c:v>
                </c:pt>
              </c:strCache>
            </c:strRef>
          </c:tx>
          <c:spPr>
            <a:ln w="28575" cap="rnd">
              <a:solidFill>
                <a:schemeClr val="tx1"/>
              </a:solidFill>
              <a:prstDash val="sysDash"/>
              <a:round/>
            </a:ln>
            <a:effectLst/>
          </c:spPr>
          <c:marker>
            <c:symbol val="none"/>
          </c:marker>
          <c:cat>
            <c:numRef>
              <c:f>'Återinskrivn Hbg Ählm'!$A$4:$A$16</c:f>
              <c:numCache>
                <c:formatCode>mmm\-yy</c:formatCode>
                <c:ptCount val="13"/>
                <c:pt idx="0">
                  <c:v>45597</c:v>
                </c:pt>
                <c:pt idx="1">
                  <c:v>45627</c:v>
                </c:pt>
                <c:pt idx="2">
                  <c:v>45658</c:v>
                </c:pt>
                <c:pt idx="3">
                  <c:v>45689</c:v>
                </c:pt>
                <c:pt idx="4">
                  <c:v>45717</c:v>
                </c:pt>
                <c:pt idx="5">
                  <c:v>45748</c:v>
                </c:pt>
                <c:pt idx="6">
                  <c:v>45778</c:v>
                </c:pt>
                <c:pt idx="7">
                  <c:v>45809</c:v>
                </c:pt>
                <c:pt idx="8">
                  <c:v>45839</c:v>
                </c:pt>
                <c:pt idx="9">
                  <c:v>45870</c:v>
                </c:pt>
                <c:pt idx="10">
                  <c:v>45901</c:v>
                </c:pt>
                <c:pt idx="11">
                  <c:v>45931</c:v>
                </c:pt>
                <c:pt idx="12">
                  <c:v>45962</c:v>
                </c:pt>
              </c:numCache>
            </c:numRef>
          </c:cat>
          <c:val>
            <c:numRef>
              <c:f>'Återinskrivn Hbg Ählm'!$D$4:$D$16</c:f>
              <c:numCache>
                <c:formatCode>#\ ##0.0%</c:formatCode>
                <c:ptCount val="13"/>
                <c:pt idx="0">
                  <c:v>0.12</c:v>
                </c:pt>
                <c:pt idx="1">
                  <c:v>0.12</c:v>
                </c:pt>
                <c:pt idx="2">
                  <c:v>0.12</c:v>
                </c:pt>
                <c:pt idx="3">
                  <c:v>0.12</c:v>
                </c:pt>
                <c:pt idx="4">
                  <c:v>0.12</c:v>
                </c:pt>
                <c:pt idx="5">
                  <c:v>0.12</c:v>
                </c:pt>
                <c:pt idx="6">
                  <c:v>0.12</c:v>
                </c:pt>
                <c:pt idx="7">
                  <c:v>0.12</c:v>
                </c:pt>
                <c:pt idx="8">
                  <c:v>0.12</c:v>
                </c:pt>
                <c:pt idx="9">
                  <c:v>0.12</c:v>
                </c:pt>
                <c:pt idx="10">
                  <c:v>0.12</c:v>
                </c:pt>
                <c:pt idx="11">
                  <c:v>0.12</c:v>
                </c:pt>
                <c:pt idx="12">
                  <c:v>0.12</c:v>
                </c:pt>
              </c:numCache>
            </c:numRef>
          </c:val>
          <c:smooth val="0"/>
          <c:extLst>
            <c:ext xmlns:c16="http://schemas.microsoft.com/office/drawing/2014/chart" uri="{C3380CC4-5D6E-409C-BE32-E72D297353CC}">
              <c16:uniqueId val="{00000004-4D4C-4B05-91FE-016930D144D0}"/>
            </c:ext>
          </c:extLst>
        </c:ser>
        <c:dLbls>
          <c:showLegendKey val="0"/>
          <c:showVal val="0"/>
          <c:showCatName val="0"/>
          <c:showSerName val="0"/>
          <c:showPercent val="0"/>
          <c:showBubbleSize val="0"/>
        </c:dLbls>
        <c:marker val="1"/>
        <c:smooth val="0"/>
        <c:axId val="1191609519"/>
        <c:axId val="1190795391"/>
      </c:lineChart>
      <c:dateAx>
        <c:axId val="1191609519"/>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1190795391"/>
        <c:crosses val="autoZero"/>
        <c:auto val="1"/>
        <c:lblOffset val="100"/>
        <c:baseTimeUnit val="months"/>
      </c:dateAx>
      <c:valAx>
        <c:axId val="11907953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1191609519"/>
        <c:crosses val="autoZero"/>
        <c:crossBetween val="between"/>
        <c:majorUnit val="2.0000000000000004E-2"/>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lumMod val="95000"/>
      </a:schemeClr>
    </a:solidFill>
    <a:ln w="9525" cap="flat" cmpd="sng" algn="ctr">
      <a:solidFill>
        <a:schemeClr val="tx1">
          <a:lumMod val="15000"/>
          <a:lumOff val="85000"/>
        </a:schemeClr>
      </a:solidFill>
      <a:round/>
    </a:ln>
    <a:effectLst/>
  </c:spPr>
  <c:txPr>
    <a:bodyPr/>
    <a:lstStyle/>
    <a:p>
      <a:pPr>
        <a:defRPr sz="1200"/>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3078428" cy="513508"/>
          </a:xfrm>
          <a:prstGeom prst="rect">
            <a:avLst/>
          </a:prstGeom>
        </p:spPr>
        <p:txBody>
          <a:bodyPr vert="horz" lIns="94650" tIns="47325" rIns="94650" bIns="47325" rtlCol="0"/>
          <a:lstStyle>
            <a:lvl1pPr algn="l">
              <a:defRPr sz="1200"/>
            </a:lvl1pPr>
          </a:lstStyle>
          <a:p>
            <a:endParaRPr lang="sv-SE"/>
          </a:p>
        </p:txBody>
      </p:sp>
      <p:sp>
        <p:nvSpPr>
          <p:cNvPr id="3" name="Platshållare för datum 2"/>
          <p:cNvSpPr>
            <a:spLocks noGrp="1"/>
          </p:cNvSpPr>
          <p:nvPr>
            <p:ph type="dt" idx="1"/>
          </p:nvPr>
        </p:nvSpPr>
        <p:spPr>
          <a:xfrm>
            <a:off x="4023991" y="1"/>
            <a:ext cx="3078428" cy="513508"/>
          </a:xfrm>
          <a:prstGeom prst="rect">
            <a:avLst/>
          </a:prstGeom>
        </p:spPr>
        <p:txBody>
          <a:bodyPr vert="horz" lIns="94650" tIns="47325" rIns="94650" bIns="47325" rtlCol="0"/>
          <a:lstStyle>
            <a:lvl1pPr algn="r">
              <a:defRPr sz="1200"/>
            </a:lvl1pPr>
          </a:lstStyle>
          <a:p>
            <a:fld id="{1ABAFB6F-61DD-9A4D-A9E9-C81D3A086C86}" type="datetimeFigureOut">
              <a:rPr lang="sv-SE" smtClean="0"/>
              <a:t>2026-02-12</a:t>
            </a:fld>
            <a:endParaRPr lang="sv-SE"/>
          </a:p>
        </p:txBody>
      </p:sp>
      <p:sp>
        <p:nvSpPr>
          <p:cNvPr id="4" name="Platshållare för bildobjekt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650" tIns="47325" rIns="94650" bIns="47325" rtlCol="0" anchor="ctr"/>
          <a:lstStyle/>
          <a:p>
            <a:endParaRPr lang="sv-SE"/>
          </a:p>
        </p:txBody>
      </p:sp>
      <p:sp>
        <p:nvSpPr>
          <p:cNvPr id="5" name="Platshållare för anteckningar 4"/>
          <p:cNvSpPr>
            <a:spLocks noGrp="1"/>
          </p:cNvSpPr>
          <p:nvPr>
            <p:ph type="body" sz="quarter" idx="3"/>
          </p:nvPr>
        </p:nvSpPr>
        <p:spPr>
          <a:xfrm>
            <a:off x="710407" y="4925408"/>
            <a:ext cx="5683250" cy="4029879"/>
          </a:xfrm>
          <a:prstGeom prst="rect">
            <a:avLst/>
          </a:prstGeom>
        </p:spPr>
        <p:txBody>
          <a:bodyPr vert="horz" lIns="94650" tIns="47325" rIns="94650" bIns="47325"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721107"/>
            <a:ext cx="3078428" cy="513507"/>
          </a:xfrm>
          <a:prstGeom prst="rect">
            <a:avLst/>
          </a:prstGeom>
        </p:spPr>
        <p:txBody>
          <a:bodyPr vert="horz" lIns="94650" tIns="47325" rIns="94650" bIns="47325" rtlCol="0" anchor="b"/>
          <a:lstStyle>
            <a:lvl1pPr algn="l">
              <a:defRPr sz="1200"/>
            </a:lvl1pPr>
          </a:lstStyle>
          <a:p>
            <a:endParaRPr lang="sv-SE"/>
          </a:p>
        </p:txBody>
      </p:sp>
      <p:sp>
        <p:nvSpPr>
          <p:cNvPr id="7" name="Platshållare för bildnummer 6"/>
          <p:cNvSpPr>
            <a:spLocks noGrp="1"/>
          </p:cNvSpPr>
          <p:nvPr>
            <p:ph type="sldNum" sz="quarter" idx="5"/>
          </p:nvPr>
        </p:nvSpPr>
        <p:spPr>
          <a:xfrm>
            <a:off x="4023991" y="9721107"/>
            <a:ext cx="3078428" cy="513507"/>
          </a:xfrm>
          <a:prstGeom prst="rect">
            <a:avLst/>
          </a:prstGeom>
        </p:spPr>
        <p:txBody>
          <a:bodyPr vert="horz" lIns="94650" tIns="47325" rIns="94650" bIns="47325" rtlCol="0" anchor="b"/>
          <a:lstStyle>
            <a:lvl1pPr algn="r">
              <a:defRPr sz="1200"/>
            </a:lvl1pPr>
          </a:lstStyle>
          <a:p>
            <a:fld id="{8D09FEAE-8BE7-384B-8D6A-8910E6B66488}" type="slidenum">
              <a:rPr lang="sv-SE" smtClean="0"/>
              <a:t>‹#›</a:t>
            </a:fld>
            <a:endParaRPr lang="sv-SE"/>
          </a:p>
        </p:txBody>
      </p:sp>
    </p:spTree>
    <p:extLst>
      <p:ext uri="{BB962C8B-B14F-4D97-AF65-F5344CB8AC3E}">
        <p14:creationId xmlns:p14="http://schemas.microsoft.com/office/powerpoint/2010/main" val="391059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r>
              <a:rPr lang="sv-SE"/>
              <a:t>Nära vård</a:t>
            </a:r>
          </a:p>
          <a:p>
            <a:pPr rtl="0"/>
            <a:r>
              <a:rPr lang="sv-SE"/>
              <a:t>Omställningen till Nära vård berör och kommer att göra skillnad för alla Sveriges invånare, och hjälpa oss att klara välfärdens utmaningar. Omställningen innebär att vi </a:t>
            </a:r>
            <a:r>
              <a:rPr lang="sv-SE" err="1"/>
              <a:t>samskapar</a:t>
            </a:r>
            <a:r>
              <a:rPr lang="sv-SE"/>
              <a:t> med invånare och flyttar fokus till att arbeta mera personcentrerat, sammanhållet, proaktivt och hälsofrämjande.</a:t>
            </a:r>
          </a:p>
          <a:p>
            <a:endParaRPr lang="sv-SE"/>
          </a:p>
          <a:p>
            <a:pPr algn="r"/>
            <a:r>
              <a:rPr lang="sv-SE" i="1"/>
              <a:t> </a:t>
            </a:r>
            <a:endParaRPr lang="sv-SE"/>
          </a:p>
        </p:txBody>
      </p:sp>
      <p:sp>
        <p:nvSpPr>
          <p:cNvPr id="4" name="Platshållare för bildnummer 3"/>
          <p:cNvSpPr>
            <a:spLocks noGrp="1"/>
          </p:cNvSpPr>
          <p:nvPr>
            <p:ph type="sldNum" sz="quarter" idx="5"/>
          </p:nvPr>
        </p:nvSpPr>
        <p:spPr/>
        <p:txBody>
          <a:bodyPr/>
          <a:lstStyle/>
          <a:p>
            <a:fld id="{8D09FEAE-8BE7-384B-8D6A-8910E6B66488}" type="slidenum">
              <a:rPr lang="sv-SE" smtClean="0"/>
              <a:t>1</a:t>
            </a:fld>
            <a:endParaRPr lang="sv-SE"/>
          </a:p>
        </p:txBody>
      </p:sp>
    </p:spTree>
    <p:extLst>
      <p:ext uri="{BB962C8B-B14F-4D97-AF65-F5344CB8AC3E}">
        <p14:creationId xmlns:p14="http://schemas.microsoft.com/office/powerpoint/2010/main" val="2380661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8D09FEAE-8BE7-384B-8D6A-8910E6B66488}" type="slidenum">
              <a:rPr lang="sv-SE" smtClean="0"/>
              <a:t>2</a:t>
            </a:fld>
            <a:endParaRPr lang="sv-SE"/>
          </a:p>
        </p:txBody>
      </p:sp>
    </p:spTree>
    <p:extLst>
      <p:ext uri="{BB962C8B-B14F-4D97-AF65-F5344CB8AC3E}">
        <p14:creationId xmlns:p14="http://schemas.microsoft.com/office/powerpoint/2010/main" val="3355161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B9046CA-E34D-44B0-9054-1A667C28E107}" type="slidenum">
              <a:rPr lang="sv-SE" smtClean="0"/>
              <a:t>5</a:t>
            </a:fld>
            <a:endParaRPr lang="sv-SE"/>
          </a:p>
        </p:txBody>
      </p:sp>
    </p:spTree>
    <p:extLst>
      <p:ext uri="{BB962C8B-B14F-4D97-AF65-F5344CB8AC3E}">
        <p14:creationId xmlns:p14="http://schemas.microsoft.com/office/powerpoint/2010/main" val="701592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B9046CA-E34D-44B0-9054-1A667C28E107}" type="slidenum">
              <a:rPr lang="sv-SE" smtClean="0"/>
              <a:t>6</a:t>
            </a:fld>
            <a:endParaRPr lang="sv-SE"/>
          </a:p>
        </p:txBody>
      </p:sp>
    </p:spTree>
    <p:extLst>
      <p:ext uri="{BB962C8B-B14F-4D97-AF65-F5344CB8AC3E}">
        <p14:creationId xmlns:p14="http://schemas.microsoft.com/office/powerpoint/2010/main" val="63111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C4B4E0D-5B48-AF4D-824B-E170B93077B9}" type="slidenum">
              <a:rPr lang="sv-SE" smtClean="0"/>
              <a:t>7</a:t>
            </a:fld>
            <a:endParaRPr lang="sv-SE"/>
          </a:p>
        </p:txBody>
      </p:sp>
    </p:spTree>
    <p:extLst>
      <p:ext uri="{BB962C8B-B14F-4D97-AF65-F5344CB8AC3E}">
        <p14:creationId xmlns:p14="http://schemas.microsoft.com/office/powerpoint/2010/main" val="413411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C4B4E0D-5B48-AF4D-824B-E170B93077B9}" type="slidenum">
              <a:rPr lang="sv-SE" smtClean="0"/>
              <a:t>12</a:t>
            </a:fld>
            <a:endParaRPr lang="sv-SE"/>
          </a:p>
        </p:txBody>
      </p:sp>
    </p:spTree>
    <p:extLst>
      <p:ext uri="{BB962C8B-B14F-4D97-AF65-F5344CB8AC3E}">
        <p14:creationId xmlns:p14="http://schemas.microsoft.com/office/powerpoint/2010/main" val="60794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C4B4E0D-5B48-AF4D-824B-E170B93077B9}" type="slidenum">
              <a:rPr lang="sv-SE" smtClean="0"/>
              <a:t>17</a:t>
            </a:fld>
            <a:endParaRPr lang="sv-SE"/>
          </a:p>
        </p:txBody>
      </p:sp>
    </p:spTree>
    <p:extLst>
      <p:ext uri="{BB962C8B-B14F-4D97-AF65-F5344CB8AC3E}">
        <p14:creationId xmlns:p14="http://schemas.microsoft.com/office/powerpoint/2010/main" val="761664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br>
              <a:rPr lang="sv-SE" sz="1050" b="0"/>
            </a:br>
            <a:endParaRPr lang="sv-SE" b="0"/>
          </a:p>
        </p:txBody>
      </p:sp>
      <p:sp>
        <p:nvSpPr>
          <p:cNvPr id="4" name="Platshållare för bildnummer 3"/>
          <p:cNvSpPr>
            <a:spLocks noGrp="1"/>
          </p:cNvSpPr>
          <p:nvPr>
            <p:ph type="sldNum" sz="quarter" idx="5"/>
          </p:nvPr>
        </p:nvSpPr>
        <p:spPr/>
        <p:txBody>
          <a:bodyPr/>
          <a:lstStyle/>
          <a:p>
            <a:fld id="{4532E3AA-0423-442E-A74D-815015ED86CB}" type="slidenum">
              <a:rPr lang="sv-SE" smtClean="0"/>
              <a:t>29</a:t>
            </a:fld>
            <a:endParaRPr lang="sv-SE"/>
          </a:p>
        </p:txBody>
      </p:sp>
    </p:spTree>
    <p:extLst>
      <p:ext uri="{BB962C8B-B14F-4D97-AF65-F5344CB8AC3E}">
        <p14:creationId xmlns:p14="http://schemas.microsoft.com/office/powerpoint/2010/main" val="1799624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8B4B2A-C7AD-AC61-7D7F-C1E0E0233162}"/>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4800"/>
            </a:lvl1pPr>
          </a:lstStyle>
          <a:p>
            <a:r>
              <a:rPr lang="sv-SE"/>
              <a:t>Klicka här för att ändra mall för rubrikformat</a:t>
            </a:r>
          </a:p>
        </p:txBody>
      </p:sp>
      <p:sp>
        <p:nvSpPr>
          <p:cNvPr id="3" name="Underrubrik 2">
            <a:extLst>
              <a:ext uri="{FF2B5EF4-FFF2-40B4-BE49-F238E27FC236}">
                <a16:creationId xmlns:a16="http://schemas.microsoft.com/office/drawing/2014/main" id="{55EE0823-6D85-5BA7-6ABD-D08800256D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249995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05D027-FBD1-A52F-5B35-7DE8F9B5F7B5}"/>
              </a:ext>
            </a:extLst>
          </p:cNvPr>
          <p:cNvSpPr>
            <a:spLocks noGrp="1"/>
          </p:cNvSpPr>
          <p:nvPr>
            <p:ph type="title"/>
          </p:nvPr>
        </p:nvSpPr>
        <p:spPr>
          <a:xfrm>
            <a:off x="838200" y="909036"/>
            <a:ext cx="10515600" cy="1325563"/>
          </a:xfrm>
          <a:prstGeom prst="rect">
            <a:avLst/>
          </a:prstGeo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0BE10F4-123B-0F0B-55DE-6532DD5FE417}"/>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200631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B801DF-C15C-1E60-8295-B8012A0626DB}"/>
              </a:ext>
            </a:extLst>
          </p:cNvPr>
          <p:cNvSpPr>
            <a:spLocks noGrp="1"/>
          </p:cNvSpPr>
          <p:nvPr>
            <p:ph type="title"/>
          </p:nvPr>
        </p:nvSpPr>
        <p:spPr>
          <a:xfrm>
            <a:off x="838200" y="806559"/>
            <a:ext cx="10515600" cy="1325563"/>
          </a:xfrm>
          <a:prstGeom prst="rect">
            <a:avLst/>
          </a:prstGeo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C1DA2A6-500A-6A63-D836-80135076A68C}"/>
              </a:ext>
            </a:extLst>
          </p:cNvPr>
          <p:cNvSpPr>
            <a:spLocks noGrp="1"/>
          </p:cNvSpPr>
          <p:nvPr>
            <p:ph sz="half" idx="1"/>
          </p:nvPr>
        </p:nvSpPr>
        <p:spPr>
          <a:xfrm>
            <a:off x="838200" y="2262351"/>
            <a:ext cx="5181600" cy="391461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E5093A9F-BA35-5D4A-18BB-0ED0FC6FD519}"/>
              </a:ext>
            </a:extLst>
          </p:cNvPr>
          <p:cNvSpPr>
            <a:spLocks noGrp="1"/>
          </p:cNvSpPr>
          <p:nvPr>
            <p:ph sz="half" idx="2"/>
          </p:nvPr>
        </p:nvSpPr>
        <p:spPr>
          <a:xfrm>
            <a:off x="6172200" y="2262351"/>
            <a:ext cx="5181600" cy="391461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21449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6E10A6-B61C-E373-FB0F-BBA4FDE1CBC2}"/>
              </a:ext>
            </a:extLst>
          </p:cNvPr>
          <p:cNvSpPr>
            <a:spLocks noGrp="1"/>
          </p:cNvSpPr>
          <p:nvPr>
            <p:ph type="title"/>
          </p:nvPr>
        </p:nvSpPr>
        <p:spPr>
          <a:xfrm>
            <a:off x="839788" y="668338"/>
            <a:ext cx="10515600" cy="1325563"/>
          </a:xfrm>
          <a:prstGeom prst="rect">
            <a:avLst/>
          </a:prstGeo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6D2BF4B-57E1-D4F9-0EAD-881A00ECA74F}"/>
              </a:ext>
            </a:extLst>
          </p:cNvPr>
          <p:cNvSpPr>
            <a:spLocks noGrp="1"/>
          </p:cNvSpPr>
          <p:nvPr>
            <p:ph type="body" idx="1"/>
          </p:nvPr>
        </p:nvSpPr>
        <p:spPr>
          <a:xfrm>
            <a:off x="839788" y="2075301"/>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392B5AA-F59C-537F-895B-1B070A1F3235}"/>
              </a:ext>
            </a:extLst>
          </p:cNvPr>
          <p:cNvSpPr>
            <a:spLocks noGrp="1"/>
          </p:cNvSpPr>
          <p:nvPr>
            <p:ph sz="half" idx="2"/>
          </p:nvPr>
        </p:nvSpPr>
        <p:spPr>
          <a:xfrm>
            <a:off x="839788" y="3006725"/>
            <a:ext cx="5157787" cy="3182937"/>
          </a:xfrm>
        </p:spPr>
        <p:txBody>
          <a:bodyPr/>
          <a:lstStyle>
            <a:lvl1pPr>
              <a:defRPr sz="2000"/>
            </a:lvl1pPr>
            <a:lvl2pPr>
              <a:defRPr sz="1800"/>
            </a:lvl2pPr>
            <a:lvl3pPr>
              <a:defRPr sz="1600"/>
            </a:lvl3pPr>
          </a:lstStyle>
          <a:p>
            <a:pPr lvl="0"/>
            <a:r>
              <a:rPr lang="sv-SE"/>
              <a:t>Klicka här för att ändra format på bakgrundstexten</a:t>
            </a:r>
          </a:p>
          <a:p>
            <a:pPr lvl="1"/>
            <a:r>
              <a:rPr lang="sv-SE"/>
              <a:t>Nivå två</a:t>
            </a:r>
          </a:p>
          <a:p>
            <a:pPr lvl="2"/>
            <a:r>
              <a:rPr lang="sv-SE"/>
              <a:t>Nivå tre</a:t>
            </a:r>
          </a:p>
        </p:txBody>
      </p:sp>
      <p:sp>
        <p:nvSpPr>
          <p:cNvPr id="5" name="Platshållare för text 4">
            <a:extLst>
              <a:ext uri="{FF2B5EF4-FFF2-40B4-BE49-F238E27FC236}">
                <a16:creationId xmlns:a16="http://schemas.microsoft.com/office/drawing/2014/main" id="{9417695F-6286-CA28-236D-B67C023ACA39}"/>
              </a:ext>
            </a:extLst>
          </p:cNvPr>
          <p:cNvSpPr>
            <a:spLocks noGrp="1"/>
          </p:cNvSpPr>
          <p:nvPr>
            <p:ph type="body" sz="quarter" idx="3"/>
          </p:nvPr>
        </p:nvSpPr>
        <p:spPr>
          <a:xfrm>
            <a:off x="6172200" y="2075301"/>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1E174A44-E31A-35C4-500D-B20B939AC685}"/>
              </a:ext>
            </a:extLst>
          </p:cNvPr>
          <p:cNvSpPr>
            <a:spLocks noGrp="1"/>
          </p:cNvSpPr>
          <p:nvPr>
            <p:ph sz="quarter" idx="4"/>
          </p:nvPr>
        </p:nvSpPr>
        <p:spPr>
          <a:xfrm>
            <a:off x="6172200" y="3006725"/>
            <a:ext cx="5183188" cy="3182937"/>
          </a:xfrm>
        </p:spPr>
        <p:txBody>
          <a:bodyPr/>
          <a:lstStyle>
            <a:lvl1pPr>
              <a:defRPr sz="2000"/>
            </a:lvl1pPr>
            <a:lvl2pPr>
              <a:defRPr sz="1800"/>
            </a:lvl2pPr>
            <a:lvl3pPr>
              <a:defRPr sz="1600"/>
            </a:lvl3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3165758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B04010-32CE-734D-2C57-F38AE1EB7D0D}"/>
              </a:ext>
            </a:extLst>
          </p:cNvPr>
          <p:cNvSpPr>
            <a:spLocks noGrp="1"/>
          </p:cNvSpPr>
          <p:nvPr>
            <p:ph type="title"/>
          </p:nvPr>
        </p:nvSpPr>
        <p:spPr>
          <a:xfrm>
            <a:off x="838200" y="932684"/>
            <a:ext cx="10515600" cy="1325563"/>
          </a:xfrm>
          <a:prstGeom prst="rect">
            <a:avLst/>
          </a:prstGeom>
        </p:spPr>
        <p:txBody>
          <a:bodyPr/>
          <a:lstStyle/>
          <a:p>
            <a:r>
              <a:rPr lang="sv-SE"/>
              <a:t>Klicka här för att ändra mall för rubrikformat</a:t>
            </a:r>
          </a:p>
        </p:txBody>
      </p:sp>
    </p:spTree>
    <p:extLst>
      <p:ext uri="{BB962C8B-B14F-4D97-AF65-F5344CB8AC3E}">
        <p14:creationId xmlns:p14="http://schemas.microsoft.com/office/powerpoint/2010/main" val="3395646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96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7AB32A-54D3-DF51-A80D-2F5FDAF33451}"/>
              </a:ext>
            </a:extLst>
          </p:cNvPr>
          <p:cNvSpPr>
            <a:spLocks noGrp="1"/>
          </p:cNvSpPr>
          <p:nvPr>
            <p:ph type="title"/>
          </p:nvPr>
        </p:nvSpPr>
        <p:spPr>
          <a:xfrm>
            <a:off x="839788" y="457200"/>
            <a:ext cx="3932237" cy="1600200"/>
          </a:xfrm>
          <a:prstGeom prst="rect">
            <a:avLst/>
          </a:prstGeom>
        </p:spPr>
        <p:txBody>
          <a:bodyPr anchor="b">
            <a:normAutofit/>
          </a:bodyPr>
          <a:lstStyle>
            <a:lvl1pPr>
              <a:defRPr sz="28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933367B-4469-1C41-9E79-D97C0A500A0A}"/>
              </a:ext>
            </a:extLst>
          </p:cNvPr>
          <p:cNvSpPr>
            <a:spLocks noGrp="1"/>
          </p:cNvSpPr>
          <p:nvPr>
            <p:ph idx="1"/>
          </p:nvPr>
        </p:nvSpPr>
        <p:spPr>
          <a:xfrm>
            <a:off x="5183188" y="987425"/>
            <a:ext cx="6172200" cy="4873625"/>
          </a:xfrm>
        </p:spPr>
        <p:txBody>
          <a:bodyPr/>
          <a:lstStyle>
            <a:lvl1pPr>
              <a:defRPr sz="2800"/>
            </a:lvl1pPr>
            <a:lvl2pPr>
              <a:defRPr sz="2000"/>
            </a:lvl2pPr>
            <a:lvl3pPr>
              <a:defRPr sz="18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p:txBody>
      </p:sp>
      <p:sp>
        <p:nvSpPr>
          <p:cNvPr id="4" name="Platshållare för text 3">
            <a:extLst>
              <a:ext uri="{FF2B5EF4-FFF2-40B4-BE49-F238E27FC236}">
                <a16:creationId xmlns:a16="http://schemas.microsoft.com/office/drawing/2014/main" id="{221EF8DF-6A4B-F97D-C8D0-305793BC34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843760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7EF425-3B55-0EA0-417A-880D52ECF520}"/>
              </a:ext>
            </a:extLst>
          </p:cNvPr>
          <p:cNvSpPr>
            <a:spLocks noGrp="1"/>
          </p:cNvSpPr>
          <p:nvPr>
            <p:ph type="title"/>
          </p:nvPr>
        </p:nvSpPr>
        <p:spPr>
          <a:xfrm>
            <a:off x="839788" y="457200"/>
            <a:ext cx="3932237" cy="1600200"/>
          </a:xfrm>
          <a:prstGeom prst="rect">
            <a:avLst/>
          </a:prstGeom>
        </p:spPr>
        <p:txBody>
          <a:bodyPr anchor="b">
            <a:normAutofit/>
          </a:bodyPr>
          <a:lstStyle>
            <a:lvl1pPr>
              <a:defRPr sz="28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18D20963-06DD-04DF-F44D-7029624D95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4131508B-89CA-74D7-1D75-E11697A25C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1790836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9" name="Bildobjekt 28">
            <a:extLst>
              <a:ext uri="{FF2B5EF4-FFF2-40B4-BE49-F238E27FC236}">
                <a16:creationId xmlns:a16="http://schemas.microsoft.com/office/drawing/2014/main" id="{0E45736D-C19E-C80B-C744-4FB24CC061CD}"/>
              </a:ext>
            </a:extLst>
          </p:cNvPr>
          <p:cNvPicPr>
            <a:picLocks noChangeAspect="1"/>
          </p:cNvPicPr>
          <p:nvPr userDrawn="1"/>
        </p:nvPicPr>
        <p:blipFill>
          <a:blip r:embed="rId10"/>
          <a:stretch>
            <a:fillRect/>
          </a:stretch>
        </p:blipFill>
        <p:spPr>
          <a:xfrm>
            <a:off x="0" y="-17296"/>
            <a:ext cx="12192000" cy="99768"/>
          </a:xfrm>
          <a:prstGeom prst="rect">
            <a:avLst/>
          </a:prstGeom>
        </p:spPr>
      </p:pic>
      <p:sp>
        <p:nvSpPr>
          <p:cNvPr id="3" name="Platshållare för text 2">
            <a:extLst>
              <a:ext uri="{FF2B5EF4-FFF2-40B4-BE49-F238E27FC236}">
                <a16:creationId xmlns:a16="http://schemas.microsoft.com/office/drawing/2014/main" id="{7BA6E9F7-CD31-72A4-5F18-05BB314D7D42}"/>
              </a:ext>
            </a:extLst>
          </p:cNvPr>
          <p:cNvSpPr>
            <a:spLocks noGrp="1"/>
          </p:cNvSpPr>
          <p:nvPr>
            <p:ph type="body" idx="1"/>
          </p:nvPr>
        </p:nvSpPr>
        <p:spPr>
          <a:xfrm>
            <a:off x="838200" y="1867213"/>
            <a:ext cx="10515600" cy="389725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rubrik 7">
            <a:extLst>
              <a:ext uri="{FF2B5EF4-FFF2-40B4-BE49-F238E27FC236}">
                <a16:creationId xmlns:a16="http://schemas.microsoft.com/office/drawing/2014/main" id="{399BB62E-5825-98B8-C5B6-3568B05874FD}"/>
              </a:ext>
            </a:extLst>
          </p:cNvPr>
          <p:cNvSpPr>
            <a:spLocks noGrp="1"/>
          </p:cNvSpPr>
          <p:nvPr>
            <p:ph type="title"/>
          </p:nvPr>
        </p:nvSpPr>
        <p:spPr>
          <a:xfrm>
            <a:off x="838200" y="766113"/>
            <a:ext cx="10515600" cy="744133"/>
          </a:xfrm>
          <a:prstGeom prst="rect">
            <a:avLst/>
          </a:prstGeom>
        </p:spPr>
        <p:txBody>
          <a:bodyPr vert="horz" lIns="91440" tIns="45720" rIns="91440" bIns="45720" rtlCol="0" anchor="ctr">
            <a:normAutofit/>
          </a:bodyPr>
          <a:lstStyle/>
          <a:p>
            <a:r>
              <a:rPr lang="sv-SE"/>
              <a:t>Klicka här för att ändra mall för rubrikformat</a:t>
            </a:r>
          </a:p>
        </p:txBody>
      </p:sp>
      <p:pic>
        <p:nvPicPr>
          <p:cNvPr id="10" name="Bildobjekt 9">
            <a:extLst>
              <a:ext uri="{FF2B5EF4-FFF2-40B4-BE49-F238E27FC236}">
                <a16:creationId xmlns:a16="http://schemas.microsoft.com/office/drawing/2014/main" id="{05982D3C-AB97-25A8-360E-28EA0FA790A8}"/>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203068" y="5942253"/>
            <a:ext cx="804042" cy="744133"/>
          </a:xfrm>
          <a:prstGeom prst="rect">
            <a:avLst/>
          </a:prstGeom>
        </p:spPr>
      </p:pic>
      <p:pic>
        <p:nvPicPr>
          <p:cNvPr id="12" name="Bildobjekt 11">
            <a:extLst>
              <a:ext uri="{FF2B5EF4-FFF2-40B4-BE49-F238E27FC236}">
                <a16:creationId xmlns:a16="http://schemas.microsoft.com/office/drawing/2014/main" id="{E24BE899-6932-CF40-3346-BB53EAFAD430}"/>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365739" y="6201401"/>
            <a:ext cx="1638299" cy="471145"/>
          </a:xfrm>
          <a:prstGeom prst="rect">
            <a:avLst/>
          </a:prstGeom>
        </p:spPr>
      </p:pic>
      <p:sp>
        <p:nvSpPr>
          <p:cNvPr id="13" name="textruta 12">
            <a:extLst>
              <a:ext uri="{FF2B5EF4-FFF2-40B4-BE49-F238E27FC236}">
                <a16:creationId xmlns:a16="http://schemas.microsoft.com/office/drawing/2014/main" id="{CE101FD1-E1CA-9214-D1E3-F6D80F77EC48}"/>
              </a:ext>
            </a:extLst>
          </p:cNvPr>
          <p:cNvSpPr txBox="1"/>
          <p:nvPr userDrawn="1"/>
        </p:nvSpPr>
        <p:spPr>
          <a:xfrm>
            <a:off x="1831427" y="6486858"/>
            <a:ext cx="8529145" cy="338554"/>
          </a:xfrm>
          <a:prstGeom prst="rect">
            <a:avLst/>
          </a:prstGeom>
          <a:noFill/>
        </p:spPr>
        <p:txBody>
          <a:bodyPr wrap="square" rtlCol="0">
            <a:spAutoFit/>
          </a:bodyPr>
          <a:lstStyle/>
          <a:p>
            <a:pPr algn="ctr"/>
            <a:r>
              <a:rPr lang="sv-SE" sz="1600"/>
              <a:t>Vårdsamverkan Skåne – vårdsamverkanskåne.se</a:t>
            </a:r>
          </a:p>
        </p:txBody>
      </p:sp>
    </p:spTree>
    <p:extLst>
      <p:ext uri="{BB962C8B-B14F-4D97-AF65-F5344CB8AC3E}">
        <p14:creationId xmlns:p14="http://schemas.microsoft.com/office/powerpoint/2010/main" val="204746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v&#229;rdsamverkansk&#229;ne.se/wp-content/uploads/sites/25/2025/01/Beslutsstod-akut-omhandertagande-av-patient-med-behandling-av-blodfortunnande-lakemedel-vid-risk-for-blodning-1.pdf" TargetMode="External"/><Relationship Id="rId2" Type="http://schemas.openxmlformats.org/officeDocument/2006/relationships/hyperlink" Target="https://eur01.safelinks.protection.outlook.com/?url=https%3A%2F%2Fxn--vrdsamverkanskne-dobn.se%2Fwp-content%2Fuploads%2Fsites%2F25%2F2025%2F11%2FVagledning-SIP.pdf&amp;data=05%7C02%7Cmarie.bladh%40skane.se%7Cfa012a62d11840af414a08de3ca6c144%7C92f523893f0f46239a3b957c32d194e5%7C0%7C0%7C639014886278500039%7CUnknown%7CTWFpbGZsb3d8eyJFbXB0eU1hcGkiOnRydWUsIlYiOiIwLjAuMDAwMCIsIlAiOiJXaW4zMiIsIkFOIjoiTWFpbCIsIldUIjoyfQ%3D%3D%7C0%7C%7C%7C&amp;sdata=0sXW7VAJzF8Dmy1m81zLDbSql7RReNEPGHBrPDGMwgk%3D&amp;reserved=0" TargetMode="External"/><Relationship Id="rId1" Type="http://schemas.openxmlformats.org/officeDocument/2006/relationships/slideLayout" Target="../slideLayouts/slideLayout2.xml"/><Relationship Id="rId4" Type="http://schemas.openxmlformats.org/officeDocument/2006/relationships/hyperlink" Target="https://v&#229;rdsamverkansk&#229;ne.se/wp-content/uploads/sites/25/2025/11/Samverkan-mellan-sjukhusen-och-primarvard-i-nordvastra-Skane-1.3.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s://eur01.safelinks.protection.outlook.com/?url=https%3A%2F%2Fxn--vrdsamverkanskne-dobn.se%2Fwp-content%2Fuploads%2Fsites%2F25%2F2025%2F11%2FVagledning-SIP.pdf&amp;data=05%7C02%7Cmarie.bladh%40skane.se%7Cfa012a62d11840af414a08de3ca6c144%7C92f523893f0f46239a3b957c32d194e5%7C0%7C0%7C639014886278500039%7CUnknown%7CTWFpbGZsb3d8eyJFbXB0eU1hcGkiOnRydWUsIlYiOiIwLjAuMDAwMCIsIlAiOiJXaW4zMiIsIkFOIjoiTWFpbCIsIldUIjoyfQ%3D%3D%7C0%7C%7C%7C&amp;sdata=0sXW7VAJzF8Dmy1m81zLDbSql7RReNEPGHBrPDGMwgk%3D&amp;reserved=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84839E-0054-D48F-E4C6-D0DEF7049B2E}"/>
              </a:ext>
            </a:extLst>
          </p:cNvPr>
          <p:cNvSpPr>
            <a:spLocks noGrp="1"/>
          </p:cNvSpPr>
          <p:nvPr>
            <p:ph type="ctrTitle"/>
          </p:nvPr>
        </p:nvSpPr>
        <p:spPr>
          <a:xfrm>
            <a:off x="872359" y="231228"/>
            <a:ext cx="10473158" cy="872016"/>
          </a:xfrm>
        </p:spPr>
        <p:txBody>
          <a:bodyPr>
            <a:normAutofit fontScale="90000"/>
          </a:bodyPr>
          <a:lstStyle/>
          <a:p>
            <a:br>
              <a:rPr lang="sv-SE" sz="4000"/>
            </a:br>
            <a:r>
              <a:rPr lang="sv-SE" sz="3600"/>
              <a:t>Årsberättelse </a:t>
            </a:r>
            <a:r>
              <a:rPr lang="sv-SE" sz="3600" err="1"/>
              <a:t>vårdsamverkan</a:t>
            </a:r>
            <a:r>
              <a:rPr lang="sv-SE" sz="3600"/>
              <a:t> i NV 2025 Beredningsgrupp, arbetsgrupper samt samråd psykiatri</a:t>
            </a:r>
          </a:p>
        </p:txBody>
      </p:sp>
      <p:pic>
        <p:nvPicPr>
          <p:cNvPr id="5" name="Bildobjekt 4">
            <a:extLst>
              <a:ext uri="{FF2B5EF4-FFF2-40B4-BE49-F238E27FC236}">
                <a16:creationId xmlns:a16="http://schemas.microsoft.com/office/drawing/2014/main" id="{80A13445-29A2-4113-7A5D-3FA12B94EEC6}"/>
              </a:ext>
            </a:extLst>
          </p:cNvPr>
          <p:cNvPicPr>
            <a:picLocks noChangeAspect="1"/>
          </p:cNvPicPr>
          <p:nvPr/>
        </p:nvPicPr>
        <p:blipFill>
          <a:blip r:embed="rId3"/>
          <a:stretch>
            <a:fillRect/>
          </a:stretch>
        </p:blipFill>
        <p:spPr>
          <a:xfrm>
            <a:off x="1908313" y="1482195"/>
            <a:ext cx="6980961" cy="3916591"/>
          </a:xfrm>
          <a:prstGeom prst="rect">
            <a:avLst/>
          </a:prstGeom>
        </p:spPr>
      </p:pic>
      <p:sp>
        <p:nvSpPr>
          <p:cNvPr id="6" name="textruta 5">
            <a:extLst>
              <a:ext uri="{FF2B5EF4-FFF2-40B4-BE49-F238E27FC236}">
                <a16:creationId xmlns:a16="http://schemas.microsoft.com/office/drawing/2014/main" id="{B9F99C73-B363-8435-7F9D-D65C139454B0}"/>
              </a:ext>
            </a:extLst>
          </p:cNvPr>
          <p:cNvSpPr txBox="1"/>
          <p:nvPr/>
        </p:nvSpPr>
        <p:spPr>
          <a:xfrm>
            <a:off x="1908313" y="5375805"/>
            <a:ext cx="2553667" cy="215444"/>
          </a:xfrm>
          <a:prstGeom prst="rect">
            <a:avLst/>
          </a:prstGeom>
          <a:noFill/>
        </p:spPr>
        <p:txBody>
          <a:bodyPr wrap="square" rtlCol="0">
            <a:spAutoFit/>
          </a:bodyPr>
          <a:lstStyle/>
          <a:p>
            <a:r>
              <a:rPr lang="sv-SE" sz="800"/>
              <a:t>Illustration från SKR</a:t>
            </a:r>
          </a:p>
        </p:txBody>
      </p:sp>
      <p:sp>
        <p:nvSpPr>
          <p:cNvPr id="3" name="textruta 2">
            <a:extLst>
              <a:ext uri="{FF2B5EF4-FFF2-40B4-BE49-F238E27FC236}">
                <a16:creationId xmlns:a16="http://schemas.microsoft.com/office/drawing/2014/main" id="{105C13BC-40E1-810C-DCBC-5993269960BB}"/>
              </a:ext>
            </a:extLst>
          </p:cNvPr>
          <p:cNvSpPr txBox="1"/>
          <p:nvPr/>
        </p:nvSpPr>
        <p:spPr>
          <a:xfrm>
            <a:off x="1763486" y="5861930"/>
            <a:ext cx="7334794" cy="430887"/>
          </a:xfrm>
          <a:prstGeom prst="rect">
            <a:avLst/>
          </a:prstGeom>
          <a:noFill/>
        </p:spPr>
        <p:txBody>
          <a:bodyPr wrap="square" lIns="91440" tIns="45720" rIns="91440" bIns="45720" rtlCol="0" anchor="t">
            <a:spAutoFit/>
          </a:bodyPr>
          <a:lstStyle/>
          <a:p>
            <a:r>
              <a:rPr lang="sv-SE" sz="1100" dirty="0"/>
              <a:t>Sammanställt av Catharina Borna, Ulrika Hjort och Marie Bladh med underlag från delregionala arbetsgrupper och samråd psykiatri 2026-01-26.</a:t>
            </a:r>
          </a:p>
        </p:txBody>
      </p:sp>
    </p:spTree>
    <p:extLst>
      <p:ext uri="{BB962C8B-B14F-4D97-AF65-F5344CB8AC3E}">
        <p14:creationId xmlns:p14="http://schemas.microsoft.com/office/powerpoint/2010/main" val="1336939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3AE6DB-F59F-118A-7377-37AAB4807CC8}"/>
              </a:ext>
            </a:extLst>
          </p:cNvPr>
          <p:cNvSpPr>
            <a:spLocks noGrp="1"/>
          </p:cNvSpPr>
          <p:nvPr>
            <p:ph type="title"/>
          </p:nvPr>
        </p:nvSpPr>
        <p:spPr>
          <a:xfrm>
            <a:off x="838200" y="430747"/>
            <a:ext cx="10515600" cy="1325563"/>
          </a:xfrm>
        </p:spPr>
        <p:txBody>
          <a:bodyPr>
            <a:normAutofit/>
          </a:bodyPr>
          <a:lstStyle/>
          <a:p>
            <a:r>
              <a:rPr lang="sv-SE" sz="2800" b="1"/>
              <a:t>Genomförda aktiviteter </a:t>
            </a:r>
          </a:p>
        </p:txBody>
      </p:sp>
      <p:sp>
        <p:nvSpPr>
          <p:cNvPr id="3" name="Platshållare för innehåll 2">
            <a:extLst>
              <a:ext uri="{FF2B5EF4-FFF2-40B4-BE49-F238E27FC236}">
                <a16:creationId xmlns:a16="http://schemas.microsoft.com/office/drawing/2014/main" id="{5D472F90-9E7F-F0E5-B2A9-2D409C44D9FD}"/>
              </a:ext>
            </a:extLst>
          </p:cNvPr>
          <p:cNvSpPr>
            <a:spLocks noGrp="1"/>
          </p:cNvSpPr>
          <p:nvPr>
            <p:ph idx="1"/>
          </p:nvPr>
        </p:nvSpPr>
        <p:spPr/>
        <p:txBody>
          <a:bodyPr vert="horz" lIns="91440" tIns="45720" rIns="91440" bIns="45720" rtlCol="0" anchor="t">
            <a:normAutofit/>
          </a:bodyPr>
          <a:lstStyle/>
          <a:p>
            <a:r>
              <a:rPr lang="sv-SE" sz="2200" dirty="0"/>
              <a:t>Varit delaktiga i arbetet med implementering av mobila team närsjukvård.</a:t>
            </a:r>
          </a:p>
          <a:p>
            <a:r>
              <a:rPr lang="sv-SE" sz="2200" dirty="0"/>
              <a:t>Startat ny delregional arbetsgrupp för rehabilitering.</a:t>
            </a:r>
            <a:endParaRPr lang="sv-SE" sz="2200" dirty="0">
              <a:cs typeface="Arial"/>
            </a:endParaRPr>
          </a:p>
          <a:p>
            <a:r>
              <a:rPr lang="sv-SE" sz="2200" dirty="0"/>
              <a:t>Utbildat och stöttat lokal vårdsamverkan ute i kommuner.</a:t>
            </a:r>
            <a:endParaRPr lang="sv-SE" sz="2200" dirty="0">
              <a:cs typeface="Arial"/>
            </a:endParaRPr>
          </a:p>
          <a:p>
            <a:r>
              <a:rPr lang="sv-SE" sz="2200" dirty="0"/>
              <a:t>Hållit två digitala utbildningar i nära vård och vårdsamverkan med totalt 48 deltagare.</a:t>
            </a:r>
            <a:endParaRPr lang="sv-SE" sz="2200" dirty="0">
              <a:cs typeface="Arial"/>
            </a:endParaRPr>
          </a:p>
          <a:p>
            <a:r>
              <a:rPr lang="sv-SE" sz="2200" dirty="0"/>
              <a:t>Skickat ut månadsuppdatering kring nära vård, </a:t>
            </a:r>
            <a:r>
              <a:rPr lang="sv-SE" sz="2200" err="1"/>
              <a:t>inkl</a:t>
            </a:r>
            <a:r>
              <a:rPr lang="sv-SE" sz="2200" dirty="0"/>
              <a:t> indikatorer för uppföljning.</a:t>
            </a:r>
            <a:endParaRPr lang="sv-SE" sz="2200" dirty="0">
              <a:cs typeface="Arial"/>
            </a:endParaRPr>
          </a:p>
          <a:p>
            <a:r>
              <a:rPr lang="sv-SE" sz="2200" dirty="0">
                <a:cs typeface="Arial"/>
              </a:rPr>
              <a:t>Hållit dialogmöten kring </a:t>
            </a:r>
            <a:r>
              <a:rPr lang="sv-SE" sz="2200" dirty="0" err="1">
                <a:cs typeface="Arial"/>
              </a:rPr>
              <a:t>aktivites</a:t>
            </a:r>
            <a:r>
              <a:rPr lang="sv-SE" sz="2200" dirty="0">
                <a:cs typeface="Arial"/>
              </a:rPr>
              <a:t>- och tidsplanen i lokala samverkansgrupper.</a:t>
            </a:r>
          </a:p>
          <a:p>
            <a:pPr marL="0" indent="0">
              <a:buNone/>
            </a:pPr>
            <a:endParaRPr lang="sv-SE"/>
          </a:p>
          <a:p>
            <a:pPr marL="0" indent="0">
              <a:buNone/>
            </a:pPr>
            <a:endParaRPr lang="sv-SE">
              <a:cs typeface="Arial" panose="020B0604020202020204"/>
            </a:endParaRPr>
          </a:p>
        </p:txBody>
      </p:sp>
    </p:spTree>
    <p:extLst>
      <p:ext uri="{BB962C8B-B14F-4D97-AF65-F5344CB8AC3E}">
        <p14:creationId xmlns:p14="http://schemas.microsoft.com/office/powerpoint/2010/main" val="2773924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894010-76C0-2967-9A52-DCC3F1FEA974}"/>
              </a:ext>
            </a:extLst>
          </p:cNvPr>
          <p:cNvSpPr>
            <a:spLocks noGrp="1"/>
          </p:cNvSpPr>
          <p:nvPr>
            <p:ph type="title"/>
          </p:nvPr>
        </p:nvSpPr>
        <p:spPr>
          <a:xfrm>
            <a:off x="838200" y="541650"/>
            <a:ext cx="10515600" cy="1325563"/>
          </a:xfrm>
        </p:spPr>
        <p:txBody>
          <a:bodyPr>
            <a:normAutofit/>
          </a:bodyPr>
          <a:lstStyle/>
          <a:p>
            <a:r>
              <a:rPr lang="sv-SE" sz="3200" b="1"/>
              <a:t>Mål, strategier och utmaningar kommande år</a:t>
            </a:r>
          </a:p>
        </p:txBody>
      </p:sp>
      <p:sp>
        <p:nvSpPr>
          <p:cNvPr id="3" name="Platshållare för innehåll 2">
            <a:extLst>
              <a:ext uri="{FF2B5EF4-FFF2-40B4-BE49-F238E27FC236}">
                <a16:creationId xmlns:a16="http://schemas.microsoft.com/office/drawing/2014/main" id="{7BFC8865-CD17-EB4C-9B37-FA196D932DC7}"/>
              </a:ext>
            </a:extLst>
          </p:cNvPr>
          <p:cNvSpPr>
            <a:spLocks noGrp="1"/>
          </p:cNvSpPr>
          <p:nvPr>
            <p:ph idx="1"/>
          </p:nvPr>
        </p:nvSpPr>
        <p:spPr/>
        <p:txBody>
          <a:bodyPr vert="horz" lIns="91440" tIns="45720" rIns="91440" bIns="45720" rtlCol="0" anchor="t">
            <a:normAutofit/>
          </a:bodyPr>
          <a:lstStyle/>
          <a:p>
            <a:r>
              <a:rPr lang="sv-SE" sz="1600" dirty="0"/>
              <a:t>Medverka till fortsatt framdrift i delregionala arbetsgrupper. </a:t>
            </a:r>
          </a:p>
          <a:p>
            <a:r>
              <a:rPr lang="sv-SE" sz="1600" dirty="0"/>
              <a:t>Fokusera på att fler patienter kommer till rätt vårdnivå. Större fokus på inflöde till sjukhusen, minska undvikbar inläggning. Medverka till en högre vårdnivå med hög patientsäkerhet och god arbetsmiljö utanför sjukhus. Verka för ökat läkarstöd till kommunal primärvård. </a:t>
            </a:r>
            <a:endParaRPr lang="sv-SE" sz="1600" dirty="0">
              <a:cs typeface="Arial"/>
            </a:endParaRPr>
          </a:p>
          <a:p>
            <a:r>
              <a:rPr lang="sv-SE" sz="1600" dirty="0"/>
              <a:t>Förstärka mobila teamens roll i övergången mellan vårdaktörer.</a:t>
            </a:r>
            <a:endParaRPr lang="sv-SE" sz="1600" dirty="0">
              <a:cs typeface="Arial"/>
            </a:endParaRPr>
          </a:p>
          <a:p>
            <a:r>
              <a:rPr lang="sv-SE" sz="1600" dirty="0"/>
              <a:t>Medverka i implementeringen av vägledning till SIP.</a:t>
            </a:r>
            <a:endParaRPr lang="sv-SE" sz="1600" dirty="0">
              <a:cs typeface="Arial"/>
            </a:endParaRPr>
          </a:p>
          <a:p>
            <a:r>
              <a:rPr lang="sv-SE" sz="1600" dirty="0"/>
              <a:t>Fokusera mer på prevention och screening, som tex identifiering av skörhet enligt nationellt vårdprogram.</a:t>
            </a:r>
            <a:endParaRPr lang="sv-SE" sz="1600" dirty="0">
              <a:solidFill>
                <a:srgbClr val="FF0000"/>
              </a:solidFill>
            </a:endParaRPr>
          </a:p>
          <a:p>
            <a:r>
              <a:rPr lang="sv-SE" sz="1600" dirty="0"/>
              <a:t>Bidra till att personcentrering genomsyrar alla nivåer i alla organisationer.</a:t>
            </a:r>
            <a:endParaRPr lang="sv-SE" sz="1600" dirty="0">
              <a:cs typeface="Arial"/>
            </a:endParaRPr>
          </a:p>
          <a:p>
            <a:r>
              <a:rPr lang="sv-SE" sz="1600" dirty="0"/>
              <a:t>Följa upp gemensam rutin för brådskande insatser mellan akutmottagningen i Helsingborg och Helsingborgs kommun. Verka för att liknande rutin sprids till övriga kommuner. </a:t>
            </a:r>
            <a:endParaRPr lang="sv-SE" sz="1600" dirty="0">
              <a:cs typeface="Arial"/>
            </a:endParaRPr>
          </a:p>
          <a:p>
            <a:r>
              <a:rPr lang="sv-SE" sz="1600">
                <a:cs typeface="Arial"/>
              </a:rPr>
              <a:t>Som en effekt av våra dialogmöten, verka för en ökad benchmarking mellan verksamheterna när det gäller goda exempel och väl fungerande rutiner och processer.</a:t>
            </a:r>
            <a:endParaRPr lang="sv-SE" sz="1600" dirty="0">
              <a:cs typeface="Arial"/>
            </a:endParaRPr>
          </a:p>
          <a:p>
            <a:endParaRPr lang="sv-SE" sz="1600">
              <a:cs typeface="Arial" panose="020B0604020202020204"/>
            </a:endParaRPr>
          </a:p>
        </p:txBody>
      </p:sp>
    </p:spTree>
    <p:extLst>
      <p:ext uri="{BB962C8B-B14F-4D97-AF65-F5344CB8AC3E}">
        <p14:creationId xmlns:p14="http://schemas.microsoft.com/office/powerpoint/2010/main" val="3646414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B84EB0-323F-9829-CF1E-3A869141D49D}"/>
              </a:ext>
            </a:extLst>
          </p:cNvPr>
          <p:cNvSpPr>
            <a:spLocks noGrp="1"/>
          </p:cNvSpPr>
          <p:nvPr>
            <p:ph type="title"/>
          </p:nvPr>
        </p:nvSpPr>
        <p:spPr>
          <a:xfrm>
            <a:off x="2694160" y="214451"/>
            <a:ext cx="5807197" cy="527538"/>
          </a:xfrm>
          <a:ln>
            <a:solidFill>
              <a:schemeClr val="accent2"/>
            </a:solidFill>
          </a:ln>
        </p:spPr>
        <p:txBody>
          <a:bodyPr>
            <a:normAutofit/>
          </a:bodyPr>
          <a:lstStyle/>
          <a:p>
            <a:r>
              <a:rPr lang="sv-SE" sz="2800" b="1">
                <a:latin typeface="Arial"/>
                <a:cs typeface="Arial"/>
              </a:rPr>
              <a:t>Delregional arbetsgrupp SVU/SIP</a:t>
            </a:r>
          </a:p>
        </p:txBody>
      </p:sp>
      <p:pic>
        <p:nvPicPr>
          <p:cNvPr id="12" name="Platshållare för innehåll 11">
            <a:extLst>
              <a:ext uri="{FF2B5EF4-FFF2-40B4-BE49-F238E27FC236}">
                <a16:creationId xmlns:a16="http://schemas.microsoft.com/office/drawing/2014/main" id="{33C16C81-80FD-670D-E3FC-DE9EA13734BD}"/>
              </a:ext>
            </a:extLst>
          </p:cNvPr>
          <p:cNvPicPr>
            <a:picLocks noGrp="1" noChangeAspect="1"/>
          </p:cNvPicPr>
          <p:nvPr>
            <p:ph sz="half" idx="2"/>
          </p:nvPr>
        </p:nvPicPr>
        <p:blipFill>
          <a:blip r:embed="rId3"/>
          <a:stretch>
            <a:fillRect/>
          </a:stretch>
        </p:blipFill>
        <p:spPr>
          <a:xfrm>
            <a:off x="1433146" y="866076"/>
            <a:ext cx="3978685" cy="5595444"/>
          </a:xfrm>
          <a:ln>
            <a:solidFill>
              <a:schemeClr val="accent2"/>
            </a:solidFill>
          </a:ln>
        </p:spPr>
      </p:pic>
      <p:sp>
        <p:nvSpPr>
          <p:cNvPr id="3" name="textruta 2">
            <a:extLst>
              <a:ext uri="{FF2B5EF4-FFF2-40B4-BE49-F238E27FC236}">
                <a16:creationId xmlns:a16="http://schemas.microsoft.com/office/drawing/2014/main" id="{3A860057-6974-5B47-9329-62B9F028E44A}"/>
              </a:ext>
            </a:extLst>
          </p:cNvPr>
          <p:cNvSpPr txBox="1"/>
          <p:nvPr/>
        </p:nvSpPr>
        <p:spPr>
          <a:xfrm rot="1238143">
            <a:off x="9586198" y="4159177"/>
            <a:ext cx="2446048" cy="276999"/>
          </a:xfrm>
          <a:prstGeom prst="rect">
            <a:avLst/>
          </a:prstGeom>
          <a:solidFill>
            <a:schemeClr val="bg1">
              <a:lumMod val="95000"/>
            </a:schemeClr>
          </a:solidFill>
          <a:ln>
            <a:solidFill>
              <a:srgbClr val="FF0000"/>
            </a:solidFill>
          </a:ln>
        </p:spPr>
        <p:txBody>
          <a:bodyPr wrap="square" lIns="91440" tIns="45720" rIns="91440" bIns="45720" rtlCol="0" anchor="t">
            <a:spAutoFit/>
          </a:bodyPr>
          <a:lstStyle/>
          <a:p>
            <a:r>
              <a:rPr lang="sv-SE" sz="1200">
                <a:latin typeface="Arial"/>
                <a:cs typeface="Arial"/>
              </a:rPr>
              <a:t>Fokus på säkra vårdövergångar.</a:t>
            </a:r>
          </a:p>
        </p:txBody>
      </p:sp>
      <p:pic>
        <p:nvPicPr>
          <p:cNvPr id="7" name="Bildobjekt 6">
            <a:extLst>
              <a:ext uri="{FF2B5EF4-FFF2-40B4-BE49-F238E27FC236}">
                <a16:creationId xmlns:a16="http://schemas.microsoft.com/office/drawing/2014/main" id="{D774057D-5937-5738-13BE-9480D02F324A}"/>
              </a:ext>
            </a:extLst>
          </p:cNvPr>
          <p:cNvPicPr>
            <a:picLocks noChangeAspect="1"/>
          </p:cNvPicPr>
          <p:nvPr/>
        </p:nvPicPr>
        <p:blipFill>
          <a:blip r:embed="rId4"/>
          <a:stretch>
            <a:fillRect/>
          </a:stretch>
        </p:blipFill>
        <p:spPr>
          <a:xfrm>
            <a:off x="5597759" y="866076"/>
            <a:ext cx="3951143" cy="5513704"/>
          </a:xfrm>
          <a:prstGeom prst="rect">
            <a:avLst/>
          </a:prstGeom>
        </p:spPr>
      </p:pic>
    </p:spTree>
    <p:extLst>
      <p:ext uri="{BB962C8B-B14F-4D97-AF65-F5344CB8AC3E}">
        <p14:creationId xmlns:p14="http://schemas.microsoft.com/office/powerpoint/2010/main" val="717223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3AE6DB-F59F-118A-7377-37AAB4807CC8}"/>
              </a:ext>
            </a:extLst>
          </p:cNvPr>
          <p:cNvSpPr>
            <a:spLocks noGrp="1"/>
          </p:cNvSpPr>
          <p:nvPr>
            <p:ph type="title"/>
          </p:nvPr>
        </p:nvSpPr>
        <p:spPr/>
        <p:txBody>
          <a:bodyPr>
            <a:normAutofit/>
          </a:bodyPr>
          <a:lstStyle/>
          <a:p>
            <a:r>
              <a:rPr lang="sv-SE" sz="2800" b="1"/>
              <a:t>Gruppens sammansättning och deltagande, antal möten och mötesformer</a:t>
            </a:r>
          </a:p>
        </p:txBody>
      </p:sp>
      <p:sp>
        <p:nvSpPr>
          <p:cNvPr id="4" name="Platshållare för innehåll 2">
            <a:extLst>
              <a:ext uri="{FF2B5EF4-FFF2-40B4-BE49-F238E27FC236}">
                <a16:creationId xmlns:a16="http://schemas.microsoft.com/office/drawing/2014/main" id="{2A033EEA-B2AC-64B8-3728-C5B4464D77AD}"/>
              </a:ext>
            </a:extLst>
          </p:cNvPr>
          <p:cNvSpPr>
            <a:spLocks noGrp="1"/>
          </p:cNvSpPr>
          <p:nvPr>
            <p:ph idx="1"/>
          </p:nvPr>
        </p:nvSpPr>
        <p:spPr>
          <a:xfrm>
            <a:off x="838200" y="2235200"/>
            <a:ext cx="10515600" cy="3818759"/>
          </a:xfrm>
        </p:spPr>
        <p:txBody>
          <a:bodyPr vert="horz" lIns="91440" tIns="45720" rIns="91440" bIns="45720" rtlCol="0" anchor="t">
            <a:normAutofit/>
          </a:bodyPr>
          <a:lstStyle/>
          <a:p>
            <a:r>
              <a:rPr lang="sv-SE" sz="2000">
                <a:ea typeface="Calibri"/>
                <a:cs typeface="Calibri"/>
              </a:rPr>
              <a:t>Arbetsgrupp SVU har haft 5 möten under året, varav 1 fysiskt.</a:t>
            </a:r>
          </a:p>
          <a:p>
            <a:r>
              <a:rPr lang="sv-SE" sz="2000">
                <a:ea typeface="Calibri"/>
                <a:cs typeface="Calibri"/>
              </a:rPr>
              <a:t>Gruppen består av representanter från samtliga kommuner i NV, Helsingborgs lasarett, Ängelholms sjukhus samt privat och offentlig primärvård. Representanterna har varierande yrkesroller så som biståndshandläggare, sjuksköterska,MAS/MAR, enhetschef och verksamhetschef.   </a:t>
            </a:r>
          </a:p>
          <a:p>
            <a:r>
              <a:rPr lang="sv-SE" sz="2000">
                <a:ea typeface="Calibri"/>
                <a:cs typeface="Calibri"/>
              </a:rPr>
              <a:t>Sammankallande var inledningsvis näravårdsamordnare vid Ängelholms sjukhus och från juni –25 tog biståndshandläggare i Svalövs kommun över som sammankallande.</a:t>
            </a:r>
          </a:p>
          <a:p>
            <a:r>
              <a:rPr lang="sv-SE" sz="2000">
                <a:ea typeface="Calibri" panose="020F0502020204030204" pitchFamily="34" charset="0"/>
                <a:cs typeface="Calibri" panose="020F0502020204030204" pitchFamily="34" charset="0"/>
              </a:rPr>
              <a:t>Representant från vuxenpsykiatrin adjungeras vid behov.  </a:t>
            </a:r>
          </a:p>
          <a:p>
            <a:r>
              <a:rPr lang="sv-SE" sz="2000">
                <a:ea typeface="Calibri"/>
                <a:cs typeface="Calibri"/>
              </a:rPr>
              <a:t>Samtliga möten, förutom ett fysiskt, har skett via Teams för att möjliggöra hög närvaro. </a:t>
            </a:r>
          </a:p>
        </p:txBody>
      </p:sp>
    </p:spTree>
    <p:extLst>
      <p:ext uri="{BB962C8B-B14F-4D97-AF65-F5344CB8AC3E}">
        <p14:creationId xmlns:p14="http://schemas.microsoft.com/office/powerpoint/2010/main" val="2823173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3AE6DB-F59F-118A-7377-37AAB4807CC8}"/>
              </a:ext>
            </a:extLst>
          </p:cNvPr>
          <p:cNvSpPr>
            <a:spLocks noGrp="1"/>
          </p:cNvSpPr>
          <p:nvPr>
            <p:ph type="title"/>
          </p:nvPr>
        </p:nvSpPr>
        <p:spPr/>
        <p:txBody>
          <a:bodyPr>
            <a:normAutofit/>
          </a:bodyPr>
          <a:lstStyle/>
          <a:p>
            <a:r>
              <a:rPr lang="sv-SE" sz="2800" b="1"/>
              <a:t>Gruppens fokusområden 2025</a:t>
            </a:r>
          </a:p>
        </p:txBody>
      </p:sp>
      <p:sp>
        <p:nvSpPr>
          <p:cNvPr id="3" name="Platshållare för innehåll 2">
            <a:extLst>
              <a:ext uri="{FF2B5EF4-FFF2-40B4-BE49-F238E27FC236}">
                <a16:creationId xmlns:a16="http://schemas.microsoft.com/office/drawing/2014/main" id="{5D472F90-9E7F-F0E5-B2A9-2D409C44D9FD}"/>
              </a:ext>
            </a:extLst>
          </p:cNvPr>
          <p:cNvSpPr>
            <a:spLocks noGrp="1"/>
          </p:cNvSpPr>
          <p:nvPr>
            <p:ph idx="1"/>
          </p:nvPr>
        </p:nvSpPr>
        <p:spPr>
          <a:xfrm>
            <a:off x="608166" y="1821545"/>
            <a:ext cx="10745634" cy="3807227"/>
          </a:xfrm>
        </p:spPr>
        <p:txBody>
          <a:bodyPr vert="horz" lIns="91440" tIns="45720" rIns="91440" bIns="45720" rtlCol="0" anchor="t">
            <a:normAutofit/>
          </a:bodyPr>
          <a:lstStyle/>
          <a:p>
            <a:pPr marL="0" indent="0">
              <a:buNone/>
            </a:pPr>
            <a:endParaRPr lang="sv-SE">
              <a:cs typeface="Arial" panose="020B0604020202020204"/>
            </a:endParaRPr>
          </a:p>
          <a:p>
            <a:r>
              <a:rPr lang="sv-SE" sz="2000"/>
              <a:t>Utveckla administartiva rutiner för akutblad</a:t>
            </a:r>
            <a:endParaRPr lang="sv-SE" sz="2000">
              <a:cs typeface="Arial"/>
            </a:endParaRPr>
          </a:p>
          <a:p>
            <a:r>
              <a:rPr lang="sv-SE" sz="2000">
                <a:cs typeface="Arial"/>
              </a:rPr>
              <a:t>Personcentrera SVU-processen</a:t>
            </a:r>
          </a:p>
          <a:p>
            <a:r>
              <a:rPr lang="sv-SE" sz="2000"/>
              <a:t>Tydliggöra och förbättra interna processer mellan SoL och HSL med syfte att effektivisera hemgångar</a:t>
            </a:r>
            <a:endParaRPr lang="sv-SE" sz="2000">
              <a:cs typeface="Arial"/>
            </a:endParaRPr>
          </a:p>
          <a:p>
            <a:r>
              <a:rPr lang="sv-SE" sz="2000">
                <a:cs typeface="Arial"/>
              </a:rPr>
              <a:t>Strategisk plan för hospitering i varandras verksamheter framtagen för HT-25 samt VT-26</a:t>
            </a:r>
          </a:p>
          <a:p>
            <a:r>
              <a:rPr lang="sv-SE" sz="2000">
                <a:cs typeface="Arial"/>
              </a:rPr>
              <a:t>Arbete med att effektivisera externa och interna processer kring SVU för att nå delregionala måltal</a:t>
            </a:r>
          </a:p>
          <a:p>
            <a:pPr marL="0" indent="0">
              <a:buNone/>
            </a:pPr>
            <a:endParaRPr lang="sv-SE">
              <a:cs typeface="Arial" panose="020B0604020202020204"/>
            </a:endParaRPr>
          </a:p>
          <a:p>
            <a:endParaRPr lang="sv-SE">
              <a:cs typeface="Arial" panose="020B0604020202020204"/>
            </a:endParaRPr>
          </a:p>
        </p:txBody>
      </p:sp>
    </p:spTree>
    <p:extLst>
      <p:ext uri="{BB962C8B-B14F-4D97-AF65-F5344CB8AC3E}">
        <p14:creationId xmlns:p14="http://schemas.microsoft.com/office/powerpoint/2010/main" val="3492754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3AE6DB-F59F-118A-7377-37AAB4807CC8}"/>
              </a:ext>
            </a:extLst>
          </p:cNvPr>
          <p:cNvSpPr>
            <a:spLocks noGrp="1"/>
          </p:cNvSpPr>
          <p:nvPr>
            <p:ph type="title"/>
          </p:nvPr>
        </p:nvSpPr>
        <p:spPr/>
        <p:txBody>
          <a:bodyPr>
            <a:normAutofit/>
          </a:bodyPr>
          <a:lstStyle/>
          <a:p>
            <a:r>
              <a:rPr lang="sv-SE" sz="2800" b="1"/>
              <a:t>Genomförda aktiviteter</a:t>
            </a:r>
          </a:p>
        </p:txBody>
      </p:sp>
      <p:sp>
        <p:nvSpPr>
          <p:cNvPr id="3" name="Platshållare för innehåll 2">
            <a:extLst>
              <a:ext uri="{FF2B5EF4-FFF2-40B4-BE49-F238E27FC236}">
                <a16:creationId xmlns:a16="http://schemas.microsoft.com/office/drawing/2014/main" id="{5D472F90-9E7F-F0E5-B2A9-2D409C44D9FD}"/>
              </a:ext>
            </a:extLst>
          </p:cNvPr>
          <p:cNvSpPr>
            <a:spLocks noGrp="1"/>
          </p:cNvSpPr>
          <p:nvPr>
            <p:ph idx="1"/>
          </p:nvPr>
        </p:nvSpPr>
        <p:spPr/>
        <p:txBody>
          <a:bodyPr vert="horz" lIns="91440" tIns="45720" rIns="91440" bIns="45720" rtlCol="0" anchor="t">
            <a:normAutofit/>
          </a:bodyPr>
          <a:lstStyle/>
          <a:p>
            <a:endParaRPr lang="sv-SE" sz="2000">
              <a:effectLst/>
            </a:endParaRPr>
          </a:p>
          <a:p>
            <a:r>
              <a:rPr lang="sv-SE" sz="2000">
                <a:cs typeface="Arial" panose="020B0604020202020204"/>
              </a:rPr>
              <a:t>Personcentrera hemgångar - utarbetat inskrivningsmaterial med bla kommunal information samt kontaktuppgifter till SoL/HSL, bifogas i mina planer som patientinformation vid inskrivning.</a:t>
            </a:r>
            <a:endParaRPr lang="sv-SE" sz="2000">
              <a:effectLst/>
              <a:cs typeface="Arial" panose="020B0604020202020204"/>
            </a:endParaRPr>
          </a:p>
          <a:p>
            <a:r>
              <a:rPr lang="sv-SE" sz="2000">
                <a:cs typeface="Arial" panose="020B0604020202020204"/>
              </a:rPr>
              <a:t>Hospitering – bokat in datum för hospitering samt påbörjat auskultation enl schema.</a:t>
            </a:r>
            <a:endParaRPr lang="sv-SE" sz="2000">
              <a:effectLst/>
            </a:endParaRPr>
          </a:p>
          <a:p>
            <a:r>
              <a:rPr lang="sv-SE" sz="2000">
                <a:cs typeface="Arial" panose="020B0604020202020204"/>
              </a:rPr>
              <a:t>Nå delregionalt mål - gemensamma förslag på hur respektive kommun kan arbeta för att nå måltal. Involverat MTN för samarbete.</a:t>
            </a:r>
          </a:p>
          <a:p>
            <a:r>
              <a:rPr lang="sv-SE" sz="2000">
                <a:latin typeface="Arial"/>
                <a:cs typeface="Arial"/>
              </a:rPr>
              <a:t>Utbildning och interna processer – SVU-ansvariga finns i flera av de deltagande verksamheterna. Dessa arbetar med att förbättra arbetet och utbilda ny personal i SVU samt skapa interna processer med syfte att förbättra intern och extern samverkan.</a:t>
            </a:r>
          </a:p>
          <a:p>
            <a:endParaRPr lang="sv-SE" sz="2000">
              <a:latin typeface="Arial" panose="020B0604020202020204"/>
              <a:ea typeface="Calibri" panose="020F0502020204030204" pitchFamily="34" charset="0"/>
              <a:cs typeface="Arial" panose="020B0604020202020204"/>
            </a:endParaRPr>
          </a:p>
          <a:p>
            <a:pPr marL="0" indent="0">
              <a:buNone/>
            </a:pPr>
            <a:endParaRPr lang="sv-SE" sz="180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sv-SE">
              <a:cs typeface="Arial" panose="020B0604020202020204"/>
            </a:endParaRPr>
          </a:p>
        </p:txBody>
      </p:sp>
    </p:spTree>
    <p:extLst>
      <p:ext uri="{BB962C8B-B14F-4D97-AF65-F5344CB8AC3E}">
        <p14:creationId xmlns:p14="http://schemas.microsoft.com/office/powerpoint/2010/main" val="2053902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894010-76C0-2967-9A52-DCC3F1FEA974}"/>
              </a:ext>
            </a:extLst>
          </p:cNvPr>
          <p:cNvSpPr>
            <a:spLocks noGrp="1"/>
          </p:cNvSpPr>
          <p:nvPr>
            <p:ph type="title"/>
          </p:nvPr>
        </p:nvSpPr>
        <p:spPr/>
        <p:txBody>
          <a:bodyPr>
            <a:normAutofit/>
          </a:bodyPr>
          <a:lstStyle/>
          <a:p>
            <a:r>
              <a:rPr lang="sv-SE" sz="2800" b="1"/>
              <a:t>Mål, strategier och utmaningar kommande år</a:t>
            </a:r>
          </a:p>
        </p:txBody>
      </p:sp>
      <p:sp>
        <p:nvSpPr>
          <p:cNvPr id="3" name="Platshållare för innehåll 2">
            <a:extLst>
              <a:ext uri="{FF2B5EF4-FFF2-40B4-BE49-F238E27FC236}">
                <a16:creationId xmlns:a16="http://schemas.microsoft.com/office/drawing/2014/main" id="{7BFC8865-CD17-EB4C-9B37-FA196D932DC7}"/>
              </a:ext>
            </a:extLst>
          </p:cNvPr>
          <p:cNvSpPr>
            <a:spLocks noGrp="1"/>
          </p:cNvSpPr>
          <p:nvPr>
            <p:ph idx="1"/>
          </p:nvPr>
        </p:nvSpPr>
        <p:spPr>
          <a:xfrm>
            <a:off x="838200" y="2055103"/>
            <a:ext cx="10515600" cy="3897258"/>
          </a:xfrm>
        </p:spPr>
        <p:txBody>
          <a:bodyPr vert="horz" lIns="91440" tIns="45720" rIns="91440" bIns="45720" rtlCol="0" anchor="t">
            <a:normAutofit/>
          </a:bodyPr>
          <a:lstStyle/>
          <a:p>
            <a:pPr marL="0" indent="0">
              <a:buNone/>
            </a:pPr>
            <a:endParaRPr lang="sv-SE" sz="2000">
              <a:cs typeface="Arial" panose="020B0604020202020204"/>
            </a:endParaRPr>
          </a:p>
          <a:p>
            <a:r>
              <a:rPr lang="sv-SE" sz="2000"/>
              <a:t>Verka för en gemensam målbild av SVU-processen och identifiera ytterliggare faktorer som kan förbättras. </a:t>
            </a:r>
          </a:p>
          <a:p>
            <a:pPr marL="0" indent="0">
              <a:buNone/>
            </a:pPr>
            <a:endParaRPr lang="sv-SE" sz="2000">
              <a:cs typeface="Arial" panose="020B0604020202020204"/>
            </a:endParaRPr>
          </a:p>
          <a:p>
            <a:r>
              <a:rPr lang="sv-SE" sz="2000"/>
              <a:t>Främja att samverkan vid utskrivning blir ett personcentrerat förlopp som ger patienten trygghet genom tydlig information kring sin fortsatta vård.</a:t>
            </a:r>
          </a:p>
          <a:p>
            <a:pPr marL="0" indent="0">
              <a:buNone/>
            </a:pPr>
            <a:endParaRPr lang="sv-SE" sz="2000">
              <a:cs typeface="Arial" panose="020B0604020202020204"/>
            </a:endParaRPr>
          </a:p>
          <a:p>
            <a:r>
              <a:rPr lang="sv-SE" sz="2000"/>
              <a:t>Genom hospitering öka kompetensen kring varandras verksamheter. Detta för att få en god insikt och förståelse för varandras yrkesroller och uppdrag. Målet är att främja god samverkan som ska leda till en hög patientsäkerhet i vårdens övergångar. </a:t>
            </a:r>
          </a:p>
          <a:p>
            <a:pPr marL="0" indent="0">
              <a:buNone/>
            </a:pPr>
            <a:r>
              <a:rPr lang="sv-SE" sz="2000"/>
              <a:t> </a:t>
            </a:r>
            <a:endParaRPr lang="sv-SE" sz="2000">
              <a:cs typeface="Arial"/>
            </a:endParaRPr>
          </a:p>
          <a:p>
            <a:endParaRPr lang="sv-SE"/>
          </a:p>
        </p:txBody>
      </p:sp>
    </p:spTree>
    <p:extLst>
      <p:ext uri="{BB962C8B-B14F-4D97-AF65-F5344CB8AC3E}">
        <p14:creationId xmlns:p14="http://schemas.microsoft.com/office/powerpoint/2010/main" val="2679543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B84EB0-323F-9829-CF1E-3A869141D49D}"/>
              </a:ext>
            </a:extLst>
          </p:cNvPr>
          <p:cNvSpPr>
            <a:spLocks noGrp="1"/>
          </p:cNvSpPr>
          <p:nvPr>
            <p:ph type="title"/>
          </p:nvPr>
        </p:nvSpPr>
        <p:spPr>
          <a:xfrm>
            <a:off x="2123466" y="346953"/>
            <a:ext cx="7512904" cy="430699"/>
          </a:xfrm>
          <a:ln>
            <a:solidFill>
              <a:schemeClr val="accent2"/>
            </a:solidFill>
          </a:ln>
        </p:spPr>
        <p:txBody>
          <a:bodyPr>
            <a:normAutofit fontScale="90000"/>
          </a:bodyPr>
          <a:lstStyle/>
          <a:p>
            <a:r>
              <a:rPr lang="sv-SE" sz="2800" b="1">
                <a:cs typeface="Arial"/>
              </a:rPr>
              <a:t>Delregional arbetsgrupp medicinsk kvalitet</a:t>
            </a:r>
            <a:endParaRPr lang="sv-SE" sz="2800" b="1"/>
          </a:p>
        </p:txBody>
      </p:sp>
      <p:pic>
        <p:nvPicPr>
          <p:cNvPr id="6" name="Bildobjekt 5" descr="En bild som visar text, skärmbild, Webbplats, Webbsida&#10;&#10;Automatiskt genererad beskrivning">
            <a:extLst>
              <a:ext uri="{FF2B5EF4-FFF2-40B4-BE49-F238E27FC236}">
                <a16:creationId xmlns:a16="http://schemas.microsoft.com/office/drawing/2014/main" id="{01813F02-AAA5-6629-DE3C-43288A6106B0}"/>
              </a:ext>
            </a:extLst>
          </p:cNvPr>
          <p:cNvPicPr>
            <a:picLocks noChangeAspect="1"/>
          </p:cNvPicPr>
          <p:nvPr/>
        </p:nvPicPr>
        <p:blipFill>
          <a:blip r:embed="rId3"/>
          <a:stretch>
            <a:fillRect/>
          </a:stretch>
        </p:blipFill>
        <p:spPr>
          <a:xfrm>
            <a:off x="1661746" y="1027833"/>
            <a:ext cx="3811047" cy="5415700"/>
          </a:xfrm>
          <a:prstGeom prst="rect">
            <a:avLst/>
          </a:prstGeom>
          <a:ln>
            <a:solidFill>
              <a:schemeClr val="accent2"/>
            </a:solidFill>
          </a:ln>
        </p:spPr>
      </p:pic>
      <p:sp>
        <p:nvSpPr>
          <p:cNvPr id="4" name="textruta 3">
            <a:extLst>
              <a:ext uri="{FF2B5EF4-FFF2-40B4-BE49-F238E27FC236}">
                <a16:creationId xmlns:a16="http://schemas.microsoft.com/office/drawing/2014/main" id="{24BB14FA-CDA0-DBB5-7243-722F591006E1}"/>
              </a:ext>
            </a:extLst>
          </p:cNvPr>
          <p:cNvSpPr txBox="1"/>
          <p:nvPr/>
        </p:nvSpPr>
        <p:spPr>
          <a:xfrm rot="20934415">
            <a:off x="9520251" y="3504851"/>
            <a:ext cx="2450262" cy="461665"/>
          </a:xfrm>
          <a:prstGeom prst="rect">
            <a:avLst/>
          </a:prstGeom>
          <a:solidFill>
            <a:schemeClr val="bg1">
              <a:lumMod val="95000"/>
            </a:schemeClr>
          </a:solidFill>
          <a:ln>
            <a:solidFill>
              <a:srgbClr val="FF0000"/>
            </a:solidFill>
          </a:ln>
        </p:spPr>
        <p:txBody>
          <a:bodyPr wrap="square" rtlCol="0">
            <a:spAutoFit/>
          </a:bodyPr>
          <a:lstStyle/>
          <a:p>
            <a:pPr marL="0" indent="0">
              <a:buNone/>
            </a:pPr>
            <a:r>
              <a:rPr lang="sv-SE" sz="1200">
                <a:latin typeface="Arial" panose="020B0604020202020204" pitchFamily="34" charset="0"/>
                <a:cs typeface="Arial" panose="020B0604020202020204" pitchFamily="34" charset="0"/>
              </a:rPr>
              <a:t>Fokus på medicinsk kvalitet och patientsäkerhet.</a:t>
            </a:r>
          </a:p>
        </p:txBody>
      </p:sp>
      <p:pic>
        <p:nvPicPr>
          <p:cNvPr id="9" name="Bildobjekt 8">
            <a:extLst>
              <a:ext uri="{FF2B5EF4-FFF2-40B4-BE49-F238E27FC236}">
                <a16:creationId xmlns:a16="http://schemas.microsoft.com/office/drawing/2014/main" id="{817A4992-0C86-D031-BC2D-418BFA3F9105}"/>
              </a:ext>
            </a:extLst>
          </p:cNvPr>
          <p:cNvPicPr>
            <a:picLocks noChangeAspect="1"/>
          </p:cNvPicPr>
          <p:nvPr/>
        </p:nvPicPr>
        <p:blipFill>
          <a:blip r:embed="rId4"/>
          <a:stretch>
            <a:fillRect/>
          </a:stretch>
        </p:blipFill>
        <p:spPr>
          <a:xfrm>
            <a:off x="5597760" y="990774"/>
            <a:ext cx="3811046" cy="5304923"/>
          </a:xfrm>
          <a:prstGeom prst="rect">
            <a:avLst/>
          </a:prstGeom>
        </p:spPr>
      </p:pic>
    </p:spTree>
    <p:extLst>
      <p:ext uri="{BB962C8B-B14F-4D97-AF65-F5344CB8AC3E}">
        <p14:creationId xmlns:p14="http://schemas.microsoft.com/office/powerpoint/2010/main" val="37008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3AE6DB-F59F-118A-7377-37AAB4807CC8}"/>
              </a:ext>
            </a:extLst>
          </p:cNvPr>
          <p:cNvSpPr>
            <a:spLocks noGrp="1"/>
          </p:cNvSpPr>
          <p:nvPr>
            <p:ph type="title"/>
          </p:nvPr>
        </p:nvSpPr>
        <p:spPr/>
        <p:txBody>
          <a:bodyPr>
            <a:normAutofit/>
          </a:bodyPr>
          <a:lstStyle/>
          <a:p>
            <a:r>
              <a:rPr lang="sv-SE" sz="2800" b="1"/>
              <a:t>Gruppens sammansättning och deltagande, antal möten och mötesformer</a:t>
            </a:r>
          </a:p>
        </p:txBody>
      </p:sp>
      <p:sp>
        <p:nvSpPr>
          <p:cNvPr id="3" name="Platshållare för innehåll 2">
            <a:extLst>
              <a:ext uri="{FF2B5EF4-FFF2-40B4-BE49-F238E27FC236}">
                <a16:creationId xmlns:a16="http://schemas.microsoft.com/office/drawing/2014/main" id="{5D472F90-9E7F-F0E5-B2A9-2D409C44D9FD}"/>
              </a:ext>
            </a:extLst>
          </p:cNvPr>
          <p:cNvSpPr>
            <a:spLocks noGrp="1"/>
          </p:cNvSpPr>
          <p:nvPr>
            <p:ph idx="1"/>
          </p:nvPr>
        </p:nvSpPr>
        <p:spPr>
          <a:xfrm>
            <a:off x="838200" y="2501299"/>
            <a:ext cx="10515600" cy="3263172"/>
          </a:xfrm>
        </p:spPr>
        <p:txBody>
          <a:bodyPr>
            <a:normAutofit/>
          </a:bodyPr>
          <a:lstStyle/>
          <a:p>
            <a:r>
              <a:rPr lang="sv-SE" sz="1600"/>
              <a:t>Gruppen består av medicinskt ansvariga sjuksköterskor från kommunerna i nordvästra Skåne samt läkare från primärvård/mobila team, Helsingborgs lasarett och Ängelholms sjukhus. Representanter från den pre-</a:t>
            </a:r>
            <a:r>
              <a:rPr lang="sv-SE" sz="1600" err="1"/>
              <a:t>hospitala</a:t>
            </a:r>
            <a:r>
              <a:rPr lang="sv-SE" sz="1600"/>
              <a:t> vården och psykiatrin har adjungerats till mötena. </a:t>
            </a:r>
          </a:p>
          <a:p>
            <a:pPr marL="0" indent="0">
              <a:buNone/>
            </a:pPr>
            <a:endParaRPr lang="sv-SE" sz="1600"/>
          </a:p>
          <a:p>
            <a:r>
              <a:rPr lang="sv-SE" sz="1600"/>
              <a:t>Arbetsgruppen har haft sex möten under året. Ansvar för att sammankalla till mötena har gått över från sjukhusen till primärvården och mötena har varit både fysiska och digitala.</a:t>
            </a:r>
          </a:p>
        </p:txBody>
      </p:sp>
    </p:spTree>
    <p:extLst>
      <p:ext uri="{BB962C8B-B14F-4D97-AF65-F5344CB8AC3E}">
        <p14:creationId xmlns:p14="http://schemas.microsoft.com/office/powerpoint/2010/main" val="1901091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3AE6DB-F59F-118A-7377-37AAB4807CC8}"/>
              </a:ext>
            </a:extLst>
          </p:cNvPr>
          <p:cNvSpPr>
            <a:spLocks noGrp="1"/>
          </p:cNvSpPr>
          <p:nvPr>
            <p:ph type="title"/>
          </p:nvPr>
        </p:nvSpPr>
        <p:spPr>
          <a:xfrm>
            <a:off x="838200" y="308401"/>
            <a:ext cx="10515600" cy="1325563"/>
          </a:xfrm>
        </p:spPr>
        <p:txBody>
          <a:bodyPr>
            <a:normAutofit/>
          </a:bodyPr>
          <a:lstStyle/>
          <a:p>
            <a:r>
              <a:rPr lang="sv-SE" sz="2800" b="1"/>
              <a:t>Genomförda aktiviteter</a:t>
            </a:r>
          </a:p>
        </p:txBody>
      </p:sp>
      <p:sp>
        <p:nvSpPr>
          <p:cNvPr id="3" name="Platshållare för innehåll 2">
            <a:extLst>
              <a:ext uri="{FF2B5EF4-FFF2-40B4-BE49-F238E27FC236}">
                <a16:creationId xmlns:a16="http://schemas.microsoft.com/office/drawing/2014/main" id="{5D472F90-9E7F-F0E5-B2A9-2D409C44D9FD}"/>
              </a:ext>
            </a:extLst>
          </p:cNvPr>
          <p:cNvSpPr>
            <a:spLocks noGrp="1"/>
          </p:cNvSpPr>
          <p:nvPr>
            <p:ph idx="1"/>
          </p:nvPr>
        </p:nvSpPr>
        <p:spPr>
          <a:xfrm>
            <a:off x="838200" y="1633964"/>
            <a:ext cx="10515600" cy="4453071"/>
          </a:xfrm>
        </p:spPr>
        <p:txBody>
          <a:bodyPr>
            <a:normAutofit/>
          </a:bodyPr>
          <a:lstStyle/>
          <a:p>
            <a:pPr>
              <a:spcAft>
                <a:spcPts val="1200"/>
              </a:spcAft>
            </a:pPr>
            <a:r>
              <a:rPr lang="sv-SE" sz="1600"/>
              <a:t>Tagit fram </a:t>
            </a:r>
            <a:r>
              <a:rPr lang="sv-SE" sz="1600" u="sng">
                <a:hlinkClick r:id="rId2"/>
              </a:rPr>
              <a:t>Vägledning SIP</a:t>
            </a:r>
            <a:r>
              <a:rPr lang="sv-SE" sz="1600" u="sng"/>
              <a:t>.</a:t>
            </a:r>
            <a:endParaRPr lang="sv-SE" sz="1600"/>
          </a:p>
          <a:p>
            <a:pPr>
              <a:spcAft>
                <a:spcPts val="1200"/>
              </a:spcAft>
            </a:pPr>
            <a:r>
              <a:rPr lang="sv-SE" sz="1600"/>
              <a:t>Tagit fram ett gemensamt beslutsstöd för sjuksköterskor i kommunerna för </a:t>
            </a:r>
            <a:r>
              <a:rPr lang="sv-SE" sz="1600">
                <a:hlinkClick r:id="rId3"/>
              </a:rPr>
              <a:t>omhändertagande av patient med blodförtunnande behandling och skalltrauma</a:t>
            </a:r>
            <a:r>
              <a:rPr lang="sv-SE" sz="1600"/>
              <a:t>. </a:t>
            </a:r>
          </a:p>
          <a:p>
            <a:pPr>
              <a:spcAft>
                <a:spcPts val="1200"/>
              </a:spcAft>
            </a:pPr>
            <a:r>
              <a:rPr lang="sv-SE" sz="1600"/>
              <a:t>Reviderat </a:t>
            </a:r>
            <a:r>
              <a:rPr lang="sv-SE" sz="1600">
                <a:hlinkClick r:id="rId4"/>
              </a:rPr>
              <a:t>Samverkansdokumentet mellan sjukhus och primärvård i nordvästra Skåne.</a:t>
            </a:r>
            <a:endParaRPr lang="sv-SE" sz="1600"/>
          </a:p>
          <a:p>
            <a:pPr>
              <a:spcAft>
                <a:spcPts val="1200"/>
              </a:spcAft>
            </a:pPr>
            <a:r>
              <a:rPr lang="sv-SE" sz="1600"/>
              <a:t>Förtydligat giltighet för beslut om behandlingsbegränsningar.</a:t>
            </a:r>
          </a:p>
          <a:p>
            <a:pPr>
              <a:spcAft>
                <a:spcPts val="1200"/>
              </a:spcAft>
            </a:pPr>
            <a:r>
              <a:rPr lang="sv-SE" sz="1600"/>
              <a:t>Förbättrat kvaliteten i läkemedelslistorna genom läkemedelsavstämningar och läkemedelsgenomgångar. Under 2025 gjordes 2970 läkemedelsavstämningar och 1894 läkemedelsgenomgångar i Ängelholm och 5323 läkemedelsavstämningar och 3810 läkemedelsgenomgångar i Helsingborg av farmaceut.</a:t>
            </a:r>
          </a:p>
          <a:p>
            <a:pPr>
              <a:spcAft>
                <a:spcPts val="1200"/>
              </a:spcAft>
            </a:pPr>
            <a:endParaRPr lang="sv-SE" sz="2000"/>
          </a:p>
          <a:p>
            <a:pPr marL="0" indent="0">
              <a:buNone/>
            </a:pPr>
            <a:endParaRPr lang="sv-SE"/>
          </a:p>
          <a:p>
            <a:endParaRPr lang="sv-SE"/>
          </a:p>
        </p:txBody>
      </p:sp>
    </p:spTree>
    <p:extLst>
      <p:ext uri="{BB962C8B-B14F-4D97-AF65-F5344CB8AC3E}">
        <p14:creationId xmlns:p14="http://schemas.microsoft.com/office/powerpoint/2010/main" val="3968219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3819E5B-4C13-81C5-FB70-DFF34547F51A}"/>
              </a:ext>
            </a:extLst>
          </p:cNvPr>
          <p:cNvSpPr/>
          <p:nvPr/>
        </p:nvSpPr>
        <p:spPr>
          <a:xfrm>
            <a:off x="2832440" y="2271859"/>
            <a:ext cx="2608729" cy="555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a:t>Delregionalt samverkansorgan</a:t>
            </a:r>
          </a:p>
        </p:txBody>
      </p:sp>
      <p:sp>
        <p:nvSpPr>
          <p:cNvPr id="8" name="Rektangel 7">
            <a:extLst>
              <a:ext uri="{FF2B5EF4-FFF2-40B4-BE49-F238E27FC236}">
                <a16:creationId xmlns:a16="http://schemas.microsoft.com/office/drawing/2014/main" id="{C54A0C73-DEEE-763D-1C79-4F82DBEA2938}"/>
              </a:ext>
            </a:extLst>
          </p:cNvPr>
          <p:cNvSpPr/>
          <p:nvPr/>
        </p:nvSpPr>
        <p:spPr>
          <a:xfrm>
            <a:off x="2819633" y="3181027"/>
            <a:ext cx="2608729" cy="555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a:t>Delregional tjänstemannaberedning</a:t>
            </a:r>
          </a:p>
        </p:txBody>
      </p:sp>
      <p:sp>
        <p:nvSpPr>
          <p:cNvPr id="16" name="Rektangel: rundade hörn 15">
            <a:extLst>
              <a:ext uri="{FF2B5EF4-FFF2-40B4-BE49-F238E27FC236}">
                <a16:creationId xmlns:a16="http://schemas.microsoft.com/office/drawing/2014/main" id="{6D5C1BE1-06F3-C9B3-13CA-A2FF2A7FC97B}"/>
              </a:ext>
            </a:extLst>
          </p:cNvPr>
          <p:cNvSpPr/>
          <p:nvPr/>
        </p:nvSpPr>
        <p:spPr>
          <a:xfrm>
            <a:off x="370676" y="3417088"/>
            <a:ext cx="1568643" cy="901176"/>
          </a:xfrm>
          <a:prstGeom prst="roundRect">
            <a:avLst/>
          </a:prstGeom>
          <a:solidFill>
            <a:srgbClr val="EE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a:t>Processledare bidrar med struktur och benchmarking</a:t>
            </a:r>
          </a:p>
        </p:txBody>
      </p:sp>
      <p:sp>
        <p:nvSpPr>
          <p:cNvPr id="18" name="Vänster klammerparentes 17">
            <a:extLst>
              <a:ext uri="{FF2B5EF4-FFF2-40B4-BE49-F238E27FC236}">
                <a16:creationId xmlns:a16="http://schemas.microsoft.com/office/drawing/2014/main" id="{D1A552C9-50B0-EC3A-1769-47C1F17B2592}"/>
              </a:ext>
            </a:extLst>
          </p:cNvPr>
          <p:cNvSpPr/>
          <p:nvPr/>
        </p:nvSpPr>
        <p:spPr>
          <a:xfrm>
            <a:off x="2207937" y="2271858"/>
            <a:ext cx="232034" cy="3442443"/>
          </a:xfrm>
          <a:prstGeom prst="leftBrace">
            <a:avLst>
              <a:gd name="adj1" fmla="val 150991"/>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42" name="Rektangel: rundade hörn 41">
            <a:extLst>
              <a:ext uri="{FF2B5EF4-FFF2-40B4-BE49-F238E27FC236}">
                <a16:creationId xmlns:a16="http://schemas.microsoft.com/office/drawing/2014/main" id="{AA8FD770-73E1-074F-84D7-3A226C79D3C5}"/>
              </a:ext>
            </a:extLst>
          </p:cNvPr>
          <p:cNvSpPr/>
          <p:nvPr/>
        </p:nvSpPr>
        <p:spPr>
          <a:xfrm>
            <a:off x="6182849" y="3176728"/>
            <a:ext cx="1337599" cy="5558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a:t>Arbetsutskott</a:t>
            </a:r>
          </a:p>
        </p:txBody>
      </p:sp>
      <p:cxnSp>
        <p:nvCxnSpPr>
          <p:cNvPr id="44" name="Rak koppling 43">
            <a:extLst>
              <a:ext uri="{FF2B5EF4-FFF2-40B4-BE49-F238E27FC236}">
                <a16:creationId xmlns:a16="http://schemas.microsoft.com/office/drawing/2014/main" id="{6B2A6987-5D94-5DF8-3A48-4706F6144C36}"/>
              </a:ext>
            </a:extLst>
          </p:cNvPr>
          <p:cNvCxnSpPr>
            <a:cxnSpLocks/>
            <a:stCxn id="8" idx="3"/>
            <a:endCxn id="42" idx="1"/>
          </p:cNvCxnSpPr>
          <p:nvPr/>
        </p:nvCxnSpPr>
        <p:spPr>
          <a:xfrm flipV="1">
            <a:off x="5428362" y="3454634"/>
            <a:ext cx="754487" cy="4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Rak pilkoppling 48">
            <a:extLst>
              <a:ext uri="{FF2B5EF4-FFF2-40B4-BE49-F238E27FC236}">
                <a16:creationId xmlns:a16="http://schemas.microsoft.com/office/drawing/2014/main" id="{FBDBBE6E-0C50-A883-6C9E-10D304408C0F}"/>
              </a:ext>
            </a:extLst>
          </p:cNvPr>
          <p:cNvCxnSpPr>
            <a:cxnSpLocks/>
          </p:cNvCxnSpPr>
          <p:nvPr/>
        </p:nvCxnSpPr>
        <p:spPr>
          <a:xfrm>
            <a:off x="5398281" y="3716430"/>
            <a:ext cx="1653947" cy="128614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Rak pilkoppling 53">
            <a:extLst>
              <a:ext uri="{FF2B5EF4-FFF2-40B4-BE49-F238E27FC236}">
                <a16:creationId xmlns:a16="http://schemas.microsoft.com/office/drawing/2014/main" id="{48AE4F55-BDC5-0448-5D7C-EE935F7EA005}"/>
              </a:ext>
            </a:extLst>
          </p:cNvPr>
          <p:cNvCxnSpPr>
            <a:cxnSpLocks/>
          </p:cNvCxnSpPr>
          <p:nvPr/>
        </p:nvCxnSpPr>
        <p:spPr>
          <a:xfrm flipH="1">
            <a:off x="4123996" y="3722455"/>
            <a:ext cx="1" cy="39614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3" name="Rak pilkoppling 72">
            <a:extLst>
              <a:ext uri="{FF2B5EF4-FFF2-40B4-BE49-F238E27FC236}">
                <a16:creationId xmlns:a16="http://schemas.microsoft.com/office/drawing/2014/main" id="{85AB472D-A7BF-8F0E-ADDC-BBFF7EA5CDD6}"/>
              </a:ext>
            </a:extLst>
          </p:cNvPr>
          <p:cNvCxnSpPr>
            <a:cxnSpLocks/>
          </p:cNvCxnSpPr>
          <p:nvPr/>
        </p:nvCxnSpPr>
        <p:spPr>
          <a:xfrm>
            <a:off x="4136805" y="2808371"/>
            <a:ext cx="0" cy="37265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Rektangel 3">
            <a:extLst>
              <a:ext uri="{FF2B5EF4-FFF2-40B4-BE49-F238E27FC236}">
                <a16:creationId xmlns:a16="http://schemas.microsoft.com/office/drawing/2014/main" id="{3088F80B-53DA-BD72-8B6E-1B9E65861C1F}"/>
              </a:ext>
            </a:extLst>
          </p:cNvPr>
          <p:cNvSpPr/>
          <p:nvPr/>
        </p:nvSpPr>
        <p:spPr>
          <a:xfrm>
            <a:off x="2819634" y="4107358"/>
            <a:ext cx="2608729" cy="537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a:t>Beredningsgrupp </a:t>
            </a:r>
          </a:p>
          <a:p>
            <a:pPr algn="ctr"/>
            <a:r>
              <a:rPr lang="sv-SE" sz="1400"/>
              <a:t>Nära Vård</a:t>
            </a:r>
            <a:endParaRPr lang="sv-SE" sz="1100"/>
          </a:p>
        </p:txBody>
      </p:sp>
      <p:sp>
        <p:nvSpPr>
          <p:cNvPr id="5" name="Rektangel 4">
            <a:extLst>
              <a:ext uri="{FF2B5EF4-FFF2-40B4-BE49-F238E27FC236}">
                <a16:creationId xmlns:a16="http://schemas.microsoft.com/office/drawing/2014/main" id="{5B0DA23B-1016-A884-96F7-C7A923F1F613}"/>
              </a:ext>
            </a:extLst>
          </p:cNvPr>
          <p:cNvSpPr/>
          <p:nvPr/>
        </p:nvSpPr>
        <p:spPr>
          <a:xfrm>
            <a:off x="5878404" y="5018687"/>
            <a:ext cx="2407809" cy="6631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a:t>Lokal vårdsamverkan</a:t>
            </a:r>
          </a:p>
          <a:p>
            <a:pPr algn="ctr"/>
            <a:r>
              <a:rPr lang="sv-SE" sz="1400"/>
              <a:t>i kommunerna</a:t>
            </a:r>
          </a:p>
        </p:txBody>
      </p:sp>
      <p:sp>
        <p:nvSpPr>
          <p:cNvPr id="19" name="textruta 18">
            <a:extLst>
              <a:ext uri="{FF2B5EF4-FFF2-40B4-BE49-F238E27FC236}">
                <a16:creationId xmlns:a16="http://schemas.microsoft.com/office/drawing/2014/main" id="{32695432-02B6-E6FA-6E9E-66F4FE361C9E}"/>
              </a:ext>
            </a:extLst>
          </p:cNvPr>
          <p:cNvSpPr txBox="1"/>
          <p:nvPr/>
        </p:nvSpPr>
        <p:spPr>
          <a:xfrm>
            <a:off x="8391720" y="1058733"/>
            <a:ext cx="2678785" cy="646331"/>
          </a:xfrm>
          <a:prstGeom prst="rect">
            <a:avLst/>
          </a:prstGeom>
          <a:noFill/>
        </p:spPr>
        <p:txBody>
          <a:bodyPr wrap="square" rtlCol="0">
            <a:spAutoFit/>
          </a:bodyPr>
          <a:lstStyle/>
          <a:p>
            <a:pPr algn="ctr"/>
            <a:r>
              <a:rPr lang="sv-SE">
                <a:solidFill>
                  <a:schemeClr val="accent6">
                    <a:lumMod val="50000"/>
                  </a:schemeClr>
                </a:solidFill>
                <a:latin typeface="Calibri Light" panose="020F0302020204030204" pitchFamily="34" charset="0"/>
                <a:cs typeface="Calibri Light" panose="020F0302020204030204" pitchFamily="34" charset="0"/>
              </a:rPr>
              <a:t>Fokus på delregional</a:t>
            </a:r>
          </a:p>
          <a:p>
            <a:pPr algn="ctr"/>
            <a:r>
              <a:rPr lang="sv-SE">
                <a:solidFill>
                  <a:schemeClr val="accent6">
                    <a:lumMod val="50000"/>
                  </a:schemeClr>
                </a:solidFill>
                <a:latin typeface="Calibri Light" panose="020F0302020204030204" pitchFamily="34" charset="0"/>
                <a:cs typeface="Calibri Light" panose="020F0302020204030204" pitchFamily="34" charset="0"/>
              </a:rPr>
              <a:t>aktivitets- och tidplan</a:t>
            </a:r>
          </a:p>
        </p:txBody>
      </p:sp>
      <p:cxnSp>
        <p:nvCxnSpPr>
          <p:cNvPr id="21" name="Rak pilkoppling 20">
            <a:extLst>
              <a:ext uri="{FF2B5EF4-FFF2-40B4-BE49-F238E27FC236}">
                <a16:creationId xmlns:a16="http://schemas.microsoft.com/office/drawing/2014/main" id="{9AC7E45F-B360-0870-FFE9-1CCE0E27714D}"/>
              </a:ext>
            </a:extLst>
          </p:cNvPr>
          <p:cNvCxnSpPr>
            <a:cxnSpLocks/>
            <a:endCxn id="26" idx="0"/>
          </p:cNvCxnSpPr>
          <p:nvPr/>
        </p:nvCxnSpPr>
        <p:spPr>
          <a:xfrm>
            <a:off x="4093918" y="4653366"/>
            <a:ext cx="1" cy="36532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Rektangel 25">
            <a:extLst>
              <a:ext uri="{FF2B5EF4-FFF2-40B4-BE49-F238E27FC236}">
                <a16:creationId xmlns:a16="http://schemas.microsoft.com/office/drawing/2014/main" id="{8342C9E6-C6A7-C852-0D20-7A2BF6B1BBC5}"/>
              </a:ext>
            </a:extLst>
          </p:cNvPr>
          <p:cNvSpPr/>
          <p:nvPr/>
        </p:nvSpPr>
        <p:spPr>
          <a:xfrm>
            <a:off x="2819634" y="5018687"/>
            <a:ext cx="2548569" cy="66317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a:t>Delregionala arbetsgrupper</a:t>
            </a:r>
            <a:endParaRPr lang="sv-SE" sz="1100"/>
          </a:p>
        </p:txBody>
      </p:sp>
      <p:sp>
        <p:nvSpPr>
          <p:cNvPr id="6" name="textruta 5">
            <a:extLst>
              <a:ext uri="{FF2B5EF4-FFF2-40B4-BE49-F238E27FC236}">
                <a16:creationId xmlns:a16="http://schemas.microsoft.com/office/drawing/2014/main" id="{AF13D883-2162-6AFE-9CF7-CC81D6F48F03}"/>
              </a:ext>
            </a:extLst>
          </p:cNvPr>
          <p:cNvSpPr txBox="1"/>
          <p:nvPr/>
        </p:nvSpPr>
        <p:spPr>
          <a:xfrm>
            <a:off x="1649368" y="698178"/>
            <a:ext cx="6305107" cy="461665"/>
          </a:xfrm>
          <a:prstGeom prst="rect">
            <a:avLst/>
          </a:prstGeom>
          <a:noFill/>
        </p:spPr>
        <p:txBody>
          <a:bodyPr wrap="square" rtlCol="0">
            <a:spAutoFit/>
          </a:bodyPr>
          <a:lstStyle/>
          <a:p>
            <a:r>
              <a:rPr lang="sv-SE" sz="2400" b="1"/>
              <a:t>Struktur för vårdsamverkan delregion Nordväst</a:t>
            </a:r>
          </a:p>
        </p:txBody>
      </p:sp>
      <p:pic>
        <p:nvPicPr>
          <p:cNvPr id="7" name="Bildobjekt 6">
            <a:extLst>
              <a:ext uri="{FF2B5EF4-FFF2-40B4-BE49-F238E27FC236}">
                <a16:creationId xmlns:a16="http://schemas.microsoft.com/office/drawing/2014/main" id="{7D83D2AB-EAB3-5556-248B-4777BCB8AF64}"/>
              </a:ext>
            </a:extLst>
          </p:cNvPr>
          <p:cNvPicPr>
            <a:picLocks noChangeAspect="1"/>
          </p:cNvPicPr>
          <p:nvPr/>
        </p:nvPicPr>
        <p:blipFill>
          <a:blip r:embed="rId3"/>
          <a:stretch>
            <a:fillRect/>
          </a:stretch>
        </p:blipFill>
        <p:spPr>
          <a:xfrm>
            <a:off x="7768050" y="1786879"/>
            <a:ext cx="3926127" cy="2043975"/>
          </a:xfrm>
          <a:prstGeom prst="rect">
            <a:avLst/>
          </a:prstGeom>
        </p:spPr>
      </p:pic>
    </p:spTree>
    <p:extLst>
      <p:ext uri="{BB962C8B-B14F-4D97-AF65-F5344CB8AC3E}">
        <p14:creationId xmlns:p14="http://schemas.microsoft.com/office/powerpoint/2010/main" val="1278036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894010-76C0-2967-9A52-DCC3F1FEA974}"/>
              </a:ext>
            </a:extLst>
          </p:cNvPr>
          <p:cNvSpPr>
            <a:spLocks noGrp="1"/>
          </p:cNvSpPr>
          <p:nvPr>
            <p:ph type="title"/>
          </p:nvPr>
        </p:nvSpPr>
        <p:spPr>
          <a:xfrm>
            <a:off x="838200" y="341145"/>
            <a:ext cx="10515600" cy="1325563"/>
          </a:xfrm>
        </p:spPr>
        <p:txBody>
          <a:bodyPr>
            <a:normAutofit/>
          </a:bodyPr>
          <a:lstStyle/>
          <a:p>
            <a:r>
              <a:rPr lang="sv-SE" sz="2800" b="1"/>
              <a:t>Mål, strategier och utmaningar kommande år</a:t>
            </a:r>
          </a:p>
        </p:txBody>
      </p:sp>
      <p:sp>
        <p:nvSpPr>
          <p:cNvPr id="3" name="Platshållare för innehåll 2">
            <a:extLst>
              <a:ext uri="{FF2B5EF4-FFF2-40B4-BE49-F238E27FC236}">
                <a16:creationId xmlns:a16="http://schemas.microsoft.com/office/drawing/2014/main" id="{7BFC8865-CD17-EB4C-9B37-FA196D932DC7}"/>
              </a:ext>
            </a:extLst>
          </p:cNvPr>
          <p:cNvSpPr>
            <a:spLocks noGrp="1"/>
          </p:cNvSpPr>
          <p:nvPr>
            <p:ph idx="1"/>
          </p:nvPr>
        </p:nvSpPr>
        <p:spPr>
          <a:xfrm>
            <a:off x="838200" y="1867212"/>
            <a:ext cx="10515600" cy="4201893"/>
          </a:xfrm>
        </p:spPr>
        <p:txBody>
          <a:bodyPr>
            <a:normAutofit/>
          </a:bodyPr>
          <a:lstStyle/>
          <a:p>
            <a:pPr>
              <a:spcAft>
                <a:spcPts val="1200"/>
              </a:spcAft>
            </a:pPr>
            <a:r>
              <a:rPr lang="sv-SE" sz="1600"/>
              <a:t>Implementera stödet </a:t>
            </a:r>
            <a:r>
              <a:rPr lang="sv-SE" sz="1600" u="sng">
                <a:hlinkClick r:id="rId2"/>
              </a:rPr>
              <a:t>Vägledning SIP</a:t>
            </a:r>
            <a:endParaRPr lang="sv-SE" sz="1600"/>
          </a:p>
          <a:p>
            <a:pPr>
              <a:spcAft>
                <a:spcPts val="1200"/>
              </a:spcAft>
            </a:pPr>
            <a:r>
              <a:rPr lang="sv-SE" sz="1600"/>
              <a:t>Förbättra samverkan mellan primärvård, psykiatri och kommun med fokus på rutiner vid utskrivning, tillgänglighet till psykiatrisk konsult, remissbedömning mm.</a:t>
            </a:r>
          </a:p>
          <a:p>
            <a:pPr>
              <a:spcAft>
                <a:spcPts val="1200"/>
              </a:spcAft>
            </a:pPr>
            <a:r>
              <a:rPr lang="sv-SE" sz="1600"/>
              <a:t>Utöka samverkan med mobilt team närsjukvård med fokus att nå fler patienter tidigare i vårdprocessen.</a:t>
            </a:r>
          </a:p>
          <a:p>
            <a:pPr lvl="0"/>
            <a:r>
              <a:rPr lang="sv-SE" sz="1600"/>
              <a:t>Befästa samverkan med kliniskt träningscentrum för att säkerställa rätt kompetens i samband med utskrivning av komplicerad patient. </a:t>
            </a:r>
          </a:p>
          <a:p>
            <a:pPr>
              <a:spcAft>
                <a:spcPts val="1200"/>
              </a:spcAft>
            </a:pPr>
            <a:endParaRPr lang="sv-SE"/>
          </a:p>
          <a:p>
            <a:pPr>
              <a:spcAft>
                <a:spcPts val="1200"/>
              </a:spcAft>
            </a:pPr>
            <a:endParaRPr lang="sv-SE" sz="2200"/>
          </a:p>
          <a:p>
            <a:endParaRPr lang="sv-SE"/>
          </a:p>
        </p:txBody>
      </p:sp>
    </p:spTree>
    <p:extLst>
      <p:ext uri="{BB962C8B-B14F-4D97-AF65-F5344CB8AC3E}">
        <p14:creationId xmlns:p14="http://schemas.microsoft.com/office/powerpoint/2010/main" val="2588664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EF86F6-E62D-EE26-9037-33DE332A215C}"/>
              </a:ext>
            </a:extLst>
          </p:cNvPr>
          <p:cNvSpPr>
            <a:spLocks noGrp="1"/>
          </p:cNvSpPr>
          <p:nvPr>
            <p:ph type="title"/>
          </p:nvPr>
        </p:nvSpPr>
        <p:spPr>
          <a:xfrm>
            <a:off x="1745529" y="516428"/>
            <a:ext cx="9180888" cy="344963"/>
          </a:xfrm>
        </p:spPr>
        <p:txBody>
          <a:bodyPr>
            <a:noAutofit/>
          </a:bodyPr>
          <a:lstStyle/>
          <a:p>
            <a:pPr algn="ctr"/>
            <a:r>
              <a:rPr lang="sv-SE" sz="2400" b="1"/>
              <a:t>Delregional arbetsgrupp rehabilitering</a:t>
            </a:r>
          </a:p>
        </p:txBody>
      </p:sp>
      <p:pic>
        <p:nvPicPr>
          <p:cNvPr id="9" name="Bildobjekt 8">
            <a:extLst>
              <a:ext uri="{FF2B5EF4-FFF2-40B4-BE49-F238E27FC236}">
                <a16:creationId xmlns:a16="http://schemas.microsoft.com/office/drawing/2014/main" id="{F612BF04-B214-86F5-4BA7-0116ECBAF812}"/>
              </a:ext>
            </a:extLst>
          </p:cNvPr>
          <p:cNvPicPr>
            <a:picLocks noChangeAspect="1"/>
          </p:cNvPicPr>
          <p:nvPr/>
        </p:nvPicPr>
        <p:blipFill>
          <a:blip r:embed="rId2"/>
          <a:stretch>
            <a:fillRect/>
          </a:stretch>
        </p:blipFill>
        <p:spPr>
          <a:xfrm>
            <a:off x="1507526" y="947530"/>
            <a:ext cx="3930929" cy="5532782"/>
          </a:xfrm>
          <a:prstGeom prst="rect">
            <a:avLst/>
          </a:prstGeom>
          <a:solidFill>
            <a:schemeClr val="accent2"/>
          </a:solidFill>
          <a:ln>
            <a:solidFill>
              <a:srgbClr val="EE7D31"/>
            </a:solidFill>
          </a:ln>
        </p:spPr>
      </p:pic>
      <p:pic>
        <p:nvPicPr>
          <p:cNvPr id="10" name="Bildobjekt 9">
            <a:extLst>
              <a:ext uri="{FF2B5EF4-FFF2-40B4-BE49-F238E27FC236}">
                <a16:creationId xmlns:a16="http://schemas.microsoft.com/office/drawing/2014/main" id="{23E2FD36-D423-BBEC-DECC-A128195ACD47}"/>
              </a:ext>
            </a:extLst>
          </p:cNvPr>
          <p:cNvPicPr>
            <a:picLocks noChangeAspect="1"/>
          </p:cNvPicPr>
          <p:nvPr/>
        </p:nvPicPr>
        <p:blipFill>
          <a:blip r:embed="rId3"/>
          <a:stretch>
            <a:fillRect/>
          </a:stretch>
        </p:blipFill>
        <p:spPr>
          <a:xfrm>
            <a:off x="6179513" y="3244889"/>
            <a:ext cx="3238781" cy="1653683"/>
          </a:xfrm>
          <a:prstGeom prst="rect">
            <a:avLst/>
          </a:prstGeom>
        </p:spPr>
      </p:pic>
    </p:spTree>
    <p:extLst>
      <p:ext uri="{BB962C8B-B14F-4D97-AF65-F5344CB8AC3E}">
        <p14:creationId xmlns:p14="http://schemas.microsoft.com/office/powerpoint/2010/main" val="2134060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3AE6DB-F59F-118A-7377-37AAB4807CC8}"/>
              </a:ext>
            </a:extLst>
          </p:cNvPr>
          <p:cNvSpPr>
            <a:spLocks noGrp="1"/>
          </p:cNvSpPr>
          <p:nvPr>
            <p:ph type="title"/>
          </p:nvPr>
        </p:nvSpPr>
        <p:spPr/>
        <p:txBody>
          <a:bodyPr>
            <a:normAutofit/>
          </a:bodyPr>
          <a:lstStyle/>
          <a:p>
            <a:r>
              <a:rPr lang="sv-SE" sz="2800" b="1"/>
              <a:t>Gruppens sammansättning och deltagande, antal möten och mötesformer</a:t>
            </a:r>
          </a:p>
        </p:txBody>
      </p:sp>
      <p:sp>
        <p:nvSpPr>
          <p:cNvPr id="3" name="Platshållare för innehåll 2">
            <a:extLst>
              <a:ext uri="{FF2B5EF4-FFF2-40B4-BE49-F238E27FC236}">
                <a16:creationId xmlns:a16="http://schemas.microsoft.com/office/drawing/2014/main" id="{5D472F90-9E7F-F0E5-B2A9-2D409C44D9FD}"/>
              </a:ext>
            </a:extLst>
          </p:cNvPr>
          <p:cNvSpPr>
            <a:spLocks noGrp="1"/>
          </p:cNvSpPr>
          <p:nvPr>
            <p:ph idx="1"/>
          </p:nvPr>
        </p:nvSpPr>
        <p:spPr>
          <a:xfrm>
            <a:off x="838200" y="2234599"/>
            <a:ext cx="10515600" cy="3529872"/>
          </a:xfrm>
        </p:spPr>
        <p:txBody>
          <a:bodyPr vert="horz" lIns="91440" tIns="45720" rIns="91440" bIns="45720" rtlCol="0" anchor="t">
            <a:normAutofit lnSpcReduction="10000"/>
          </a:bodyPr>
          <a:lstStyle/>
          <a:p>
            <a:r>
              <a:rPr lang="sv-SE" sz="1800" dirty="0">
                <a:cs typeface="Arial"/>
              </a:rPr>
              <a:t>Arbetsgrupp rehabilitering har haft 5 möten under året, varav 3 fysiska.</a:t>
            </a:r>
            <a:r>
              <a:rPr lang="sv-SE" sz="1800" dirty="0">
                <a:ea typeface="+mn-lt"/>
                <a:cs typeface="+mn-lt"/>
              </a:rPr>
              <a:t> Höstens sista möte var en workshop som leddes av  tjänstedesigner vid Enheten för Innovation och Utveckling, Ängelholms sjukhus. Workshopen resulterade i en mötesplan för 2026 med tydlig dagordning för respektive möte.</a:t>
            </a:r>
            <a:endParaRPr lang="sv-SE" sz="1800" dirty="0">
              <a:cs typeface="Arial"/>
            </a:endParaRPr>
          </a:p>
          <a:p>
            <a:pPr marL="0" indent="0">
              <a:buNone/>
            </a:pPr>
            <a:endParaRPr lang="sv-SE" sz="1800" dirty="0">
              <a:cs typeface="Arial"/>
            </a:endParaRPr>
          </a:p>
          <a:p>
            <a:r>
              <a:rPr lang="sv-SE" sz="1800" dirty="0">
                <a:cs typeface="Arial"/>
              </a:rPr>
              <a:t>Gruppen består av representanter från 3 kommuner i NV, Helsingborgs, Ängelholms och </a:t>
            </a:r>
            <a:r>
              <a:rPr lang="sv-SE" sz="1800" dirty="0" err="1">
                <a:cs typeface="Arial"/>
              </a:rPr>
              <a:t>Landskorna</a:t>
            </a:r>
            <a:r>
              <a:rPr lang="sv-SE" sz="1800" dirty="0">
                <a:cs typeface="Arial"/>
              </a:rPr>
              <a:t> lasarett samt offentlig och privat regional primärvård.</a:t>
            </a:r>
          </a:p>
          <a:p>
            <a:endParaRPr lang="sv-SE" sz="1800" dirty="0">
              <a:cs typeface="Arial"/>
            </a:endParaRPr>
          </a:p>
          <a:p>
            <a:r>
              <a:rPr lang="sv-SE" sz="1800" dirty="0">
                <a:cs typeface="Arial"/>
              </a:rPr>
              <a:t>Sammankallade har enhetschef från Klippans kommun samt MAR från Helsingborgs stad varit.</a:t>
            </a:r>
          </a:p>
          <a:p>
            <a:endParaRPr lang="sv-SE" sz="1800" dirty="0">
              <a:cs typeface="Arial"/>
            </a:endParaRPr>
          </a:p>
          <a:p>
            <a:r>
              <a:rPr lang="sv-SE" sz="1800" dirty="0">
                <a:cs typeface="Arial"/>
              </a:rPr>
              <a:t>Under året ersatte verksamhetsutvecklare AT och FT från Ängelholms kommun samt enhetschef från rehabilitering Ängelholm anslöt till gruppen.</a:t>
            </a:r>
          </a:p>
        </p:txBody>
      </p:sp>
    </p:spTree>
    <p:extLst>
      <p:ext uri="{BB962C8B-B14F-4D97-AF65-F5344CB8AC3E}">
        <p14:creationId xmlns:p14="http://schemas.microsoft.com/office/powerpoint/2010/main" val="3738075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3AE6DB-F59F-118A-7377-37AAB4807CC8}"/>
              </a:ext>
            </a:extLst>
          </p:cNvPr>
          <p:cNvSpPr>
            <a:spLocks noGrp="1"/>
          </p:cNvSpPr>
          <p:nvPr>
            <p:ph type="title"/>
          </p:nvPr>
        </p:nvSpPr>
        <p:spPr>
          <a:xfrm>
            <a:off x="838200" y="537561"/>
            <a:ext cx="10515600" cy="1325563"/>
          </a:xfrm>
        </p:spPr>
        <p:txBody>
          <a:bodyPr>
            <a:normAutofit/>
          </a:bodyPr>
          <a:lstStyle/>
          <a:p>
            <a:r>
              <a:rPr lang="sv-SE" sz="2800" b="1"/>
              <a:t>Gruppens fokusområden 2025</a:t>
            </a:r>
          </a:p>
        </p:txBody>
      </p:sp>
      <p:sp>
        <p:nvSpPr>
          <p:cNvPr id="3" name="Platshållare för innehåll 2">
            <a:extLst>
              <a:ext uri="{FF2B5EF4-FFF2-40B4-BE49-F238E27FC236}">
                <a16:creationId xmlns:a16="http://schemas.microsoft.com/office/drawing/2014/main" id="{5D472F90-9E7F-F0E5-B2A9-2D409C44D9FD}"/>
              </a:ext>
            </a:extLst>
          </p:cNvPr>
          <p:cNvSpPr>
            <a:spLocks noGrp="1"/>
          </p:cNvSpPr>
          <p:nvPr>
            <p:ph idx="1"/>
          </p:nvPr>
        </p:nvSpPr>
        <p:spPr/>
        <p:txBody>
          <a:bodyPr vert="horz" lIns="91440" tIns="45720" rIns="91440" bIns="45720" rtlCol="0" anchor="t">
            <a:normAutofit fontScale="92500" lnSpcReduction="10000"/>
          </a:bodyPr>
          <a:lstStyle/>
          <a:p>
            <a:r>
              <a:rPr lang="sv-SE" sz="1800" b="1" dirty="0">
                <a:cs typeface="Arial"/>
              </a:rPr>
              <a:t>SIP</a:t>
            </a:r>
            <a:r>
              <a:rPr lang="sv-SE" sz="1800" dirty="0">
                <a:cs typeface="Arial"/>
              </a:rPr>
              <a:t> – </a:t>
            </a:r>
            <a:r>
              <a:rPr lang="sv-SE" sz="1800" err="1">
                <a:cs typeface="Arial"/>
              </a:rPr>
              <a:t>rehabpersonal</a:t>
            </a:r>
            <a:r>
              <a:rPr lang="sv-SE" sz="1800" dirty="0">
                <a:cs typeface="Arial"/>
              </a:rPr>
              <a:t> inkluderas i SIP-arbetet för högre </a:t>
            </a:r>
            <a:r>
              <a:rPr lang="sv-SE" sz="1800">
                <a:cs typeface="Arial"/>
              </a:rPr>
              <a:t>kvalitet</a:t>
            </a:r>
            <a:endParaRPr lang="sv-SE" sz="1400">
              <a:ea typeface="+mn-lt"/>
              <a:cs typeface="+mn-lt"/>
            </a:endParaRPr>
          </a:p>
          <a:p>
            <a:pPr marL="0" indent="0">
              <a:buNone/>
            </a:pPr>
            <a:r>
              <a:rPr lang="sv-SE" sz="1600" dirty="0">
                <a:ea typeface="+mn-lt"/>
                <a:cs typeface="+mn-lt"/>
              </a:rPr>
              <a:t>Brister identifierade i rehabiliteringsaspekter i SIP och Mina Planer, särskilt inom primärvården. Behov av tydligare rutiner </a:t>
            </a:r>
            <a:r>
              <a:rPr lang="sv-SE" sz="1600">
                <a:ea typeface="+mn-lt"/>
                <a:cs typeface="+mn-lt"/>
              </a:rPr>
              <a:t>för involvering av AT/FT och informationsöverföring lyft ur patientsäkerhetsperspektiv.</a:t>
            </a:r>
            <a:endParaRPr lang="sv-SE" sz="1600">
              <a:cs typeface="Arial"/>
            </a:endParaRPr>
          </a:p>
          <a:p>
            <a:pPr marL="0" indent="0">
              <a:buNone/>
            </a:pPr>
            <a:endParaRPr lang="sv-SE" sz="1600" dirty="0">
              <a:cs typeface="Arial"/>
            </a:endParaRPr>
          </a:p>
          <a:p>
            <a:r>
              <a:rPr lang="sv-SE" sz="1800" b="1">
                <a:cs typeface="Arial"/>
              </a:rPr>
              <a:t>Personcentrerat arbets- och förhållningssätt</a:t>
            </a:r>
            <a:r>
              <a:rPr lang="sv-SE" sz="1800" dirty="0">
                <a:cs typeface="Arial"/>
              </a:rPr>
              <a:t> </a:t>
            </a:r>
          </a:p>
          <a:p>
            <a:pPr marL="0" indent="0">
              <a:buNone/>
            </a:pPr>
            <a:r>
              <a:rPr lang="sv-SE" sz="1600">
                <a:cs typeface="Arial"/>
              </a:rPr>
              <a:t>Professionerna har hög kompetens inom förhållningssättet och är en resurs i respektive verksamhet. Kan inkludera rehabiliterande </a:t>
            </a:r>
            <a:r>
              <a:rPr lang="sv-SE" sz="1600" dirty="0">
                <a:cs typeface="Arial"/>
              </a:rPr>
              <a:t>synsätt.</a:t>
            </a:r>
          </a:p>
          <a:p>
            <a:pPr marL="0" indent="0">
              <a:buNone/>
            </a:pPr>
            <a:endParaRPr lang="sv-SE" sz="1400" dirty="0">
              <a:cs typeface="Arial"/>
            </a:endParaRPr>
          </a:p>
          <a:p>
            <a:r>
              <a:rPr lang="sv-SE" sz="1800" b="1">
                <a:cs typeface="Arial"/>
              </a:rPr>
              <a:t>Rehabiliteringsflöde</a:t>
            </a:r>
          </a:p>
          <a:p>
            <a:pPr marL="0" indent="0">
              <a:buNone/>
            </a:pPr>
            <a:r>
              <a:rPr lang="sv-SE" sz="1400">
                <a:cs typeface="Arial"/>
              </a:rPr>
              <a:t>I</a:t>
            </a:r>
            <a:r>
              <a:rPr lang="sv-SE" sz="1600">
                <a:cs typeface="Arial"/>
              </a:rPr>
              <a:t>dentifiera otydligheter i ansvar och kontaktvägar mellan slutenvård, kommunal och regional primärvård. </a:t>
            </a:r>
            <a:endParaRPr lang="sv-SE" sz="1600" dirty="0">
              <a:cs typeface="Arial"/>
            </a:endParaRPr>
          </a:p>
          <a:p>
            <a:pPr marL="0" indent="0">
              <a:buNone/>
            </a:pPr>
            <a:endParaRPr lang="sv-SE" sz="1600" dirty="0">
              <a:cs typeface="Arial"/>
            </a:endParaRPr>
          </a:p>
          <a:p>
            <a:r>
              <a:rPr lang="sv-SE" sz="1800" b="1">
                <a:cs typeface="Arial"/>
              </a:rPr>
              <a:t>Fallprevention</a:t>
            </a:r>
          </a:p>
          <a:p>
            <a:pPr marL="0" indent="0">
              <a:buNone/>
            </a:pPr>
            <a:r>
              <a:rPr lang="sv-SE" sz="1600">
                <a:cs typeface="Arial"/>
              </a:rPr>
              <a:t>Senior Alert används i samtliga kommuner i NV men behov av enhetligt arbetssätt och samverkansrutin finns.</a:t>
            </a:r>
          </a:p>
          <a:p>
            <a:pPr marL="0" indent="0">
              <a:buNone/>
            </a:pPr>
            <a:endParaRPr lang="sv-SE" sz="1800" b="1" dirty="0">
              <a:cs typeface="Arial"/>
            </a:endParaRPr>
          </a:p>
        </p:txBody>
      </p:sp>
    </p:spTree>
    <p:extLst>
      <p:ext uri="{BB962C8B-B14F-4D97-AF65-F5344CB8AC3E}">
        <p14:creationId xmlns:p14="http://schemas.microsoft.com/office/powerpoint/2010/main" val="971221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3AE6DB-F59F-118A-7377-37AAB4807CC8}"/>
              </a:ext>
            </a:extLst>
          </p:cNvPr>
          <p:cNvSpPr>
            <a:spLocks noGrp="1"/>
          </p:cNvSpPr>
          <p:nvPr>
            <p:ph type="title"/>
          </p:nvPr>
        </p:nvSpPr>
        <p:spPr/>
        <p:txBody>
          <a:bodyPr>
            <a:normAutofit/>
          </a:bodyPr>
          <a:lstStyle/>
          <a:p>
            <a:r>
              <a:rPr lang="sv-SE" sz="2800" b="1"/>
              <a:t>Genomförda aktiviteter</a:t>
            </a:r>
          </a:p>
        </p:txBody>
      </p:sp>
      <p:sp>
        <p:nvSpPr>
          <p:cNvPr id="3" name="Platshållare för innehåll 2">
            <a:extLst>
              <a:ext uri="{FF2B5EF4-FFF2-40B4-BE49-F238E27FC236}">
                <a16:creationId xmlns:a16="http://schemas.microsoft.com/office/drawing/2014/main" id="{5D472F90-9E7F-F0E5-B2A9-2D409C44D9FD}"/>
              </a:ext>
            </a:extLst>
          </p:cNvPr>
          <p:cNvSpPr>
            <a:spLocks noGrp="1"/>
          </p:cNvSpPr>
          <p:nvPr>
            <p:ph idx="1"/>
          </p:nvPr>
        </p:nvSpPr>
        <p:spPr/>
        <p:txBody>
          <a:bodyPr vert="horz" lIns="91440" tIns="45720" rIns="91440" bIns="45720" rtlCol="0" anchor="t">
            <a:normAutofit/>
          </a:bodyPr>
          <a:lstStyle/>
          <a:p>
            <a:pPr marL="0" indent="0">
              <a:buNone/>
            </a:pPr>
            <a:endParaRPr lang="sv-SE" sz="1800" dirty="0">
              <a:cs typeface="Arial"/>
            </a:endParaRPr>
          </a:p>
          <a:p>
            <a:pPr marL="0" indent="0">
              <a:buNone/>
            </a:pPr>
            <a:r>
              <a:rPr lang="sv-SE" sz="1800" dirty="0">
                <a:cs typeface="Arial"/>
              </a:rPr>
              <a:t>Arbetsgrupp rehabilitering har startat sitt arbete under 2025 och arbetet har kopplat till de fokusområden som presenterats ovan. Dessa har främst handlat om att identifiera gap, brister, kompetens och vad som erbjuds nordvästra </a:t>
            </a:r>
            <a:r>
              <a:rPr lang="sv-SE" sz="1800" dirty="0" err="1">
                <a:cs typeface="Arial"/>
              </a:rPr>
              <a:t>skånes</a:t>
            </a:r>
            <a:r>
              <a:rPr lang="sv-SE" sz="1800" dirty="0">
                <a:cs typeface="Arial"/>
              </a:rPr>
              <a:t> medborgare i rehabiliteringskedjan. Denna process är helt kopplad till övrigt Nära Vård arbete och delregional aktivitets- och tidsplan. </a:t>
            </a:r>
            <a:endParaRPr lang="sv-SE"/>
          </a:p>
          <a:p>
            <a:pPr marL="0" indent="0">
              <a:buNone/>
            </a:pPr>
            <a:endParaRPr lang="sv-SE" sz="1800" dirty="0">
              <a:cs typeface="Arial"/>
            </a:endParaRPr>
          </a:p>
          <a:p>
            <a:pPr marL="0" indent="0">
              <a:buNone/>
            </a:pPr>
            <a:r>
              <a:rPr lang="sv-SE" sz="1800" dirty="0">
                <a:cs typeface="Arial"/>
              </a:rPr>
              <a:t>Gemensam workshop med målet att:</a:t>
            </a:r>
          </a:p>
          <a:p>
            <a:r>
              <a:rPr lang="sv-SE" sz="1800" dirty="0">
                <a:cs typeface="Arial"/>
              </a:rPr>
              <a:t>Skapa en gemensam bild av den delregional rehabiliteringen</a:t>
            </a:r>
          </a:p>
          <a:p>
            <a:r>
              <a:rPr lang="sv-SE" sz="1800" dirty="0">
                <a:cs typeface="Arial"/>
              </a:rPr>
              <a:t>Identifiera fokusområden</a:t>
            </a:r>
          </a:p>
          <a:p>
            <a:r>
              <a:rPr lang="sv-SE" sz="1800" dirty="0">
                <a:cs typeface="Arial"/>
              </a:rPr>
              <a:t>Identifiera en mötesplan för 2026 med tydlig struktur</a:t>
            </a:r>
          </a:p>
          <a:p>
            <a:pPr marL="0" indent="0">
              <a:buNone/>
            </a:pPr>
            <a:r>
              <a:rPr lang="sv-SE" sz="1800" dirty="0">
                <a:cs typeface="Arial"/>
              </a:rPr>
              <a:t>      </a:t>
            </a:r>
            <a:r>
              <a:rPr lang="sv-SE" sz="1600" i="1" dirty="0">
                <a:cs typeface="Arial"/>
              </a:rPr>
              <a:t>Se nästa bild</a:t>
            </a:r>
          </a:p>
        </p:txBody>
      </p:sp>
    </p:spTree>
    <p:extLst>
      <p:ext uri="{BB962C8B-B14F-4D97-AF65-F5344CB8AC3E}">
        <p14:creationId xmlns:p14="http://schemas.microsoft.com/office/powerpoint/2010/main" val="2510543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bild som visar text, Post-it, skärmbild, Teckensnitt&#10;&#10;AI-genererat innehåll kan vara felaktigt.">
            <a:extLst>
              <a:ext uri="{FF2B5EF4-FFF2-40B4-BE49-F238E27FC236}">
                <a16:creationId xmlns:a16="http://schemas.microsoft.com/office/drawing/2014/main" id="{4A72AA5F-3620-4A12-281E-D8CA0702A4D4}"/>
              </a:ext>
            </a:extLst>
          </p:cNvPr>
          <p:cNvPicPr>
            <a:picLocks noChangeAspect="1"/>
          </p:cNvPicPr>
          <p:nvPr/>
        </p:nvPicPr>
        <p:blipFill>
          <a:blip r:embed="rId2"/>
          <a:stretch>
            <a:fillRect/>
          </a:stretch>
        </p:blipFill>
        <p:spPr>
          <a:xfrm>
            <a:off x="733442" y="171690"/>
            <a:ext cx="10729509" cy="5981700"/>
          </a:xfrm>
          <a:prstGeom prst="rect">
            <a:avLst/>
          </a:prstGeom>
          <a:noFill/>
        </p:spPr>
      </p:pic>
    </p:spTree>
    <p:extLst>
      <p:ext uri="{BB962C8B-B14F-4D97-AF65-F5344CB8AC3E}">
        <p14:creationId xmlns:p14="http://schemas.microsoft.com/office/powerpoint/2010/main" val="3436220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894010-76C0-2967-9A52-DCC3F1FEA974}"/>
              </a:ext>
            </a:extLst>
          </p:cNvPr>
          <p:cNvSpPr>
            <a:spLocks noGrp="1"/>
          </p:cNvSpPr>
          <p:nvPr>
            <p:ph type="title"/>
          </p:nvPr>
        </p:nvSpPr>
        <p:spPr/>
        <p:txBody>
          <a:bodyPr>
            <a:normAutofit/>
          </a:bodyPr>
          <a:lstStyle/>
          <a:p>
            <a:r>
              <a:rPr lang="sv-SE" sz="3200" b="1"/>
              <a:t>Mål, strategier och utmaningar kommande år</a:t>
            </a:r>
          </a:p>
        </p:txBody>
      </p:sp>
      <p:sp>
        <p:nvSpPr>
          <p:cNvPr id="3" name="Platshållare för innehåll 2">
            <a:extLst>
              <a:ext uri="{FF2B5EF4-FFF2-40B4-BE49-F238E27FC236}">
                <a16:creationId xmlns:a16="http://schemas.microsoft.com/office/drawing/2014/main" id="{7BFC8865-CD17-EB4C-9B37-FA196D932DC7}"/>
              </a:ext>
            </a:extLst>
          </p:cNvPr>
          <p:cNvSpPr>
            <a:spLocks noGrp="1"/>
          </p:cNvSpPr>
          <p:nvPr>
            <p:ph idx="1"/>
          </p:nvPr>
        </p:nvSpPr>
        <p:spPr/>
        <p:txBody>
          <a:bodyPr vert="horz" lIns="91440" tIns="45720" rIns="91440" bIns="45720" rtlCol="0" anchor="t">
            <a:normAutofit/>
          </a:bodyPr>
          <a:lstStyle/>
          <a:p>
            <a:r>
              <a:rPr lang="sv-SE" sz="1800">
                <a:ea typeface="+mn-lt"/>
                <a:cs typeface="+mn-lt"/>
              </a:rPr>
              <a:t>Fortsatt arbete planeras med fokus på tydligare samverkansrutiner, stärkt delregional dialog och erfarenhetsutbyte mellan rehabiliteringsprofessioner.</a:t>
            </a:r>
            <a:endParaRPr lang="sv-SE" sz="1800">
              <a:cs typeface="Arial" panose="020B0604020202020204"/>
            </a:endParaRPr>
          </a:p>
          <a:p>
            <a:pPr marL="0" indent="0">
              <a:buNone/>
            </a:pPr>
            <a:endParaRPr lang="sv-SE" sz="1800" dirty="0">
              <a:latin typeface="Arial" panose="020B0604020202020204"/>
              <a:cs typeface="Arial"/>
            </a:endParaRPr>
          </a:p>
          <a:p>
            <a:r>
              <a:rPr lang="sv-SE" sz="1800">
                <a:latin typeface="Arial" panose="020B0604020202020204"/>
                <a:cs typeface="Arial"/>
              </a:rPr>
              <a:t>Behov av tydligare rutiner för involvering av AT/FT och informationsöverföring lyft ur patientsäkerhetsperspektiv</a:t>
            </a:r>
          </a:p>
          <a:p>
            <a:pPr marL="0" indent="0">
              <a:buNone/>
            </a:pPr>
            <a:endParaRPr lang="sv-SE" sz="1800" dirty="0">
              <a:ea typeface="+mn-lt"/>
              <a:cs typeface="+mn-lt"/>
            </a:endParaRPr>
          </a:p>
          <a:p>
            <a:r>
              <a:rPr lang="sv-SE" sz="1800">
                <a:ea typeface="+mn-lt"/>
                <a:cs typeface="+mn-lt"/>
              </a:rPr>
              <a:t>Variationer i hemrehab och tillämpning av tröskelprincipen uppmärksammade som jämlikhetsutmaning.</a:t>
            </a:r>
            <a:endParaRPr lang="sv-SE" sz="1800">
              <a:latin typeface="Aptos"/>
              <a:cs typeface="Arial"/>
            </a:endParaRPr>
          </a:p>
          <a:p>
            <a:pPr marL="0" indent="0">
              <a:buNone/>
            </a:pPr>
            <a:endParaRPr lang="sv-SE" sz="1800" dirty="0">
              <a:ea typeface="+mn-lt"/>
              <a:cs typeface="+mn-lt"/>
            </a:endParaRPr>
          </a:p>
          <a:p>
            <a:r>
              <a:rPr lang="sv-SE" sz="1800">
                <a:ea typeface="+mn-lt"/>
                <a:cs typeface="+mn-lt"/>
              </a:rPr>
              <a:t>Risk för minskade rehabiliteringsresurser i primärvården och dess ev påverkan på förebyggande arbete</a:t>
            </a:r>
            <a:endParaRPr lang="sv-SE" sz="1800">
              <a:latin typeface="Aptos"/>
              <a:cs typeface="Arial"/>
            </a:endParaRPr>
          </a:p>
          <a:p>
            <a:endParaRPr lang="sv-SE" sz="1100" dirty="0">
              <a:latin typeface="Aptos"/>
              <a:cs typeface="Arial"/>
            </a:endParaRPr>
          </a:p>
          <a:p>
            <a:endParaRPr lang="sv-SE" sz="1100" dirty="0">
              <a:latin typeface="Aptos"/>
              <a:cs typeface="Arial"/>
            </a:endParaRPr>
          </a:p>
        </p:txBody>
      </p:sp>
    </p:spTree>
    <p:extLst>
      <p:ext uri="{BB962C8B-B14F-4D97-AF65-F5344CB8AC3E}">
        <p14:creationId xmlns:p14="http://schemas.microsoft.com/office/powerpoint/2010/main" val="1017127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2CE44B-D506-76DF-008D-1A8BF7420F0E}"/>
              </a:ext>
            </a:extLst>
          </p:cNvPr>
          <p:cNvSpPr>
            <a:spLocks noGrp="1"/>
          </p:cNvSpPr>
          <p:nvPr>
            <p:ph type="title"/>
          </p:nvPr>
        </p:nvSpPr>
        <p:spPr>
          <a:xfrm>
            <a:off x="838200" y="609121"/>
            <a:ext cx="10515600" cy="1325563"/>
          </a:xfrm>
        </p:spPr>
        <p:txBody>
          <a:bodyPr>
            <a:normAutofit/>
          </a:bodyPr>
          <a:lstStyle/>
          <a:p>
            <a:r>
              <a:rPr lang="sv-SE" sz="3600" b="1"/>
              <a:t>		Lokalt samråd psykiatri</a:t>
            </a:r>
          </a:p>
        </p:txBody>
      </p:sp>
      <p:sp>
        <p:nvSpPr>
          <p:cNvPr id="5" name="textruta 4">
            <a:extLst>
              <a:ext uri="{FF2B5EF4-FFF2-40B4-BE49-F238E27FC236}">
                <a16:creationId xmlns:a16="http://schemas.microsoft.com/office/drawing/2014/main" id="{7D81FD7B-C2B6-E223-486F-FCD32F37C495}"/>
              </a:ext>
            </a:extLst>
          </p:cNvPr>
          <p:cNvSpPr txBox="1"/>
          <p:nvPr/>
        </p:nvSpPr>
        <p:spPr>
          <a:xfrm>
            <a:off x="838200" y="2224242"/>
            <a:ext cx="4868119" cy="3139321"/>
          </a:xfrm>
          <a:prstGeom prst="rect">
            <a:avLst/>
          </a:prstGeom>
          <a:noFill/>
        </p:spPr>
        <p:txBody>
          <a:bodyPr wrap="square">
            <a:spAutoFit/>
          </a:bodyPr>
          <a:lstStyle/>
          <a:p>
            <a:pPr>
              <a:tabLst>
                <a:tab pos="457200" algn="l"/>
              </a:tabLst>
            </a:pPr>
            <a:r>
              <a:rPr lang="sv-SE" b="1">
                <a:effectLst/>
                <a:ea typeface="Calibri" panose="020F0502020204030204" pitchFamily="34" charset="0"/>
                <a:cs typeface="Calibri" panose="020F0502020204030204" pitchFamily="34" charset="0"/>
              </a:rPr>
              <a:t>Stort Lokalt Samråd Psykiatri – delregion nordväst</a:t>
            </a:r>
            <a:r>
              <a:rPr lang="sv-SE" b="1">
                <a:ea typeface="Calibri" panose="020F0502020204030204" pitchFamily="34" charset="0"/>
                <a:cs typeface="Calibri" panose="020F0502020204030204" pitchFamily="34" charset="0"/>
              </a:rPr>
              <a:t> </a:t>
            </a:r>
            <a:r>
              <a:rPr lang="sv-SE" b="1">
                <a:effectLst/>
                <a:ea typeface="Times New Roman" panose="02020603050405020304" pitchFamily="18" charset="0"/>
                <a:cs typeface="Times New Roman" panose="02020603050405020304" pitchFamily="18" charset="0"/>
              </a:rPr>
              <a:t>ansvarar för att: </a:t>
            </a:r>
          </a:p>
          <a:p>
            <a:pPr>
              <a:tabLst>
                <a:tab pos="457200" algn="l"/>
              </a:tabLst>
            </a:pPr>
            <a:endParaRPr lang="sv-SE">
              <a:effectLst/>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tabLst>
                <a:tab pos="914400" algn="l"/>
              </a:tabLst>
            </a:pPr>
            <a:r>
              <a:rPr lang="sv-SE">
                <a:effectLst/>
                <a:ea typeface="Times New Roman" panose="02020603050405020304" pitchFamily="18" charset="0"/>
                <a:cs typeface="Times New Roman" panose="02020603050405020304" pitchFamily="18" charset="0"/>
              </a:rPr>
              <a:t>följa upp lokal överenskommelse </a:t>
            </a:r>
            <a:endParaRPr lang="sv-SE">
              <a:effectLst/>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tabLst>
                <a:tab pos="914400" algn="l"/>
              </a:tabLst>
            </a:pPr>
            <a:r>
              <a:rPr lang="sv-SE">
                <a:effectLst/>
                <a:ea typeface="Times New Roman" panose="02020603050405020304" pitchFamily="18" charset="0"/>
                <a:cs typeface="Times New Roman" panose="02020603050405020304" pitchFamily="18" charset="0"/>
              </a:rPr>
              <a:t>vid behov revidera lokal överenskommelse</a:t>
            </a:r>
            <a:endParaRPr lang="sv-SE">
              <a:effectLst/>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tabLst>
                <a:tab pos="914400" algn="l"/>
              </a:tabLst>
            </a:pPr>
            <a:r>
              <a:rPr lang="sv-SE">
                <a:effectLst/>
                <a:ea typeface="Times New Roman" panose="02020603050405020304" pitchFamily="18" charset="0"/>
                <a:cs typeface="Times New Roman" panose="02020603050405020304" pitchFamily="18" charset="0"/>
              </a:rPr>
              <a:t>Parterna identifierar och prioriterar årligen gemensamma utvecklingsområden och/eller områden för kompetensutveckling tillsammans med Styrgruppen</a:t>
            </a:r>
          </a:p>
        </p:txBody>
      </p:sp>
      <p:sp>
        <p:nvSpPr>
          <p:cNvPr id="7" name="textruta 6">
            <a:extLst>
              <a:ext uri="{FF2B5EF4-FFF2-40B4-BE49-F238E27FC236}">
                <a16:creationId xmlns:a16="http://schemas.microsoft.com/office/drawing/2014/main" id="{FAB0ADF0-FDD5-BABE-F0A8-6457679F2359}"/>
              </a:ext>
            </a:extLst>
          </p:cNvPr>
          <p:cNvSpPr txBox="1"/>
          <p:nvPr/>
        </p:nvSpPr>
        <p:spPr>
          <a:xfrm>
            <a:off x="5960962" y="2224242"/>
            <a:ext cx="4953964" cy="2523768"/>
          </a:xfrm>
          <a:prstGeom prst="rect">
            <a:avLst/>
          </a:prstGeom>
          <a:noFill/>
        </p:spPr>
        <p:txBody>
          <a:bodyPr wrap="square">
            <a:spAutoFit/>
          </a:bodyPr>
          <a:lstStyle/>
          <a:p>
            <a:r>
              <a:rPr lang="sv-SE" b="1">
                <a:effectLst/>
                <a:ea typeface="Calibri" panose="020F0502020204030204" pitchFamily="34" charset="0"/>
                <a:cs typeface="Calibri" panose="020F0502020204030204" pitchFamily="34" charset="0"/>
              </a:rPr>
              <a:t>Litet Lokalt Samråd Psykiatri – delregion nordväst ansvarar för att:</a:t>
            </a:r>
            <a:endParaRPr lang="sv-SE">
              <a:effectLst/>
              <a:ea typeface="Calibri" panose="020F0502020204030204" pitchFamily="34" charset="0"/>
              <a:cs typeface="Calibri" panose="020F0502020204030204" pitchFamily="34" charset="0"/>
            </a:endParaRPr>
          </a:p>
          <a:p>
            <a:pPr marL="342900" lvl="0" indent="-342900">
              <a:buFont typeface="Arial" panose="020B0604020202020204" pitchFamily="34" charset="0"/>
              <a:buChar char="•"/>
              <a:tabLst>
                <a:tab pos="457200" algn="l"/>
              </a:tabLst>
            </a:pPr>
            <a:endParaRPr lang="sv-SE">
              <a:effectLst/>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tabLst>
                <a:tab pos="914400" algn="l"/>
              </a:tabLst>
            </a:pPr>
            <a:r>
              <a:rPr lang="sv-SE">
                <a:effectLst/>
                <a:ea typeface="Times New Roman" panose="02020603050405020304" pitchFamily="18" charset="0"/>
                <a:cs typeface="Times New Roman" panose="02020603050405020304" pitchFamily="18" charset="0"/>
              </a:rPr>
              <a:t>arbeta aktivt med prioriterade områden</a:t>
            </a:r>
            <a:endParaRPr lang="sv-SE">
              <a:effectLst/>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tabLst>
                <a:tab pos="914400" algn="l"/>
              </a:tabLst>
            </a:pPr>
            <a:r>
              <a:rPr lang="sv-SE">
                <a:effectLst/>
                <a:ea typeface="Times New Roman" panose="02020603050405020304" pitchFamily="18" charset="0"/>
                <a:cs typeface="Times New Roman" panose="02020603050405020304" pitchFamily="18" charset="0"/>
              </a:rPr>
              <a:t>delge ömsesidig information</a:t>
            </a:r>
            <a:endParaRPr lang="sv-SE">
              <a:effectLst/>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tabLst>
                <a:tab pos="914400" algn="l"/>
              </a:tabLst>
            </a:pPr>
            <a:r>
              <a:rPr lang="sv-SE">
                <a:effectLst/>
                <a:ea typeface="Times New Roman" panose="02020603050405020304" pitchFamily="18" charset="0"/>
                <a:cs typeface="Times New Roman" panose="02020603050405020304" pitchFamily="18" charset="0"/>
              </a:rPr>
              <a:t>arbete med brister som uppstår i samverkan</a:t>
            </a:r>
          </a:p>
          <a:p>
            <a:pPr marL="742950" lvl="1" indent="-285750">
              <a:buFont typeface="Courier New" panose="02070309020205020404" pitchFamily="49" charset="0"/>
              <a:buChar char="o"/>
              <a:tabLst>
                <a:tab pos="914400" algn="l"/>
              </a:tabLst>
            </a:pPr>
            <a:endParaRPr lang="sv-SE" sz="1600">
              <a:effectLst/>
              <a:latin typeface="Aptos" panose="020B0004020202020204" pitchFamily="34" charset="0"/>
              <a:ea typeface="Calibri" panose="020F0502020204030204" pitchFamily="34" charset="0"/>
              <a:cs typeface="Times New Roman" panose="02020603050405020304" pitchFamily="18" charset="0"/>
            </a:endParaRPr>
          </a:p>
          <a:p>
            <a:r>
              <a:rPr lang="sv-SE" sz="1600">
                <a:effectLst/>
                <a:latin typeface="Calibri" panose="020F0502020204030204" pitchFamily="34" charset="0"/>
                <a:ea typeface="Calibri" panose="020F0502020204030204" pitchFamily="34" charset="0"/>
                <a:cs typeface="Calibri" panose="020F0502020204030204" pitchFamily="34" charset="0"/>
              </a:rPr>
              <a:t> </a:t>
            </a:r>
            <a:endParaRPr lang="sv-SE" sz="1600">
              <a:effectLst/>
              <a:latin typeface="Aptos" panose="020B00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4897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2740646D-3C01-02B8-2A6B-D2D774D20D98}"/>
              </a:ext>
            </a:extLst>
          </p:cNvPr>
          <p:cNvSpPr txBox="1"/>
          <p:nvPr/>
        </p:nvSpPr>
        <p:spPr>
          <a:xfrm>
            <a:off x="433754" y="775378"/>
            <a:ext cx="11303977" cy="4524315"/>
          </a:xfrm>
          <a:prstGeom prst="rect">
            <a:avLst/>
          </a:prstGeom>
          <a:noFill/>
        </p:spPr>
        <p:txBody>
          <a:bodyPr wrap="square">
            <a:spAutoFit/>
          </a:bodyPr>
          <a:lstStyle/>
          <a:p>
            <a:r>
              <a:rPr lang="sv-SE" sz="2000" b="1">
                <a:effectLst/>
                <a:ea typeface="Calibri" panose="020F0502020204030204" pitchFamily="34" charset="0"/>
                <a:cs typeface="Calibri" panose="020F0502020204030204" pitchFamily="34" charset="0"/>
              </a:rPr>
              <a:t>Syftet med våra möten </a:t>
            </a:r>
          </a:p>
          <a:p>
            <a:endParaRPr lang="sv-SE" b="1">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sv-SE">
                <a:effectLst/>
                <a:ea typeface="Times New Roman" panose="02020603050405020304" pitchFamily="18" charset="0"/>
                <a:cs typeface="Times New Roman" panose="02020603050405020304" pitchFamily="18" charset="0"/>
              </a:rPr>
              <a:t>Att verka för att ramöverenskommelsen och den lokala överenskommelsen är känd och efterlevs ute i våra verksamheter samt att den lokala överenskommelsen följ upp och revideras vid behov</a:t>
            </a:r>
            <a:endParaRPr lang="sv-SE">
              <a:effectLst/>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tabLst>
                <a:tab pos="457200" algn="l"/>
              </a:tabLst>
            </a:pPr>
            <a:r>
              <a:rPr lang="sv-SE">
                <a:effectLst/>
                <a:ea typeface="Times New Roman" panose="02020603050405020304" pitchFamily="18" charset="0"/>
                <a:cs typeface="Times New Roman" panose="02020603050405020304" pitchFamily="18" charset="0"/>
              </a:rPr>
              <a:t>Att skapa förutsättningar för att våra verksamheter ska följa de överenskommelser som ligger till grund för samverkan</a:t>
            </a:r>
            <a:endParaRPr lang="sv-SE">
              <a:effectLst/>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tabLst>
                <a:tab pos="457200" algn="l"/>
              </a:tabLst>
            </a:pPr>
            <a:r>
              <a:rPr lang="sv-SE">
                <a:effectLst/>
                <a:ea typeface="Times New Roman" panose="02020603050405020304" pitchFamily="18" charset="0"/>
                <a:cs typeface="Times New Roman" panose="02020603050405020304" pitchFamily="18" charset="0"/>
              </a:rPr>
              <a:t>Att tillsammans skapa en struktur för samverkan</a:t>
            </a:r>
            <a:endParaRPr lang="sv-SE">
              <a:effectLst/>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tabLst>
                <a:tab pos="457200" algn="l"/>
              </a:tabLst>
            </a:pPr>
            <a:r>
              <a:rPr lang="sv-SE">
                <a:effectLst/>
                <a:ea typeface="Times New Roman" panose="02020603050405020304" pitchFamily="18" charset="0"/>
                <a:cs typeface="Times New Roman" panose="02020603050405020304" pitchFamily="18" charset="0"/>
              </a:rPr>
              <a:t>Att  fortsatt arbeta med utveckling av samverkan – samordna insatser för att förebygga organisatoriska mellanrum</a:t>
            </a:r>
            <a:endParaRPr lang="sv-SE">
              <a:effectLst/>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tabLst>
                <a:tab pos="457200" algn="l"/>
              </a:tabLst>
            </a:pPr>
            <a:r>
              <a:rPr lang="sv-SE">
                <a:effectLst/>
                <a:ea typeface="Times New Roman" panose="02020603050405020304" pitchFamily="18" charset="0"/>
                <a:cs typeface="Times New Roman" panose="02020603050405020304" pitchFamily="18" charset="0"/>
              </a:rPr>
              <a:t>Att tillsammans ge god vård och insatser med kvalitet utifrån individens behov</a:t>
            </a:r>
            <a:endParaRPr lang="sv-SE">
              <a:effectLst/>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tabLst>
                <a:tab pos="457200" algn="l"/>
              </a:tabLst>
            </a:pPr>
            <a:r>
              <a:rPr lang="sv-SE">
                <a:effectLst/>
                <a:ea typeface="Times New Roman" panose="02020603050405020304" pitchFamily="18" charset="0"/>
                <a:cs typeface="Times New Roman" panose="02020603050405020304" pitchFamily="18" charset="0"/>
              </a:rPr>
              <a:t>Att delge relevant information från våra olika verksamheter</a:t>
            </a:r>
            <a:endParaRPr lang="sv-SE">
              <a:effectLst/>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tabLst>
                <a:tab pos="457200" algn="l"/>
              </a:tabLst>
            </a:pPr>
            <a:r>
              <a:rPr lang="sv-SE">
                <a:effectLst/>
                <a:ea typeface="Times New Roman" panose="02020603050405020304" pitchFamily="18" charset="0"/>
                <a:cs typeface="Times New Roman" panose="02020603050405020304" pitchFamily="18" charset="0"/>
              </a:rPr>
              <a:t>Att främja kommunikation och dialog</a:t>
            </a:r>
            <a:endParaRPr lang="sv-SE">
              <a:effectLst/>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tabLst>
                <a:tab pos="457200" algn="l"/>
              </a:tabLst>
            </a:pPr>
            <a:r>
              <a:rPr lang="sv-SE">
                <a:effectLst/>
                <a:ea typeface="Times New Roman" panose="02020603050405020304" pitchFamily="18" charset="0"/>
                <a:cs typeface="Times New Roman" panose="02020603050405020304" pitchFamily="18" charset="0"/>
              </a:rPr>
              <a:t>Att öka kunskap och förståelse för de olika verksamheterna och professionernas uppdrag</a:t>
            </a:r>
            <a:endParaRPr lang="sv-SE">
              <a:effectLst/>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tabLst>
                <a:tab pos="457200" algn="l"/>
              </a:tabLst>
            </a:pPr>
            <a:r>
              <a:rPr lang="sv-SE">
                <a:effectLst/>
                <a:ea typeface="Times New Roman" panose="02020603050405020304" pitchFamily="18" charset="0"/>
                <a:cs typeface="Times New Roman" panose="02020603050405020304" pitchFamily="18" charset="0"/>
              </a:rPr>
              <a:t>Att samtliga verksamheter delges gemensam information</a:t>
            </a:r>
            <a:endParaRPr lang="sv-SE">
              <a:effectLst/>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tabLst>
                <a:tab pos="457200" algn="l"/>
              </a:tabLst>
            </a:pPr>
            <a:r>
              <a:rPr lang="sv-SE">
                <a:effectLst/>
                <a:ea typeface="Times New Roman" panose="02020603050405020304" pitchFamily="18" charset="0"/>
                <a:cs typeface="Times New Roman" panose="02020603050405020304" pitchFamily="18" charset="0"/>
              </a:rPr>
              <a:t>Att gemensamt identifiera och prioritera gemensamma utvecklingsområden</a:t>
            </a:r>
            <a:endParaRPr lang="sv-SE">
              <a:effectLst/>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tabLst>
                <a:tab pos="457200" algn="l"/>
              </a:tabLst>
            </a:pPr>
            <a:r>
              <a:rPr lang="sv-SE">
                <a:effectLst/>
                <a:ea typeface="Times New Roman" panose="02020603050405020304" pitchFamily="18" charset="0"/>
                <a:cs typeface="Times New Roman" panose="02020603050405020304" pitchFamily="18" charset="0"/>
              </a:rPr>
              <a:t>Alla verksamheter ska vara delaktiga och närvarande så vi kan driva aktuella frågor</a:t>
            </a:r>
            <a:endParaRPr lang="sv-SE">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5788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29">
            <a:extLst>
              <a:ext uri="{FF2B5EF4-FFF2-40B4-BE49-F238E27FC236}">
                <a16:creationId xmlns:a16="http://schemas.microsoft.com/office/drawing/2014/main" id="{DA1248F3-F816-2EB0-00AD-6258965F42C8}"/>
              </a:ext>
            </a:extLst>
          </p:cNvPr>
          <p:cNvCxnSpPr>
            <a:cxnSpLocks/>
          </p:cNvCxnSpPr>
          <p:nvPr/>
        </p:nvCxnSpPr>
        <p:spPr>
          <a:xfrm>
            <a:off x="302746" y="1580672"/>
            <a:ext cx="34893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9">
            <a:extLst>
              <a:ext uri="{FF2B5EF4-FFF2-40B4-BE49-F238E27FC236}">
                <a16:creationId xmlns:a16="http://schemas.microsoft.com/office/drawing/2014/main" id="{68EF073B-441D-6523-563A-C35EE77C9096}"/>
              </a:ext>
            </a:extLst>
          </p:cNvPr>
          <p:cNvCxnSpPr>
            <a:cxnSpLocks/>
          </p:cNvCxnSpPr>
          <p:nvPr/>
        </p:nvCxnSpPr>
        <p:spPr>
          <a:xfrm>
            <a:off x="302746" y="877927"/>
            <a:ext cx="34893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Rubrik 19">
            <a:extLst>
              <a:ext uri="{FF2B5EF4-FFF2-40B4-BE49-F238E27FC236}">
                <a16:creationId xmlns:a16="http://schemas.microsoft.com/office/drawing/2014/main" id="{5CF26B95-9114-DDA2-A57B-880E18D72EB0}"/>
              </a:ext>
            </a:extLst>
          </p:cNvPr>
          <p:cNvSpPr txBox="1">
            <a:spLocks/>
          </p:cNvSpPr>
          <p:nvPr/>
        </p:nvSpPr>
        <p:spPr>
          <a:xfrm>
            <a:off x="479678" y="629826"/>
            <a:ext cx="2802643" cy="534097"/>
          </a:xfrm>
          <a:prstGeom prst="rect">
            <a:avLst/>
          </a:prstGeom>
          <a:solidFill>
            <a:srgbClr val="F27E36"/>
          </a:solidFill>
          <a:ln>
            <a:solidFill>
              <a:schemeClr val="tx1"/>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1200" b="1"/>
              <a:t>Skånegemensam samverkansgrupp psykiatri, SSP</a:t>
            </a:r>
          </a:p>
        </p:txBody>
      </p:sp>
      <p:cxnSp>
        <p:nvCxnSpPr>
          <p:cNvPr id="54" name="Straight Connector 29">
            <a:extLst>
              <a:ext uri="{FF2B5EF4-FFF2-40B4-BE49-F238E27FC236}">
                <a16:creationId xmlns:a16="http://schemas.microsoft.com/office/drawing/2014/main" id="{06BC6FB5-664E-3039-3A18-DC6A50B92B26}"/>
              </a:ext>
            </a:extLst>
          </p:cNvPr>
          <p:cNvCxnSpPr>
            <a:cxnSpLocks/>
          </p:cNvCxnSpPr>
          <p:nvPr/>
        </p:nvCxnSpPr>
        <p:spPr>
          <a:xfrm>
            <a:off x="5950536" y="4418780"/>
            <a:ext cx="0" cy="4111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3" name="Straight Connector 29">
            <a:extLst>
              <a:ext uri="{FF2B5EF4-FFF2-40B4-BE49-F238E27FC236}">
                <a16:creationId xmlns:a16="http://schemas.microsoft.com/office/drawing/2014/main" id="{2AA6AE11-B0C0-2A36-4A32-DFF16BCE3F4B}"/>
              </a:ext>
            </a:extLst>
          </p:cNvPr>
          <p:cNvCxnSpPr>
            <a:cxnSpLocks/>
          </p:cNvCxnSpPr>
          <p:nvPr/>
        </p:nvCxnSpPr>
        <p:spPr>
          <a:xfrm>
            <a:off x="4355284" y="2410762"/>
            <a:ext cx="0" cy="241913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2" name="Straight Connector 29">
            <a:extLst>
              <a:ext uri="{FF2B5EF4-FFF2-40B4-BE49-F238E27FC236}">
                <a16:creationId xmlns:a16="http://schemas.microsoft.com/office/drawing/2014/main" id="{96A3F785-DED0-6B3E-E4AC-01622BBFCA4E}"/>
              </a:ext>
            </a:extLst>
          </p:cNvPr>
          <p:cNvCxnSpPr>
            <a:cxnSpLocks/>
          </p:cNvCxnSpPr>
          <p:nvPr/>
        </p:nvCxnSpPr>
        <p:spPr>
          <a:xfrm>
            <a:off x="2794742" y="4418780"/>
            <a:ext cx="0" cy="4111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Rectangle 9">
            <a:extLst>
              <a:ext uri="{FF2B5EF4-FFF2-40B4-BE49-F238E27FC236}">
                <a16:creationId xmlns:a16="http://schemas.microsoft.com/office/drawing/2014/main" id="{FA201F08-B504-4FF1-8CEA-CAEB8B59520B}"/>
              </a:ext>
            </a:extLst>
          </p:cNvPr>
          <p:cNvSpPr/>
          <p:nvPr/>
        </p:nvSpPr>
        <p:spPr>
          <a:xfrm>
            <a:off x="9017559" y="5884794"/>
            <a:ext cx="371883" cy="290945"/>
          </a:xfrm>
          <a:prstGeom prst="rect">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sz="1400">
              <a:solidFill>
                <a:schemeClr val="tx1"/>
              </a:solidFill>
            </a:endParaRPr>
          </a:p>
        </p:txBody>
      </p:sp>
      <p:sp>
        <p:nvSpPr>
          <p:cNvPr id="6" name="Rubrik 1"/>
          <p:cNvSpPr txBox="1">
            <a:spLocks/>
          </p:cNvSpPr>
          <p:nvPr/>
        </p:nvSpPr>
        <p:spPr>
          <a:xfrm>
            <a:off x="9460719" y="5765206"/>
            <a:ext cx="1171303" cy="419237"/>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800"/>
              <a:t>Samverkan Psykiatri/Socialpsykiatri</a:t>
            </a:r>
          </a:p>
        </p:txBody>
      </p:sp>
      <p:sp>
        <p:nvSpPr>
          <p:cNvPr id="7" name="Rectangle 5">
            <a:extLst>
              <a:ext uri="{FF2B5EF4-FFF2-40B4-BE49-F238E27FC236}">
                <a16:creationId xmlns:a16="http://schemas.microsoft.com/office/drawing/2014/main" id="{AC71704F-27F2-4249-8503-ACC03337C98E}"/>
              </a:ext>
            </a:extLst>
          </p:cNvPr>
          <p:cNvSpPr/>
          <p:nvPr/>
        </p:nvSpPr>
        <p:spPr>
          <a:xfrm>
            <a:off x="9017560" y="6284810"/>
            <a:ext cx="371883" cy="278674"/>
          </a:xfrm>
          <a:prstGeom prst="rect">
            <a:avLst/>
          </a:prstGeo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sz="1400">
              <a:solidFill>
                <a:schemeClr val="tx1"/>
              </a:solidFill>
            </a:endParaRPr>
          </a:p>
        </p:txBody>
      </p:sp>
      <p:sp>
        <p:nvSpPr>
          <p:cNvPr id="8" name="Rubrik 1"/>
          <p:cNvSpPr txBox="1">
            <a:spLocks/>
          </p:cNvSpPr>
          <p:nvPr/>
        </p:nvSpPr>
        <p:spPr>
          <a:xfrm>
            <a:off x="9418413" y="6310413"/>
            <a:ext cx="1247807" cy="227467"/>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v-SE" sz="800"/>
              <a:t>Samverkan HSL generellt</a:t>
            </a:r>
          </a:p>
        </p:txBody>
      </p:sp>
      <p:sp>
        <p:nvSpPr>
          <p:cNvPr id="66" name="Rubrik 19">
            <a:extLst>
              <a:ext uri="{FF2B5EF4-FFF2-40B4-BE49-F238E27FC236}">
                <a16:creationId xmlns:a16="http://schemas.microsoft.com/office/drawing/2014/main" id="{2E39EE8B-9196-B15C-C3FB-E5C3CAE8E9A9}"/>
              </a:ext>
            </a:extLst>
          </p:cNvPr>
          <p:cNvSpPr txBox="1">
            <a:spLocks/>
          </p:cNvSpPr>
          <p:nvPr/>
        </p:nvSpPr>
        <p:spPr>
          <a:xfrm>
            <a:off x="8561454" y="3068119"/>
            <a:ext cx="1350355" cy="502846"/>
          </a:xfrm>
          <a:prstGeom prst="rect">
            <a:avLst/>
          </a:prstGeom>
          <a:solidFill>
            <a:srgbClr val="F27E36"/>
          </a:solidFill>
          <a:ln>
            <a:solidFill>
              <a:schemeClr val="tx1"/>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sv-SE" sz="1100">
                <a:solidFill>
                  <a:sysClr val="windowText" lastClr="000000"/>
                </a:solidFill>
                <a:latin typeface="Calibri Light" panose="020F0302020204030204" pitchFamily="34" charset="0"/>
                <a:ea typeface="+mn-ea"/>
                <a:cs typeface="Calibri Light" panose="020F0302020204030204" pitchFamily="34" charset="0"/>
              </a:rPr>
              <a:t>Utskott Barn och unga</a:t>
            </a:r>
            <a:endParaRPr lang="sv-SE" sz="1100">
              <a:solidFill>
                <a:schemeClr val="tx1"/>
              </a:solidFill>
              <a:latin typeface="Calibri Light" panose="020F0302020204030204" pitchFamily="34" charset="0"/>
              <a:cs typeface="Calibri Light" panose="020F0302020204030204" pitchFamily="34" charset="0"/>
            </a:endParaRPr>
          </a:p>
        </p:txBody>
      </p:sp>
      <p:sp>
        <p:nvSpPr>
          <p:cNvPr id="70" name="Rubrik 19">
            <a:extLst>
              <a:ext uri="{FF2B5EF4-FFF2-40B4-BE49-F238E27FC236}">
                <a16:creationId xmlns:a16="http://schemas.microsoft.com/office/drawing/2014/main" id="{34823FB4-7770-507E-F70E-3409E3E6E33F}"/>
              </a:ext>
            </a:extLst>
          </p:cNvPr>
          <p:cNvSpPr txBox="1">
            <a:spLocks/>
          </p:cNvSpPr>
          <p:nvPr/>
        </p:nvSpPr>
        <p:spPr>
          <a:xfrm>
            <a:off x="8561454" y="3812839"/>
            <a:ext cx="1350355" cy="502846"/>
          </a:xfrm>
          <a:prstGeom prst="rect">
            <a:avLst/>
          </a:prstGeom>
          <a:solidFill>
            <a:srgbClr val="F27E36"/>
          </a:solidFill>
          <a:ln>
            <a:solidFill>
              <a:schemeClr val="tx1"/>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sv-SE" sz="1100">
                <a:solidFill>
                  <a:sysClr val="windowText" lastClr="000000"/>
                </a:solidFill>
                <a:latin typeface="Calibri Light" panose="020F0302020204030204" pitchFamily="34" charset="0"/>
                <a:ea typeface="+mn-ea"/>
                <a:cs typeface="Calibri Light" panose="020F0302020204030204" pitchFamily="34" charset="0"/>
              </a:rPr>
              <a:t>Utskott Skadligt bruk och beroende</a:t>
            </a:r>
            <a:endParaRPr lang="sv-SE" sz="1100">
              <a:solidFill>
                <a:schemeClr val="tx1"/>
              </a:solidFill>
              <a:latin typeface="Calibri Light" panose="020F0302020204030204" pitchFamily="34" charset="0"/>
              <a:cs typeface="Calibri Light" panose="020F0302020204030204" pitchFamily="34" charset="0"/>
            </a:endParaRPr>
          </a:p>
        </p:txBody>
      </p:sp>
      <p:sp>
        <p:nvSpPr>
          <p:cNvPr id="72" name="Rubrik 19">
            <a:extLst>
              <a:ext uri="{FF2B5EF4-FFF2-40B4-BE49-F238E27FC236}">
                <a16:creationId xmlns:a16="http://schemas.microsoft.com/office/drawing/2014/main" id="{938BE27B-3570-F174-FBD3-C20D299B51AD}"/>
              </a:ext>
            </a:extLst>
          </p:cNvPr>
          <p:cNvSpPr txBox="1">
            <a:spLocks/>
          </p:cNvSpPr>
          <p:nvPr/>
        </p:nvSpPr>
        <p:spPr>
          <a:xfrm>
            <a:off x="8568556" y="4551423"/>
            <a:ext cx="1350353" cy="502846"/>
          </a:xfrm>
          <a:prstGeom prst="rect">
            <a:avLst/>
          </a:prstGeom>
          <a:solidFill>
            <a:srgbClr val="F27E36"/>
          </a:solidFill>
          <a:ln>
            <a:solidFill>
              <a:schemeClr val="tx1"/>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sv-SE" sz="1100">
                <a:solidFill>
                  <a:sysClr val="windowText" lastClr="000000"/>
                </a:solidFill>
                <a:latin typeface="Calibri Light" panose="020F0302020204030204" pitchFamily="34" charset="0"/>
                <a:ea typeface="+mn-ea"/>
                <a:cs typeface="Calibri Light" panose="020F0302020204030204" pitchFamily="34" charset="0"/>
              </a:rPr>
              <a:t>Utskott Vuxen</a:t>
            </a:r>
            <a:endParaRPr lang="sv-SE" sz="1100">
              <a:solidFill>
                <a:schemeClr val="tx1"/>
              </a:solidFill>
              <a:latin typeface="Calibri Light" panose="020F0302020204030204" pitchFamily="34" charset="0"/>
              <a:cs typeface="Calibri Light" panose="020F0302020204030204" pitchFamily="34" charset="0"/>
            </a:endParaRPr>
          </a:p>
        </p:txBody>
      </p:sp>
      <p:cxnSp>
        <p:nvCxnSpPr>
          <p:cNvPr id="73" name="Straight Connector 29">
            <a:extLst>
              <a:ext uri="{FF2B5EF4-FFF2-40B4-BE49-F238E27FC236}">
                <a16:creationId xmlns:a16="http://schemas.microsoft.com/office/drawing/2014/main" id="{9AE604B6-C5F0-C348-5E85-70B3F49CF4DF}"/>
              </a:ext>
            </a:extLst>
          </p:cNvPr>
          <p:cNvCxnSpPr>
            <a:cxnSpLocks/>
          </p:cNvCxnSpPr>
          <p:nvPr/>
        </p:nvCxnSpPr>
        <p:spPr>
          <a:xfrm>
            <a:off x="8316869" y="1960462"/>
            <a:ext cx="0" cy="280446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8" name="Rubrik 19">
            <a:extLst>
              <a:ext uri="{FF2B5EF4-FFF2-40B4-BE49-F238E27FC236}">
                <a16:creationId xmlns:a16="http://schemas.microsoft.com/office/drawing/2014/main" id="{F7D8B217-F60C-21C9-40DB-A8BCDD71DF70}"/>
              </a:ext>
            </a:extLst>
          </p:cNvPr>
          <p:cNvSpPr txBox="1">
            <a:spLocks/>
          </p:cNvSpPr>
          <p:nvPr/>
        </p:nvSpPr>
        <p:spPr>
          <a:xfrm>
            <a:off x="8561455" y="2046680"/>
            <a:ext cx="1740430" cy="502846"/>
          </a:xfrm>
          <a:prstGeom prst="rect">
            <a:avLst/>
          </a:prstGeom>
          <a:solidFill>
            <a:srgbClr val="F27E36"/>
          </a:solidFill>
          <a:ln>
            <a:solidFill>
              <a:schemeClr val="tx1"/>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sv-SE" sz="1100">
                <a:solidFill>
                  <a:sysClr val="windowText" lastClr="000000"/>
                </a:solidFill>
                <a:latin typeface="Calibri Light" panose="020F0302020204030204" pitchFamily="34" charset="0"/>
                <a:ea typeface="+mn-ea"/>
                <a:cs typeface="Calibri Light" panose="020F0302020204030204" pitchFamily="34" charset="0"/>
              </a:rPr>
              <a:t>Arbetsgrupp Samsjuklighetsutredningn</a:t>
            </a:r>
            <a:endParaRPr lang="sv-SE" sz="1100">
              <a:solidFill>
                <a:schemeClr val="tx1"/>
              </a:solidFill>
              <a:latin typeface="Calibri Light" panose="020F0302020204030204" pitchFamily="34" charset="0"/>
              <a:cs typeface="Calibri Light" panose="020F0302020204030204" pitchFamily="34" charset="0"/>
            </a:endParaRPr>
          </a:p>
        </p:txBody>
      </p:sp>
      <p:sp>
        <p:nvSpPr>
          <p:cNvPr id="22" name="Rubrik 19">
            <a:extLst>
              <a:ext uri="{FF2B5EF4-FFF2-40B4-BE49-F238E27FC236}">
                <a16:creationId xmlns:a16="http://schemas.microsoft.com/office/drawing/2014/main" id="{474819F6-50B5-1981-D2AC-7F22686F9E06}"/>
              </a:ext>
            </a:extLst>
          </p:cNvPr>
          <p:cNvSpPr txBox="1">
            <a:spLocks/>
          </p:cNvSpPr>
          <p:nvPr/>
        </p:nvSpPr>
        <p:spPr>
          <a:xfrm>
            <a:off x="3680801" y="775855"/>
            <a:ext cx="1348966" cy="1809747"/>
          </a:xfrm>
          <a:prstGeom prst="rect">
            <a:avLst/>
          </a:prstGeom>
          <a:solidFill>
            <a:srgbClr val="F27E36"/>
          </a:solidFill>
          <a:ln>
            <a:solidFill>
              <a:schemeClr val="tx1"/>
            </a:solidFill>
            <a:prstDash val="solid"/>
          </a:ln>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sv-SE" sz="1100" b="1">
                <a:solidFill>
                  <a:schemeClr val="tx1"/>
                </a:solidFill>
              </a:rPr>
              <a:t>Delregional samverkansgrupp</a:t>
            </a:r>
          </a:p>
          <a:p>
            <a:pPr lvl="0" algn="ctr"/>
            <a:endParaRPr lang="sv-SE" sz="1100" b="1">
              <a:solidFill>
                <a:schemeClr val="tx1"/>
              </a:solidFill>
            </a:endParaRPr>
          </a:p>
          <a:p>
            <a:pPr lvl="0" algn="ctr"/>
            <a:r>
              <a:rPr lang="sv-SE" sz="1100" b="1">
                <a:solidFill>
                  <a:schemeClr val="tx1"/>
                </a:solidFill>
              </a:rPr>
              <a:t>NORDVÄST</a:t>
            </a:r>
          </a:p>
          <a:p>
            <a:pPr lvl="0" algn="ctr"/>
            <a:r>
              <a:rPr lang="sv-SE" sz="1100">
                <a:solidFill>
                  <a:schemeClr val="tx1"/>
                </a:solidFill>
              </a:rPr>
              <a:t>Helsingborg</a:t>
            </a:r>
          </a:p>
          <a:p>
            <a:pPr lvl="0" algn="ctr"/>
            <a:r>
              <a:rPr lang="sv-SE" sz="1100">
                <a:solidFill>
                  <a:schemeClr val="tx1"/>
                </a:solidFill>
              </a:rPr>
              <a:t>Klippan</a:t>
            </a:r>
          </a:p>
          <a:p>
            <a:pPr lvl="0" algn="ctr"/>
            <a:r>
              <a:rPr lang="sv-SE" sz="1100">
                <a:solidFill>
                  <a:schemeClr val="tx1"/>
                </a:solidFill>
              </a:rPr>
              <a:t>Båstad</a:t>
            </a:r>
          </a:p>
          <a:p>
            <a:pPr lvl="0" algn="ctr"/>
            <a:r>
              <a:rPr lang="sv-SE" sz="1100">
                <a:solidFill>
                  <a:schemeClr val="tx1"/>
                </a:solidFill>
              </a:rPr>
              <a:t>Bjuv</a:t>
            </a:r>
          </a:p>
          <a:p>
            <a:pPr lvl="0" algn="ctr"/>
            <a:r>
              <a:rPr lang="sv-SE" sz="1100">
                <a:solidFill>
                  <a:schemeClr val="tx1"/>
                </a:solidFill>
              </a:rPr>
              <a:t>Höganäs</a:t>
            </a:r>
          </a:p>
          <a:p>
            <a:pPr lvl="0" algn="ctr"/>
            <a:r>
              <a:rPr lang="sv-SE" sz="1100">
                <a:solidFill>
                  <a:schemeClr val="tx1"/>
                </a:solidFill>
              </a:rPr>
              <a:t>Åstorp</a:t>
            </a:r>
          </a:p>
          <a:p>
            <a:pPr lvl="0" algn="ctr"/>
            <a:r>
              <a:rPr lang="sv-SE" sz="1100">
                <a:solidFill>
                  <a:schemeClr val="tx1"/>
                </a:solidFill>
              </a:rPr>
              <a:t>Ängelholm</a:t>
            </a:r>
          </a:p>
          <a:p>
            <a:pPr lvl="0" algn="ctr"/>
            <a:r>
              <a:rPr lang="sv-SE" sz="1100">
                <a:solidFill>
                  <a:schemeClr val="tx1"/>
                </a:solidFill>
              </a:rPr>
              <a:t>Örkelljunga</a:t>
            </a:r>
          </a:p>
          <a:p>
            <a:pPr lvl="0" algn="ctr"/>
            <a:r>
              <a:rPr lang="sv-SE" sz="1100">
                <a:solidFill>
                  <a:schemeClr val="tx1"/>
                </a:solidFill>
              </a:rPr>
              <a:t>Landskrona</a:t>
            </a:r>
          </a:p>
          <a:p>
            <a:pPr lvl="0" algn="ctr"/>
            <a:r>
              <a:rPr lang="sv-SE" sz="1100">
                <a:solidFill>
                  <a:schemeClr val="tx1"/>
                </a:solidFill>
              </a:rPr>
              <a:t>Svalöv</a:t>
            </a:r>
          </a:p>
        </p:txBody>
      </p:sp>
      <p:cxnSp>
        <p:nvCxnSpPr>
          <p:cNvPr id="64" name="Straight Connector 29">
            <a:extLst>
              <a:ext uri="{FF2B5EF4-FFF2-40B4-BE49-F238E27FC236}">
                <a16:creationId xmlns:a16="http://schemas.microsoft.com/office/drawing/2014/main" id="{3E0B4D34-DFEB-A70F-1781-7D8EE8EB3898}"/>
              </a:ext>
            </a:extLst>
          </p:cNvPr>
          <p:cNvCxnSpPr>
            <a:cxnSpLocks/>
            <a:stCxn id="21" idx="3"/>
          </p:cNvCxnSpPr>
          <p:nvPr/>
        </p:nvCxnSpPr>
        <p:spPr>
          <a:xfrm flipV="1">
            <a:off x="7158339" y="3620331"/>
            <a:ext cx="1158530" cy="1687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Rubrik 19">
            <a:extLst>
              <a:ext uri="{FF2B5EF4-FFF2-40B4-BE49-F238E27FC236}">
                <a16:creationId xmlns:a16="http://schemas.microsoft.com/office/drawing/2014/main" id="{5F6A4E21-F9A3-3C88-473F-208FE26AB5CD}"/>
              </a:ext>
            </a:extLst>
          </p:cNvPr>
          <p:cNvSpPr txBox="1">
            <a:spLocks/>
          </p:cNvSpPr>
          <p:nvPr/>
        </p:nvSpPr>
        <p:spPr>
          <a:xfrm>
            <a:off x="2794742" y="2786652"/>
            <a:ext cx="3155794" cy="439292"/>
          </a:xfrm>
          <a:prstGeom prst="rect">
            <a:avLst/>
          </a:prstGeom>
          <a:solidFill>
            <a:srgbClr val="F27E36"/>
          </a:solidFill>
          <a:ln>
            <a:solidFill>
              <a:schemeClr val="tx1"/>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sv-SE" sz="1100">
                <a:solidFill>
                  <a:sysClr val="windowText" lastClr="000000"/>
                </a:solidFill>
                <a:latin typeface="Calibri Light" panose="020F0302020204030204" pitchFamily="34" charset="0"/>
                <a:ea typeface="+mn-ea"/>
                <a:cs typeface="Calibri Light" panose="020F0302020204030204" pitchFamily="34" charset="0"/>
              </a:rPr>
              <a:t>Styrgrupp - Delregional samverkansgrupp Nordväst</a:t>
            </a:r>
            <a:endParaRPr lang="sv-SE" sz="1100">
              <a:solidFill>
                <a:schemeClr val="tx1"/>
              </a:solidFill>
              <a:latin typeface="Calibri Light" panose="020F0302020204030204" pitchFamily="34" charset="0"/>
              <a:cs typeface="Calibri Light" panose="020F0302020204030204" pitchFamily="34" charset="0"/>
            </a:endParaRPr>
          </a:p>
        </p:txBody>
      </p:sp>
      <p:sp>
        <p:nvSpPr>
          <p:cNvPr id="21" name="Rubrik 19">
            <a:extLst>
              <a:ext uri="{FF2B5EF4-FFF2-40B4-BE49-F238E27FC236}">
                <a16:creationId xmlns:a16="http://schemas.microsoft.com/office/drawing/2014/main" id="{638678A2-071A-D19E-E9C5-A4BF8662A63A}"/>
              </a:ext>
            </a:extLst>
          </p:cNvPr>
          <p:cNvSpPr txBox="1">
            <a:spLocks/>
          </p:cNvSpPr>
          <p:nvPr/>
        </p:nvSpPr>
        <p:spPr>
          <a:xfrm>
            <a:off x="1552122" y="3375645"/>
            <a:ext cx="5606217" cy="523117"/>
          </a:xfrm>
          <a:prstGeom prst="rect">
            <a:avLst/>
          </a:prstGeom>
          <a:solidFill>
            <a:srgbClr val="F27E36"/>
          </a:solidFill>
          <a:ln>
            <a:solidFill>
              <a:schemeClr val="tx1"/>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sv-SE" sz="1100">
                <a:solidFill>
                  <a:sysClr val="windowText" lastClr="000000"/>
                </a:solidFill>
                <a:latin typeface="Calibri Light" panose="020F0302020204030204" pitchFamily="34" charset="0"/>
                <a:ea typeface="+mn-ea"/>
                <a:cs typeface="Calibri Light" panose="020F0302020204030204" pitchFamily="34" charset="0"/>
              </a:rPr>
              <a:t>Stort Lokalt Samråd delregion Nordväst, barn och unga, beroende och samsjuklighet och vuxna</a:t>
            </a:r>
            <a:endParaRPr lang="sv-SE" sz="1100">
              <a:solidFill>
                <a:schemeClr val="tx1"/>
              </a:solidFill>
              <a:latin typeface="Calibri Light" panose="020F0302020204030204" pitchFamily="34" charset="0"/>
              <a:cs typeface="Calibri Light" panose="020F0302020204030204" pitchFamily="34" charset="0"/>
            </a:endParaRPr>
          </a:p>
        </p:txBody>
      </p:sp>
      <p:cxnSp>
        <p:nvCxnSpPr>
          <p:cNvPr id="25" name="Straight Connector 29">
            <a:extLst>
              <a:ext uri="{FF2B5EF4-FFF2-40B4-BE49-F238E27FC236}">
                <a16:creationId xmlns:a16="http://schemas.microsoft.com/office/drawing/2014/main" id="{D4129C97-53B7-3D60-93E9-0C4AF438D1D8}"/>
              </a:ext>
            </a:extLst>
          </p:cNvPr>
          <p:cNvCxnSpPr>
            <a:cxnSpLocks/>
            <a:stCxn id="2" idx="3"/>
          </p:cNvCxnSpPr>
          <p:nvPr/>
        </p:nvCxnSpPr>
        <p:spPr>
          <a:xfrm>
            <a:off x="5950536" y="3006298"/>
            <a:ext cx="236633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Rubrik 19">
            <a:extLst>
              <a:ext uri="{FF2B5EF4-FFF2-40B4-BE49-F238E27FC236}">
                <a16:creationId xmlns:a16="http://schemas.microsoft.com/office/drawing/2014/main" id="{8B006155-3578-9B53-46A8-C819A9282080}"/>
              </a:ext>
            </a:extLst>
          </p:cNvPr>
          <p:cNvSpPr txBox="1">
            <a:spLocks/>
          </p:cNvSpPr>
          <p:nvPr/>
        </p:nvSpPr>
        <p:spPr>
          <a:xfrm>
            <a:off x="2236013" y="4709502"/>
            <a:ext cx="1042806" cy="1076650"/>
          </a:xfrm>
          <a:prstGeom prst="rect">
            <a:avLst/>
          </a:prstGeom>
          <a:solidFill>
            <a:srgbClr val="F27E36"/>
          </a:solidFill>
          <a:ln>
            <a:solidFill>
              <a:schemeClr val="tx1"/>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endParaRPr lang="sv-SE" sz="1100" b="1">
              <a:solidFill>
                <a:schemeClr val="tx1"/>
              </a:solidFill>
            </a:endParaRPr>
          </a:p>
          <a:p>
            <a:pPr lvl="0" algn="ctr"/>
            <a:r>
              <a:rPr lang="sv-SE" sz="1100">
                <a:solidFill>
                  <a:schemeClr val="tx1"/>
                </a:solidFill>
              </a:rPr>
              <a:t>Helsingborg</a:t>
            </a:r>
          </a:p>
          <a:p>
            <a:pPr lvl="0" algn="ctr"/>
            <a:r>
              <a:rPr lang="sv-SE" sz="1100">
                <a:solidFill>
                  <a:schemeClr val="tx1"/>
                </a:solidFill>
              </a:rPr>
              <a:t>Bjuv</a:t>
            </a:r>
          </a:p>
          <a:p>
            <a:pPr lvl="0" algn="ctr"/>
            <a:r>
              <a:rPr lang="sv-SE" sz="1100">
                <a:solidFill>
                  <a:schemeClr val="tx1"/>
                </a:solidFill>
              </a:rPr>
              <a:t>Höganäs</a:t>
            </a:r>
          </a:p>
          <a:p>
            <a:pPr lvl="0" algn="ctr"/>
            <a:endParaRPr lang="sv-SE" sz="1100">
              <a:solidFill>
                <a:schemeClr val="tx1"/>
              </a:solidFill>
            </a:endParaRPr>
          </a:p>
        </p:txBody>
      </p:sp>
      <p:sp>
        <p:nvSpPr>
          <p:cNvPr id="31" name="Rubrik 19">
            <a:extLst>
              <a:ext uri="{FF2B5EF4-FFF2-40B4-BE49-F238E27FC236}">
                <a16:creationId xmlns:a16="http://schemas.microsoft.com/office/drawing/2014/main" id="{471090A4-594F-7168-B4E5-5BB7C95A9710}"/>
              </a:ext>
            </a:extLst>
          </p:cNvPr>
          <p:cNvSpPr txBox="1">
            <a:spLocks/>
          </p:cNvSpPr>
          <p:nvPr/>
        </p:nvSpPr>
        <p:spPr>
          <a:xfrm>
            <a:off x="1552122" y="4022187"/>
            <a:ext cx="5638267" cy="425755"/>
          </a:xfrm>
          <a:prstGeom prst="rect">
            <a:avLst/>
          </a:prstGeom>
          <a:solidFill>
            <a:srgbClr val="F27E36"/>
          </a:solidFill>
          <a:ln>
            <a:solidFill>
              <a:schemeClr val="tx1"/>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sv-SE" sz="1100">
                <a:solidFill>
                  <a:sysClr val="windowText" lastClr="000000"/>
                </a:solidFill>
                <a:latin typeface="Calibri Light" panose="020F0302020204030204" pitchFamily="34" charset="0"/>
                <a:ea typeface="+mn-ea"/>
                <a:cs typeface="Calibri Light" panose="020F0302020204030204" pitchFamily="34" charset="0"/>
              </a:rPr>
              <a:t>Litet Lokalt Samråd delregion Nordväst, barn och unga, beroende och samsjuklighet och vuxna</a:t>
            </a:r>
            <a:endParaRPr lang="sv-SE" sz="1100">
              <a:solidFill>
                <a:schemeClr val="tx1"/>
              </a:solidFill>
              <a:latin typeface="Calibri Light" panose="020F0302020204030204" pitchFamily="34" charset="0"/>
              <a:cs typeface="Calibri Light" panose="020F0302020204030204" pitchFamily="34" charset="0"/>
            </a:endParaRPr>
          </a:p>
        </p:txBody>
      </p:sp>
      <p:sp>
        <p:nvSpPr>
          <p:cNvPr id="33" name="Rubrik 19">
            <a:extLst>
              <a:ext uri="{FF2B5EF4-FFF2-40B4-BE49-F238E27FC236}">
                <a16:creationId xmlns:a16="http://schemas.microsoft.com/office/drawing/2014/main" id="{06116769-A653-55B1-76E0-9D79C7E8442F}"/>
              </a:ext>
            </a:extLst>
          </p:cNvPr>
          <p:cNvSpPr txBox="1">
            <a:spLocks/>
          </p:cNvSpPr>
          <p:nvPr/>
        </p:nvSpPr>
        <p:spPr>
          <a:xfrm>
            <a:off x="3757057" y="4709502"/>
            <a:ext cx="1243402" cy="1096703"/>
          </a:xfrm>
          <a:prstGeom prst="rect">
            <a:avLst/>
          </a:prstGeom>
          <a:solidFill>
            <a:srgbClr val="F27E36"/>
          </a:solidFill>
          <a:ln>
            <a:solidFill>
              <a:schemeClr val="tx1"/>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sv-SE" sz="1100">
                <a:solidFill>
                  <a:schemeClr val="tx1"/>
                </a:solidFill>
              </a:rPr>
              <a:t>Klippan</a:t>
            </a:r>
          </a:p>
          <a:p>
            <a:pPr lvl="0" algn="ctr"/>
            <a:r>
              <a:rPr lang="sv-SE" sz="1100">
                <a:solidFill>
                  <a:schemeClr val="tx1"/>
                </a:solidFill>
              </a:rPr>
              <a:t>Båstad</a:t>
            </a:r>
          </a:p>
          <a:p>
            <a:pPr lvl="0" algn="ctr"/>
            <a:r>
              <a:rPr lang="sv-SE" sz="1100">
                <a:solidFill>
                  <a:schemeClr val="tx1"/>
                </a:solidFill>
              </a:rPr>
              <a:t>Åstorp</a:t>
            </a:r>
          </a:p>
          <a:p>
            <a:pPr lvl="0" algn="ctr"/>
            <a:r>
              <a:rPr lang="sv-SE" sz="1100">
                <a:solidFill>
                  <a:schemeClr val="tx1"/>
                </a:solidFill>
              </a:rPr>
              <a:t>Ängelholm</a:t>
            </a:r>
          </a:p>
          <a:p>
            <a:pPr lvl="0" algn="ctr"/>
            <a:r>
              <a:rPr lang="sv-SE" sz="1100">
                <a:solidFill>
                  <a:schemeClr val="tx1"/>
                </a:solidFill>
              </a:rPr>
              <a:t>Örkelljunga</a:t>
            </a:r>
          </a:p>
        </p:txBody>
      </p:sp>
      <p:sp>
        <p:nvSpPr>
          <p:cNvPr id="34" name="Rubrik 19">
            <a:extLst>
              <a:ext uri="{FF2B5EF4-FFF2-40B4-BE49-F238E27FC236}">
                <a16:creationId xmlns:a16="http://schemas.microsoft.com/office/drawing/2014/main" id="{68083DE5-EAA7-9CB0-341C-1D41257F8DF2}"/>
              </a:ext>
            </a:extLst>
          </p:cNvPr>
          <p:cNvSpPr txBox="1">
            <a:spLocks/>
          </p:cNvSpPr>
          <p:nvPr/>
        </p:nvSpPr>
        <p:spPr>
          <a:xfrm>
            <a:off x="5473325" y="4695006"/>
            <a:ext cx="1077038" cy="1111200"/>
          </a:xfrm>
          <a:prstGeom prst="rect">
            <a:avLst/>
          </a:prstGeom>
          <a:solidFill>
            <a:srgbClr val="F27E36"/>
          </a:solidFill>
          <a:ln>
            <a:solidFill>
              <a:schemeClr val="tx1"/>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sv-SE" sz="1100">
                <a:solidFill>
                  <a:schemeClr val="tx1"/>
                </a:solidFill>
              </a:rPr>
              <a:t>Landskrona</a:t>
            </a:r>
          </a:p>
          <a:p>
            <a:pPr lvl="0" algn="ctr"/>
            <a:r>
              <a:rPr lang="sv-SE" sz="1100">
                <a:solidFill>
                  <a:schemeClr val="tx1"/>
                </a:solidFill>
              </a:rPr>
              <a:t>Svalöv</a:t>
            </a:r>
          </a:p>
        </p:txBody>
      </p:sp>
      <p:cxnSp>
        <p:nvCxnSpPr>
          <p:cNvPr id="35" name="Straight Connector 29">
            <a:extLst>
              <a:ext uri="{FF2B5EF4-FFF2-40B4-BE49-F238E27FC236}">
                <a16:creationId xmlns:a16="http://schemas.microsoft.com/office/drawing/2014/main" id="{43AD90ED-D014-A3CC-50D3-2B060BA29007}"/>
              </a:ext>
            </a:extLst>
          </p:cNvPr>
          <p:cNvCxnSpPr>
            <a:cxnSpLocks/>
            <a:stCxn id="31" idx="3"/>
          </p:cNvCxnSpPr>
          <p:nvPr/>
        </p:nvCxnSpPr>
        <p:spPr>
          <a:xfrm>
            <a:off x="7190389" y="4235065"/>
            <a:ext cx="112648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9">
            <a:extLst>
              <a:ext uri="{FF2B5EF4-FFF2-40B4-BE49-F238E27FC236}">
                <a16:creationId xmlns:a16="http://schemas.microsoft.com/office/drawing/2014/main" id="{254A27F3-2CDE-E365-51E8-7621798480A0}"/>
              </a:ext>
            </a:extLst>
          </p:cNvPr>
          <p:cNvCxnSpPr>
            <a:cxnSpLocks/>
            <a:stCxn id="4" idx="3"/>
          </p:cNvCxnSpPr>
          <p:nvPr/>
        </p:nvCxnSpPr>
        <p:spPr>
          <a:xfrm>
            <a:off x="3282321" y="896875"/>
            <a:ext cx="4019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Rektangel 19">
            <a:extLst>
              <a:ext uri="{FF2B5EF4-FFF2-40B4-BE49-F238E27FC236}">
                <a16:creationId xmlns:a16="http://schemas.microsoft.com/office/drawing/2014/main" id="{8C768F5F-1E23-8AFC-8CF3-3DA2682E0B13}"/>
              </a:ext>
            </a:extLst>
          </p:cNvPr>
          <p:cNvSpPr/>
          <p:nvPr/>
        </p:nvSpPr>
        <p:spPr>
          <a:xfrm>
            <a:off x="7221568" y="528884"/>
            <a:ext cx="2964835"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0" cap="none" spc="0" normalizeH="0" baseline="0" noProof="0">
                <a:ln>
                  <a:noFill/>
                </a:ln>
                <a:solidFill>
                  <a:schemeClr val="tx1">
                    <a:lumMod val="50000"/>
                  </a:schemeClr>
                </a:solidFill>
                <a:effectLst/>
                <a:uLnTx/>
                <a:uFillTx/>
                <a:latin typeface="Calibri Light" panose="020F0302020204030204"/>
                <a:ea typeface="+mn-ea"/>
                <a:cs typeface="+mn-cs"/>
              </a:rPr>
              <a:t>Organisationsstruktur för Vårdsamverkan Skåne  - </a:t>
            </a:r>
            <a:br>
              <a:rPr kumimoji="0" lang="sv-SE" sz="1100" b="1" i="0" u="none" strike="noStrike" kern="0" cap="none" spc="0" normalizeH="0" baseline="0" noProof="0">
                <a:ln>
                  <a:noFill/>
                </a:ln>
                <a:solidFill>
                  <a:schemeClr val="tx1">
                    <a:lumMod val="50000"/>
                  </a:schemeClr>
                </a:solidFill>
                <a:effectLst/>
                <a:uLnTx/>
                <a:uFillTx/>
                <a:latin typeface="Calibri Light" panose="020F0302020204030204"/>
                <a:ea typeface="+mn-ea"/>
                <a:cs typeface="+mn-cs"/>
              </a:rPr>
            </a:br>
            <a:r>
              <a:rPr kumimoji="0" lang="sv-SE" sz="1100" b="1" i="0" u="none" strike="noStrike" kern="0" cap="none" spc="0" normalizeH="0" baseline="0" noProof="0">
                <a:ln>
                  <a:noFill/>
                </a:ln>
                <a:solidFill>
                  <a:schemeClr val="tx1">
                    <a:lumMod val="50000"/>
                  </a:schemeClr>
                </a:solidFill>
                <a:effectLst/>
                <a:uLnTx/>
                <a:uFillTx/>
                <a:latin typeface="Calibri Light" panose="020F0302020204030204"/>
                <a:ea typeface="+mn-ea"/>
                <a:cs typeface="+mn-cs"/>
              </a:rPr>
              <a:t>centralt för Skåne och delregionalt för Nordväst</a:t>
            </a:r>
            <a:br>
              <a:rPr kumimoji="0" lang="sv-SE" sz="1000" b="0" i="0" u="none" strike="noStrike" kern="0" cap="none" spc="0" normalizeH="0" baseline="0" noProof="0">
                <a:ln>
                  <a:noFill/>
                </a:ln>
                <a:solidFill>
                  <a:schemeClr val="tx1">
                    <a:lumMod val="50000"/>
                  </a:schemeClr>
                </a:solidFill>
                <a:effectLst/>
                <a:uLnTx/>
                <a:uFillTx/>
                <a:latin typeface="Calibri Light" panose="020F0302020204030204"/>
                <a:ea typeface="+mn-ea"/>
                <a:cs typeface="+mn-cs"/>
              </a:rPr>
            </a:br>
            <a:endParaRPr kumimoji="0" lang="sv-SE" sz="1800" b="0" i="0" u="none" strike="noStrike" kern="0" cap="none" spc="0" normalizeH="0" baseline="0" noProof="0">
              <a:ln>
                <a:noFill/>
              </a:ln>
              <a:solidFill>
                <a:schemeClr val="tx1">
                  <a:lumMod val="50000"/>
                </a:schemeClr>
              </a:solidFill>
              <a:effectLst/>
              <a:uLnTx/>
              <a:uFillTx/>
              <a:latin typeface="Roboto Light"/>
              <a:ea typeface="+mn-ea"/>
              <a:cs typeface="+mn-cs"/>
            </a:endParaRPr>
          </a:p>
        </p:txBody>
      </p:sp>
      <p:sp>
        <p:nvSpPr>
          <p:cNvPr id="3" name="Rubrik 19">
            <a:extLst>
              <a:ext uri="{FF2B5EF4-FFF2-40B4-BE49-F238E27FC236}">
                <a16:creationId xmlns:a16="http://schemas.microsoft.com/office/drawing/2014/main" id="{75E3D4AB-B740-24B4-A035-F80B54AA6C28}"/>
              </a:ext>
            </a:extLst>
          </p:cNvPr>
          <p:cNvSpPr txBox="1">
            <a:spLocks/>
          </p:cNvSpPr>
          <p:nvPr/>
        </p:nvSpPr>
        <p:spPr>
          <a:xfrm>
            <a:off x="476176" y="1313624"/>
            <a:ext cx="2802643" cy="534097"/>
          </a:xfrm>
          <a:prstGeom prst="rect">
            <a:avLst/>
          </a:prstGeom>
          <a:solidFill>
            <a:srgbClr val="F27E36"/>
          </a:solidFill>
          <a:ln>
            <a:solidFill>
              <a:schemeClr val="tx1"/>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1200" b="1"/>
              <a:t>Skånegemensam samverkansgrupp barn och unga, SSB</a:t>
            </a:r>
          </a:p>
        </p:txBody>
      </p:sp>
      <p:cxnSp>
        <p:nvCxnSpPr>
          <p:cNvPr id="9" name="Straight Connector 29">
            <a:extLst>
              <a:ext uri="{FF2B5EF4-FFF2-40B4-BE49-F238E27FC236}">
                <a16:creationId xmlns:a16="http://schemas.microsoft.com/office/drawing/2014/main" id="{D0B9977A-3FD4-82D2-5561-E05621CF7A4D}"/>
              </a:ext>
            </a:extLst>
          </p:cNvPr>
          <p:cNvCxnSpPr>
            <a:cxnSpLocks/>
          </p:cNvCxnSpPr>
          <p:nvPr/>
        </p:nvCxnSpPr>
        <p:spPr>
          <a:xfrm>
            <a:off x="3278819" y="1580672"/>
            <a:ext cx="4019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5640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251FCB-7C84-5CF8-F7D6-382C07A0EDC0}"/>
              </a:ext>
            </a:extLst>
          </p:cNvPr>
          <p:cNvSpPr>
            <a:spLocks noGrp="1"/>
          </p:cNvSpPr>
          <p:nvPr>
            <p:ph type="title"/>
          </p:nvPr>
        </p:nvSpPr>
        <p:spPr>
          <a:xfrm>
            <a:off x="577242" y="178352"/>
            <a:ext cx="10494723" cy="1805727"/>
          </a:xfrm>
        </p:spPr>
        <p:txBody>
          <a:bodyPr>
            <a:normAutofit/>
          </a:bodyPr>
          <a:lstStyle/>
          <a:p>
            <a:r>
              <a:rPr lang="sv-SE" sz="2000" b="1">
                <a:cs typeface="Arial"/>
              </a:rPr>
              <a:t>                      Samverkan och sammanhållen vård mellan vårdgivare</a:t>
            </a:r>
            <a:br>
              <a:rPr lang="sv-SE" sz="2000" b="1">
                <a:cs typeface="Arial"/>
              </a:rPr>
            </a:br>
            <a:br>
              <a:rPr lang="sv-SE" sz="2000" b="1">
                <a:cs typeface="Arial"/>
              </a:rPr>
            </a:br>
            <a:r>
              <a:rPr lang="sv-SE" sz="1600">
                <a:cs typeface="Arial"/>
              </a:rPr>
              <a:t>Många av dagens patienter har vårdbehov som kräver nära samverkan och samarbete mellan olika vårdgivare för att vården ska bli säker, effektiv och av hög kvalitet. Det krävs strategier för hur man löpande bedömer, följer upp och förbättrar arbetssätt, samt ser till att olika aktörer fungerar ihop. Mycket arbete kvarstår för att sjukhus och regional och kommunal primärvård uppfyller patenternas behov av en nära vård.</a:t>
            </a:r>
          </a:p>
        </p:txBody>
      </p:sp>
      <p:pic>
        <p:nvPicPr>
          <p:cNvPr id="4" name="Platshållare för innehåll 3" descr="En bild som visar text, skärmbild, Teckensnitt, linje&#10;&#10;AI-genererat innehåll kan vara felaktigt.">
            <a:extLst>
              <a:ext uri="{FF2B5EF4-FFF2-40B4-BE49-F238E27FC236}">
                <a16:creationId xmlns:a16="http://schemas.microsoft.com/office/drawing/2014/main" id="{E8BCE86D-6381-CD33-F5D8-D9F33C5321A2}"/>
              </a:ext>
            </a:extLst>
          </p:cNvPr>
          <p:cNvPicPr>
            <a:picLocks noGrp="1" noChangeAspect="1"/>
          </p:cNvPicPr>
          <p:nvPr>
            <p:ph idx="1"/>
          </p:nvPr>
        </p:nvPicPr>
        <p:blipFill>
          <a:blip r:embed="rId2"/>
          <a:stretch>
            <a:fillRect/>
          </a:stretch>
        </p:blipFill>
        <p:spPr>
          <a:xfrm>
            <a:off x="2189250" y="1981204"/>
            <a:ext cx="6830858" cy="779648"/>
          </a:xfrm>
          <a:prstGeom prst="rect">
            <a:avLst/>
          </a:prstGeom>
        </p:spPr>
      </p:pic>
      <p:pic>
        <p:nvPicPr>
          <p:cNvPr id="5" name="Bildobjekt 4" descr="En bild som visar klädsel, illustration, tecknad serie, konst&#10;&#10;AI-genererat innehåll kan vara felaktigt.">
            <a:extLst>
              <a:ext uri="{FF2B5EF4-FFF2-40B4-BE49-F238E27FC236}">
                <a16:creationId xmlns:a16="http://schemas.microsoft.com/office/drawing/2014/main" id="{6ACF8117-89A5-F433-B60D-8C5BCAEB83EB}"/>
              </a:ext>
            </a:extLst>
          </p:cNvPr>
          <p:cNvPicPr>
            <a:picLocks noChangeAspect="1"/>
          </p:cNvPicPr>
          <p:nvPr/>
        </p:nvPicPr>
        <p:blipFill>
          <a:blip r:embed="rId3"/>
          <a:stretch>
            <a:fillRect/>
          </a:stretch>
        </p:blipFill>
        <p:spPr>
          <a:xfrm>
            <a:off x="2191077" y="3537169"/>
            <a:ext cx="6692943" cy="2435006"/>
          </a:xfrm>
          <a:prstGeom prst="rect">
            <a:avLst/>
          </a:prstGeom>
        </p:spPr>
      </p:pic>
      <p:sp>
        <p:nvSpPr>
          <p:cNvPr id="9" name="textruta 8">
            <a:extLst>
              <a:ext uri="{FF2B5EF4-FFF2-40B4-BE49-F238E27FC236}">
                <a16:creationId xmlns:a16="http://schemas.microsoft.com/office/drawing/2014/main" id="{286F8D69-ED90-2059-15DB-6472B89E2CC6}"/>
              </a:ext>
            </a:extLst>
          </p:cNvPr>
          <p:cNvSpPr txBox="1"/>
          <p:nvPr/>
        </p:nvSpPr>
        <p:spPr>
          <a:xfrm>
            <a:off x="1544877" y="2954054"/>
            <a:ext cx="952812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600">
                <a:cs typeface="Arial"/>
              </a:rPr>
              <a:t>Som stöd i arbetet med att utveckla en god och nära vård har fiktiva patientfall använts. </a:t>
            </a:r>
            <a:endParaRPr lang="sv-SE"/>
          </a:p>
          <a:p>
            <a:r>
              <a:rPr lang="sv-SE" sz="1600">
                <a:cs typeface="Arial"/>
              </a:rPr>
              <a:t>Astrid, Olle, Gustav och Karin hjälper vårdgivarna att fokusera på rätt saker</a:t>
            </a:r>
            <a:endParaRPr lang="sv-SE"/>
          </a:p>
        </p:txBody>
      </p:sp>
    </p:spTree>
    <p:extLst>
      <p:ext uri="{BB962C8B-B14F-4D97-AF65-F5344CB8AC3E}">
        <p14:creationId xmlns:p14="http://schemas.microsoft.com/office/powerpoint/2010/main" val="2600224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3AE6DB-F59F-118A-7377-37AAB4807CC8}"/>
              </a:ext>
            </a:extLst>
          </p:cNvPr>
          <p:cNvSpPr>
            <a:spLocks noGrp="1"/>
          </p:cNvSpPr>
          <p:nvPr>
            <p:ph type="title"/>
          </p:nvPr>
        </p:nvSpPr>
        <p:spPr>
          <a:xfrm>
            <a:off x="695960" y="383518"/>
            <a:ext cx="10515600" cy="1325563"/>
          </a:xfrm>
        </p:spPr>
        <p:txBody>
          <a:bodyPr>
            <a:normAutofit/>
          </a:bodyPr>
          <a:lstStyle/>
          <a:p>
            <a:r>
              <a:rPr lang="sv-SE" sz="2800" b="1"/>
              <a:t>Gruppernas sammansättning och deltagande, antal möten och mötesformer</a:t>
            </a:r>
          </a:p>
        </p:txBody>
      </p:sp>
      <p:sp>
        <p:nvSpPr>
          <p:cNvPr id="7" name="textruta 6">
            <a:extLst>
              <a:ext uri="{FF2B5EF4-FFF2-40B4-BE49-F238E27FC236}">
                <a16:creationId xmlns:a16="http://schemas.microsoft.com/office/drawing/2014/main" id="{EC336F6F-06F2-421F-8093-53A482F99E11}"/>
              </a:ext>
            </a:extLst>
          </p:cNvPr>
          <p:cNvSpPr txBox="1"/>
          <p:nvPr/>
        </p:nvSpPr>
        <p:spPr>
          <a:xfrm>
            <a:off x="924559" y="1849821"/>
            <a:ext cx="10384571" cy="4230902"/>
          </a:xfrm>
          <a:prstGeom prst="rect">
            <a:avLst/>
          </a:prstGeom>
          <a:noFill/>
        </p:spPr>
        <p:txBody>
          <a:bodyPr wrap="square">
            <a:spAutoFit/>
          </a:bodyPr>
          <a:lstStyle/>
          <a:p>
            <a:pPr>
              <a:lnSpc>
                <a:spcPct val="90000"/>
              </a:lnSpc>
              <a:spcBef>
                <a:spcPts val="1000"/>
              </a:spcBef>
              <a:defRPr/>
            </a:pPr>
            <a:r>
              <a:rPr lang="sv-SE" b="1">
                <a:effectLst/>
                <a:ea typeface="Calibri" panose="020F0502020204030204" pitchFamily="34" charset="0"/>
                <a:cs typeface="Calibri" panose="020F0502020204030204" pitchFamily="34" charset="0"/>
              </a:rPr>
              <a:t>Styrgrupp </a:t>
            </a:r>
            <a:r>
              <a:rPr lang="sv-SE" b="1">
                <a:ea typeface="Calibri" panose="020F0502020204030204" pitchFamily="34" charset="0"/>
                <a:cs typeface="Calibri" panose="020F0502020204030204" pitchFamily="34" charset="0"/>
              </a:rPr>
              <a:t>Delregionalt</a:t>
            </a:r>
            <a:r>
              <a:rPr lang="sv-SE" b="1">
                <a:effectLst/>
                <a:ea typeface="Calibri" panose="020F0502020204030204" pitchFamily="34" charset="0"/>
                <a:cs typeface="Calibri" panose="020F0502020204030204" pitchFamily="34" charset="0"/>
              </a:rPr>
              <a:t> Samråd Psykiatri – nordväst</a:t>
            </a:r>
            <a:endParaRPr lang="sv-SE">
              <a:effectLst/>
              <a:ea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b="0" i="0" u="none" strike="noStrike" kern="1200" cap="none" spc="0" normalizeH="0" baseline="0" noProof="0">
                <a:ln>
                  <a:noFill/>
                </a:ln>
                <a:solidFill>
                  <a:prstClr val="black"/>
                </a:solidFill>
                <a:effectLst/>
                <a:uLnTx/>
                <a:uFillTx/>
                <a:cs typeface="Calibri" panose="020F0502020204030204" pitchFamily="34" charset="0"/>
              </a:rPr>
              <a:t>Områdeschefer eller motsvarande från psykiatrin, primärvården och motsvarande chefer och psykiatrisamordnare för kommunerna finns med för områdena Vuxenpsykiatri, Barn- och ungdomspsykiatri, </a:t>
            </a:r>
            <a:r>
              <a:rPr lang="sv-SE">
                <a:solidFill>
                  <a:prstClr val="black"/>
                </a:solidFill>
                <a:cs typeface="Calibri" panose="020F0502020204030204" pitchFamily="34" charset="0"/>
              </a:rPr>
              <a:t>regional p</a:t>
            </a:r>
            <a:r>
              <a:rPr kumimoji="0" lang="sv-SE" b="0" i="0" u="none" strike="noStrike" kern="1200" cap="none" spc="0" normalizeH="0" baseline="0" noProof="0" err="1">
                <a:ln>
                  <a:noFill/>
                </a:ln>
                <a:solidFill>
                  <a:prstClr val="black"/>
                </a:solidFill>
                <a:effectLst/>
                <a:uLnTx/>
                <a:uFillTx/>
                <a:cs typeface="Calibri" panose="020F0502020204030204" pitchFamily="34" charset="0"/>
              </a:rPr>
              <a:t>rimärvård</a:t>
            </a:r>
            <a:r>
              <a:rPr kumimoji="0" lang="sv-SE" b="0" i="0" u="none" strike="noStrike" kern="1200" cap="none" spc="0" normalizeH="0" baseline="0" noProof="0">
                <a:ln>
                  <a:noFill/>
                </a:ln>
                <a:solidFill>
                  <a:prstClr val="black"/>
                </a:solidFill>
                <a:effectLst/>
                <a:uLnTx/>
                <a:uFillTx/>
                <a:cs typeface="Calibri" panose="020F0502020204030204" pitchFamily="34" charset="0"/>
              </a:rPr>
              <a:t>, socialtjänst Barn och Unga/Vuxen/Skadligt bruk beroende, Elevhälsan samt de tre ordföranden i </a:t>
            </a:r>
            <a:r>
              <a:rPr lang="sv-SE">
                <a:solidFill>
                  <a:prstClr val="black"/>
                </a:solidFill>
                <a:cs typeface="Calibri" panose="020F0502020204030204" pitchFamily="34" charset="0"/>
              </a:rPr>
              <a:t>Delregionalt</a:t>
            </a:r>
            <a:r>
              <a:rPr kumimoji="0" lang="sv-SE" b="0" i="0" u="none" strike="noStrike" kern="1200" cap="none" spc="0" normalizeH="0" baseline="0" noProof="0">
                <a:ln>
                  <a:noFill/>
                </a:ln>
                <a:solidFill>
                  <a:prstClr val="black"/>
                </a:solidFill>
                <a:effectLst/>
                <a:uLnTx/>
                <a:uFillTx/>
                <a:cs typeface="Calibri" panose="020F0502020204030204" pitchFamily="34" charset="0"/>
              </a:rPr>
              <a:t> Samråd Nordväst.</a:t>
            </a:r>
          </a:p>
          <a:p>
            <a:pPr marR="0" lvl="0" algn="l" defTabSz="914400" rtl="0" eaLnBrk="1" fontAlgn="auto" latinLnBrk="0" hangingPunct="1">
              <a:lnSpc>
                <a:spcPct val="90000"/>
              </a:lnSpc>
              <a:spcBef>
                <a:spcPts val="1000"/>
              </a:spcBef>
              <a:spcAft>
                <a:spcPts val="0"/>
              </a:spcAft>
              <a:buClrTx/>
              <a:buSzTx/>
              <a:tabLst/>
              <a:defRPr/>
            </a:pPr>
            <a:endParaRPr kumimoji="0" lang="sv-SE" b="0" i="0" u="none" strike="noStrike" kern="1200" cap="none" spc="0" normalizeH="0" baseline="0" noProof="0">
              <a:ln>
                <a:noFill/>
              </a:ln>
              <a:solidFill>
                <a:prstClr val="black"/>
              </a:solidFill>
              <a:effectLst/>
              <a:uLnTx/>
              <a:uFillTx/>
              <a:cs typeface="Calibri" panose="020F05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b="0" i="0" u="none" strike="noStrike" kern="1200" cap="none" spc="0" normalizeH="0" baseline="0" noProof="0">
                <a:ln>
                  <a:noFill/>
                </a:ln>
                <a:solidFill>
                  <a:prstClr val="black"/>
                </a:solidFill>
                <a:effectLst/>
                <a:uLnTx/>
                <a:uFillTx/>
                <a:cs typeface="Calibri" panose="020F0502020204030204" pitchFamily="34" charset="0"/>
              </a:rPr>
              <a:t>Styrgruppen har mandat att besluta om satsningar och fördelning av gemensamma medel samt rådgöra i frågor som behöver hanteras och rör hela </a:t>
            </a:r>
            <a:r>
              <a:rPr lang="sv-SE">
                <a:solidFill>
                  <a:prstClr val="black"/>
                </a:solidFill>
                <a:cs typeface="Calibri" panose="020F0502020204030204" pitchFamily="34" charset="0"/>
              </a:rPr>
              <a:t>delregion n</a:t>
            </a:r>
            <a:r>
              <a:rPr kumimoji="0" lang="sv-SE" b="0" i="0" u="none" strike="noStrike" kern="1200" cap="none" spc="0" normalizeH="0" baseline="0" noProof="0" err="1">
                <a:ln>
                  <a:noFill/>
                </a:ln>
                <a:solidFill>
                  <a:prstClr val="black"/>
                </a:solidFill>
                <a:effectLst/>
                <a:uLnTx/>
                <a:uFillTx/>
                <a:cs typeface="Calibri" panose="020F0502020204030204" pitchFamily="34" charset="0"/>
              </a:rPr>
              <a:t>ordväst</a:t>
            </a:r>
            <a:r>
              <a:rPr kumimoji="0" lang="sv-SE" b="0" i="0" u="none" strike="noStrike" kern="1200" cap="none" spc="0" normalizeH="0" baseline="0" noProof="0">
                <a:ln>
                  <a:noFill/>
                </a:ln>
                <a:solidFill>
                  <a:prstClr val="black"/>
                </a:solidFill>
                <a:effectLst/>
                <a:uLnTx/>
                <a:uFillTx/>
                <a:cs typeface="Calibri" panose="020F0502020204030204" pitchFamily="34" charset="0"/>
              </a:rPr>
              <a:t>. </a:t>
            </a:r>
          </a:p>
          <a:p>
            <a:pPr marR="0" lvl="0" algn="l" defTabSz="914400" rtl="0" eaLnBrk="1" fontAlgn="auto" latinLnBrk="0" hangingPunct="1">
              <a:lnSpc>
                <a:spcPct val="90000"/>
              </a:lnSpc>
              <a:spcBef>
                <a:spcPts val="1000"/>
              </a:spcBef>
              <a:spcAft>
                <a:spcPts val="0"/>
              </a:spcAft>
              <a:buClrTx/>
              <a:buSzTx/>
              <a:tabLst/>
              <a:defRPr/>
            </a:pPr>
            <a:endParaRPr kumimoji="0" lang="sv-SE" b="0" i="0" u="none" strike="noStrike" kern="1200" cap="none" spc="0" normalizeH="0" baseline="0" noProof="0">
              <a:ln>
                <a:noFill/>
              </a:ln>
              <a:solidFill>
                <a:prstClr val="black"/>
              </a:solidFill>
              <a:effectLst/>
              <a:uLnTx/>
              <a:uFillTx/>
              <a:cs typeface="Calibri" panose="020F05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b="0" i="0" u="none" strike="noStrike" kern="1200" cap="none" spc="0" normalizeH="0" baseline="0" noProof="0">
                <a:ln>
                  <a:noFill/>
                </a:ln>
                <a:solidFill>
                  <a:prstClr val="black"/>
                </a:solidFill>
                <a:effectLst/>
                <a:uLnTx/>
                <a:uFillTx/>
                <a:cs typeface="Calibri" panose="020F0502020204030204" pitchFamily="34" charset="0"/>
              </a:rPr>
              <a:t>Parterna identifierar och prioriterar årligen gemensamma utvecklingsområden och/eller områden för kompetensutveckling tillsammans med Stort </a:t>
            </a:r>
            <a:r>
              <a:rPr lang="sv-SE">
                <a:solidFill>
                  <a:prstClr val="black"/>
                </a:solidFill>
                <a:cs typeface="Calibri" panose="020F0502020204030204" pitchFamily="34" charset="0"/>
              </a:rPr>
              <a:t>Delregionalt</a:t>
            </a:r>
            <a:r>
              <a:rPr kumimoji="0" lang="sv-SE" b="0" i="0" u="none" strike="noStrike" kern="1200" cap="none" spc="0" normalizeH="0" baseline="0" noProof="0">
                <a:ln>
                  <a:noFill/>
                </a:ln>
                <a:solidFill>
                  <a:prstClr val="black"/>
                </a:solidFill>
                <a:effectLst/>
                <a:uLnTx/>
                <a:uFillTx/>
                <a:cs typeface="Calibri" panose="020F0502020204030204" pitchFamily="34" charset="0"/>
              </a:rPr>
              <a:t> Samråd</a:t>
            </a:r>
          </a:p>
          <a:p>
            <a:pPr marR="0" lvl="0" algn="l" defTabSz="914400" rtl="0" eaLnBrk="1" fontAlgn="auto" latinLnBrk="0" hangingPunct="1">
              <a:lnSpc>
                <a:spcPct val="90000"/>
              </a:lnSpc>
              <a:spcBef>
                <a:spcPts val="1000"/>
              </a:spcBef>
              <a:spcAft>
                <a:spcPts val="0"/>
              </a:spcAft>
              <a:buClrTx/>
              <a:buSzTx/>
              <a:tabLst/>
              <a:defRPr/>
            </a:pPr>
            <a:endParaRPr kumimoji="0" lang="sv-SE" b="0" i="0" u="none" strike="noStrike" kern="1200" cap="none" spc="0" normalizeH="0" baseline="0" noProof="0">
              <a:ln>
                <a:noFill/>
              </a:ln>
              <a:solidFill>
                <a:prstClr val="black"/>
              </a:solidFill>
              <a:effectLst/>
              <a:uLnTx/>
              <a:uFillTx/>
              <a:cs typeface="Calibri" panose="020F05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b="0" i="0" u="none" strike="noStrike" kern="1200" cap="none" spc="0" normalizeH="0" baseline="0" noProof="0">
                <a:ln>
                  <a:noFill/>
                </a:ln>
                <a:solidFill>
                  <a:prstClr val="black"/>
                </a:solidFill>
                <a:effectLst/>
                <a:uLnTx/>
                <a:uFillTx/>
                <a:cs typeface="Calibri" panose="020F0502020204030204" pitchFamily="34" charset="0"/>
              </a:rPr>
              <a:t>Styrgruppen träffas 6 gånger per år och utöver detta vid behov.</a:t>
            </a:r>
          </a:p>
        </p:txBody>
      </p:sp>
    </p:spTree>
    <p:extLst>
      <p:ext uri="{BB962C8B-B14F-4D97-AF65-F5344CB8AC3E}">
        <p14:creationId xmlns:p14="http://schemas.microsoft.com/office/powerpoint/2010/main" val="2776404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3AE6DB-F59F-118A-7377-37AAB4807CC8}"/>
              </a:ext>
            </a:extLst>
          </p:cNvPr>
          <p:cNvSpPr>
            <a:spLocks noGrp="1"/>
          </p:cNvSpPr>
          <p:nvPr>
            <p:ph type="title"/>
          </p:nvPr>
        </p:nvSpPr>
        <p:spPr/>
        <p:txBody>
          <a:bodyPr>
            <a:normAutofit/>
          </a:bodyPr>
          <a:lstStyle/>
          <a:p>
            <a:r>
              <a:rPr lang="sv-SE" sz="2800" b="1"/>
              <a:t>Gruppernas sammansättning och deltagande, antal möten och mötesformer</a:t>
            </a:r>
          </a:p>
        </p:txBody>
      </p:sp>
      <p:sp>
        <p:nvSpPr>
          <p:cNvPr id="4" name="textruta 3">
            <a:extLst>
              <a:ext uri="{FF2B5EF4-FFF2-40B4-BE49-F238E27FC236}">
                <a16:creationId xmlns:a16="http://schemas.microsoft.com/office/drawing/2014/main" id="{AD718E10-2AE5-D3A3-28FA-EFDE5E17BDF6}"/>
              </a:ext>
            </a:extLst>
          </p:cNvPr>
          <p:cNvSpPr txBox="1"/>
          <p:nvPr/>
        </p:nvSpPr>
        <p:spPr>
          <a:xfrm>
            <a:off x="838200" y="2234599"/>
            <a:ext cx="4326192" cy="3046988"/>
          </a:xfrm>
          <a:prstGeom prst="rect">
            <a:avLst/>
          </a:prstGeom>
          <a:noFill/>
        </p:spPr>
        <p:txBody>
          <a:bodyPr wrap="square">
            <a:spAutoFit/>
          </a:bodyPr>
          <a:lstStyle/>
          <a:p>
            <a:r>
              <a:rPr lang="sv-SE" sz="1600" b="1">
                <a:effectLst/>
                <a:ea typeface="Calibri" panose="020F0502020204030204" pitchFamily="34" charset="0"/>
                <a:cs typeface="Calibri" panose="020F0502020204030204" pitchFamily="34" charset="0"/>
              </a:rPr>
              <a:t>Stort Delregionalt Samråd Psykiatri – nordväst</a:t>
            </a:r>
          </a:p>
          <a:p>
            <a:endParaRPr lang="sv-SE" sz="1600">
              <a:effectLst/>
              <a:ea typeface="Calibri" panose="020F0502020204030204" pitchFamily="34" charset="0"/>
              <a:cs typeface="Calibri" panose="020F0502020204030204" pitchFamily="34" charset="0"/>
            </a:endParaRPr>
          </a:p>
          <a:p>
            <a:pPr marL="342900" lvl="0" indent="-342900">
              <a:buFont typeface="Arial" panose="020B0604020202020204" pitchFamily="34" charset="0"/>
              <a:buChar char="•"/>
              <a:tabLst>
                <a:tab pos="457200" algn="l"/>
              </a:tabLst>
            </a:pPr>
            <a:r>
              <a:rPr lang="sv-SE" sz="1600">
                <a:effectLst/>
                <a:ea typeface="Times New Roman" panose="02020603050405020304" pitchFamily="18" charset="0"/>
                <a:cs typeface="Times New Roman" panose="02020603050405020304" pitchFamily="18" charset="0"/>
              </a:rPr>
              <a:t>Vid </a:t>
            </a:r>
            <a:r>
              <a:rPr lang="sv-SE" sz="1600">
                <a:ea typeface="Times New Roman" panose="02020603050405020304" pitchFamily="18" charset="0"/>
                <a:cs typeface="Times New Roman" panose="02020603050405020304" pitchFamily="18" charset="0"/>
              </a:rPr>
              <a:t>s</a:t>
            </a:r>
            <a:r>
              <a:rPr lang="sv-SE" sz="1600">
                <a:effectLst/>
                <a:ea typeface="Times New Roman" panose="02020603050405020304" pitchFamily="18" charset="0"/>
                <a:cs typeface="Times New Roman" panose="02020603050405020304" pitchFamily="18" charset="0"/>
              </a:rPr>
              <a:t>tort </a:t>
            </a:r>
            <a:r>
              <a:rPr lang="sv-SE" sz="1600">
                <a:ea typeface="Times New Roman" panose="02020603050405020304" pitchFamily="18" charset="0"/>
                <a:cs typeface="Times New Roman" panose="02020603050405020304" pitchFamily="18" charset="0"/>
              </a:rPr>
              <a:t>s</a:t>
            </a:r>
            <a:r>
              <a:rPr lang="sv-SE" sz="1600">
                <a:effectLst/>
                <a:ea typeface="Times New Roman" panose="02020603050405020304" pitchFamily="18" charset="0"/>
                <a:cs typeface="Times New Roman" panose="02020603050405020304" pitchFamily="18" charset="0"/>
              </a:rPr>
              <a:t>amråd medverkar samtliga kommuner, VUP, BUP och primärvård, verksamhetschefer inom kommuner och områdeschefer eller motsvarande nivå inom Regionen samt brukarrepresentant</a:t>
            </a:r>
            <a:endParaRPr lang="sv-SE" sz="1600">
              <a:effectLs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endParaRPr lang="sv-SE" sz="1600">
              <a:effectLs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sv-SE" sz="1600">
                <a:effectLst/>
                <a:ea typeface="Calibri" panose="020F0502020204030204" pitchFamily="34" charset="0"/>
                <a:cs typeface="Times New Roman" panose="02020603050405020304" pitchFamily="18" charset="0"/>
              </a:rPr>
              <a:t>Stort </a:t>
            </a:r>
            <a:r>
              <a:rPr lang="sv-SE" sz="1600">
                <a:ea typeface="Calibri" panose="020F0502020204030204" pitchFamily="34" charset="0"/>
                <a:cs typeface="Times New Roman" panose="02020603050405020304" pitchFamily="18" charset="0"/>
              </a:rPr>
              <a:t>Delregionalt</a:t>
            </a:r>
            <a:r>
              <a:rPr lang="sv-SE" sz="1600">
                <a:effectLst/>
                <a:ea typeface="Calibri" panose="020F0502020204030204" pitchFamily="34" charset="0"/>
                <a:cs typeface="Times New Roman" panose="02020603050405020304" pitchFamily="18" charset="0"/>
              </a:rPr>
              <a:t> Samråd Psykiatri träffas två gånger per år</a:t>
            </a:r>
          </a:p>
          <a:p>
            <a:pPr marL="342900" lvl="0" indent="-342900">
              <a:buFont typeface="Arial" panose="020B0604020202020204" pitchFamily="34" charset="0"/>
              <a:buChar char="•"/>
              <a:tabLst>
                <a:tab pos="457200" algn="l"/>
              </a:tabLst>
            </a:pPr>
            <a:endParaRPr lang="sv-SE" sz="1600">
              <a:effectLst/>
              <a:latin typeface="Aptos" panose="020B0004020202020204" pitchFamily="34" charset="0"/>
              <a:ea typeface="Calibri" panose="020F0502020204030204" pitchFamily="34" charset="0"/>
              <a:cs typeface="Times New Roman" panose="02020603050405020304" pitchFamily="18" charset="0"/>
            </a:endParaRPr>
          </a:p>
        </p:txBody>
      </p:sp>
      <p:sp>
        <p:nvSpPr>
          <p:cNvPr id="5" name="textruta 4">
            <a:extLst>
              <a:ext uri="{FF2B5EF4-FFF2-40B4-BE49-F238E27FC236}">
                <a16:creationId xmlns:a16="http://schemas.microsoft.com/office/drawing/2014/main" id="{A75C285A-1A4E-4656-9D32-5561B58538DF}"/>
              </a:ext>
            </a:extLst>
          </p:cNvPr>
          <p:cNvSpPr txBox="1"/>
          <p:nvPr/>
        </p:nvSpPr>
        <p:spPr>
          <a:xfrm>
            <a:off x="5746149" y="2234599"/>
            <a:ext cx="4843193" cy="4278094"/>
          </a:xfrm>
          <a:prstGeom prst="rect">
            <a:avLst/>
          </a:prstGeom>
          <a:noFill/>
        </p:spPr>
        <p:txBody>
          <a:bodyPr wrap="square">
            <a:spAutoFit/>
          </a:bodyPr>
          <a:lstStyle/>
          <a:p>
            <a:r>
              <a:rPr lang="sv-SE" sz="1600" b="1">
                <a:effectLst/>
                <a:ea typeface="Calibri" panose="020F0502020204030204" pitchFamily="34" charset="0"/>
                <a:cs typeface="Calibri" panose="020F0502020204030204" pitchFamily="34" charset="0"/>
              </a:rPr>
              <a:t>Litet </a:t>
            </a:r>
            <a:r>
              <a:rPr lang="sv-SE" sz="1600" b="1">
                <a:ea typeface="Calibri" panose="020F0502020204030204" pitchFamily="34" charset="0"/>
                <a:cs typeface="Calibri" panose="020F0502020204030204" pitchFamily="34" charset="0"/>
              </a:rPr>
              <a:t>Delregionalt</a:t>
            </a:r>
            <a:r>
              <a:rPr lang="sv-SE" sz="1600" b="1">
                <a:effectLst/>
                <a:ea typeface="Calibri" panose="020F0502020204030204" pitchFamily="34" charset="0"/>
                <a:cs typeface="Calibri" panose="020F0502020204030204" pitchFamily="34" charset="0"/>
              </a:rPr>
              <a:t> Samråd Psykiatri – nordväst</a:t>
            </a:r>
          </a:p>
          <a:p>
            <a:endParaRPr lang="sv-SE" sz="1600">
              <a:effectLst/>
              <a:ea typeface="Calibri" panose="020F0502020204030204" pitchFamily="34" charset="0"/>
              <a:cs typeface="Calibri" panose="020F0502020204030204" pitchFamily="34" charset="0"/>
            </a:endParaRPr>
          </a:p>
          <a:p>
            <a:pPr marL="342900" lvl="0" indent="-342900">
              <a:buFont typeface="Arial" panose="020B0604020202020204" pitchFamily="34" charset="0"/>
              <a:buChar char="•"/>
              <a:tabLst>
                <a:tab pos="457200" algn="l"/>
              </a:tabLst>
            </a:pPr>
            <a:r>
              <a:rPr lang="sv-SE" sz="1600">
                <a:effectLst/>
                <a:ea typeface="Times New Roman" panose="02020603050405020304" pitchFamily="18" charset="0"/>
                <a:cs typeface="Times New Roman" panose="02020603050405020304" pitchFamily="18" charset="0"/>
              </a:rPr>
              <a:t>Vid litet samråd medverkar samtliga kommuner, VUP, BUP och primärvård, enhetschefer eller motsvarande nivå och utsedda tjänstemän med mandat att fatta beslut, samt brukarrepresentant</a:t>
            </a:r>
          </a:p>
          <a:p>
            <a:pPr marL="342900" lvl="0" indent="-342900">
              <a:buFont typeface="Arial" panose="020B0604020202020204" pitchFamily="34" charset="0"/>
              <a:buChar char="•"/>
              <a:tabLst>
                <a:tab pos="457200" algn="l"/>
              </a:tabLst>
            </a:pPr>
            <a:endParaRPr lang="sv-SE" sz="160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sv-SE" sz="1600">
                <a:effectLst/>
                <a:ea typeface="Times New Roman" panose="02020603050405020304" pitchFamily="18" charset="0"/>
                <a:cs typeface="Times New Roman" panose="02020603050405020304" pitchFamily="18" charset="0"/>
              </a:rPr>
              <a:t>Mötena är uppdelade i en barn och unga del, en gemensam del, inkl. skadligt bruk och beroende unga och slutligen en del för vuxna skadligt bruk och beroende och psykisk ohälsa. </a:t>
            </a:r>
          </a:p>
          <a:p>
            <a:endParaRPr lang="sv-SE" sz="1600">
              <a:effectLst/>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sv-SE" sz="1600">
                <a:effectLst/>
                <a:ea typeface="Calibri" panose="020F0502020204030204" pitchFamily="34" charset="0"/>
                <a:cs typeface="Calibri" panose="020F0502020204030204" pitchFamily="34" charset="0"/>
              </a:rPr>
              <a:t>Litet </a:t>
            </a:r>
            <a:r>
              <a:rPr lang="sv-SE" sz="1600">
                <a:ea typeface="Calibri" panose="020F0502020204030204" pitchFamily="34" charset="0"/>
                <a:cs typeface="Calibri" panose="020F0502020204030204" pitchFamily="34" charset="0"/>
              </a:rPr>
              <a:t>Delregionalt</a:t>
            </a:r>
            <a:r>
              <a:rPr lang="sv-SE" sz="1600">
                <a:effectLst/>
                <a:ea typeface="Calibri" panose="020F0502020204030204" pitchFamily="34" charset="0"/>
                <a:cs typeface="Calibri" panose="020F0502020204030204" pitchFamily="34" charset="0"/>
              </a:rPr>
              <a:t> Samråd Psykiatri träffas fyra gånger per år för respektive geografiskt kluster.</a:t>
            </a:r>
          </a:p>
          <a:p>
            <a:endParaRPr lang="sv-SE" sz="1600">
              <a:effectLst/>
              <a:latin typeface="Aptos" panose="020B0004020202020204" pitchFamily="34" charset="0"/>
              <a:ea typeface="Calibri" panose="020F0502020204030204" pitchFamily="34" charset="0"/>
              <a:cs typeface="Calibri" panose="020F0502020204030204" pitchFamily="34" charset="0"/>
            </a:endParaRPr>
          </a:p>
          <a:p>
            <a:endParaRPr lang="sv-SE" sz="1600">
              <a:effectLst/>
              <a:latin typeface="Aptos" panose="020B00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3480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3AE6DB-F59F-118A-7377-37AAB4807CC8}"/>
              </a:ext>
            </a:extLst>
          </p:cNvPr>
          <p:cNvSpPr>
            <a:spLocks noGrp="1"/>
          </p:cNvSpPr>
          <p:nvPr>
            <p:ph type="title"/>
          </p:nvPr>
        </p:nvSpPr>
        <p:spPr>
          <a:xfrm>
            <a:off x="925975" y="-58912"/>
            <a:ext cx="10515600" cy="1304086"/>
          </a:xfrm>
        </p:spPr>
        <p:txBody>
          <a:bodyPr>
            <a:normAutofit/>
          </a:bodyPr>
          <a:lstStyle/>
          <a:p>
            <a:r>
              <a:rPr lang="sv-SE" sz="2800" b="1"/>
              <a:t>Gruppernas fokusområden 2025</a:t>
            </a:r>
          </a:p>
        </p:txBody>
      </p:sp>
      <p:sp>
        <p:nvSpPr>
          <p:cNvPr id="5" name="textruta 4">
            <a:extLst>
              <a:ext uri="{FF2B5EF4-FFF2-40B4-BE49-F238E27FC236}">
                <a16:creationId xmlns:a16="http://schemas.microsoft.com/office/drawing/2014/main" id="{06969421-44B4-7F94-6A79-A87057AD3048}"/>
              </a:ext>
            </a:extLst>
          </p:cNvPr>
          <p:cNvSpPr txBox="1"/>
          <p:nvPr/>
        </p:nvSpPr>
        <p:spPr>
          <a:xfrm>
            <a:off x="925975" y="875899"/>
            <a:ext cx="10730219" cy="5347105"/>
          </a:xfrm>
          <a:prstGeom prst="rect">
            <a:avLst/>
          </a:prstGeom>
          <a:noFill/>
        </p:spPr>
        <p:txBody>
          <a:bodyPr wrap="square">
            <a:spAutoFit/>
          </a:bodyPr>
          <a:lstStyle/>
          <a:p>
            <a:pPr marL="0" indent="0">
              <a:lnSpc>
                <a:spcPct val="107000"/>
              </a:lnSpc>
              <a:spcBef>
                <a:spcPts val="0"/>
              </a:spcBef>
              <a:buNone/>
            </a:pPr>
            <a:endParaRPr lang="sv-SE" sz="1400" b="1"/>
          </a:p>
          <a:p>
            <a:pPr marL="0" indent="0">
              <a:lnSpc>
                <a:spcPct val="107000"/>
              </a:lnSpc>
              <a:spcBef>
                <a:spcPts val="0"/>
              </a:spcBef>
              <a:buNone/>
            </a:pPr>
            <a:r>
              <a:rPr lang="sv-SE" sz="1400" b="1"/>
              <a:t>Mål för Samverkan – delregion nordväst</a:t>
            </a:r>
          </a:p>
          <a:p>
            <a:pPr marL="0" indent="0">
              <a:lnSpc>
                <a:spcPct val="107000"/>
              </a:lnSpc>
              <a:spcBef>
                <a:spcPts val="0"/>
              </a:spcBef>
              <a:buNone/>
            </a:pPr>
            <a:endParaRPr lang="sv-SE" sz="1400" b="1"/>
          </a:p>
          <a:p>
            <a:pPr marL="0" indent="0">
              <a:lnSpc>
                <a:spcPct val="107000"/>
              </a:lnSpc>
              <a:spcBef>
                <a:spcPts val="0"/>
              </a:spcBef>
              <a:buNone/>
            </a:pPr>
            <a:endParaRPr lang="sv-SE" sz="1400" b="1"/>
          </a:p>
          <a:p>
            <a:pPr>
              <a:lnSpc>
                <a:spcPct val="107000"/>
              </a:lnSpc>
            </a:pPr>
            <a:r>
              <a:rPr lang="sv-SE" sz="1600" b="1">
                <a:ea typeface="Calibri" panose="020F0502020204030204" pitchFamily="34" charset="0"/>
                <a:cs typeface="Times New Roman" panose="02020603050405020304" pitchFamily="18" charset="0"/>
              </a:rPr>
              <a:t>Gemensam samsyn och dialoger om Samsjuklighet och Samsjuklighetsutredningen </a:t>
            </a:r>
          </a:p>
          <a:p>
            <a:pPr lvl="0">
              <a:lnSpc>
                <a:spcPct val="107000"/>
              </a:lnSpc>
              <a:defRPr/>
            </a:pPr>
            <a:r>
              <a:rPr lang="sv-SE" sz="1400">
                <a:ea typeface="Calibri" panose="020F0502020204030204" pitchFamily="34" charset="0"/>
                <a:cs typeface="Times New Roman" panose="02020603050405020304" pitchFamily="18" charset="0"/>
              </a:rPr>
              <a:t>Aktivitet: Genomgång och dialog samt kunskapsspridning av samsjuklighetsutredningen och arbetet vi genomför i nordväst och regionalt, bla FACT Beroende och processledare för samsjuklighetsutredningen  och Arbetsgrupp för Samsjuklighetsutredningen</a:t>
            </a:r>
          </a:p>
          <a:p>
            <a:pPr>
              <a:lnSpc>
                <a:spcPct val="107000"/>
              </a:lnSpc>
            </a:pPr>
            <a:endParaRPr lang="sv-SE" sz="1600" b="1">
              <a:ea typeface="Calibri" panose="020F0502020204030204" pitchFamily="34" charset="0"/>
              <a:cs typeface="Times New Roman" panose="02020603050405020304" pitchFamily="18" charset="0"/>
            </a:endParaRPr>
          </a:p>
          <a:p>
            <a:pPr>
              <a:lnSpc>
                <a:spcPct val="107000"/>
              </a:lnSpc>
            </a:pPr>
            <a:r>
              <a:rPr lang="sv-SE" sz="1600" b="1">
                <a:ea typeface="Calibri" panose="020F0502020204030204" pitchFamily="34" charset="0"/>
                <a:cs typeface="Times New Roman" panose="02020603050405020304" pitchFamily="18" charset="0"/>
              </a:rPr>
              <a:t>Gemensam samsyn och dialoger om Nya Socialtjänstlagen </a:t>
            </a:r>
            <a:endParaRPr lang="sv-SE" sz="1600">
              <a:ea typeface="Calibri" panose="020F0502020204030204" pitchFamily="34" charset="0"/>
              <a:cs typeface="Times New Roman" panose="02020603050405020304" pitchFamily="18" charset="0"/>
            </a:endParaRPr>
          </a:p>
          <a:p>
            <a:pPr>
              <a:lnSpc>
                <a:spcPct val="107000"/>
              </a:lnSpc>
            </a:pPr>
            <a:r>
              <a:rPr lang="sv-SE" sz="1400">
                <a:ea typeface="Calibri" panose="020F0502020204030204" pitchFamily="34" charset="0"/>
                <a:cs typeface="Times New Roman" panose="02020603050405020304" pitchFamily="18" charset="0"/>
              </a:rPr>
              <a:t>Aktivitet: Genomgång och dialog samt kunskapsspridning av nya Socialtjänstlagen och arbetet vi genomför i nordväst och regionalt.</a:t>
            </a:r>
          </a:p>
          <a:p>
            <a:pPr>
              <a:lnSpc>
                <a:spcPct val="107000"/>
              </a:lnSpc>
            </a:pPr>
            <a:endParaRPr lang="sv-SE" sz="1600">
              <a:ea typeface="Calibri" panose="020F0502020204030204" pitchFamily="34" charset="0"/>
              <a:cs typeface="Times New Roman" panose="02020603050405020304" pitchFamily="18" charset="0"/>
            </a:endParaRPr>
          </a:p>
          <a:p>
            <a:pPr>
              <a:lnSpc>
                <a:spcPct val="107000"/>
              </a:lnSpc>
            </a:pPr>
            <a:r>
              <a:rPr lang="sv-SE" sz="1600" b="1">
                <a:ea typeface="Calibri" panose="020F0502020204030204" pitchFamily="34" charset="0"/>
                <a:cs typeface="Times New Roman" panose="02020603050405020304" pitchFamily="18" charset="0"/>
              </a:rPr>
              <a:t>Gemensam samsyn och dialoger om Sucidprevention</a:t>
            </a:r>
            <a:endParaRPr lang="sv-SE" sz="1600">
              <a:ea typeface="Calibri" panose="020F0502020204030204" pitchFamily="34" charset="0"/>
              <a:cs typeface="Times New Roman" panose="02020603050405020304" pitchFamily="18" charset="0"/>
            </a:endParaRPr>
          </a:p>
          <a:p>
            <a:pPr>
              <a:lnSpc>
                <a:spcPct val="107000"/>
              </a:lnSpc>
            </a:pPr>
            <a:r>
              <a:rPr lang="sv-SE" sz="1400">
                <a:ea typeface="Calibri" panose="020F0502020204030204" pitchFamily="34" charset="0"/>
                <a:cs typeface="Times New Roman" panose="02020603050405020304" pitchFamily="18" charset="0"/>
              </a:rPr>
              <a:t>Aktivitet: Genomgång och dialog samt kunskapsspridning av Sucidprevention och arbetet vi genomför i nordväst och regionalt.</a:t>
            </a:r>
          </a:p>
          <a:p>
            <a:pPr>
              <a:lnSpc>
                <a:spcPct val="107000"/>
              </a:lnSpc>
            </a:pPr>
            <a:endParaRPr lang="sv-SE" sz="1600" b="1">
              <a:ea typeface="Calibri" panose="020F0502020204030204" pitchFamily="34" charset="0"/>
              <a:cs typeface="Times New Roman" panose="02020603050405020304" pitchFamily="18" charset="0"/>
            </a:endParaRPr>
          </a:p>
          <a:p>
            <a:pPr>
              <a:lnSpc>
                <a:spcPct val="107000"/>
              </a:lnSpc>
            </a:pPr>
            <a:r>
              <a:rPr lang="sv-SE" sz="1600" b="1">
                <a:ea typeface="Calibri" panose="020F0502020204030204" pitchFamily="34" charset="0"/>
                <a:cs typeface="Times New Roman" panose="02020603050405020304" pitchFamily="18" charset="0"/>
              </a:rPr>
              <a:t>Stående Aktiviteter</a:t>
            </a:r>
            <a:endParaRPr lang="sv-SE" sz="1600">
              <a:ea typeface="Calibri" panose="020F0502020204030204" pitchFamily="34" charset="0"/>
              <a:cs typeface="Times New Roman" panose="02020603050405020304" pitchFamily="18" charset="0"/>
            </a:endParaRPr>
          </a:p>
          <a:p>
            <a:pPr lvl="0">
              <a:lnSpc>
                <a:spcPct val="107000"/>
              </a:lnSpc>
              <a:tabLst>
                <a:tab pos="685800" algn="l"/>
              </a:tabLst>
            </a:pPr>
            <a:r>
              <a:rPr lang="sv-SE" sz="1400">
                <a:ea typeface="Calibri" panose="020F0502020204030204" pitchFamily="34" charset="0"/>
                <a:cs typeface="Times New Roman" panose="02020603050405020304" pitchFamily="18" charset="0"/>
              </a:rPr>
              <a:t>Brister i Samverkan: Genomgång, varje verksamhet ska arbeta aktivt med såväl brister i samverkan som den årliga rapporten av brister som uppkommit under året.</a:t>
            </a:r>
          </a:p>
          <a:p>
            <a:pPr lvl="0">
              <a:lnSpc>
                <a:spcPct val="107000"/>
              </a:lnSpc>
              <a:tabLst>
                <a:tab pos="685800" algn="l"/>
              </a:tabLst>
            </a:pPr>
            <a:r>
              <a:rPr lang="sv-SE" sz="1400">
                <a:ea typeface="Calibri" panose="020F0502020204030204" pitchFamily="34" charset="0"/>
                <a:cs typeface="Times New Roman" panose="02020603050405020304" pitchFamily="18" charset="0"/>
              </a:rPr>
              <a:t>Lyfta goda exempel: Dialog kring samverkan med individen i fokus.</a:t>
            </a:r>
          </a:p>
          <a:p>
            <a:pPr lvl="0">
              <a:lnSpc>
                <a:spcPct val="107000"/>
              </a:lnSpc>
              <a:tabLst>
                <a:tab pos="685800" algn="l"/>
              </a:tabLst>
            </a:pPr>
            <a:r>
              <a:rPr lang="sv-SE" sz="1400">
                <a:ea typeface="Calibri" panose="020F0502020204030204" pitchFamily="34" charset="0"/>
                <a:cs typeface="Times New Roman" panose="02020603050405020304" pitchFamily="18" charset="0"/>
              </a:rPr>
              <a:t>Kunskapsbärande länkar: Inspiration och kunskap om nya arbetssätt, modeller etc. </a:t>
            </a:r>
          </a:p>
          <a:p>
            <a:pPr lvl="0">
              <a:lnSpc>
                <a:spcPct val="107000"/>
              </a:lnSpc>
              <a:tabLst>
                <a:tab pos="685800" algn="l"/>
              </a:tabLst>
            </a:pPr>
            <a:r>
              <a:rPr lang="sv-SE" sz="1400">
                <a:ea typeface="Calibri" panose="020F0502020204030204" pitchFamily="34" charset="0"/>
                <a:cs typeface="Times New Roman" panose="02020603050405020304" pitchFamily="18" charset="0"/>
              </a:rPr>
              <a:t>Exempel: MHFA, Vård och insatsprogrammet, Återhämtningsguiden, brukarinflytande. </a:t>
            </a:r>
          </a:p>
          <a:p>
            <a:pPr marL="0" indent="0">
              <a:lnSpc>
                <a:spcPct val="107000"/>
              </a:lnSpc>
              <a:spcBef>
                <a:spcPts val="0"/>
              </a:spcBef>
              <a:buNone/>
            </a:pPr>
            <a:endParaRPr lang="sv-SE" sz="1400"/>
          </a:p>
          <a:p>
            <a:pPr marL="0" indent="0">
              <a:lnSpc>
                <a:spcPct val="107000"/>
              </a:lnSpc>
              <a:spcBef>
                <a:spcPts val="0"/>
              </a:spcBef>
              <a:buNone/>
            </a:pPr>
            <a:endParaRPr lang="sv-SE" sz="1200"/>
          </a:p>
        </p:txBody>
      </p:sp>
    </p:spTree>
    <p:extLst>
      <p:ext uri="{BB962C8B-B14F-4D97-AF65-F5344CB8AC3E}">
        <p14:creationId xmlns:p14="http://schemas.microsoft.com/office/powerpoint/2010/main" val="730606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4DB775-7683-5D66-B64F-5D5D31570E15}"/>
              </a:ext>
            </a:extLst>
          </p:cNvPr>
          <p:cNvSpPr>
            <a:spLocks noGrp="1"/>
          </p:cNvSpPr>
          <p:nvPr>
            <p:ph type="title"/>
          </p:nvPr>
        </p:nvSpPr>
        <p:spPr>
          <a:xfrm>
            <a:off x="838200" y="541650"/>
            <a:ext cx="10515600" cy="1325563"/>
          </a:xfrm>
        </p:spPr>
        <p:txBody>
          <a:bodyPr>
            <a:normAutofit/>
          </a:bodyPr>
          <a:lstStyle/>
          <a:p>
            <a:r>
              <a:rPr lang="sv-SE" sz="2800" b="1"/>
              <a:t>Genomförda aktiviteter</a:t>
            </a:r>
            <a:endParaRPr lang="sv-SE" sz="2800"/>
          </a:p>
        </p:txBody>
      </p:sp>
      <p:sp>
        <p:nvSpPr>
          <p:cNvPr id="3" name="Platshållare för innehåll 2">
            <a:extLst>
              <a:ext uri="{FF2B5EF4-FFF2-40B4-BE49-F238E27FC236}">
                <a16:creationId xmlns:a16="http://schemas.microsoft.com/office/drawing/2014/main" id="{529368C4-3490-D873-DAA1-03D345EB7A87}"/>
              </a:ext>
            </a:extLst>
          </p:cNvPr>
          <p:cNvSpPr>
            <a:spLocks noGrp="1"/>
          </p:cNvSpPr>
          <p:nvPr>
            <p:ph idx="1"/>
          </p:nvPr>
        </p:nvSpPr>
        <p:spPr>
          <a:xfrm>
            <a:off x="838200" y="1363193"/>
            <a:ext cx="10078616" cy="4131614"/>
          </a:xfrm>
        </p:spPr>
        <p:txBody>
          <a:bodyPr>
            <a:noAutofit/>
          </a:bodyPr>
          <a:lstStyle/>
          <a:p>
            <a:pPr marL="0" indent="0">
              <a:buNone/>
            </a:pPr>
            <a:endParaRPr lang="sv-SE" sz="1100"/>
          </a:p>
          <a:p>
            <a:pPr fontAlgn="base"/>
            <a:r>
              <a:rPr lang="sv-SE" sz="1100" i="1"/>
              <a:t>Två processledare med uppdrag att leda förberedelsearbetet inom de nordvästskånska kommunerna och Region Skåne, utifrån Samsjuklighetreformen har rekryterats. Ansvarsområde blir att förbereda delregion nordväst för eventuella lagändring som framkommer i Samsjuklighetsutredningen samt driva utvecklingen av vår verksamhet i linje med identifierade behov. Processledarna leder Arbetsgrupp Samsjuklighetsreformen i delregion nordväst med utsedda kontaktpersoner från Psykiatrin/Beroende/Primärvård, brukarutvecklare/Peer Support och kommunerna. Arbetsgruppen ska vara ett stöd och hjälp i arbetet.</a:t>
            </a:r>
            <a:endParaRPr lang="sv-SE" sz="1100"/>
          </a:p>
          <a:p>
            <a:pPr fontAlgn="base"/>
            <a:r>
              <a:rPr lang="sv-SE" sz="1100" i="1"/>
              <a:t>Processledarna kommer framöver delta i Skånegemensam Samverkansgrupp Psykiatris utskottsgrupp Skadligt bruk och beroende och representera nordväst. </a:t>
            </a:r>
            <a:endParaRPr lang="sv-SE" sz="1100"/>
          </a:p>
          <a:p>
            <a:pPr fontAlgn="base"/>
            <a:r>
              <a:rPr lang="sv-SE" sz="1100" i="1"/>
              <a:t>FACT Beroende är igång sedan 1 april 2024. Ett omtag har gjorts och alla 10 kommuner deltar.</a:t>
            </a:r>
            <a:endParaRPr lang="sv-SE" sz="1100"/>
          </a:p>
          <a:p>
            <a:pPr fontAlgn="base"/>
            <a:r>
              <a:rPr lang="sv-SE" sz="1100" i="1"/>
              <a:t>Gemensam samsyn och dialog angående nya Socialtjänstlagen. Representanter för Socialstyrelsen och senare lokala processledare för nya Socialtjänstlagen har informerat om lagen på våra lokala samråd under våren och hösten, med utrymme för dialog och frågor.</a:t>
            </a:r>
            <a:endParaRPr lang="sv-SE" sz="1100"/>
          </a:p>
          <a:p>
            <a:pPr fontAlgn="base"/>
            <a:r>
              <a:rPr lang="sv-SE" sz="1100" i="1"/>
              <a:t>Fysisk hälsa. Skånegemensam samverkansgrupp psykiatri har fått i uppdrag att ta fram en </a:t>
            </a:r>
            <a:r>
              <a:rPr lang="sv-SE" sz="1100" i="1" err="1"/>
              <a:t>skånegemensam</a:t>
            </a:r>
            <a:r>
              <a:rPr lang="sv-SE" sz="1100" i="1"/>
              <a:t> rutin för arbetet med hälsoundersökningar för personer med vissa psykiatriska diagnoser. Frågan kring hälsoundersökningar har lyfts i olika sammanhang under året och styrgruppen bevakar arbetet med en gemensam rutin.</a:t>
            </a:r>
            <a:endParaRPr lang="sv-SE" sz="1100"/>
          </a:p>
          <a:p>
            <a:pPr fontAlgn="base"/>
            <a:r>
              <a:rPr lang="sv-SE" sz="1100" i="1"/>
              <a:t>Gemensam samsyn och dialog angående Suicidprevention. Samordnare för suicidprevention sammankallar en nätverksgrupp med representanter för region och kommun i vår delregion för att stötta verksamheterna i det suicidpreventiva arbetet. Delregion nordväst är även representerade i Skånegemensam Samverkansgrupp Psykiatris utskottsgrupp Suicidprevention och där man under året arbetat fram en länsgemensam handlingsplan utifrån den nya nationella strategin – ’Det handlar om livet’. </a:t>
            </a:r>
          </a:p>
          <a:p>
            <a:pPr fontAlgn="base"/>
            <a:r>
              <a:rPr lang="sv-SE" sz="1100" i="1"/>
              <a:t>Under 2025 har samverkansstrukturen för delregionalt samråd psykiatri utvärderats dels genom en enkät som skickats ut till alla representanter och dels genom dialoger på samrådsmöten. Tre förslag till ändrad samverkansstruktur har tagits fram men inget beslut kring förändring har fattats under 2025.</a:t>
            </a:r>
            <a:endParaRPr lang="sv-SE" sz="1100"/>
          </a:p>
          <a:p>
            <a:pPr>
              <a:lnSpc>
                <a:spcPct val="107000"/>
              </a:lnSpc>
              <a:spcBef>
                <a:spcPts val="0"/>
              </a:spcBef>
            </a:pPr>
            <a:endParaRPr lang="sv-SE" sz="1100" kern="100">
              <a:cs typeface="Times New Roman" panose="02020603050405020304" pitchFamily="18" charset="0"/>
            </a:endParaRPr>
          </a:p>
          <a:p>
            <a:pPr marL="0" indent="0">
              <a:buNone/>
            </a:pPr>
            <a:endParaRPr lang="sv-SE" sz="1100"/>
          </a:p>
        </p:txBody>
      </p:sp>
    </p:spTree>
    <p:extLst>
      <p:ext uri="{BB962C8B-B14F-4D97-AF65-F5344CB8AC3E}">
        <p14:creationId xmlns:p14="http://schemas.microsoft.com/office/powerpoint/2010/main" val="3851171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3AE6DB-F59F-118A-7377-37AAB4807CC8}"/>
              </a:ext>
            </a:extLst>
          </p:cNvPr>
          <p:cNvSpPr>
            <a:spLocks noGrp="1"/>
          </p:cNvSpPr>
          <p:nvPr>
            <p:ph type="title"/>
          </p:nvPr>
        </p:nvSpPr>
        <p:spPr>
          <a:xfrm>
            <a:off x="661219" y="184941"/>
            <a:ext cx="10515600" cy="935066"/>
          </a:xfrm>
        </p:spPr>
        <p:txBody>
          <a:bodyPr>
            <a:normAutofit/>
          </a:bodyPr>
          <a:lstStyle/>
          <a:p>
            <a:r>
              <a:rPr lang="sv-SE" sz="2800" b="1"/>
              <a:t>Genomförda aktiviteter</a:t>
            </a:r>
          </a:p>
        </p:txBody>
      </p:sp>
      <p:sp>
        <p:nvSpPr>
          <p:cNvPr id="3" name="Platshållare för innehåll 2">
            <a:extLst>
              <a:ext uri="{FF2B5EF4-FFF2-40B4-BE49-F238E27FC236}">
                <a16:creationId xmlns:a16="http://schemas.microsoft.com/office/drawing/2014/main" id="{5D472F90-9E7F-F0E5-B2A9-2D409C44D9FD}"/>
              </a:ext>
            </a:extLst>
          </p:cNvPr>
          <p:cNvSpPr>
            <a:spLocks noGrp="1"/>
          </p:cNvSpPr>
          <p:nvPr>
            <p:ph idx="1"/>
          </p:nvPr>
        </p:nvSpPr>
        <p:spPr>
          <a:xfrm>
            <a:off x="425245" y="898281"/>
            <a:ext cx="11105536" cy="5939554"/>
          </a:xfrm>
        </p:spPr>
        <p:txBody>
          <a:bodyPr>
            <a:noAutofit/>
          </a:bodyPr>
          <a:lstStyle/>
          <a:p>
            <a:pPr marL="0" indent="0">
              <a:buNone/>
            </a:pPr>
            <a:endParaRPr lang="sv-SE" sz="1600"/>
          </a:p>
          <a:p>
            <a:pPr marL="0" indent="0">
              <a:buNone/>
            </a:pPr>
            <a:r>
              <a:rPr lang="sv-SE" sz="1800" b="1"/>
              <a:t>Landskrona </a:t>
            </a:r>
          </a:p>
          <a:p>
            <a:pPr marL="0" indent="0">
              <a:lnSpc>
                <a:spcPct val="105000"/>
              </a:lnSpc>
              <a:buNone/>
            </a:pPr>
            <a:r>
              <a:rPr lang="sv-SE" sz="1800">
                <a:ea typeface="Aptos" panose="020B0004020202020204" pitchFamily="34" charset="0"/>
                <a:cs typeface="Aptos" panose="020B0004020202020204" pitchFamily="34" charset="0"/>
              </a:rPr>
              <a:t>Under våren har vi haft låg representation från socialtjänsten – både från Landskrona och Svalöv. Det har även funnits utmaningar i att alla behöver meddela sin frånvaro. I samråd med habiliteringen lyfte vi kunskapshöjande material kring autismspektrum med efterföljande dialoger och tankar kring samverkan. Linnea Hasslin (under våren) och Victoria Nilsson (under hösten) från Hbg har varit på plats och lyft Brister i samverkan rapporten och återkommande värdefull information från utskottet suicidprevention. Vi har gästats av Tullverket i syfte att få kunskap om myndigheten samt hitta möjlighet för tidig samverkan med kommunerna kring de barn och unga som uppmärksammas. Vi hade även besök av Pernilla Friberg som hade en uppskattad dragning kring nya socialtjänstlagen samt PO (personliga ombud) Skåne. En bra start på hösten med fokus på tvärprofessionell samverkan kring närvaro och dialoger kring utvärderingen av litet lokalt samråd. Bättre uppslutning och en rakare kommunikation inför mötena. Vi har även bjudit in Hanna </a:t>
            </a:r>
            <a:r>
              <a:rPr lang="sv-SE" sz="1800" err="1">
                <a:ea typeface="Aptos" panose="020B0004020202020204" pitchFamily="34" charset="0"/>
                <a:cs typeface="Aptos" panose="020B0004020202020204" pitchFamily="34" charset="0"/>
              </a:rPr>
              <a:t>Dolck</a:t>
            </a:r>
            <a:r>
              <a:rPr lang="sv-SE" sz="1800">
                <a:ea typeface="Aptos" panose="020B0004020202020204" pitchFamily="34" charset="0"/>
                <a:cs typeface="Aptos" panose="020B0004020202020204" pitchFamily="34" charset="0"/>
              </a:rPr>
              <a:t> för en dragning kring Landskronas arbete med Trygga Goda uppväxtvillkor, </a:t>
            </a:r>
            <a:r>
              <a:rPr lang="sv-SE" sz="1800" err="1">
                <a:ea typeface="Aptos" panose="020B0004020202020204" pitchFamily="34" charset="0"/>
                <a:cs typeface="Aptos" panose="020B0004020202020204" pitchFamily="34" charset="0"/>
              </a:rPr>
              <a:t>Ine</a:t>
            </a:r>
            <a:r>
              <a:rPr lang="sv-SE" sz="1800">
                <a:ea typeface="Aptos" panose="020B0004020202020204" pitchFamily="34" charset="0"/>
                <a:cs typeface="Aptos" panose="020B0004020202020204" pitchFamily="34" charset="0"/>
              </a:rPr>
              <a:t> Back som är processledare för omställningen kring Nya Socialtjänstlagen inom Omsorgsförvaltningen samt Jenny Rudberg med senaste nytt från utvecklingen hos FACT-beroende. Välfyllda möten med stort engagemang och delaktighet från samtliga representanter och möjlighet att både knyta och lyfta faktiska samverkansmöjligheter. </a:t>
            </a:r>
            <a:r>
              <a:rPr lang="sv-SE" sz="1800"/>
              <a:t>Har även bjudit in representanter från </a:t>
            </a:r>
            <a:r>
              <a:rPr lang="sv-SE" sz="1800" err="1"/>
              <a:t>BarnSäkert</a:t>
            </a:r>
            <a:r>
              <a:rPr lang="sv-SE" sz="1800"/>
              <a:t> som kommer att gå hand i handsken med Nya Socialtjänstlagen och tidiga insatser.</a:t>
            </a:r>
          </a:p>
          <a:p>
            <a:pPr>
              <a:lnSpc>
                <a:spcPct val="107000"/>
              </a:lnSpc>
              <a:spcBef>
                <a:spcPts val="0"/>
              </a:spcBef>
            </a:pPr>
            <a:endParaRPr lang="sv-SE" sz="1000"/>
          </a:p>
        </p:txBody>
      </p:sp>
    </p:spTree>
    <p:extLst>
      <p:ext uri="{BB962C8B-B14F-4D97-AF65-F5344CB8AC3E}">
        <p14:creationId xmlns:p14="http://schemas.microsoft.com/office/powerpoint/2010/main" val="474139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3AE6DB-F59F-118A-7377-37AAB4807CC8}"/>
              </a:ext>
            </a:extLst>
          </p:cNvPr>
          <p:cNvSpPr>
            <a:spLocks noGrp="1"/>
          </p:cNvSpPr>
          <p:nvPr>
            <p:ph type="title"/>
          </p:nvPr>
        </p:nvSpPr>
        <p:spPr>
          <a:xfrm>
            <a:off x="661219" y="184941"/>
            <a:ext cx="10515600" cy="935066"/>
          </a:xfrm>
        </p:spPr>
        <p:txBody>
          <a:bodyPr>
            <a:normAutofit/>
          </a:bodyPr>
          <a:lstStyle/>
          <a:p>
            <a:r>
              <a:rPr lang="sv-SE" sz="2800" b="1"/>
              <a:t>Genomförda aktiviteter</a:t>
            </a:r>
          </a:p>
        </p:txBody>
      </p:sp>
      <p:sp>
        <p:nvSpPr>
          <p:cNvPr id="3" name="Platshållare för innehåll 2">
            <a:extLst>
              <a:ext uri="{FF2B5EF4-FFF2-40B4-BE49-F238E27FC236}">
                <a16:creationId xmlns:a16="http://schemas.microsoft.com/office/drawing/2014/main" id="{5D472F90-9E7F-F0E5-B2A9-2D409C44D9FD}"/>
              </a:ext>
            </a:extLst>
          </p:cNvPr>
          <p:cNvSpPr>
            <a:spLocks noGrp="1"/>
          </p:cNvSpPr>
          <p:nvPr>
            <p:ph idx="1"/>
          </p:nvPr>
        </p:nvSpPr>
        <p:spPr>
          <a:xfrm>
            <a:off x="661219" y="812938"/>
            <a:ext cx="10869562" cy="5939554"/>
          </a:xfrm>
        </p:spPr>
        <p:txBody>
          <a:bodyPr>
            <a:noAutofit/>
          </a:bodyPr>
          <a:lstStyle/>
          <a:p>
            <a:pPr marL="0" indent="0">
              <a:lnSpc>
                <a:spcPct val="107000"/>
              </a:lnSpc>
              <a:spcBef>
                <a:spcPts val="0"/>
              </a:spcBef>
              <a:buNone/>
            </a:pPr>
            <a:endParaRPr lang="sv-SE" sz="1600"/>
          </a:p>
          <a:p>
            <a:pPr>
              <a:spcBef>
                <a:spcPts val="0"/>
              </a:spcBef>
              <a:buNone/>
            </a:pPr>
            <a:r>
              <a:rPr lang="sv-SE" sz="1600" b="1" kern="100">
                <a:ea typeface="Times New Roman" panose="02020603050405020304" pitchFamily="18" charset="0"/>
                <a:cs typeface="Times New Roman" panose="02020603050405020304" pitchFamily="18" charset="0"/>
              </a:rPr>
              <a:t>Helsingborg </a:t>
            </a:r>
          </a:p>
          <a:p>
            <a:pPr>
              <a:spcBef>
                <a:spcPts val="0"/>
              </a:spcBef>
              <a:buNone/>
            </a:pPr>
            <a:endParaRPr lang="sv-SE" sz="1600" b="1" kern="100">
              <a:ea typeface="Times New Roman" panose="02020603050405020304" pitchFamily="18" charset="0"/>
              <a:cs typeface="Times New Roman" panose="02020603050405020304" pitchFamily="18" charset="0"/>
            </a:endParaRPr>
          </a:p>
          <a:p>
            <a:pPr>
              <a:spcBef>
                <a:spcPts val="0"/>
              </a:spcBef>
              <a:buNone/>
            </a:pPr>
            <a:endParaRPr lang="sv-SE" sz="1800" kern="100">
              <a:ea typeface="Times New Roman" panose="02020603050405020304" pitchFamily="18" charset="0"/>
              <a:cs typeface="Times New Roman" panose="02020603050405020304" pitchFamily="18" charset="0"/>
            </a:endParaRPr>
          </a:p>
          <a:p>
            <a:pPr>
              <a:spcBef>
                <a:spcPts val="0"/>
              </a:spcBef>
              <a:buNone/>
            </a:pPr>
            <a:r>
              <a:rPr lang="sv-SE" sz="1800" kern="100">
                <a:ea typeface="Times New Roman" panose="02020603050405020304" pitchFamily="18" charset="0"/>
                <a:cs typeface="Times New Roman" panose="02020603050405020304" pitchFamily="18" charset="0"/>
              </a:rPr>
              <a:t>God närvaro, man skickar ersättare om man inte kan komma. Vi har goda dialoger. Under våren har vi lyft</a:t>
            </a:r>
          </a:p>
          <a:p>
            <a:pPr>
              <a:spcBef>
                <a:spcPts val="0"/>
              </a:spcBef>
              <a:buNone/>
            </a:pPr>
            <a:r>
              <a:rPr lang="sv-SE" sz="1800" kern="100">
                <a:ea typeface="Times New Roman" panose="02020603050405020304" pitchFamily="18" charset="0"/>
                <a:cs typeface="Times New Roman" panose="02020603050405020304" pitchFamily="18" charset="0"/>
              </a:rPr>
              <a:t>rapporten om brister i samverkan. Första Linjen informerar och navigerar i utbudet bland</a:t>
            </a:r>
          </a:p>
          <a:p>
            <a:pPr>
              <a:spcBef>
                <a:spcPts val="0"/>
              </a:spcBef>
              <a:buNone/>
            </a:pPr>
            <a:r>
              <a:rPr lang="sv-SE" sz="1800" kern="100">
                <a:ea typeface="Times New Roman" panose="02020603050405020304" pitchFamily="18" charset="0"/>
                <a:cs typeface="Times New Roman" panose="02020603050405020304" pitchFamily="18" charset="0"/>
              </a:rPr>
              <a:t>resurser/information på deras hemsida. Gemensamt samtal/info kring förväntningar på psykiatrin – hur</a:t>
            </a:r>
          </a:p>
          <a:p>
            <a:pPr>
              <a:spcBef>
                <a:spcPts val="0"/>
              </a:spcBef>
              <a:buNone/>
            </a:pPr>
            <a:r>
              <a:rPr lang="sv-SE" sz="1800" kern="100">
                <a:ea typeface="Times New Roman" panose="02020603050405020304" pitchFamily="18" charset="0"/>
                <a:cs typeface="Times New Roman" panose="02020603050405020304" pitchFamily="18" charset="0"/>
              </a:rPr>
              <a:t>ser förväntningar från familjer och samverkansparter ut kontra hur vi jobbar. Bup informerar om</a:t>
            </a:r>
          </a:p>
          <a:p>
            <a:pPr>
              <a:spcBef>
                <a:spcPts val="0"/>
              </a:spcBef>
              <a:buNone/>
            </a:pPr>
            <a:r>
              <a:rPr lang="sv-SE" sz="1800" kern="100">
                <a:ea typeface="Times New Roman" panose="02020603050405020304" pitchFamily="18" charset="0"/>
                <a:cs typeface="Times New Roman" panose="02020603050405020304" pitchFamily="18" charset="0"/>
              </a:rPr>
              <a:t>Verksamheten stegvis och växelvis utredning och behandling. Dialog kring samverkansformer. Nya</a:t>
            </a:r>
          </a:p>
          <a:p>
            <a:pPr>
              <a:spcBef>
                <a:spcPts val="0"/>
              </a:spcBef>
              <a:buNone/>
            </a:pPr>
            <a:r>
              <a:rPr lang="sv-SE" sz="1800" kern="100">
                <a:ea typeface="Times New Roman" panose="02020603050405020304" pitchFamily="18" charset="0"/>
                <a:cs typeface="Times New Roman" panose="02020603050405020304" pitchFamily="18" charset="0"/>
              </a:rPr>
              <a:t>Socialtjänstlagen Pernilla Friberg, dialoger. Personligt ombud – Karolina </a:t>
            </a:r>
            <a:r>
              <a:rPr lang="sv-SE" sz="1800" kern="100" err="1">
                <a:ea typeface="Times New Roman" panose="02020603050405020304" pitchFamily="18" charset="0"/>
                <a:cs typeface="Times New Roman" panose="02020603050405020304" pitchFamily="18" charset="0"/>
              </a:rPr>
              <a:t>Purelovic</a:t>
            </a:r>
            <a:r>
              <a:rPr lang="sv-SE" sz="1800" kern="100">
                <a:ea typeface="Times New Roman" panose="02020603050405020304" pitchFamily="18" charset="0"/>
                <a:cs typeface="Times New Roman" panose="02020603050405020304" pitchFamily="18" charset="0"/>
              </a:rPr>
              <a:t>, Catharina </a:t>
            </a:r>
            <a:r>
              <a:rPr lang="sv-SE" sz="1800" kern="100" err="1">
                <a:ea typeface="Times New Roman" panose="02020603050405020304" pitchFamily="18" charset="0"/>
                <a:cs typeface="Times New Roman" panose="02020603050405020304" pitchFamily="18" charset="0"/>
              </a:rPr>
              <a:t>Riedmuller</a:t>
            </a:r>
            <a:r>
              <a:rPr lang="sv-SE" sz="1800" kern="100">
                <a:ea typeface="Times New Roman" panose="02020603050405020304" pitchFamily="18" charset="0"/>
                <a:cs typeface="Times New Roman" panose="02020603050405020304" pitchFamily="18" charset="0"/>
              </a:rPr>
              <a:t>.</a:t>
            </a:r>
          </a:p>
          <a:p>
            <a:pPr>
              <a:spcBef>
                <a:spcPts val="0"/>
              </a:spcBef>
              <a:buNone/>
            </a:pPr>
            <a:r>
              <a:rPr lang="sv-SE" sz="1800" kern="100">
                <a:ea typeface="Times New Roman" panose="02020603050405020304" pitchFamily="18" charset="0"/>
                <a:cs typeface="Times New Roman" panose="02020603050405020304" pitchFamily="18" charset="0"/>
              </a:rPr>
              <a:t>Dialog om Brister och systemfel som rör våra verksamheter och hur vi kan bli bättre. Under hösten har</a:t>
            </a:r>
          </a:p>
          <a:p>
            <a:pPr>
              <a:spcBef>
                <a:spcPts val="0"/>
              </a:spcBef>
              <a:buNone/>
            </a:pPr>
            <a:r>
              <a:rPr lang="sv-SE" sz="1800" kern="100">
                <a:ea typeface="Times New Roman" panose="02020603050405020304" pitchFamily="18" charset="0"/>
                <a:cs typeface="Times New Roman" panose="02020603050405020304" pitchFamily="18" charset="0"/>
              </a:rPr>
              <a:t>socialtjänsten berättar vad Nya Socialtjänstlagen har inneburit för förändring i verksamheten, vad är nytt</a:t>
            </a:r>
          </a:p>
          <a:p>
            <a:pPr>
              <a:spcBef>
                <a:spcPts val="0"/>
              </a:spcBef>
              <a:buNone/>
            </a:pPr>
            <a:r>
              <a:rPr lang="sv-SE" sz="1800" kern="100">
                <a:ea typeface="Times New Roman" panose="02020603050405020304" pitchFamily="18" charset="0"/>
                <a:cs typeface="Times New Roman" panose="02020603050405020304" pitchFamily="18" charset="0"/>
              </a:rPr>
              <a:t>och bra att veta för samverkansparter. Jenny Rudberg har varit inbjuden att prata om FACT Beroende </a:t>
            </a:r>
          </a:p>
          <a:p>
            <a:pPr>
              <a:spcBef>
                <a:spcPts val="0"/>
              </a:spcBef>
              <a:buNone/>
            </a:pPr>
            <a:r>
              <a:rPr lang="sv-SE" sz="1800" kern="100">
                <a:ea typeface="Times New Roman" panose="02020603050405020304" pitchFamily="18" charset="0"/>
                <a:cs typeface="Times New Roman" panose="02020603050405020304" pitchFamily="18" charset="0"/>
              </a:rPr>
              <a:t>och samverkan, vad fungerar vad kan bli bättre. Marie </a:t>
            </a:r>
            <a:r>
              <a:rPr lang="sv-SE" sz="1800" kern="100" err="1">
                <a:ea typeface="Times New Roman" panose="02020603050405020304" pitchFamily="18" charset="0"/>
                <a:cs typeface="Times New Roman" panose="02020603050405020304" pitchFamily="18" charset="0"/>
              </a:rPr>
              <a:t>Wihlsson</a:t>
            </a:r>
            <a:r>
              <a:rPr lang="sv-SE" sz="1800" kern="100">
                <a:ea typeface="Times New Roman" panose="02020603050405020304" pitchFamily="18" charset="0"/>
                <a:cs typeface="Times New Roman" panose="02020603050405020304" pitchFamily="18" charset="0"/>
              </a:rPr>
              <a:t>, processledare för </a:t>
            </a:r>
          </a:p>
          <a:p>
            <a:pPr>
              <a:spcBef>
                <a:spcPts val="0"/>
              </a:spcBef>
              <a:buNone/>
            </a:pPr>
            <a:r>
              <a:rPr lang="sv-SE" sz="1800" kern="100">
                <a:ea typeface="Times New Roman" panose="02020603050405020304" pitchFamily="18" charset="0"/>
                <a:cs typeface="Times New Roman" panose="02020603050405020304" pitchFamily="18" charset="0"/>
              </a:rPr>
              <a:t>samsjuklighetsreformen har presenterat sig och sitt uppdrag. Vi har pratat om utvärderingen som gjordes </a:t>
            </a:r>
          </a:p>
          <a:p>
            <a:pPr>
              <a:spcBef>
                <a:spcPts val="0"/>
              </a:spcBef>
              <a:buNone/>
            </a:pPr>
            <a:r>
              <a:rPr lang="sv-SE" sz="1800" kern="100">
                <a:ea typeface="Times New Roman" panose="02020603050405020304" pitchFamily="18" charset="0"/>
                <a:cs typeface="Times New Roman" panose="02020603050405020304" pitchFamily="18" charset="0"/>
              </a:rPr>
              <a:t>i våras och tagit emot synpunkter. Har även bjudit in representanter från </a:t>
            </a:r>
            <a:r>
              <a:rPr lang="sv-SE" sz="1800" kern="100" err="1">
                <a:ea typeface="Times New Roman" panose="02020603050405020304" pitchFamily="18" charset="0"/>
                <a:cs typeface="Times New Roman" panose="02020603050405020304" pitchFamily="18" charset="0"/>
              </a:rPr>
              <a:t>BarnSäkert</a:t>
            </a:r>
            <a:r>
              <a:rPr lang="sv-SE" sz="1800" kern="100">
                <a:ea typeface="Times New Roman" panose="02020603050405020304" pitchFamily="18" charset="0"/>
                <a:cs typeface="Times New Roman" panose="02020603050405020304" pitchFamily="18" charset="0"/>
              </a:rPr>
              <a:t> som kommer att gå </a:t>
            </a:r>
          </a:p>
          <a:p>
            <a:pPr>
              <a:spcBef>
                <a:spcPts val="0"/>
              </a:spcBef>
              <a:buNone/>
            </a:pPr>
            <a:r>
              <a:rPr lang="sv-SE" sz="1800" kern="100">
                <a:ea typeface="Times New Roman" panose="02020603050405020304" pitchFamily="18" charset="0"/>
                <a:cs typeface="Times New Roman" panose="02020603050405020304" pitchFamily="18" charset="0"/>
              </a:rPr>
              <a:t>hand i handsken med Nya Socialtjänstlagen och tidiga insatser. Socialtjänsten i Bjuv, Helsingborg,</a:t>
            </a:r>
          </a:p>
          <a:p>
            <a:pPr>
              <a:spcBef>
                <a:spcPts val="0"/>
              </a:spcBef>
              <a:buNone/>
            </a:pPr>
            <a:r>
              <a:rPr lang="sv-SE" sz="1800" kern="100">
                <a:ea typeface="Times New Roman" panose="02020603050405020304" pitchFamily="18" charset="0"/>
                <a:cs typeface="Times New Roman" panose="02020603050405020304" pitchFamily="18" charset="0"/>
              </a:rPr>
              <a:t>Höganäs informerar om förändringar utifrån nya Socialtjänstlagen.</a:t>
            </a:r>
          </a:p>
          <a:p>
            <a:pPr marL="0" indent="0">
              <a:lnSpc>
                <a:spcPct val="107000"/>
              </a:lnSpc>
              <a:spcBef>
                <a:spcPts val="0"/>
              </a:spcBef>
              <a:buNone/>
            </a:pPr>
            <a:endParaRPr lang="sv-SE" sz="1000"/>
          </a:p>
        </p:txBody>
      </p:sp>
    </p:spTree>
    <p:extLst>
      <p:ext uri="{BB962C8B-B14F-4D97-AF65-F5344CB8AC3E}">
        <p14:creationId xmlns:p14="http://schemas.microsoft.com/office/powerpoint/2010/main" val="223650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3AE6DB-F59F-118A-7377-37AAB4807CC8}"/>
              </a:ext>
            </a:extLst>
          </p:cNvPr>
          <p:cNvSpPr>
            <a:spLocks noGrp="1"/>
          </p:cNvSpPr>
          <p:nvPr>
            <p:ph type="title"/>
          </p:nvPr>
        </p:nvSpPr>
        <p:spPr>
          <a:xfrm>
            <a:off x="661219" y="184941"/>
            <a:ext cx="10515600" cy="935066"/>
          </a:xfrm>
        </p:spPr>
        <p:txBody>
          <a:bodyPr>
            <a:normAutofit/>
          </a:bodyPr>
          <a:lstStyle/>
          <a:p>
            <a:r>
              <a:rPr lang="sv-SE" sz="2800" b="1"/>
              <a:t>Genomförda aktiviteter</a:t>
            </a:r>
          </a:p>
        </p:txBody>
      </p:sp>
      <p:sp>
        <p:nvSpPr>
          <p:cNvPr id="3" name="Platshållare för innehåll 2">
            <a:extLst>
              <a:ext uri="{FF2B5EF4-FFF2-40B4-BE49-F238E27FC236}">
                <a16:creationId xmlns:a16="http://schemas.microsoft.com/office/drawing/2014/main" id="{5D472F90-9E7F-F0E5-B2A9-2D409C44D9FD}"/>
              </a:ext>
            </a:extLst>
          </p:cNvPr>
          <p:cNvSpPr>
            <a:spLocks noGrp="1"/>
          </p:cNvSpPr>
          <p:nvPr>
            <p:ph idx="1"/>
          </p:nvPr>
        </p:nvSpPr>
        <p:spPr>
          <a:xfrm>
            <a:off x="425245" y="898281"/>
            <a:ext cx="11105536" cy="5939554"/>
          </a:xfrm>
        </p:spPr>
        <p:txBody>
          <a:bodyPr>
            <a:noAutofit/>
          </a:bodyPr>
          <a:lstStyle/>
          <a:p>
            <a:pPr marL="0" indent="0">
              <a:buNone/>
            </a:pPr>
            <a:endParaRPr lang="sv-SE" sz="1800" b="1"/>
          </a:p>
          <a:p>
            <a:pPr marL="0" indent="0">
              <a:buNone/>
            </a:pPr>
            <a:r>
              <a:rPr lang="sv-SE" sz="1800" b="1"/>
              <a:t>Ängelholm </a:t>
            </a:r>
          </a:p>
          <a:p>
            <a:pPr marL="0" indent="0">
              <a:buNone/>
            </a:pPr>
            <a:endParaRPr lang="sv-SE" sz="1600"/>
          </a:p>
          <a:p>
            <a:pPr marL="0" indent="0">
              <a:lnSpc>
                <a:spcPct val="105000"/>
              </a:lnSpc>
              <a:buNone/>
            </a:pPr>
            <a:r>
              <a:rPr lang="sv-SE" sz="1600"/>
              <a:t>Något ökad närvaro och engagemang. Vi har goda dialoger. Lyft rapporten om brister i samverkan. Maria Nordväst berättat om verksamheten och statistik samt trender. Följt av frågor och dialog. Linnea Hasslin har deltagit och berättat om suicidprevention och vårt delregionala nätverk. Nya Socialtjänstlagen - Pernilla Friberg, dialoger. Personligt ombud – Karolina </a:t>
            </a:r>
            <a:r>
              <a:rPr lang="sv-SE" sz="1600" err="1"/>
              <a:t>Purelovic</a:t>
            </a:r>
            <a:r>
              <a:rPr lang="sv-SE" sz="1600"/>
              <a:t>, Catharina </a:t>
            </a:r>
            <a:r>
              <a:rPr lang="sv-SE" sz="1600" err="1"/>
              <a:t>Riedmuller</a:t>
            </a:r>
            <a:r>
              <a:rPr lang="sv-SE" sz="1600"/>
              <a:t> deltog under hösten med inspel från ombudens perspektiv. BUP och Första Linjen har berättat om sina verksamheter. Jenny Rudberg har deltagit och pratat om FACT Beroende och samverkan, vad fungerar vad kan bli bättre.</a:t>
            </a:r>
          </a:p>
          <a:p>
            <a:pPr marL="0" indent="0">
              <a:lnSpc>
                <a:spcPct val="105000"/>
              </a:lnSpc>
              <a:buNone/>
            </a:pPr>
            <a:r>
              <a:rPr lang="sv-SE" sz="1600"/>
              <a:t>Informationen från processledare för samsjuklighetsreformen fick ställas in och kommer att tas i början av 2026. Dialoger kring utvärderingen och inspel från representanterna har inhämtats. </a:t>
            </a:r>
          </a:p>
        </p:txBody>
      </p:sp>
    </p:spTree>
    <p:extLst>
      <p:ext uri="{BB962C8B-B14F-4D97-AF65-F5344CB8AC3E}">
        <p14:creationId xmlns:p14="http://schemas.microsoft.com/office/powerpoint/2010/main" val="3690194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4DB775-7683-5D66-B64F-5D5D31570E15}"/>
              </a:ext>
            </a:extLst>
          </p:cNvPr>
          <p:cNvSpPr>
            <a:spLocks noGrp="1"/>
          </p:cNvSpPr>
          <p:nvPr>
            <p:ph type="title"/>
          </p:nvPr>
        </p:nvSpPr>
        <p:spPr>
          <a:xfrm>
            <a:off x="838200" y="541650"/>
            <a:ext cx="10515600" cy="1325563"/>
          </a:xfrm>
        </p:spPr>
        <p:txBody>
          <a:bodyPr>
            <a:normAutofit/>
          </a:bodyPr>
          <a:lstStyle/>
          <a:p>
            <a:r>
              <a:rPr lang="sv-SE" sz="2800" b="1"/>
              <a:t>Genomförda aktiviteter</a:t>
            </a:r>
            <a:endParaRPr lang="sv-SE" sz="2800"/>
          </a:p>
        </p:txBody>
      </p:sp>
      <p:sp>
        <p:nvSpPr>
          <p:cNvPr id="3" name="Platshållare för innehåll 2">
            <a:extLst>
              <a:ext uri="{FF2B5EF4-FFF2-40B4-BE49-F238E27FC236}">
                <a16:creationId xmlns:a16="http://schemas.microsoft.com/office/drawing/2014/main" id="{529368C4-3490-D873-DAA1-03D345EB7A87}"/>
              </a:ext>
            </a:extLst>
          </p:cNvPr>
          <p:cNvSpPr>
            <a:spLocks noGrp="1"/>
          </p:cNvSpPr>
          <p:nvPr>
            <p:ph idx="1"/>
          </p:nvPr>
        </p:nvSpPr>
        <p:spPr/>
        <p:txBody>
          <a:bodyPr>
            <a:normAutofit/>
          </a:bodyPr>
          <a:lstStyle/>
          <a:p>
            <a:pPr marL="0" indent="0">
              <a:buNone/>
            </a:pPr>
            <a:endParaRPr lang="sv-SE" sz="2000"/>
          </a:p>
          <a:p>
            <a:pPr>
              <a:lnSpc>
                <a:spcPct val="107000"/>
              </a:lnSpc>
              <a:spcBef>
                <a:spcPts val="0"/>
              </a:spcBef>
            </a:pPr>
            <a:r>
              <a:rPr lang="sv-SE" sz="2000">
                <a:ea typeface="Calibri" panose="020F0502020204030204" pitchFamily="34" charset="0"/>
                <a:cs typeface="Times New Roman" panose="02020603050405020304" pitchFamily="18" charset="0"/>
              </a:rPr>
              <a:t>Arbetsgrupp Samsjuklighet har tittat på och skapat uppdrag och kravprofil för Processledare för Samsjuklighetsutredningen och gjort underlag för ansökan om gemensammamedel 2025.</a:t>
            </a:r>
          </a:p>
          <a:p>
            <a:pPr>
              <a:lnSpc>
                <a:spcPct val="107000"/>
              </a:lnSpc>
              <a:spcBef>
                <a:spcPts val="0"/>
              </a:spcBef>
            </a:pPr>
            <a:endParaRPr lang="sv-SE" sz="2000">
              <a:ea typeface="Calibri" panose="020F0502020204030204" pitchFamily="34" charset="0"/>
              <a:cs typeface="Times New Roman" panose="02020603050405020304" pitchFamily="18" charset="0"/>
            </a:endParaRPr>
          </a:p>
          <a:p>
            <a:pPr>
              <a:lnSpc>
                <a:spcPct val="107000"/>
              </a:lnSpc>
              <a:spcBef>
                <a:spcPts val="0"/>
              </a:spcBef>
            </a:pPr>
            <a:r>
              <a:rPr lang="sv-SE" sz="2000" kern="100">
                <a:ea typeface="Calibri" panose="020F0502020204030204" pitchFamily="34" charset="0"/>
                <a:cs typeface="Times New Roman" panose="02020603050405020304" pitchFamily="18" charset="0"/>
              </a:rPr>
              <a:t>G</a:t>
            </a:r>
            <a:r>
              <a:rPr lang="sv-SE" sz="2000" kern="100">
                <a:effectLst/>
                <a:ea typeface="Calibri" panose="020F0502020204030204" pitchFamily="34" charset="0"/>
                <a:cs typeface="Times New Roman" panose="02020603050405020304" pitchFamily="18" charset="0"/>
              </a:rPr>
              <a:t>enomgång kring SSPs underlag inför Samsjuklighetutredningen</a:t>
            </a:r>
          </a:p>
          <a:p>
            <a:pPr>
              <a:lnSpc>
                <a:spcPct val="107000"/>
              </a:lnSpc>
              <a:spcBef>
                <a:spcPts val="0"/>
              </a:spcBef>
            </a:pPr>
            <a:endParaRPr lang="sv-SE" sz="2000" kern="100">
              <a:effectLst/>
              <a:ea typeface="Calibri" panose="020F0502020204030204" pitchFamily="34" charset="0"/>
              <a:cs typeface="Times New Roman" panose="02020603050405020304" pitchFamily="18" charset="0"/>
            </a:endParaRPr>
          </a:p>
          <a:p>
            <a:pPr>
              <a:lnSpc>
                <a:spcPct val="107000"/>
              </a:lnSpc>
              <a:spcBef>
                <a:spcPts val="0"/>
              </a:spcBef>
            </a:pPr>
            <a:r>
              <a:rPr lang="sv-SE" sz="2000" kern="100">
                <a:cs typeface="Times New Roman" panose="02020603050405020304" pitchFamily="18" charset="0"/>
              </a:rPr>
              <a:t>FACT Beroende startat den 1 april</a:t>
            </a:r>
          </a:p>
          <a:p>
            <a:pPr>
              <a:lnSpc>
                <a:spcPct val="107000"/>
              </a:lnSpc>
              <a:spcBef>
                <a:spcPts val="0"/>
              </a:spcBef>
            </a:pPr>
            <a:endParaRPr lang="sv-SE" sz="2000" kern="100">
              <a:cs typeface="Times New Roman" panose="02020603050405020304" pitchFamily="18" charset="0"/>
            </a:endParaRPr>
          </a:p>
          <a:p>
            <a:pPr marL="0" indent="0">
              <a:buNone/>
            </a:pPr>
            <a:endParaRPr lang="sv-SE"/>
          </a:p>
        </p:txBody>
      </p:sp>
    </p:spTree>
    <p:extLst>
      <p:ext uri="{BB962C8B-B14F-4D97-AF65-F5344CB8AC3E}">
        <p14:creationId xmlns:p14="http://schemas.microsoft.com/office/powerpoint/2010/main" val="2331596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894010-76C0-2967-9A52-DCC3F1FEA974}"/>
              </a:ext>
            </a:extLst>
          </p:cNvPr>
          <p:cNvSpPr>
            <a:spLocks noGrp="1"/>
          </p:cNvSpPr>
          <p:nvPr>
            <p:ph type="title"/>
          </p:nvPr>
        </p:nvSpPr>
        <p:spPr>
          <a:xfrm>
            <a:off x="838200" y="341876"/>
            <a:ext cx="10515600" cy="1325563"/>
          </a:xfrm>
        </p:spPr>
        <p:txBody>
          <a:bodyPr>
            <a:normAutofit/>
          </a:bodyPr>
          <a:lstStyle/>
          <a:p>
            <a:r>
              <a:rPr lang="sv-SE" sz="2800" b="1"/>
              <a:t>Mål, strategier och utmaningar kommande år</a:t>
            </a:r>
          </a:p>
        </p:txBody>
      </p:sp>
      <p:sp>
        <p:nvSpPr>
          <p:cNvPr id="3" name="Platshållare för innehåll 2">
            <a:extLst>
              <a:ext uri="{FF2B5EF4-FFF2-40B4-BE49-F238E27FC236}">
                <a16:creationId xmlns:a16="http://schemas.microsoft.com/office/drawing/2014/main" id="{7BFC8865-CD17-EB4C-9B37-FA196D932DC7}"/>
              </a:ext>
            </a:extLst>
          </p:cNvPr>
          <p:cNvSpPr>
            <a:spLocks noGrp="1"/>
          </p:cNvSpPr>
          <p:nvPr>
            <p:ph idx="1"/>
          </p:nvPr>
        </p:nvSpPr>
        <p:spPr>
          <a:xfrm>
            <a:off x="838199" y="1551008"/>
            <a:ext cx="10779493" cy="4820916"/>
          </a:xfrm>
        </p:spPr>
        <p:txBody>
          <a:bodyPr>
            <a:normAutofit fontScale="62500" lnSpcReduction="20000"/>
          </a:bodyPr>
          <a:lstStyle/>
          <a:p>
            <a:pPr lvl="0" indent="0">
              <a:lnSpc>
                <a:spcPct val="107000"/>
              </a:lnSpc>
              <a:spcBef>
                <a:spcPts val="0"/>
              </a:spcBef>
              <a:buNone/>
              <a:defRPr/>
            </a:pPr>
            <a:r>
              <a:rPr lang="sv-SE" sz="2200" b="1">
                <a:latin typeface="Calibri" panose="020F0502020204030204"/>
              </a:rPr>
              <a:t>Mål För Samverkan 2026 </a:t>
            </a:r>
          </a:p>
          <a:p>
            <a:pPr lvl="0" indent="0">
              <a:lnSpc>
                <a:spcPct val="107000"/>
              </a:lnSpc>
              <a:spcBef>
                <a:spcPts val="0"/>
              </a:spcBef>
              <a:buNone/>
              <a:defRPr/>
            </a:pPr>
            <a:endParaRPr lang="sv-SE" sz="1800" b="1">
              <a:latin typeface="Calibri" panose="020F0502020204030204"/>
              <a:ea typeface="Calibri" panose="020F0502020204030204" pitchFamily="34" charset="0"/>
              <a:cs typeface="Times New Roman" panose="02020603050405020304" pitchFamily="18" charset="0"/>
            </a:endParaRPr>
          </a:p>
          <a:p>
            <a:pPr lvl="0" indent="0">
              <a:lnSpc>
                <a:spcPct val="107000"/>
              </a:lnSpc>
              <a:spcBef>
                <a:spcPts val="0"/>
              </a:spcBef>
              <a:buNone/>
              <a:defRPr/>
            </a:pPr>
            <a:r>
              <a:rPr lang="sv-SE" sz="1800" b="1">
                <a:ea typeface="Calibri" panose="020F0502020204030204" pitchFamily="34" charset="0"/>
                <a:cs typeface="Times New Roman" panose="02020603050405020304" pitchFamily="18" charset="0"/>
              </a:rPr>
              <a:t>Gemensam samsyn och dialoger om </a:t>
            </a:r>
            <a:r>
              <a:rPr lang="sv-SE" sz="1800" b="1">
                <a:ea typeface="Calibri" panose="020F0502020204030204" pitchFamily="34" charset="0"/>
              </a:rPr>
              <a:t>Nationella strategin</a:t>
            </a:r>
          </a:p>
          <a:p>
            <a:pPr lvl="0" indent="0">
              <a:lnSpc>
                <a:spcPct val="107000"/>
              </a:lnSpc>
              <a:spcBef>
                <a:spcPts val="0"/>
              </a:spcBef>
              <a:buNone/>
              <a:defRPr/>
            </a:pPr>
            <a:r>
              <a:rPr lang="sv-SE" sz="1800">
                <a:ea typeface="Calibri" panose="020F0502020204030204" pitchFamily="34" charset="0"/>
                <a:cs typeface="Times New Roman" panose="02020603050405020304" pitchFamily="18" charset="0"/>
              </a:rPr>
              <a:t>Aktivitet: Genomgång och dialog på Visionsdagen 6 mars. Dialoger i Nätverksgruppen Sucidprevention.</a:t>
            </a:r>
          </a:p>
          <a:p>
            <a:pPr indent="0">
              <a:lnSpc>
                <a:spcPct val="107000"/>
              </a:lnSpc>
              <a:spcBef>
                <a:spcPts val="0"/>
              </a:spcBef>
              <a:buNone/>
            </a:pPr>
            <a:endParaRPr lang="sv-SE" sz="1800" b="1">
              <a:ea typeface="Calibri" panose="020F0502020204030204" pitchFamily="34" charset="0"/>
              <a:cs typeface="Times New Roman" panose="02020603050405020304" pitchFamily="18" charset="0"/>
            </a:endParaRPr>
          </a:p>
          <a:p>
            <a:pPr indent="0">
              <a:lnSpc>
                <a:spcPct val="107000"/>
              </a:lnSpc>
              <a:spcBef>
                <a:spcPts val="0"/>
              </a:spcBef>
              <a:buNone/>
            </a:pPr>
            <a:r>
              <a:rPr lang="sv-SE" sz="1800" b="1">
                <a:ea typeface="Calibri" panose="020F0502020204030204" pitchFamily="34" charset="0"/>
                <a:cs typeface="Times New Roman" panose="02020603050405020304" pitchFamily="18" charset="0"/>
              </a:rPr>
              <a:t>Gemensam samsyn och dialoger om Sucidprevention</a:t>
            </a:r>
            <a:endParaRPr lang="sv-SE" sz="1800">
              <a:ea typeface="Calibri" panose="020F0502020204030204" pitchFamily="34" charset="0"/>
              <a:cs typeface="Times New Roman" panose="02020603050405020304" pitchFamily="18" charset="0"/>
            </a:endParaRPr>
          </a:p>
          <a:p>
            <a:pPr indent="0">
              <a:lnSpc>
                <a:spcPct val="107000"/>
              </a:lnSpc>
              <a:spcBef>
                <a:spcPts val="0"/>
              </a:spcBef>
              <a:buNone/>
            </a:pPr>
            <a:r>
              <a:rPr lang="sv-SE" sz="1800">
                <a:ea typeface="Calibri" panose="020F0502020204030204" pitchFamily="34" charset="0"/>
                <a:cs typeface="Times New Roman" panose="02020603050405020304" pitchFamily="18" charset="0"/>
              </a:rPr>
              <a:t>Aktivitet: Genomgång och dialog samt kunskapsspridning av Sucidprevention. Nätverk i nordväst och regionalt.</a:t>
            </a:r>
            <a:r>
              <a:rPr lang="sv-SE" sz="1800">
                <a:ea typeface="Calibri" panose="020F0502020204030204" pitchFamily="34" charset="0"/>
              </a:rPr>
              <a:t> Rekommendation att kommunerna har handlingsplaner/överenskommelser för suicidprevention.</a:t>
            </a:r>
          </a:p>
          <a:p>
            <a:pPr indent="0">
              <a:lnSpc>
                <a:spcPct val="107000"/>
              </a:lnSpc>
              <a:spcBef>
                <a:spcPts val="0"/>
              </a:spcBef>
              <a:buNone/>
            </a:pPr>
            <a:endParaRPr lang="sv-SE" sz="1800" b="1">
              <a:ea typeface="Calibri" panose="020F0502020204030204" pitchFamily="34" charset="0"/>
              <a:cs typeface="Times New Roman" panose="02020603050405020304" pitchFamily="18" charset="0"/>
            </a:endParaRPr>
          </a:p>
          <a:p>
            <a:pPr indent="0">
              <a:lnSpc>
                <a:spcPct val="107000"/>
              </a:lnSpc>
              <a:spcBef>
                <a:spcPts val="0"/>
              </a:spcBef>
              <a:buNone/>
            </a:pPr>
            <a:r>
              <a:rPr lang="sv-SE" sz="1800" b="1">
                <a:ea typeface="Calibri" panose="020F0502020204030204" pitchFamily="34" charset="0"/>
                <a:cs typeface="Times New Roman" panose="02020603050405020304" pitchFamily="18" charset="0"/>
              </a:rPr>
              <a:t>Gemensam samsyn och dialoger om Samsjuklighetsreformen</a:t>
            </a:r>
            <a:endParaRPr lang="sv-SE" sz="1800">
              <a:ea typeface="Calibri" panose="020F0502020204030204" pitchFamily="34" charset="0"/>
              <a:cs typeface="Times New Roman" panose="02020603050405020304" pitchFamily="18" charset="0"/>
            </a:endParaRPr>
          </a:p>
          <a:p>
            <a:pPr indent="0">
              <a:lnSpc>
                <a:spcPct val="107000"/>
              </a:lnSpc>
              <a:spcBef>
                <a:spcPts val="0"/>
              </a:spcBef>
              <a:buNone/>
            </a:pPr>
            <a:r>
              <a:rPr lang="sv-SE" sz="1800">
                <a:ea typeface="Calibri" panose="020F0502020204030204" pitchFamily="34" charset="0"/>
                <a:cs typeface="Times New Roman" panose="02020603050405020304" pitchFamily="18" charset="0"/>
              </a:rPr>
              <a:t>Aktivitet: </a:t>
            </a:r>
            <a:r>
              <a:rPr lang="sv-SE" sz="1800">
                <a:ea typeface="Calibri" panose="020F0502020204030204" pitchFamily="34" charset="0"/>
              </a:rPr>
              <a:t>Processledare för samsjuklighetsreformen leder arbetet. </a:t>
            </a:r>
            <a:r>
              <a:rPr lang="sv-SE" sz="1800">
                <a:ea typeface="Calibri" panose="020F0502020204030204" pitchFamily="34" charset="0"/>
                <a:cs typeface="Times New Roman" panose="02020603050405020304" pitchFamily="18" charset="0"/>
              </a:rPr>
              <a:t>Genomgång och dialog samt kunskapsspridning av Samsjuklighetsreformen i Arbetsgrupp samsjuklighet, uppföljningsansvar till styrgruppen och Omvärldsbevakning och information till lokalt samråd. Processledare i</a:t>
            </a:r>
            <a:r>
              <a:rPr lang="sv-SE" sz="1800">
                <a:ea typeface="Calibri" panose="020F0502020204030204" pitchFamily="34" charset="0"/>
              </a:rPr>
              <a:t>ngår i SSP Utskott skadligt bruk och beroende som representant för delregion nordväst. </a:t>
            </a:r>
          </a:p>
          <a:p>
            <a:pPr indent="0">
              <a:lnSpc>
                <a:spcPct val="107000"/>
              </a:lnSpc>
              <a:spcBef>
                <a:spcPts val="0"/>
              </a:spcBef>
              <a:buNone/>
            </a:pPr>
            <a:endParaRPr lang="sv-SE" sz="1800">
              <a:ea typeface="Calibri" panose="020F0502020204030204" pitchFamily="34" charset="0"/>
              <a:cs typeface="Times New Roman" panose="02020603050405020304" pitchFamily="18" charset="0"/>
            </a:endParaRPr>
          </a:p>
          <a:p>
            <a:pPr lvl="0" indent="0">
              <a:lnSpc>
                <a:spcPct val="107000"/>
              </a:lnSpc>
              <a:spcBef>
                <a:spcPts val="0"/>
              </a:spcBef>
              <a:buNone/>
              <a:defRPr/>
            </a:pPr>
            <a:r>
              <a:rPr lang="sv-SE" sz="1800" b="1">
                <a:ea typeface="Calibri" panose="020F0502020204030204" pitchFamily="34" charset="0"/>
                <a:cs typeface="Times New Roman" panose="02020603050405020304" pitchFamily="18" charset="0"/>
              </a:rPr>
              <a:t>Gemensam samsyn och dialoger om Förbättrad Elevhälsa</a:t>
            </a:r>
          </a:p>
          <a:p>
            <a:pPr lvl="0" indent="0">
              <a:lnSpc>
                <a:spcPct val="107000"/>
              </a:lnSpc>
              <a:spcBef>
                <a:spcPts val="0"/>
              </a:spcBef>
              <a:buNone/>
              <a:defRPr/>
            </a:pPr>
            <a:r>
              <a:rPr lang="sv-SE" sz="1800">
                <a:ea typeface="Calibri" panose="020F0502020204030204" pitchFamily="34" charset="0"/>
                <a:cs typeface="Times New Roman" panose="02020603050405020304" pitchFamily="18" charset="0"/>
              </a:rPr>
              <a:t>Aktivitet: Elevhälsan bevakar området och delger information, dialog på de små lokala samråden</a:t>
            </a:r>
          </a:p>
          <a:p>
            <a:pPr lvl="0" indent="0">
              <a:lnSpc>
                <a:spcPct val="107000"/>
              </a:lnSpc>
              <a:spcBef>
                <a:spcPts val="0"/>
              </a:spcBef>
              <a:buNone/>
              <a:defRPr/>
            </a:pPr>
            <a:endParaRPr lang="sv-SE" sz="1800">
              <a:ea typeface="Calibri" panose="020F0502020204030204" pitchFamily="34" charset="0"/>
              <a:cs typeface="Times New Roman" panose="02020603050405020304" pitchFamily="18" charset="0"/>
            </a:endParaRPr>
          </a:p>
          <a:p>
            <a:pPr lvl="0" indent="0">
              <a:lnSpc>
                <a:spcPct val="107000"/>
              </a:lnSpc>
              <a:spcBef>
                <a:spcPts val="0"/>
              </a:spcBef>
              <a:buNone/>
              <a:defRPr/>
            </a:pPr>
            <a:r>
              <a:rPr lang="sv-SE" sz="1600" b="1">
                <a:ea typeface="Calibri" panose="020F0502020204030204" pitchFamily="34" charset="0"/>
                <a:cs typeface="Times New Roman" panose="02020603050405020304" pitchFamily="18" charset="0"/>
              </a:rPr>
              <a:t>Gemensam samsyn och dialoger om ny gemensam satsning F-ACT Ung (obs inväntar besked kring satsningen)</a:t>
            </a:r>
          </a:p>
          <a:p>
            <a:pPr lvl="0" indent="0">
              <a:lnSpc>
                <a:spcPct val="107000"/>
              </a:lnSpc>
              <a:spcBef>
                <a:spcPts val="0"/>
              </a:spcBef>
              <a:buNone/>
              <a:defRPr/>
            </a:pPr>
            <a:r>
              <a:rPr lang="sv-SE" sz="1800">
                <a:ea typeface="Calibri" panose="020F0502020204030204" pitchFamily="34" charset="0"/>
                <a:cs typeface="Times New Roman" panose="02020603050405020304" pitchFamily="18" charset="0"/>
              </a:rPr>
              <a:t>Aktivitet: dialoger om samverkan i litet lokalt samråd</a:t>
            </a:r>
            <a:endParaRPr lang="sv-SE" sz="1800">
              <a:ea typeface="Calibri" panose="020F0502020204030204" pitchFamily="34" charset="0"/>
            </a:endParaRPr>
          </a:p>
          <a:p>
            <a:pPr marL="0" indent="0">
              <a:lnSpc>
                <a:spcPct val="107000"/>
              </a:lnSpc>
              <a:spcBef>
                <a:spcPts val="0"/>
              </a:spcBef>
              <a:buNone/>
            </a:pPr>
            <a:endParaRPr lang="sv-SE" sz="1800">
              <a:latin typeface="Calibri" panose="020F0502020204030204" pitchFamily="34" charset="0"/>
              <a:ea typeface="Calibri" panose="020F0502020204030204" pitchFamily="34" charset="0"/>
            </a:endParaRPr>
          </a:p>
          <a:p>
            <a:pPr indent="0">
              <a:lnSpc>
                <a:spcPct val="107000"/>
              </a:lnSpc>
              <a:spcBef>
                <a:spcPts val="0"/>
              </a:spcBef>
              <a:buNone/>
            </a:pPr>
            <a:endParaRPr lang="sv-SE" sz="1800" b="1">
              <a:ea typeface="Calibri" panose="020F0502020204030204" pitchFamily="34" charset="0"/>
              <a:cs typeface="Times New Roman" panose="02020603050405020304" pitchFamily="18" charset="0"/>
            </a:endParaRPr>
          </a:p>
          <a:p>
            <a:pPr indent="0">
              <a:lnSpc>
                <a:spcPct val="107000"/>
              </a:lnSpc>
              <a:spcBef>
                <a:spcPts val="0"/>
              </a:spcBef>
              <a:buNone/>
            </a:pPr>
            <a:r>
              <a:rPr lang="sv-SE" sz="1800" b="1">
                <a:ea typeface="Calibri" panose="020F0502020204030204" pitchFamily="34" charset="0"/>
                <a:cs typeface="Times New Roman" panose="02020603050405020304" pitchFamily="18" charset="0"/>
              </a:rPr>
              <a:t>Stående Aktiviteter</a:t>
            </a:r>
          </a:p>
          <a:p>
            <a:pPr marL="400050" indent="-171450">
              <a:lnSpc>
                <a:spcPct val="107000"/>
              </a:lnSpc>
              <a:spcBef>
                <a:spcPts val="0"/>
              </a:spcBef>
            </a:pPr>
            <a:r>
              <a:rPr lang="sv-SE" sz="1800">
                <a:ea typeface="Calibri" panose="020F0502020204030204" pitchFamily="34" charset="0"/>
                <a:cs typeface="Times New Roman" panose="02020603050405020304" pitchFamily="18" charset="0"/>
              </a:rPr>
              <a:t>Brister i Samverkan: Genomgång, varje verksamhet ska arbeta aktivt med såväl brister i samverkan som den årliga rapporten av brister som uppkommit under året.</a:t>
            </a:r>
          </a:p>
          <a:p>
            <a:pPr marL="400050" indent="-171450">
              <a:lnSpc>
                <a:spcPct val="107000"/>
              </a:lnSpc>
              <a:spcBef>
                <a:spcPts val="0"/>
              </a:spcBef>
            </a:pPr>
            <a:r>
              <a:rPr lang="sv-SE" sz="1800">
                <a:ea typeface="Calibri" panose="020F0502020204030204" pitchFamily="34" charset="0"/>
                <a:cs typeface="Times New Roman" panose="02020603050405020304" pitchFamily="18" charset="0"/>
              </a:rPr>
              <a:t>Lyfta goda exempel: Dialog kring samverkan med individen i fokus.</a:t>
            </a:r>
          </a:p>
          <a:p>
            <a:pPr marL="400050" indent="-171450">
              <a:lnSpc>
                <a:spcPct val="107000"/>
              </a:lnSpc>
              <a:spcBef>
                <a:spcPts val="0"/>
              </a:spcBef>
            </a:pPr>
            <a:r>
              <a:rPr lang="sv-SE" sz="1800">
                <a:ea typeface="Calibri" panose="020F0502020204030204" pitchFamily="34" charset="0"/>
                <a:cs typeface="Times New Roman" panose="02020603050405020304" pitchFamily="18" charset="0"/>
              </a:rPr>
              <a:t>Kunskapsbärande länkar: Inspiration och kunskap om nya arbetssätt, modeller etc. </a:t>
            </a: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685800" algn="l"/>
              </a:tabLst>
              <a:defRPr/>
            </a:pPr>
            <a:endParaRPr lang="sv-SE" sz="180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685800" algn="l"/>
              </a:tabLst>
              <a:defRPr/>
            </a:pPr>
            <a:endParaRPr kumimoji="0" lang="sv-SE" sz="1800" b="0" i="0" u="none" strike="noStrike" kern="1200" cap="none" spc="0" normalizeH="0" baseline="0" noProof="0">
              <a:ln>
                <a:noFill/>
              </a:ln>
              <a:effectLst/>
              <a:uLnTx/>
              <a:uFillTx/>
              <a:ea typeface="+mn-ea"/>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685800" algn="l"/>
              </a:tabLst>
              <a:defRPr/>
            </a:pPr>
            <a:r>
              <a:rPr kumimoji="0" lang="sv-SE" sz="1800" b="0" i="0" u="none" strike="noStrike" kern="1200" cap="none" spc="0" normalizeH="0" baseline="0" noProof="0">
                <a:ln>
                  <a:noFill/>
                </a:ln>
                <a:effectLst/>
                <a:uLnTx/>
                <a:uFillTx/>
                <a:ea typeface="+mn-ea"/>
                <a:cs typeface="Times New Roman" panose="02020603050405020304" pitchFamily="18" charset="0"/>
              </a:rPr>
              <a:t>Fortsatt samverkan med Processledare för Nära Vård för gemensamt utbyte av information och kunskapsutbyte och för att vi gemensamt kan satsa på utvalda delar som berör oss alla. </a:t>
            </a: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685800" algn="l"/>
              </a:tabLst>
              <a:defRPr/>
            </a:pPr>
            <a:r>
              <a:rPr kumimoji="0" lang="sv-SE" sz="1800" b="0" i="0" u="none" strike="noStrike" kern="1200" cap="none" spc="0" normalizeH="0" baseline="0" noProof="0">
                <a:ln>
                  <a:noFill/>
                </a:ln>
                <a:effectLst/>
                <a:uLnTx/>
                <a:uFillTx/>
                <a:ea typeface="+mn-ea"/>
                <a:cs typeface="Times New Roman" panose="02020603050405020304" pitchFamily="18" charset="0"/>
              </a:rPr>
              <a:t>Utmaning är att få med och nå ut till vårdcentraler inom delregion nordväst psykiatri, framförallt </a:t>
            </a:r>
            <a:r>
              <a:rPr lang="sv-SE" sz="1800">
                <a:cs typeface="Times New Roman" panose="02020603050405020304" pitchFamily="18" charset="0"/>
              </a:rPr>
              <a:t>framöver </a:t>
            </a:r>
            <a:r>
              <a:rPr kumimoji="0" lang="sv-SE" sz="1800" b="0" i="0" u="none" strike="noStrike" kern="1200" cap="none" spc="0" normalizeH="0" baseline="0" noProof="0">
                <a:ln>
                  <a:noFill/>
                </a:ln>
                <a:effectLst/>
                <a:uLnTx/>
                <a:uFillTx/>
                <a:ea typeface="+mn-ea"/>
                <a:cs typeface="Times New Roman" panose="02020603050405020304" pitchFamily="18" charset="0"/>
              </a:rPr>
              <a:t>med förberedelser inför Samsjuklighetsutredningen.</a:t>
            </a: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685800" algn="l"/>
              </a:tabLst>
              <a:defRPr/>
            </a:pPr>
            <a:endParaRPr kumimoji="0" lang="sv-SE" sz="1200" b="0" i="0" u="none" strike="noStrike" kern="1200" cap="none" spc="0" normalizeH="0" baseline="0" noProof="0">
              <a:ln>
                <a:noFill/>
              </a:ln>
              <a:effectLst/>
              <a:uLnTx/>
              <a:uFillTx/>
              <a:latin typeface="Calibri" panose="020F0502020204030204"/>
              <a:ea typeface="+mn-ea"/>
              <a:cs typeface="+mn-cs"/>
            </a:endParaRPr>
          </a:p>
          <a:p>
            <a:endParaRPr lang="sv-SE"/>
          </a:p>
        </p:txBody>
      </p:sp>
    </p:spTree>
    <p:extLst>
      <p:ext uri="{BB962C8B-B14F-4D97-AF65-F5344CB8AC3E}">
        <p14:creationId xmlns:p14="http://schemas.microsoft.com/office/powerpoint/2010/main" val="358399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7FF13F-24E9-CF94-22B3-6287CB68BFDF}"/>
              </a:ext>
            </a:extLst>
          </p:cNvPr>
          <p:cNvSpPr>
            <a:spLocks noGrp="1"/>
          </p:cNvSpPr>
          <p:nvPr>
            <p:ph type="title"/>
          </p:nvPr>
        </p:nvSpPr>
        <p:spPr>
          <a:xfrm>
            <a:off x="1792941" y="852001"/>
            <a:ext cx="10515600" cy="1325563"/>
          </a:xfrm>
        </p:spPr>
        <p:txBody>
          <a:bodyPr>
            <a:normAutofit/>
          </a:bodyPr>
          <a:lstStyle/>
          <a:p>
            <a:r>
              <a:rPr lang="sv-SE" sz="3600" b="1"/>
              <a:t>Vi behöver göra jobbet tillsammans!</a:t>
            </a:r>
          </a:p>
        </p:txBody>
      </p:sp>
      <p:pic>
        <p:nvPicPr>
          <p:cNvPr id="3" name="Platshållare för innehåll 4" descr="En röd pussel brygga som förbinder två pussel öarna">
            <a:extLst>
              <a:ext uri="{FF2B5EF4-FFF2-40B4-BE49-F238E27FC236}">
                <a16:creationId xmlns:a16="http://schemas.microsoft.com/office/drawing/2014/main" id="{94D70F60-AD7C-544E-28F1-1C952212BC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04706" y="2423699"/>
            <a:ext cx="4982587" cy="3736940"/>
          </a:xfrm>
          <a:prstGeom prst="rect">
            <a:avLst/>
          </a:prstGeom>
        </p:spPr>
      </p:pic>
    </p:spTree>
    <p:extLst>
      <p:ext uri="{BB962C8B-B14F-4D97-AF65-F5344CB8AC3E}">
        <p14:creationId xmlns:p14="http://schemas.microsoft.com/office/powerpoint/2010/main" val="4076104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7488D1-890A-70AE-7EC1-A4D6CD8F46C2}"/>
              </a:ext>
            </a:extLst>
          </p:cNvPr>
          <p:cNvSpPr>
            <a:spLocks noGrp="1"/>
          </p:cNvSpPr>
          <p:nvPr>
            <p:ph type="title"/>
          </p:nvPr>
        </p:nvSpPr>
        <p:spPr/>
        <p:txBody>
          <a:bodyPr>
            <a:normAutofit/>
          </a:bodyPr>
          <a:lstStyle/>
          <a:p>
            <a:r>
              <a:rPr lang="sv-SE" sz="2800" b="1"/>
              <a:t>Gemensamma övergripande mål (somatisk vård)</a:t>
            </a:r>
          </a:p>
        </p:txBody>
      </p:sp>
      <p:sp>
        <p:nvSpPr>
          <p:cNvPr id="3" name="Platshållare för innehåll 2">
            <a:extLst>
              <a:ext uri="{FF2B5EF4-FFF2-40B4-BE49-F238E27FC236}">
                <a16:creationId xmlns:a16="http://schemas.microsoft.com/office/drawing/2014/main" id="{55E08BFA-4CD0-8C87-7E09-276651BF11CF}"/>
              </a:ext>
            </a:extLst>
          </p:cNvPr>
          <p:cNvSpPr>
            <a:spLocks noGrp="1"/>
          </p:cNvSpPr>
          <p:nvPr>
            <p:ph idx="1"/>
          </p:nvPr>
        </p:nvSpPr>
        <p:spPr>
          <a:xfrm>
            <a:off x="838200" y="2234599"/>
            <a:ext cx="10515600" cy="3897258"/>
          </a:xfrm>
        </p:spPr>
        <p:txBody>
          <a:bodyPr>
            <a:normAutofit/>
          </a:bodyPr>
          <a:lstStyle/>
          <a:p>
            <a:r>
              <a:rPr lang="sv-SE" sz="1800" dirty="0"/>
              <a:t>Antal dagar för utskrivningsklara patienter ska minimeras. Mål : &lt;1,7</a:t>
            </a:r>
          </a:p>
          <a:p>
            <a:r>
              <a:rPr lang="sv-SE" sz="1800" dirty="0"/>
              <a:t>Undvikbar återinläggning inom 30 dagar ska minska. </a:t>
            </a:r>
            <a:r>
              <a:rPr lang="sv-SE" sz="1800"/>
              <a:t>Mål : </a:t>
            </a:r>
            <a:r>
              <a:rPr lang="sv-SE" sz="1800" dirty="0"/>
              <a:t>&lt;12%</a:t>
            </a:r>
          </a:p>
          <a:p>
            <a:r>
              <a:rPr lang="sv-SE" sz="1800" dirty="0"/>
              <a:t>Läkemedelslistor vid utskrivning ska vara korrekta.</a:t>
            </a:r>
          </a:p>
          <a:p>
            <a:r>
              <a:rPr lang="sv-SE" sz="1800" dirty="0"/>
              <a:t>Antal akutbesök för patienter 75 +</a:t>
            </a:r>
          </a:p>
          <a:p>
            <a:endParaRPr lang="sv-SE" sz="1800" dirty="0"/>
          </a:p>
          <a:p>
            <a:pPr marL="0" indent="0">
              <a:buNone/>
            </a:pPr>
            <a:r>
              <a:rPr lang="sv-SE" sz="1800" dirty="0"/>
              <a:t>Sammanfattande bedömning: Målen nås ej för utskrivningsklara patienter och återinläggningar. </a:t>
            </a:r>
          </a:p>
          <a:p>
            <a:pPr marL="0" indent="0">
              <a:buNone/>
            </a:pPr>
            <a:r>
              <a:rPr lang="sv-SE" sz="1800" dirty="0"/>
              <a:t>Utskrivningsklara dagar har ökat under hösten 2025. Det föreligger skillnader mellan kommunerna.</a:t>
            </a:r>
          </a:p>
          <a:p>
            <a:pPr marL="0" indent="0">
              <a:buNone/>
            </a:pPr>
            <a:r>
              <a:rPr lang="sv-SE" sz="1800" dirty="0"/>
              <a:t>Andel återinläggningar har inte minskat men det är inte heller förväntat då stöd för SIP och mobila team förväntas få större effekt först under 2025.</a:t>
            </a:r>
          </a:p>
          <a:p>
            <a:pPr marL="0" indent="0">
              <a:buNone/>
            </a:pPr>
            <a:r>
              <a:rPr lang="sv-SE" sz="1800" dirty="0"/>
              <a:t>Läkemedelslistorna har hållit en högre kvalitet jämfört med tidigare. Avvikelser kopplat till läkemedel i vårdens övergångar har minskat med 20% jfr med föregående år. </a:t>
            </a:r>
          </a:p>
          <a:p>
            <a:pPr marL="0" indent="0">
              <a:buNone/>
            </a:pPr>
            <a:endParaRPr lang="sv-SE" sz="2400" dirty="0"/>
          </a:p>
          <a:p>
            <a:pPr marL="0" indent="0">
              <a:buNone/>
            </a:pPr>
            <a:endParaRPr lang="sv-SE" sz="2400" dirty="0"/>
          </a:p>
        </p:txBody>
      </p:sp>
    </p:spTree>
    <p:extLst>
      <p:ext uri="{BB962C8B-B14F-4D97-AF65-F5344CB8AC3E}">
        <p14:creationId xmlns:p14="http://schemas.microsoft.com/office/powerpoint/2010/main" val="2061751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86DD800E-3284-45D8-8DD9-E0D5DC24CB24}"/>
              </a:ext>
            </a:extLst>
          </p:cNvPr>
          <p:cNvSpPr txBox="1"/>
          <p:nvPr/>
        </p:nvSpPr>
        <p:spPr>
          <a:xfrm>
            <a:off x="992925" y="523876"/>
            <a:ext cx="8779725" cy="1154162"/>
          </a:xfrm>
          <a:prstGeom prst="rect">
            <a:avLst/>
          </a:prstGeom>
          <a:noFill/>
        </p:spPr>
        <p:txBody>
          <a:bodyPr wrap="square" rtlCol="0">
            <a:spAutoFit/>
          </a:bodyPr>
          <a:lstStyle/>
          <a:p>
            <a:pPr>
              <a:spcAft>
                <a:spcPts val="600"/>
              </a:spcAft>
            </a:pPr>
            <a:r>
              <a:rPr lang="sv-SE" sz="1600" b="1"/>
              <a:t>Utskrivningsklara nordväst</a:t>
            </a:r>
          </a:p>
          <a:p>
            <a:r>
              <a:rPr lang="sv-SE" sz="1200" b="1"/>
              <a:t>Genomsnittligt antal vårddygn för utskrivningsklara patienter</a:t>
            </a:r>
          </a:p>
          <a:p>
            <a:r>
              <a:rPr lang="sv-SE" sz="1200"/>
              <a:t>Källa: USK.qvw</a:t>
            </a:r>
          </a:p>
          <a:p>
            <a:r>
              <a:rPr lang="sv-SE" sz="1200"/>
              <a:t>Skapande enhet = Helsingborgs lasarett, Lasarettet i Landskrona respektive Ängelholms sjukhus</a:t>
            </a:r>
          </a:p>
          <a:p>
            <a:r>
              <a:rPr lang="sv-SE" sz="1200"/>
              <a:t>Kommuner = Bjuv, Båstad, Helsingborg, Höganäs, Klippan, Landskrona, Svalöv, Åstorp, Ängelholm och Örkelljunga (10 kommuner NV)</a:t>
            </a:r>
          </a:p>
        </p:txBody>
      </p:sp>
      <p:graphicFrame>
        <p:nvGraphicFramePr>
          <p:cNvPr id="2" name="Diagram 1">
            <a:extLst>
              <a:ext uri="{FF2B5EF4-FFF2-40B4-BE49-F238E27FC236}">
                <a16:creationId xmlns:a16="http://schemas.microsoft.com/office/drawing/2014/main" id="{FEB59250-B6ED-9959-DCC7-924EE18E4C95}"/>
              </a:ext>
            </a:extLst>
          </p:cNvPr>
          <p:cNvGraphicFramePr>
            <a:graphicFrameLocks/>
          </p:cNvGraphicFramePr>
          <p:nvPr/>
        </p:nvGraphicFramePr>
        <p:xfrm>
          <a:off x="1071559" y="1978921"/>
          <a:ext cx="10053641" cy="43552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7138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86DD800E-3284-45D8-8DD9-E0D5DC24CB24}"/>
              </a:ext>
            </a:extLst>
          </p:cNvPr>
          <p:cNvSpPr txBox="1"/>
          <p:nvPr/>
        </p:nvSpPr>
        <p:spPr>
          <a:xfrm>
            <a:off x="1002452" y="561975"/>
            <a:ext cx="8389198" cy="1338828"/>
          </a:xfrm>
          <a:prstGeom prst="rect">
            <a:avLst/>
          </a:prstGeom>
          <a:noFill/>
        </p:spPr>
        <p:txBody>
          <a:bodyPr wrap="square" rtlCol="0">
            <a:spAutoFit/>
          </a:bodyPr>
          <a:lstStyle/>
          <a:p>
            <a:pPr>
              <a:spcBef>
                <a:spcPts val="600"/>
              </a:spcBef>
            </a:pPr>
            <a:r>
              <a:rPr lang="sv-SE" sz="1600" b="1"/>
              <a:t>Återinskrivna</a:t>
            </a:r>
          </a:p>
          <a:p>
            <a:pPr>
              <a:spcBef>
                <a:spcPts val="600"/>
              </a:spcBef>
            </a:pPr>
            <a:r>
              <a:rPr lang="sv-SE" sz="1200" b="1"/>
              <a:t>Återinskrivna inom 30 dygn efter utskrivning från Helsingborgs lasarett respektive Ängelholms sjukhus, patienter &gt; 65 år. </a:t>
            </a:r>
          </a:p>
          <a:p>
            <a:r>
              <a:rPr lang="sv-SE" sz="1200"/>
              <a:t>Källa: SSNV Patientflöden Slutenvård.qvw</a:t>
            </a:r>
          </a:p>
          <a:p>
            <a:r>
              <a:rPr lang="sv-SE" sz="1200"/>
              <a:t>Täljare = Antal patienter &gt; 65 år som skrivits ut enligt förutsättningar i nämnare och som därefter inom 30 dygn skrivs in till enhet inom Helsingborgs lasarett eller Ängelholms sjukhus. </a:t>
            </a:r>
          </a:p>
          <a:p>
            <a:r>
              <a:rPr lang="sv-SE" sz="1200"/>
              <a:t>Nämnare = Antal patienter som under perioden skrivits ut från enhet på det aktuella sjukhuset.</a:t>
            </a:r>
          </a:p>
        </p:txBody>
      </p:sp>
      <p:graphicFrame>
        <p:nvGraphicFramePr>
          <p:cNvPr id="3" name="Diagram 2">
            <a:extLst>
              <a:ext uri="{FF2B5EF4-FFF2-40B4-BE49-F238E27FC236}">
                <a16:creationId xmlns:a16="http://schemas.microsoft.com/office/drawing/2014/main" id="{074D58D5-4218-70DE-55E9-20075DA5E1B2}"/>
              </a:ext>
            </a:extLst>
          </p:cNvPr>
          <p:cNvGraphicFramePr>
            <a:graphicFrameLocks/>
          </p:cNvGraphicFramePr>
          <p:nvPr/>
        </p:nvGraphicFramePr>
        <p:xfrm>
          <a:off x="1057275" y="2114411"/>
          <a:ext cx="10077450" cy="42975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4348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B84EB0-323F-9829-CF1E-3A869141D49D}"/>
              </a:ext>
            </a:extLst>
          </p:cNvPr>
          <p:cNvSpPr>
            <a:spLocks noGrp="1"/>
          </p:cNvSpPr>
          <p:nvPr>
            <p:ph type="title"/>
          </p:nvPr>
        </p:nvSpPr>
        <p:spPr>
          <a:xfrm>
            <a:off x="839788" y="399373"/>
            <a:ext cx="10515600" cy="1154327"/>
          </a:xfrm>
          <a:ln>
            <a:solidFill>
              <a:schemeClr val="accent2"/>
            </a:solidFill>
          </a:ln>
        </p:spPr>
        <p:txBody>
          <a:bodyPr>
            <a:normAutofit/>
          </a:bodyPr>
          <a:lstStyle/>
          <a:p>
            <a:r>
              <a:rPr lang="sv-SE" sz="2800" b="1">
                <a:latin typeface="Arial"/>
                <a:cs typeface="Arial"/>
              </a:rPr>
              <a:t>Delregional beredningsgrupp nära vård</a:t>
            </a:r>
            <a:br>
              <a:rPr lang="sv-SE" sz="3600">
                <a:latin typeface="Arial"/>
                <a:cs typeface="Arial"/>
              </a:rPr>
            </a:br>
            <a:endParaRPr lang="sv-SE" sz="2400">
              <a:latin typeface="Arial"/>
              <a:cs typeface="Arial"/>
            </a:endParaRPr>
          </a:p>
        </p:txBody>
      </p:sp>
      <p:pic>
        <p:nvPicPr>
          <p:cNvPr id="7" name="Bildobjekt 6">
            <a:extLst>
              <a:ext uri="{FF2B5EF4-FFF2-40B4-BE49-F238E27FC236}">
                <a16:creationId xmlns:a16="http://schemas.microsoft.com/office/drawing/2014/main" id="{F41E4D0B-B7DA-6A64-89B2-60E3CDF62E07}"/>
              </a:ext>
            </a:extLst>
          </p:cNvPr>
          <p:cNvPicPr>
            <a:picLocks noChangeAspect="1"/>
          </p:cNvPicPr>
          <p:nvPr/>
        </p:nvPicPr>
        <p:blipFill>
          <a:blip r:embed="rId3"/>
          <a:stretch>
            <a:fillRect/>
          </a:stretch>
        </p:blipFill>
        <p:spPr>
          <a:xfrm>
            <a:off x="1650124" y="1662646"/>
            <a:ext cx="3152882" cy="4490469"/>
          </a:xfrm>
          <a:prstGeom prst="rect">
            <a:avLst/>
          </a:prstGeom>
        </p:spPr>
      </p:pic>
      <p:pic>
        <p:nvPicPr>
          <p:cNvPr id="4" name="Bildobjekt 3">
            <a:extLst>
              <a:ext uri="{FF2B5EF4-FFF2-40B4-BE49-F238E27FC236}">
                <a16:creationId xmlns:a16="http://schemas.microsoft.com/office/drawing/2014/main" id="{1B402CEE-2259-B2A5-423A-785104B19EEC}"/>
              </a:ext>
            </a:extLst>
          </p:cNvPr>
          <p:cNvPicPr>
            <a:picLocks noChangeAspect="1"/>
          </p:cNvPicPr>
          <p:nvPr/>
        </p:nvPicPr>
        <p:blipFill>
          <a:blip r:embed="rId4"/>
          <a:stretch>
            <a:fillRect/>
          </a:stretch>
        </p:blipFill>
        <p:spPr>
          <a:xfrm>
            <a:off x="5274854" y="1662645"/>
            <a:ext cx="3181758" cy="4412333"/>
          </a:xfrm>
          <a:prstGeom prst="rect">
            <a:avLst/>
          </a:prstGeom>
        </p:spPr>
      </p:pic>
      <p:sp>
        <p:nvSpPr>
          <p:cNvPr id="3" name="textruta 2">
            <a:extLst>
              <a:ext uri="{FF2B5EF4-FFF2-40B4-BE49-F238E27FC236}">
                <a16:creationId xmlns:a16="http://schemas.microsoft.com/office/drawing/2014/main" id="{7D22A802-8F0D-4648-E225-6643CE636CBE}"/>
              </a:ext>
            </a:extLst>
          </p:cNvPr>
          <p:cNvSpPr txBox="1"/>
          <p:nvPr/>
        </p:nvSpPr>
        <p:spPr>
          <a:xfrm rot="20427496">
            <a:off x="7369621" y="3884164"/>
            <a:ext cx="3227048" cy="461665"/>
          </a:xfrm>
          <a:prstGeom prst="rect">
            <a:avLst/>
          </a:prstGeom>
          <a:solidFill>
            <a:schemeClr val="bg1">
              <a:lumMod val="95000"/>
            </a:schemeClr>
          </a:solidFill>
          <a:ln>
            <a:solidFill>
              <a:srgbClr val="FF0000"/>
            </a:solidFill>
          </a:ln>
        </p:spPr>
        <p:txBody>
          <a:bodyPr wrap="square" lIns="91440" tIns="45720" rIns="91440" bIns="45720" rtlCol="0" anchor="t">
            <a:spAutoFit/>
          </a:bodyPr>
          <a:lstStyle/>
          <a:p>
            <a:r>
              <a:rPr lang="sv-SE" sz="1200">
                <a:latin typeface="Arial"/>
                <a:cs typeface="Arial"/>
              </a:rPr>
              <a:t>Fokus på samordning, analys och beredning av ärenden.</a:t>
            </a:r>
            <a:endParaRPr lang="sv-SE" sz="1200">
              <a:latin typeface="Arial"/>
              <a:cs typeface="Calibri" panose="020F0502020204030204"/>
            </a:endParaRPr>
          </a:p>
        </p:txBody>
      </p:sp>
    </p:spTree>
    <p:extLst>
      <p:ext uri="{BB962C8B-B14F-4D97-AF65-F5344CB8AC3E}">
        <p14:creationId xmlns:p14="http://schemas.microsoft.com/office/powerpoint/2010/main" val="2365910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3AE6DB-F59F-118A-7377-37AAB4807CC8}"/>
              </a:ext>
            </a:extLst>
          </p:cNvPr>
          <p:cNvSpPr>
            <a:spLocks noGrp="1"/>
          </p:cNvSpPr>
          <p:nvPr>
            <p:ph type="title"/>
          </p:nvPr>
        </p:nvSpPr>
        <p:spPr/>
        <p:txBody>
          <a:bodyPr>
            <a:normAutofit/>
          </a:bodyPr>
          <a:lstStyle/>
          <a:p>
            <a:r>
              <a:rPr lang="sv-SE" sz="2800" b="1"/>
              <a:t>Gruppens sammansättning och deltagande, antal möten och mötesformer</a:t>
            </a:r>
          </a:p>
        </p:txBody>
      </p:sp>
      <p:sp>
        <p:nvSpPr>
          <p:cNvPr id="3" name="Platshållare för innehåll 2">
            <a:extLst>
              <a:ext uri="{FF2B5EF4-FFF2-40B4-BE49-F238E27FC236}">
                <a16:creationId xmlns:a16="http://schemas.microsoft.com/office/drawing/2014/main" id="{5D472F90-9E7F-F0E5-B2A9-2D409C44D9FD}"/>
              </a:ext>
            </a:extLst>
          </p:cNvPr>
          <p:cNvSpPr>
            <a:spLocks noGrp="1"/>
          </p:cNvSpPr>
          <p:nvPr>
            <p:ph idx="1"/>
          </p:nvPr>
        </p:nvSpPr>
        <p:spPr>
          <a:xfrm>
            <a:off x="838200" y="2234599"/>
            <a:ext cx="10515600" cy="3529872"/>
          </a:xfrm>
        </p:spPr>
        <p:txBody>
          <a:bodyPr vert="horz" lIns="91440" tIns="45720" rIns="91440" bIns="45720" rtlCol="0" anchor="t">
            <a:normAutofit/>
          </a:bodyPr>
          <a:lstStyle/>
          <a:p>
            <a:r>
              <a:rPr lang="sv-SE" sz="2000" dirty="0">
                <a:cs typeface="Arial"/>
              </a:rPr>
              <a:t>Gruppen leds av processledarna för Nära vård. </a:t>
            </a:r>
            <a:r>
              <a:rPr lang="sv-SE" sz="2000" dirty="0"/>
              <a:t>I rollen som processledare ingår att planera, sammankalla och föra minnesanteckningar för beredningsgruppens möten. </a:t>
            </a:r>
          </a:p>
          <a:p>
            <a:pPr marL="0" indent="0">
              <a:buNone/>
            </a:pPr>
            <a:endParaRPr lang="sv-SE" sz="2000">
              <a:cs typeface="Arial"/>
            </a:endParaRPr>
          </a:p>
          <a:p>
            <a:r>
              <a:rPr lang="sv-SE" sz="2000" dirty="0"/>
              <a:t>Processledarna för nära vård representerar kommunal och regional PV i beredningsgruppen. Näravårdsamordnare från de tre sjukhusen representerar sina respektive verksamheter. (Lasarettet i Landskrona har under hösten saknat representant)</a:t>
            </a:r>
            <a:endParaRPr lang="sv-SE" sz="2000" dirty="0">
              <a:cs typeface="Arial"/>
            </a:endParaRPr>
          </a:p>
          <a:p>
            <a:pPr marL="0" indent="0">
              <a:buNone/>
            </a:pPr>
            <a:endParaRPr lang="sv-SE" sz="2000">
              <a:cs typeface="Arial"/>
            </a:endParaRPr>
          </a:p>
          <a:p>
            <a:r>
              <a:rPr lang="sv-SE" sz="2000" dirty="0"/>
              <a:t>Beredningsgruppen har haft nio fysiska halvdagsmöten under året, närvaron har varit hög och engagemanget stort.</a:t>
            </a:r>
            <a:endParaRPr lang="sv-SE" sz="2000" dirty="0">
              <a:cs typeface="Arial"/>
            </a:endParaRPr>
          </a:p>
        </p:txBody>
      </p:sp>
    </p:spTree>
    <p:extLst>
      <p:ext uri="{BB962C8B-B14F-4D97-AF65-F5344CB8AC3E}">
        <p14:creationId xmlns:p14="http://schemas.microsoft.com/office/powerpoint/2010/main" val="2543941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3AE6DB-F59F-118A-7377-37AAB4807CC8}"/>
              </a:ext>
            </a:extLst>
          </p:cNvPr>
          <p:cNvSpPr>
            <a:spLocks noGrp="1"/>
          </p:cNvSpPr>
          <p:nvPr>
            <p:ph type="title"/>
          </p:nvPr>
        </p:nvSpPr>
        <p:spPr>
          <a:xfrm>
            <a:off x="838200" y="379990"/>
            <a:ext cx="10515600" cy="1325563"/>
          </a:xfrm>
        </p:spPr>
        <p:txBody>
          <a:bodyPr>
            <a:normAutofit/>
          </a:bodyPr>
          <a:lstStyle/>
          <a:p>
            <a:r>
              <a:rPr lang="sv-SE" sz="2800" b="1"/>
              <a:t>Genomförda aktiviteter</a:t>
            </a:r>
          </a:p>
        </p:txBody>
      </p:sp>
      <p:sp>
        <p:nvSpPr>
          <p:cNvPr id="3" name="Platshållare för innehåll 2">
            <a:extLst>
              <a:ext uri="{FF2B5EF4-FFF2-40B4-BE49-F238E27FC236}">
                <a16:creationId xmlns:a16="http://schemas.microsoft.com/office/drawing/2014/main" id="{5D472F90-9E7F-F0E5-B2A9-2D409C44D9FD}"/>
              </a:ext>
            </a:extLst>
          </p:cNvPr>
          <p:cNvSpPr>
            <a:spLocks noGrp="1"/>
          </p:cNvSpPr>
          <p:nvPr>
            <p:ph idx="1"/>
          </p:nvPr>
        </p:nvSpPr>
        <p:spPr>
          <a:xfrm>
            <a:off x="838200" y="1867213"/>
            <a:ext cx="10515600" cy="4260318"/>
          </a:xfrm>
        </p:spPr>
        <p:txBody>
          <a:bodyPr vert="horz" lIns="91440" tIns="45720" rIns="91440" bIns="45720" rtlCol="0" anchor="t">
            <a:noAutofit/>
          </a:bodyPr>
          <a:lstStyle/>
          <a:p>
            <a:r>
              <a:rPr lang="sv-SE" sz="2000" dirty="0"/>
              <a:t>Utvärderat arbetet med den delregionala aktivitets- och tidplanen.</a:t>
            </a:r>
          </a:p>
          <a:p>
            <a:r>
              <a:rPr lang="sv-SE" sz="2000" dirty="0"/>
              <a:t>Arbetat fram förslag på nya delregionala indikatorer och utdata kring nära vård.</a:t>
            </a:r>
            <a:endParaRPr lang="sv-SE" sz="2000" dirty="0">
              <a:cs typeface="Arial"/>
            </a:endParaRPr>
          </a:p>
          <a:p>
            <a:r>
              <a:rPr lang="sv-SE" sz="2000" dirty="0"/>
              <a:t>Agerat för- och bidragit till kvalitetshöjning av digitala akutblad.</a:t>
            </a:r>
            <a:endParaRPr lang="sv-SE" sz="2000" dirty="0">
              <a:cs typeface="Arial"/>
            </a:endParaRPr>
          </a:p>
          <a:p>
            <a:r>
              <a:rPr lang="sv-SE" sz="2000" dirty="0"/>
              <a:t>Uppmärksammat verksamheterna på vikten av att arbeta med personcentrerad vård. </a:t>
            </a:r>
            <a:endParaRPr lang="sv-SE" sz="2000" dirty="0">
              <a:cs typeface="Arial"/>
            </a:endParaRPr>
          </a:p>
          <a:p>
            <a:r>
              <a:rPr lang="sv-SE" sz="2000" dirty="0"/>
              <a:t>Marknadsfört SIP-utbildning och aktiviteter för kvalitetshöjning av SIP.</a:t>
            </a:r>
            <a:endParaRPr lang="sv-SE" sz="2000" dirty="0">
              <a:cs typeface="Arial"/>
            </a:endParaRPr>
          </a:p>
          <a:p>
            <a:r>
              <a:rPr lang="sv-SE" sz="2000" dirty="0"/>
              <a:t>Arbetat för att minska onödiga inläggningar på sjukhus samt påskynda hemtagning vid utskrivningsklar ex "rutin för brådskande insatser" i HBG samt påbörjat "</a:t>
            </a:r>
            <a:r>
              <a:rPr lang="sv-SE" sz="2000" dirty="0" err="1"/>
              <a:t>delregonalt</a:t>
            </a:r>
            <a:r>
              <a:rPr lang="sv-SE" sz="2000" dirty="0"/>
              <a:t> uppdrag angående hemtagning av utskrivningsklara". </a:t>
            </a:r>
            <a:endParaRPr lang="sv-SE" sz="2000" dirty="0">
              <a:cs typeface="Arial"/>
            </a:endParaRPr>
          </a:p>
          <a:p>
            <a:r>
              <a:rPr lang="sv-SE" sz="2000" dirty="0"/>
              <a:t>Sökt metoder och arbetssätt för att motverka undvikbar slutenvård, kommit med konkreta förslag som </a:t>
            </a:r>
            <a:r>
              <a:rPr lang="sv-SE" sz="2000" dirty="0" err="1"/>
              <a:t>ffa</a:t>
            </a:r>
            <a:r>
              <a:rPr lang="sv-SE" sz="2000" dirty="0"/>
              <a:t> grundat sig i interna processer inom </a:t>
            </a:r>
            <a:r>
              <a:rPr lang="sv-SE" sz="2000" dirty="0" err="1"/>
              <a:t>resp</a:t>
            </a:r>
            <a:r>
              <a:rPr lang="sv-SE" sz="2000" dirty="0"/>
              <a:t> verksamhet. Dessa har i huvudsak haft sitt fokus på strategier gällande kommunikation och dokumentation.</a:t>
            </a:r>
            <a:endParaRPr lang="sv-SE" sz="2000" dirty="0">
              <a:solidFill>
                <a:srgbClr val="FF0000"/>
              </a:solidFill>
            </a:endParaRPr>
          </a:p>
          <a:p>
            <a:pPr marL="0" indent="0">
              <a:buNone/>
            </a:pPr>
            <a:endParaRPr lang="sv-SE" sz="2400"/>
          </a:p>
          <a:p>
            <a:pPr marL="0" indent="0">
              <a:buNone/>
            </a:pPr>
            <a:endParaRPr lang="sv-SE" sz="2400"/>
          </a:p>
        </p:txBody>
      </p:sp>
    </p:spTree>
    <p:extLst>
      <p:ext uri="{BB962C8B-B14F-4D97-AF65-F5344CB8AC3E}">
        <p14:creationId xmlns:p14="http://schemas.microsoft.com/office/powerpoint/2010/main" val="100366081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DCD5210-1099-7F48-B4B6-42522817F468}" vid="{097E7D07-FEF6-0B4E-8E53-0D7D1A5F7B5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AAD787CFAFB854E9335246D2564728C" ma:contentTypeVersion="4" ma:contentTypeDescription="Skapa ett nytt dokument." ma:contentTypeScope="" ma:versionID="2888db1b51046753a372beda0dafd400">
  <xsd:schema xmlns:xsd="http://www.w3.org/2001/XMLSchema" xmlns:xs="http://www.w3.org/2001/XMLSchema" xmlns:p="http://schemas.microsoft.com/office/2006/metadata/properties" xmlns:ns2="ac17b810-1a3f-421d-afaf-e1c5c1a96fb5" targetNamespace="http://schemas.microsoft.com/office/2006/metadata/properties" ma:root="true" ma:fieldsID="d9639d4b8a985484390c5da91b184eba" ns2:_="">
    <xsd:import namespace="ac17b810-1a3f-421d-afaf-e1c5c1a96fb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17b810-1a3f-421d-afaf-e1c5c1a96f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137734-9E98-424E-BF9F-E1DC6795F160}">
  <ds:schemaRefs>
    <ds:schemaRef ds:uri="http://schemas.microsoft.com/sharepoint/v3/contenttype/forms"/>
  </ds:schemaRefs>
</ds:datastoreItem>
</file>

<file path=customXml/itemProps2.xml><?xml version="1.0" encoding="utf-8"?>
<ds:datastoreItem xmlns:ds="http://schemas.openxmlformats.org/officeDocument/2006/customXml" ds:itemID="{2F0863EA-2E4D-4A26-A710-110F98CFD126}">
  <ds:schemaRefs>
    <ds:schemaRef ds:uri="ac17b810-1a3f-421d-afaf-e1c5c1a96fb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2206F87-AAB4-4D4C-AF71-D67EBF2DC2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17b810-1a3f-421d-afaf-e1c5c1a96f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Office-tema</Template>
  <TotalTime>3</TotalTime>
  <Words>3818</Words>
  <Application>Microsoft Office PowerPoint</Application>
  <PresentationFormat>Bredbild</PresentationFormat>
  <Paragraphs>348</Paragraphs>
  <Slides>39</Slides>
  <Notes>8</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39</vt:i4>
      </vt:variant>
    </vt:vector>
  </HeadingPairs>
  <TitlesOfParts>
    <vt:vector size="47" baseType="lpstr">
      <vt:lpstr>Aptos</vt:lpstr>
      <vt:lpstr>Arial</vt:lpstr>
      <vt:lpstr>Calibri</vt:lpstr>
      <vt:lpstr>Calibri Light</vt:lpstr>
      <vt:lpstr>Courier New</vt:lpstr>
      <vt:lpstr>Roboto Light</vt:lpstr>
      <vt:lpstr>Times New Roman</vt:lpstr>
      <vt:lpstr>Office-tema</vt:lpstr>
      <vt:lpstr> Årsberättelse vårdsamverkan i NV 2025 Beredningsgrupp, arbetsgrupper samt samråd psykiatri</vt:lpstr>
      <vt:lpstr>PowerPoint-presentation</vt:lpstr>
      <vt:lpstr>                      Samverkan och sammanhållen vård mellan vårdgivare  Många av dagens patienter har vårdbehov som kräver nära samverkan och samarbete mellan olika vårdgivare för att vården ska bli säker, effektiv och av hög kvalitet. Det krävs strategier för hur man löpande bedömer, följer upp och förbättrar arbetssätt, samt ser till att olika aktörer fungerar ihop. Mycket arbete kvarstår för att sjukhus och regional och kommunal primärvård uppfyller patenternas behov av en nära vård.</vt:lpstr>
      <vt:lpstr>Gemensamma övergripande mål (somatisk vård)</vt:lpstr>
      <vt:lpstr>PowerPoint-presentation</vt:lpstr>
      <vt:lpstr>PowerPoint-presentation</vt:lpstr>
      <vt:lpstr>Delregional beredningsgrupp nära vård </vt:lpstr>
      <vt:lpstr>Gruppens sammansättning och deltagande, antal möten och mötesformer</vt:lpstr>
      <vt:lpstr>Genomförda aktiviteter</vt:lpstr>
      <vt:lpstr>Genomförda aktiviteter </vt:lpstr>
      <vt:lpstr>Mål, strategier och utmaningar kommande år</vt:lpstr>
      <vt:lpstr>Delregional arbetsgrupp SVU/SIP</vt:lpstr>
      <vt:lpstr>Gruppens sammansättning och deltagande, antal möten och mötesformer</vt:lpstr>
      <vt:lpstr>Gruppens fokusområden 2025</vt:lpstr>
      <vt:lpstr>Genomförda aktiviteter</vt:lpstr>
      <vt:lpstr>Mål, strategier och utmaningar kommande år</vt:lpstr>
      <vt:lpstr>Delregional arbetsgrupp medicinsk kvalitet</vt:lpstr>
      <vt:lpstr>Gruppens sammansättning och deltagande, antal möten och mötesformer</vt:lpstr>
      <vt:lpstr>Genomförda aktiviteter</vt:lpstr>
      <vt:lpstr>Mål, strategier och utmaningar kommande år</vt:lpstr>
      <vt:lpstr>Delregional arbetsgrupp rehabilitering</vt:lpstr>
      <vt:lpstr>Gruppens sammansättning och deltagande, antal möten och mötesformer</vt:lpstr>
      <vt:lpstr>Gruppens fokusområden 2025</vt:lpstr>
      <vt:lpstr>Genomförda aktiviteter</vt:lpstr>
      <vt:lpstr>PowerPoint-presentation</vt:lpstr>
      <vt:lpstr>Mål, strategier och utmaningar kommande år</vt:lpstr>
      <vt:lpstr>  Lokalt samråd psykiatri</vt:lpstr>
      <vt:lpstr>PowerPoint-presentation</vt:lpstr>
      <vt:lpstr>PowerPoint-presentation</vt:lpstr>
      <vt:lpstr>Gruppernas sammansättning och deltagande, antal möten och mötesformer</vt:lpstr>
      <vt:lpstr>Gruppernas sammansättning och deltagande, antal möten och mötesformer</vt:lpstr>
      <vt:lpstr>Gruppernas fokusområden 2025</vt:lpstr>
      <vt:lpstr>Genomförda aktiviteter</vt:lpstr>
      <vt:lpstr>Genomförda aktiviteter</vt:lpstr>
      <vt:lpstr>Genomförda aktiviteter</vt:lpstr>
      <vt:lpstr>Genomförda aktiviteter</vt:lpstr>
      <vt:lpstr>Genomförda aktiviteter</vt:lpstr>
      <vt:lpstr>Mål, strategier och utmaningar kommande år</vt:lpstr>
      <vt:lpstr>Vi behöver göra jobbet tillsammans!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Magnus Nurmi</dc:creator>
  <cp:lastModifiedBy>Ulrika Hjort</cp:lastModifiedBy>
  <cp:revision>484</cp:revision>
  <cp:lastPrinted>2023-05-10T08:01:44Z</cp:lastPrinted>
  <dcterms:created xsi:type="dcterms:W3CDTF">2022-11-21T10:31:39Z</dcterms:created>
  <dcterms:modified xsi:type="dcterms:W3CDTF">2026-02-12T07:46:14Z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0x010100CAAD787CFAFB854E9335246D2564728C</vt:lpwstr>
  </property>
  <property fmtid="{D5CDD505-2E9C-101B-9397-08002B2CF9AE}" pid="3" name="MediaServiceImageTags">
    <vt:lpwstr/>
  </property>
</Properties>
</file>