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 id="2147483708" r:id="rId4"/>
  </p:sldMasterIdLst>
  <p:notesMasterIdLst>
    <p:notesMasterId r:id="rId30"/>
  </p:notesMasterIdLst>
  <p:sldIdLst>
    <p:sldId id="2147477859" r:id="rId5"/>
    <p:sldId id="273" r:id="rId6"/>
    <p:sldId id="274" r:id="rId7"/>
    <p:sldId id="275" r:id="rId8"/>
    <p:sldId id="280" r:id="rId9"/>
    <p:sldId id="279" r:id="rId10"/>
    <p:sldId id="276" r:id="rId11"/>
    <p:sldId id="2147477865" r:id="rId12"/>
    <p:sldId id="2147477866" r:id="rId13"/>
    <p:sldId id="2147477854" r:id="rId14"/>
    <p:sldId id="2145705954" r:id="rId15"/>
    <p:sldId id="421" r:id="rId16"/>
    <p:sldId id="264" r:id="rId17"/>
    <p:sldId id="413" r:id="rId18"/>
    <p:sldId id="2145705948" r:id="rId19"/>
    <p:sldId id="293" r:id="rId20"/>
    <p:sldId id="2147477860" r:id="rId21"/>
    <p:sldId id="2147477861" r:id="rId22"/>
    <p:sldId id="2147477862" r:id="rId23"/>
    <p:sldId id="2147477863" r:id="rId24"/>
    <p:sldId id="2147477864" r:id="rId25"/>
    <p:sldId id="256" r:id="rId26"/>
    <p:sldId id="2147477858" r:id="rId27"/>
    <p:sldId id="2147477846" r:id="rId28"/>
    <p:sldId id="278" r:id="rId29"/>
  </p:sldIdLst>
  <p:sldSz cx="12192000" cy="6858000"/>
  <p:notesSz cx="6858000" cy="987266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A372C07-053B-580F-68AA-99847D63C1C6}" name="Stridh Maria T" initials="SMT" userId="S::157834@skane.se::0bc15a72-e0e6-4f7a-aece-e3ab781a9f4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showGuides="1">
      <p:cViewPr varScale="1">
        <p:scale>
          <a:sx n="58" d="100"/>
          <a:sy n="58" d="100"/>
        </p:scale>
        <p:origin x="44" y="2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8/10/relationships/authors" Target="author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9534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95348"/>
          </a:xfrm>
          <a:prstGeom prst="rect">
            <a:avLst/>
          </a:prstGeom>
        </p:spPr>
        <p:txBody>
          <a:bodyPr vert="horz" lIns="91440" tIns="45720" rIns="91440" bIns="45720" rtlCol="0"/>
          <a:lstStyle>
            <a:lvl1pPr algn="r">
              <a:defRPr sz="1200"/>
            </a:lvl1pPr>
          </a:lstStyle>
          <a:p>
            <a:fld id="{BC54A0DF-F90F-4A11-A318-BC68FA87A66B}" type="datetimeFigureOut">
              <a:rPr lang="sv-SE" smtClean="0"/>
              <a:t>2023-10-27</a:t>
            </a:fld>
            <a:endParaRPr lang="sv-SE"/>
          </a:p>
        </p:txBody>
      </p:sp>
      <p:sp>
        <p:nvSpPr>
          <p:cNvPr id="4" name="Platshållare för bildobjekt 3"/>
          <p:cNvSpPr>
            <a:spLocks noGrp="1" noRot="1" noChangeAspect="1"/>
          </p:cNvSpPr>
          <p:nvPr>
            <p:ph type="sldImg" idx="2"/>
          </p:nvPr>
        </p:nvSpPr>
        <p:spPr>
          <a:xfrm>
            <a:off x="468313" y="1235075"/>
            <a:ext cx="5921375" cy="333057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751219"/>
            <a:ext cx="5486400" cy="3887361"/>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377318"/>
            <a:ext cx="2971800" cy="49534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9377318"/>
            <a:ext cx="2971800" cy="495347"/>
          </a:xfrm>
          <a:prstGeom prst="rect">
            <a:avLst/>
          </a:prstGeom>
        </p:spPr>
        <p:txBody>
          <a:bodyPr vert="horz" lIns="91440" tIns="45720" rIns="91440" bIns="45720" rtlCol="0" anchor="b"/>
          <a:lstStyle>
            <a:lvl1pPr algn="r">
              <a:defRPr sz="1200"/>
            </a:lvl1pPr>
          </a:lstStyle>
          <a:p>
            <a:fld id="{2F9A28F6-2356-447B-AA60-415B275AFFD1}" type="slidenum">
              <a:rPr lang="sv-SE" smtClean="0"/>
              <a:t>‹#›</a:t>
            </a:fld>
            <a:endParaRPr lang="sv-SE"/>
          </a:p>
        </p:txBody>
      </p:sp>
    </p:spTree>
    <p:extLst>
      <p:ext uri="{BB962C8B-B14F-4D97-AF65-F5344CB8AC3E}">
        <p14:creationId xmlns:p14="http://schemas.microsoft.com/office/powerpoint/2010/main" val="2633159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FC35C0-5523-498D-B531-85A71B800B93}"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603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A9245-488A-42BC-825F-899581F03D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F8480B81-E113-BB58-F906-408F0CFA3E73}"/>
              </a:ext>
            </a:extLst>
          </p:cNvPr>
          <p:cNvSpPr>
            <a:spLocks noGrp="1"/>
          </p:cNvSpPr>
          <p:nvPr>
            <p:ph type="body" sz="quarter" idx="3"/>
          </p:nvPr>
        </p:nvSpPr>
        <p:spPr/>
        <p:txBody>
          <a:bodyPr/>
          <a:lstStyle/>
          <a:p>
            <a:r>
              <a:rPr lang="en-GB" dirty="0" err="1"/>
              <a:t>Övrigt</a:t>
            </a:r>
            <a:r>
              <a:rPr lang="en-GB" dirty="0"/>
              <a:t> = </a:t>
            </a:r>
            <a:r>
              <a:rPr lang="en-GB" dirty="0" err="1"/>
              <a:t>tex</a:t>
            </a:r>
            <a:r>
              <a:rPr lang="en-GB" dirty="0"/>
              <a:t> </a:t>
            </a:r>
            <a:r>
              <a:rPr lang="en-GB" dirty="0" err="1"/>
              <a:t>biståndshandläggare</a:t>
            </a:r>
            <a:r>
              <a:rPr lang="en-GB" dirty="0"/>
              <a:t>, Lund, </a:t>
            </a:r>
            <a:r>
              <a:rPr lang="en-GB" dirty="0" err="1"/>
              <a:t>andra</a:t>
            </a:r>
            <a:r>
              <a:rPr lang="en-GB" dirty="0"/>
              <a:t> </a:t>
            </a:r>
            <a:r>
              <a:rPr lang="en-GB" dirty="0" err="1"/>
              <a:t>vårdaktörer</a:t>
            </a:r>
            <a:r>
              <a:rPr lang="en-GB" dirty="0"/>
              <a:t>, </a:t>
            </a:r>
            <a:r>
              <a:rPr lang="en-GB" dirty="0" err="1"/>
              <a:t>egen</a:t>
            </a:r>
            <a:r>
              <a:rPr lang="en-GB" dirty="0"/>
              <a:t> </a:t>
            </a:r>
            <a:r>
              <a:rPr lang="en-GB" dirty="0" err="1"/>
              <a:t>vårdbegäran</a:t>
            </a:r>
            <a:endParaRPr lang="en-GB" dirty="0"/>
          </a:p>
        </p:txBody>
      </p:sp>
    </p:spTree>
    <p:extLst>
      <p:ext uri="{BB962C8B-B14F-4D97-AF65-F5344CB8AC3E}">
        <p14:creationId xmlns:p14="http://schemas.microsoft.com/office/powerpoint/2010/main" val="465383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A9245-488A-42BC-825F-899581F03D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3BC90AE6-6A1A-CC51-CE9D-B8068E7EA77E}"/>
              </a:ext>
            </a:extLst>
          </p:cNvPr>
          <p:cNvSpPr>
            <a:spLocks noGrp="1"/>
          </p:cNvSpPr>
          <p:nvPr>
            <p:ph type="body" sz="quarter" idx="3"/>
          </p:nvPr>
        </p:nvSpPr>
        <p:spPr/>
        <p:txBody>
          <a:bodyPr/>
          <a:lstStyle/>
          <a:p>
            <a:r>
              <a:rPr lang="en-GB" dirty="0" err="1"/>
              <a:t>Insatser</a:t>
            </a:r>
            <a:r>
              <a:rPr lang="en-GB" dirty="0"/>
              <a:t>: </a:t>
            </a:r>
            <a:r>
              <a:rPr lang="en-GB" dirty="0" err="1"/>
              <a:t>Enstaka</a:t>
            </a:r>
            <a:r>
              <a:rPr lang="en-GB" dirty="0"/>
              <a:t> - </a:t>
            </a:r>
            <a:r>
              <a:rPr lang="en-GB" dirty="0" err="1"/>
              <a:t>lämna</a:t>
            </a:r>
            <a:r>
              <a:rPr lang="en-GB" dirty="0"/>
              <a:t> material/</a:t>
            </a:r>
            <a:r>
              <a:rPr lang="en-GB" dirty="0" err="1"/>
              <a:t>läkemedelslista</a:t>
            </a:r>
            <a:r>
              <a:rPr lang="en-GB" dirty="0"/>
              <a:t>/</a:t>
            </a:r>
            <a:r>
              <a:rPr lang="en-GB" dirty="0" err="1"/>
              <a:t>läkemedel</a:t>
            </a:r>
            <a:r>
              <a:rPr lang="en-GB" dirty="0"/>
              <a:t>, </a:t>
            </a:r>
            <a:r>
              <a:rPr lang="en-GB" dirty="0" err="1"/>
              <a:t>brytpunktssamtal</a:t>
            </a:r>
            <a:r>
              <a:rPr lang="en-GB" dirty="0"/>
              <a:t>, </a:t>
            </a:r>
            <a:r>
              <a:rPr lang="en-GB" dirty="0" err="1"/>
              <a:t>konstatera</a:t>
            </a:r>
            <a:r>
              <a:rPr lang="en-GB" dirty="0"/>
              <a:t> </a:t>
            </a:r>
            <a:r>
              <a:rPr lang="en-GB" dirty="0" err="1"/>
              <a:t>dödsfall</a:t>
            </a:r>
            <a:endParaRPr lang="en-GB" dirty="0"/>
          </a:p>
        </p:txBody>
      </p:sp>
    </p:spTree>
    <p:extLst>
      <p:ext uri="{BB962C8B-B14F-4D97-AF65-F5344CB8AC3E}">
        <p14:creationId xmlns:p14="http://schemas.microsoft.com/office/powerpoint/2010/main" val="3523992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A9245-488A-42BC-825F-899581F03D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6E4DE9FA-2E8C-C5B6-EF52-D5740A6C2651}"/>
              </a:ext>
            </a:extLst>
          </p:cNvPr>
          <p:cNvSpPr>
            <a:spLocks noGrp="1"/>
          </p:cNvSpPr>
          <p:nvPr>
            <p:ph type="body" sz="quarter" idx="3"/>
          </p:nvPr>
        </p:nvSpPr>
        <p:spPr/>
        <p:txBody>
          <a:bodyPr/>
          <a:lstStyle/>
          <a:p>
            <a:endParaRPr lang="en-GB" dirty="0"/>
          </a:p>
        </p:txBody>
      </p:sp>
    </p:spTree>
    <p:extLst>
      <p:ext uri="{BB962C8B-B14F-4D97-AF65-F5344CB8AC3E}">
        <p14:creationId xmlns:p14="http://schemas.microsoft.com/office/powerpoint/2010/main" val="2093309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14A343-10D3-462C-A74F-A7C5F7B89ABB}"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928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A9245-488A-42BC-825F-899581F03D2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Notes Placeholder 5">
            <a:extLst>
              <a:ext uri="{FF2B5EF4-FFF2-40B4-BE49-F238E27FC236}">
                <a16:creationId xmlns:a16="http://schemas.microsoft.com/office/drawing/2014/main" id="{F8480B81-E113-BB58-F906-408F0CFA3E73}"/>
              </a:ext>
            </a:extLst>
          </p:cNvPr>
          <p:cNvSpPr>
            <a:spLocks noGrp="1"/>
          </p:cNvSpPr>
          <p:nvPr>
            <p:ph type="body" sz="quarter" idx="3"/>
          </p:nvPr>
        </p:nvSpPr>
        <p:spPr/>
        <p:txBody>
          <a:bodyPr/>
          <a:lstStyle/>
          <a:p>
            <a:r>
              <a:rPr lang="en-GB" dirty="0" err="1"/>
              <a:t>Övrigt</a:t>
            </a:r>
            <a:r>
              <a:rPr lang="en-GB" dirty="0"/>
              <a:t> = </a:t>
            </a:r>
            <a:r>
              <a:rPr lang="en-GB" dirty="0" err="1"/>
              <a:t>tex</a:t>
            </a:r>
            <a:r>
              <a:rPr lang="en-GB" dirty="0"/>
              <a:t> </a:t>
            </a:r>
            <a:r>
              <a:rPr lang="en-GB" dirty="0" err="1"/>
              <a:t>biståndshandläggare</a:t>
            </a:r>
            <a:r>
              <a:rPr lang="en-GB" dirty="0"/>
              <a:t>, Lund, </a:t>
            </a:r>
            <a:r>
              <a:rPr lang="en-GB" dirty="0" err="1"/>
              <a:t>andra</a:t>
            </a:r>
            <a:r>
              <a:rPr lang="en-GB" dirty="0"/>
              <a:t> </a:t>
            </a:r>
            <a:r>
              <a:rPr lang="en-GB" dirty="0" err="1"/>
              <a:t>vårdaktörer</a:t>
            </a:r>
            <a:r>
              <a:rPr lang="en-GB" dirty="0"/>
              <a:t>, </a:t>
            </a:r>
            <a:r>
              <a:rPr lang="en-GB" dirty="0" err="1"/>
              <a:t>egen</a:t>
            </a:r>
            <a:r>
              <a:rPr lang="en-GB" dirty="0"/>
              <a:t> </a:t>
            </a:r>
            <a:r>
              <a:rPr lang="en-GB" dirty="0" err="1"/>
              <a:t>vårdbegäran</a:t>
            </a:r>
            <a:endParaRPr lang="en-GB" dirty="0"/>
          </a:p>
        </p:txBody>
      </p:sp>
    </p:spTree>
    <p:extLst>
      <p:ext uri="{BB962C8B-B14F-4D97-AF65-F5344CB8AC3E}">
        <p14:creationId xmlns:p14="http://schemas.microsoft.com/office/powerpoint/2010/main" val="2264020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416042964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dirty="0"/>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dirty="0"/>
              <a:t>Klicka på bildikonen och infoga bild, den fyller ut platshållaren med rundat hörn</a:t>
            </a:r>
            <a:endParaRPr lang="en-US" dirty="0"/>
          </a:p>
        </p:txBody>
      </p:sp>
    </p:spTree>
    <p:extLst>
      <p:ext uri="{BB962C8B-B14F-4D97-AF65-F5344CB8AC3E}">
        <p14:creationId xmlns:p14="http://schemas.microsoft.com/office/powerpoint/2010/main" val="1887911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622983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96364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dirty="0"/>
              <a:t>Klicka på ikonen för att lägga till en bild, den fyller </a:t>
            </a:r>
            <a:br>
              <a:rPr lang="sv-SE" dirty="0"/>
            </a:br>
            <a:r>
              <a:rPr lang="sv-SE" dirty="0"/>
              <a:t>ut platshållaren med rundat hörn</a:t>
            </a:r>
            <a:endParaRPr lang="en-US" dirty="0"/>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dirty="0"/>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115957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7535402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73276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92935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dirty="0"/>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449662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2767434110"/>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350717358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dirty="0"/>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dirty="0"/>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365410626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2026643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85920847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11640058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7155566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038722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897836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82078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10021716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99166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363560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620791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a:t>Klicka på ikonen för att lägga till en bild, den fyller </a:t>
            </a:r>
            <a:br>
              <a:rPr lang="sv-SE"/>
            </a:br>
            <a:r>
              <a:rPr lang="sv-SE"/>
              <a:t>ut 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208518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59121700"/>
      </p:ext>
    </p:extLst>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7553764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616979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179512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1700808"/>
            <a:ext cx="10363200" cy="1470025"/>
          </a:xfrm>
          <a:prstGeom prst="rect">
            <a:avLst/>
          </a:prstGeom>
        </p:spPr>
        <p:txBody>
          <a:bodyPr/>
          <a:lstStyle>
            <a:lvl1pPr algn="ctr">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828800" y="3404592"/>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v-SE"/>
              <a:t>Klicka här för att ändra mall för underrubrikformat</a:t>
            </a:r>
          </a:p>
        </p:txBody>
      </p:sp>
    </p:spTree>
    <p:extLst>
      <p:ext uri="{BB962C8B-B14F-4D97-AF65-F5344CB8AC3E}">
        <p14:creationId xmlns:p14="http://schemas.microsoft.com/office/powerpoint/2010/main" val="1500387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idx="1"/>
          </p:nvPr>
        </p:nvSpPr>
        <p:spPr>
          <a:xfrm>
            <a:off x="609600" y="1600201"/>
            <a:ext cx="10972800" cy="45259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65195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1030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eller platta hö">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487910-FAFB-488A-B7D0-1958B204828E}"/>
              </a:ext>
            </a:extLst>
          </p:cNvPr>
          <p:cNvSpPr/>
          <p:nvPr userDrawn="1"/>
        </p:nvSpPr>
        <p:spPr bwMode="auto">
          <a:xfrm>
            <a:off x="-32452" y="0"/>
            <a:ext cx="573596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spTree>
    <p:extLst>
      <p:ext uri="{BB962C8B-B14F-4D97-AF65-F5344CB8AC3E}">
        <p14:creationId xmlns:p14="http://schemas.microsoft.com/office/powerpoint/2010/main" val="19123282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eller platta vä">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1B487910-FAFB-488A-B7D0-1958B204828E}"/>
              </a:ext>
            </a:extLst>
          </p:cNvPr>
          <p:cNvSpPr/>
          <p:nvPr userDrawn="1"/>
        </p:nvSpPr>
        <p:spPr bwMode="auto">
          <a:xfrm>
            <a:off x="6456040" y="0"/>
            <a:ext cx="573596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sv-SE" sz="2400" b="0" i="0" u="none" strike="noStrike" cap="none" normalizeH="0" baseline="0">
              <a:ln>
                <a:noFill/>
              </a:ln>
              <a:solidFill>
                <a:schemeClr val="tx1"/>
              </a:solidFill>
              <a:effectLst/>
              <a:latin typeface="Arial" charset="0"/>
              <a:ea typeface="ヒラギノ角ゴ Pro W3" pitchFamily="1" charset="-128"/>
            </a:endParaRPr>
          </a:p>
        </p:txBody>
      </p:sp>
      <p:pic>
        <p:nvPicPr>
          <p:cNvPr id="4" name="Bildobjekt 5">
            <a:extLst>
              <a:ext uri="{FF2B5EF4-FFF2-40B4-BE49-F238E27FC236}">
                <a16:creationId xmlns:a16="http://schemas.microsoft.com/office/drawing/2014/main" id="{ACBDEC4D-638F-4BC4-BFCE-C3779A42C853}"/>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l="2496" t="2553"/>
          <a:stretch>
            <a:fillRect/>
          </a:stretch>
        </p:blipFill>
        <p:spPr bwMode="auto">
          <a:xfrm>
            <a:off x="-25400" y="-26988"/>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3509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67754082"/>
      </p:ext>
    </p:extLst>
  </p:cSld>
  <p:clrMapOvr>
    <a:overrideClrMapping bg1="dk1" tx1="lt1" bg2="dk2" tx2="lt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mall för rubrikformat</a:t>
            </a:r>
          </a:p>
        </p:txBody>
      </p:sp>
      <p:sp>
        <p:nvSpPr>
          <p:cNvPr id="3" name="Platshållare för innehåll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3433653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lvl1pPr>
              <a:defRPr/>
            </a:lvl1pPr>
          </a:lstStyle>
          <a:p>
            <a:r>
              <a:rPr lang="sv-SE"/>
              <a:t>Klicka här för att ändra mall för rubrikformat</a:t>
            </a:r>
          </a:p>
        </p:txBody>
      </p:sp>
      <p:sp>
        <p:nvSpPr>
          <p:cNvPr id="3" name="Platshållare för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0747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911424" y="692696"/>
            <a:ext cx="10972800" cy="1143000"/>
          </a:xfrm>
          <a:prstGeom prst="rect">
            <a:avLst/>
          </a:prstGeo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2239875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09601" y="273050"/>
            <a:ext cx="4011084" cy="1162050"/>
          </a:xfrm>
          <a:prstGeom prst="rect">
            <a:avLst/>
          </a:prstGeom>
        </p:spPr>
        <p:txBody>
          <a:bodyPr anchor="b"/>
          <a:lstStyle>
            <a:lvl1pPr algn="l">
              <a:defRPr sz="2000" b="1"/>
            </a:lvl1pPr>
          </a:lstStyle>
          <a:p>
            <a:r>
              <a:rPr lang="sv-SE"/>
              <a:t>Klicka här för att ändra mall för rubrikformat</a:t>
            </a:r>
          </a:p>
        </p:txBody>
      </p:sp>
      <p:sp>
        <p:nvSpPr>
          <p:cNvPr id="3" name="Platshållare för innehåll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973421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199456" y="4800600"/>
            <a:ext cx="8505461" cy="566738"/>
          </a:xfrm>
          <a:prstGeom prst="rect">
            <a:avLst/>
          </a:prstGeom>
        </p:spPr>
        <p:txBody>
          <a:bodyPr anchor="b"/>
          <a:lstStyle>
            <a:lvl1pPr algn="l">
              <a:defRPr sz="2000" b="1"/>
            </a:lvl1pPr>
          </a:lstStyle>
          <a:p>
            <a:r>
              <a:rPr lang="sv-SE"/>
              <a:t>Klicka här för att ändra mall för rubrikformat</a:t>
            </a:r>
          </a:p>
        </p:txBody>
      </p:sp>
      <p:sp>
        <p:nvSpPr>
          <p:cNvPr id="3" name="Platshållare för bild 2"/>
          <p:cNvSpPr>
            <a:spLocks noGrp="1"/>
          </p:cNvSpPr>
          <p:nvPr>
            <p:ph type="pic" idx="1"/>
          </p:nvPr>
        </p:nvSpPr>
        <p:spPr>
          <a:xfrm>
            <a:off x="1199456" y="476672"/>
            <a:ext cx="9793088" cy="425881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199456" y="5367338"/>
            <a:ext cx="8505461"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8782929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ild vä">
    <p:spTree>
      <p:nvGrpSpPr>
        <p:cNvPr id="1" name=""/>
        <p:cNvGrpSpPr/>
        <p:nvPr/>
      </p:nvGrpSpPr>
      <p:grpSpPr>
        <a:xfrm>
          <a:off x="0" y="0"/>
          <a:ext cx="0" cy="0"/>
          <a:chOff x="0" y="0"/>
          <a:chExt cx="0" cy="0"/>
        </a:xfrm>
      </p:grpSpPr>
      <p:sp>
        <p:nvSpPr>
          <p:cNvPr id="8" name="Platshållare för bild 19">
            <a:extLst>
              <a:ext uri="{FF2B5EF4-FFF2-40B4-BE49-F238E27FC236}">
                <a16:creationId xmlns:a16="http://schemas.microsoft.com/office/drawing/2014/main" id="{8A6151B1-F11A-42C1-960F-C83B2E2973C9}"/>
              </a:ext>
            </a:extLst>
          </p:cNvPr>
          <p:cNvSpPr>
            <a:spLocks noGrp="1"/>
          </p:cNvSpPr>
          <p:nvPr>
            <p:ph type="pic" sz="quarter" idx="21"/>
          </p:nvPr>
        </p:nvSpPr>
        <p:spPr>
          <a:xfrm>
            <a:off x="-24146" y="-36589"/>
            <a:ext cx="5328057" cy="6561933"/>
          </a:xfrm>
          <a:prstGeom prst="rect">
            <a:avLst/>
          </a:prstGeom>
        </p:spPr>
        <p:txBody>
          <a:bodyPr/>
          <a:lstStyle>
            <a:lvl1pPr>
              <a:defRPr>
                <a:solidFill>
                  <a:srgbClr val="323232"/>
                </a:solidFill>
              </a:defRPr>
            </a:lvl1pPr>
          </a:lstStyle>
          <a:p>
            <a:r>
              <a:rPr lang="sv-SE"/>
              <a:t>Klicka på ikonen för att lägga till en bild</a:t>
            </a:r>
          </a:p>
        </p:txBody>
      </p:sp>
    </p:spTree>
    <p:extLst>
      <p:ext uri="{BB962C8B-B14F-4D97-AF65-F5344CB8AC3E}">
        <p14:creationId xmlns:p14="http://schemas.microsoft.com/office/powerpoint/2010/main" val="3025359276"/>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Rubrikbil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3373303617"/>
      </p:ext>
    </p:extLst>
  </p:cSld>
  <p:clrMapOvr>
    <a:overrideClrMapping bg1="dk1" tx1="lt1" bg2="dk2" tx2="lt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Rubrikbild Inverterad">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A07AEC-4933-4E73-917F-A4A367715DCB}"/>
              </a:ext>
            </a:extLst>
          </p:cNvPr>
          <p:cNvSpPr>
            <a:spLocks noGrp="1"/>
          </p:cNvSpPr>
          <p:nvPr>
            <p:ph type="ctrTitle"/>
          </p:nvPr>
        </p:nvSpPr>
        <p:spPr>
          <a:xfrm>
            <a:off x="914400" y="1700809"/>
            <a:ext cx="10363200" cy="1470025"/>
          </a:xfrm>
        </p:spPr>
        <p:txBody>
          <a:bodyPr anchor="b"/>
          <a:lstStyle>
            <a:lvl1pPr algn="ctr">
              <a:lnSpc>
                <a:spcPct val="110000"/>
              </a:lnSpc>
              <a:defRPr sz="4000">
                <a:solidFill>
                  <a:schemeClr val="tx2"/>
                </a:solidFill>
              </a:defRPr>
            </a:lvl1pPr>
          </a:lstStyle>
          <a:p>
            <a:r>
              <a:rPr lang="sv-SE"/>
              <a:t>Klicka här för att ändra mall för rubrikformat</a:t>
            </a:r>
            <a:endParaRPr lang="en-US"/>
          </a:p>
        </p:txBody>
      </p:sp>
      <p:sp>
        <p:nvSpPr>
          <p:cNvPr id="3" name="Underrubrik 2">
            <a:extLst>
              <a:ext uri="{FF2B5EF4-FFF2-40B4-BE49-F238E27FC236}">
                <a16:creationId xmlns:a16="http://schemas.microsoft.com/office/drawing/2014/main" id="{74B17208-3F22-4DF6-B2AB-2683AB098CC7}"/>
              </a:ext>
            </a:extLst>
          </p:cNvPr>
          <p:cNvSpPr>
            <a:spLocks noGrp="1"/>
          </p:cNvSpPr>
          <p:nvPr>
            <p:ph type="subTitle" idx="1"/>
          </p:nvPr>
        </p:nvSpPr>
        <p:spPr>
          <a:xfrm>
            <a:off x="1828800" y="3404592"/>
            <a:ext cx="8534400" cy="1752600"/>
          </a:xfrm>
        </p:spPr>
        <p:txBody>
          <a:bodyPr/>
          <a:lstStyle>
            <a:lvl1pPr marL="0" indent="0" algn="ctr">
              <a:lnSpc>
                <a:spcPct val="110000"/>
              </a:lnSpc>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4" name="Platshållare för datum 3">
            <a:extLst>
              <a:ext uri="{FF2B5EF4-FFF2-40B4-BE49-F238E27FC236}">
                <a16:creationId xmlns:a16="http://schemas.microsoft.com/office/drawing/2014/main" id="{10461F43-B2CB-4520-900E-F3955BA56D3D}"/>
              </a:ext>
            </a:extLst>
          </p:cNvPr>
          <p:cNvSpPr>
            <a:spLocks noGrp="1"/>
          </p:cNvSpPr>
          <p:nvPr>
            <p:ph type="dt" sz="half" idx="10"/>
          </p:nvPr>
        </p:nvSpPr>
        <p:spPr/>
        <p:txBody>
          <a:bodyPr/>
          <a:lstStyle>
            <a:lvl1pPr>
              <a:defRPr>
                <a:solidFill>
                  <a:schemeClr val="bg2"/>
                </a:solidFill>
              </a:defRPr>
            </a:lvl1p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719AC333-F4E3-40BB-A65E-53AF712E71AF}"/>
              </a:ext>
            </a:extLst>
          </p:cNvPr>
          <p:cNvSpPr>
            <a:spLocks noGrp="1"/>
          </p:cNvSpPr>
          <p:nvPr>
            <p:ph type="ftr" sz="quarter" idx="11"/>
          </p:nvPr>
        </p:nvSpPr>
        <p:spPr/>
        <p:txBody>
          <a:bodyPr/>
          <a:lstStyle>
            <a:lvl1pPr>
              <a:defRPr>
                <a:solidFill>
                  <a:schemeClr val="bg2"/>
                </a:solidFill>
              </a:defRPr>
            </a:lvl1pPr>
          </a:lstStyle>
          <a:p>
            <a:endParaRPr lang="sv-SE"/>
          </a:p>
        </p:txBody>
      </p:sp>
      <p:sp>
        <p:nvSpPr>
          <p:cNvPr id="6" name="Platshållare för bildnummer 5">
            <a:extLst>
              <a:ext uri="{FF2B5EF4-FFF2-40B4-BE49-F238E27FC236}">
                <a16:creationId xmlns:a16="http://schemas.microsoft.com/office/drawing/2014/main" id="{0425F725-9A08-4697-93A3-92578D977A93}"/>
              </a:ext>
            </a:extLst>
          </p:cNvPr>
          <p:cNvSpPr>
            <a:spLocks noGrp="1"/>
          </p:cNvSpPr>
          <p:nvPr>
            <p:ph type="sldNum" sz="quarter" idx="12"/>
          </p:nvPr>
        </p:nvSpPr>
        <p:spPr/>
        <p:txBody>
          <a:bodyPr/>
          <a:lstStyle>
            <a:lvl1pPr>
              <a:defRPr>
                <a:solidFill>
                  <a:schemeClr val="bg2"/>
                </a:solidFill>
              </a:defRPr>
            </a:lvl1pPr>
          </a:lstStyle>
          <a:p>
            <a:fld id="{B4730AA7-F777-4CAC-8CCC-AEA20B9348DC}" type="slidenum">
              <a:rPr lang="sv-SE" smtClean="0"/>
              <a:t>‹#›</a:t>
            </a:fld>
            <a:endParaRPr lang="sv-SE"/>
          </a:p>
        </p:txBody>
      </p:sp>
      <p:pic>
        <p:nvPicPr>
          <p:cNvPr id="8" name="Bildobjekt 7">
            <a:extLst>
              <a:ext uri="{FF2B5EF4-FFF2-40B4-BE49-F238E27FC236}">
                <a16:creationId xmlns:a16="http://schemas.microsoft.com/office/drawing/2014/main" id="{5841A27E-EBFD-43BF-902B-FBFCD18690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11479" y="5848346"/>
            <a:ext cx="746613" cy="691200"/>
          </a:xfrm>
          <a:prstGeom prst="rect">
            <a:avLst/>
          </a:prstGeom>
        </p:spPr>
      </p:pic>
    </p:spTree>
    <p:extLst>
      <p:ext uri="{BB962C8B-B14F-4D97-AF65-F5344CB8AC3E}">
        <p14:creationId xmlns:p14="http://schemas.microsoft.com/office/powerpoint/2010/main" val="2277734118"/>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lvl1pPr>
            <a:lvl2pPr>
              <a:lnSpc>
                <a:spcPct val="110000"/>
              </a:lnSpc>
              <a:spcBef>
                <a:spcPts val="800"/>
              </a:spcBef>
              <a:defRPr/>
            </a:lvl2pPr>
            <a:lvl3pPr>
              <a:lnSpc>
                <a:spcPct val="110000"/>
              </a:lnSpc>
              <a:spcBef>
                <a:spcPts val="800"/>
              </a:spcBef>
              <a:defRPr/>
            </a:lvl3pPr>
            <a:lvl4pPr>
              <a:lnSpc>
                <a:spcPct val="110000"/>
              </a:lnSpc>
              <a:spcBef>
                <a:spcPts val="800"/>
              </a:spcBef>
              <a:defRPr/>
            </a:lvl4pPr>
            <a:lvl5pPr>
              <a:lnSpc>
                <a:spcPct val="110000"/>
              </a:lnSpc>
              <a:spcBef>
                <a:spcPts val="800"/>
              </a:spcBef>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6281140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Rubrik och innehåll Hav">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6981529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709058916"/>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Rubrik och innehåll Grädde">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1CEC2D-54D3-4A2F-A308-910BC7CAD1A8}"/>
              </a:ext>
            </a:extLst>
          </p:cNvPr>
          <p:cNvSpPr>
            <a:spLocks noGrp="1"/>
          </p:cNvSpPr>
          <p:nvPr>
            <p:ph type="title"/>
          </p:nvPr>
        </p:nvSpPr>
        <p:spPr>
          <a:xfrm>
            <a:off x="609600" y="360000"/>
            <a:ext cx="10972800" cy="1143000"/>
          </a:xfrm>
        </p:spPr>
        <p:txBody>
          <a:bodyPr anchor="t" anchorCtr="0"/>
          <a:lstStyle>
            <a:lvl1pPr>
              <a:defRPr>
                <a:solidFill>
                  <a:schemeClr val="tx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5EA48A55-5944-49AA-AEC9-DCE7F4FA134C}"/>
              </a:ext>
            </a:extLst>
          </p:cNvPr>
          <p:cNvSpPr>
            <a:spLocks noGrp="1"/>
          </p:cNvSpPr>
          <p:nvPr>
            <p:ph idx="1"/>
          </p:nvPr>
        </p:nvSpPr>
        <p:spPr/>
        <p:txBody>
          <a:bodyPr/>
          <a:lstStyle>
            <a:lvl1pPr>
              <a:lnSpc>
                <a:spcPct val="110000"/>
              </a:lnSpc>
              <a:spcBef>
                <a:spcPts val="1600"/>
              </a:spcBef>
              <a:defRPr>
                <a:solidFill>
                  <a:schemeClr val="tx2"/>
                </a:solidFill>
              </a:defRPr>
            </a:lvl1pPr>
            <a:lvl2pPr>
              <a:lnSpc>
                <a:spcPct val="110000"/>
              </a:lnSpc>
              <a:spcBef>
                <a:spcPts val="800"/>
              </a:spcBef>
              <a:defRPr>
                <a:solidFill>
                  <a:schemeClr val="tx2"/>
                </a:solidFill>
              </a:defRPr>
            </a:lvl2pPr>
            <a:lvl3pPr>
              <a:lnSpc>
                <a:spcPct val="110000"/>
              </a:lnSpc>
              <a:spcBef>
                <a:spcPts val="800"/>
              </a:spcBef>
              <a:defRPr>
                <a:solidFill>
                  <a:schemeClr val="tx2"/>
                </a:solidFill>
              </a:defRPr>
            </a:lvl3pPr>
            <a:lvl4pPr>
              <a:lnSpc>
                <a:spcPct val="110000"/>
              </a:lnSpc>
              <a:spcBef>
                <a:spcPts val="800"/>
              </a:spcBef>
              <a:defRPr>
                <a:solidFill>
                  <a:schemeClr val="tx2"/>
                </a:solidFill>
              </a:defRPr>
            </a:lvl4pPr>
            <a:lvl5pPr>
              <a:lnSpc>
                <a:spcPct val="110000"/>
              </a:lnSpc>
              <a:spcBef>
                <a:spcPts val="800"/>
              </a:spcBef>
              <a:defRPr>
                <a:solidFill>
                  <a:schemeClr val="tx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7F369186-E3DF-440E-977F-FB2B3216ED4F}"/>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D42A9194-8EFD-4250-AB50-26F4F10DACA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ED05CBE-4A1F-49DC-8E48-BBEEB3E600FA}"/>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706142787"/>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78218568"/>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8846587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6334243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a:t>Klicka på bildikonen och infoga bild, den fyller ut platshållaren med rundat hörn</a:t>
            </a:r>
            <a:endParaRPr lang="en-US"/>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4274708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Halvsides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a:xfrm>
            <a:off x="609600" y="274638"/>
            <a:ext cx="5181600" cy="1143000"/>
          </a:xfrm>
        </p:spPr>
        <p:txBody>
          <a:bodyPr/>
          <a:lstStyle>
            <a:lvl1pPr>
              <a:defRPr sz="3200"/>
            </a:lvl1p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
        <p:nvSpPr>
          <p:cNvPr id="10" name="Platshållare för innehåll 2">
            <a:extLst>
              <a:ext uri="{FF2B5EF4-FFF2-40B4-BE49-F238E27FC236}">
                <a16:creationId xmlns:a16="http://schemas.microsoft.com/office/drawing/2014/main" id="{5C763317-F411-4D62-BE3D-5C26FC77F3B8}"/>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19" name="Platshållare för bild 18">
            <a:extLst>
              <a:ext uri="{FF2B5EF4-FFF2-40B4-BE49-F238E27FC236}">
                <a16:creationId xmlns:a16="http://schemas.microsoft.com/office/drawing/2014/main" id="{D6486219-2215-4369-90BE-9897A751A24C}"/>
              </a:ext>
            </a:extLst>
          </p:cNvPr>
          <p:cNvSpPr>
            <a:spLocks noGrp="1" noChangeAspect="1"/>
          </p:cNvSpPr>
          <p:nvPr>
            <p:ph type="pic" sz="quarter" idx="13" hasCustomPrompt="1"/>
          </p:nvPr>
        </p:nvSpPr>
        <p:spPr>
          <a:xfrm>
            <a:off x="5969000" y="0"/>
            <a:ext cx="5880100" cy="655796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p:spPr>
        <p:txBody>
          <a:bodyPr wrap="square" anchor="ctr" anchorCtr="0">
            <a:noAutofit/>
          </a:bodyPr>
          <a:lstStyle>
            <a:lvl1pPr marL="0" indent="0">
              <a:lnSpc>
                <a:spcPct val="140000"/>
              </a:lnSpc>
              <a:buFontTx/>
              <a:buNone/>
              <a:defRPr sz="2000"/>
            </a:lvl1pPr>
          </a:lstStyle>
          <a:p>
            <a:r>
              <a:rPr lang="sv-SE"/>
              <a:t>Klicka på bildikonen och infoga bild, den fyller ut platshållaren med rundat hörn</a:t>
            </a:r>
            <a:endParaRPr lang="en-US"/>
          </a:p>
        </p:txBody>
      </p:sp>
    </p:spTree>
    <p:extLst>
      <p:ext uri="{BB962C8B-B14F-4D97-AF65-F5344CB8AC3E}">
        <p14:creationId xmlns:p14="http://schemas.microsoft.com/office/powerpoint/2010/main" val="37999225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3838793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35652440-C592-4A93-8685-C39895AE5F28}"/>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3" name="Platshållare för sidfot 2">
            <a:extLst>
              <a:ext uri="{FF2B5EF4-FFF2-40B4-BE49-F238E27FC236}">
                <a16:creationId xmlns:a16="http://schemas.microsoft.com/office/drawing/2014/main" id="{DFD48E40-3050-4C22-9774-9FCE32204BE2}"/>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F3786E9-BBDD-431B-94DD-E3718E997FFE}"/>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758078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Bild med bildtext">
    <p:spTree>
      <p:nvGrpSpPr>
        <p:cNvPr id="1" name=""/>
        <p:cNvGrpSpPr/>
        <p:nvPr/>
      </p:nvGrpSpPr>
      <p:grpSpPr>
        <a:xfrm>
          <a:off x="0" y="0"/>
          <a:ext cx="0" cy="0"/>
          <a:chOff x="0" y="0"/>
          <a:chExt cx="0" cy="0"/>
        </a:xfrm>
      </p:grpSpPr>
      <p:sp>
        <p:nvSpPr>
          <p:cNvPr id="17" name="Platshållare för bild 16">
            <a:extLst>
              <a:ext uri="{FF2B5EF4-FFF2-40B4-BE49-F238E27FC236}">
                <a16:creationId xmlns:a16="http://schemas.microsoft.com/office/drawing/2014/main" id="{AD94CA0B-BF75-4D87-8705-6B5298FD7CD6}"/>
              </a:ext>
            </a:extLst>
          </p:cNvPr>
          <p:cNvSpPr>
            <a:spLocks noGrp="1" noChangeAspect="1"/>
          </p:cNvSpPr>
          <p:nvPr>
            <p:ph type="pic" sz="quarter" idx="13" hasCustomPrompt="1"/>
          </p:nvPr>
        </p:nvSpPr>
        <p:spPr>
          <a:xfrm>
            <a:off x="4904894" y="360000"/>
            <a:ext cx="6947669" cy="6178636"/>
          </a:xfrm>
          <a:custGeom>
            <a:avLst/>
            <a:gdLst/>
            <a:ahLst/>
            <a:cxnLst/>
            <a:rect l="l" t="t" r="r" b="b"/>
            <a:pathLst>
              <a:path w="6947669" h="6264000">
                <a:moveTo>
                  <a:pt x="0" y="0"/>
                </a:moveTo>
                <a:lnTo>
                  <a:pt x="6947669" y="0"/>
                </a:lnTo>
                <a:lnTo>
                  <a:pt x="6947669" y="5141325"/>
                </a:lnTo>
                <a:lnTo>
                  <a:pt x="6873812" y="5145055"/>
                </a:lnTo>
                <a:cubicBezTo>
                  <a:pt x="6323165" y="5200976"/>
                  <a:pt x="5885400" y="5638741"/>
                  <a:pt x="5829479" y="6189389"/>
                </a:cubicBezTo>
                <a:lnTo>
                  <a:pt x="5825711" y="6264000"/>
                </a:lnTo>
                <a:lnTo>
                  <a:pt x="0" y="6264000"/>
                </a:lnTo>
                <a:close/>
              </a:path>
            </a:pathLst>
          </a:custGeom>
        </p:spPr>
        <p:txBody>
          <a:bodyPr wrap="square" anchor="ctr" anchorCtr="0">
            <a:noAutofit/>
          </a:bodyPr>
          <a:lstStyle>
            <a:lvl1pPr marL="0" indent="0">
              <a:lnSpc>
                <a:spcPct val="180000"/>
              </a:lnSpc>
              <a:buFontTx/>
              <a:buNone/>
              <a:defRPr sz="2000"/>
            </a:lvl1pPr>
          </a:lstStyle>
          <a:p>
            <a:r>
              <a:rPr lang="sv-SE"/>
              <a:t>Klicka på ikonen för att lägga till en bild, den fyller </a:t>
            </a:r>
            <a:br>
              <a:rPr lang="sv-SE"/>
            </a:br>
            <a:r>
              <a:rPr lang="sv-SE"/>
              <a:t>ut platshållaren med rundat hörn</a:t>
            </a:r>
            <a:endParaRPr lang="en-US"/>
          </a:p>
        </p:txBody>
      </p:sp>
      <p:sp>
        <p:nvSpPr>
          <p:cNvPr id="2" name="Rubrik 1">
            <a:extLst>
              <a:ext uri="{FF2B5EF4-FFF2-40B4-BE49-F238E27FC236}">
                <a16:creationId xmlns:a16="http://schemas.microsoft.com/office/drawing/2014/main" id="{9EBF9E0C-BEB5-4F8D-9A18-C5E7E941A86E}"/>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4" name="Platshållare för text 3">
            <a:extLst>
              <a:ext uri="{FF2B5EF4-FFF2-40B4-BE49-F238E27FC236}">
                <a16:creationId xmlns:a16="http://schemas.microsoft.com/office/drawing/2014/main" id="{A63E5C69-658D-4A13-BCB5-8E05A291B188}"/>
              </a:ext>
            </a:extLst>
          </p:cNvPr>
          <p:cNvSpPr>
            <a:spLocks noGrp="1"/>
          </p:cNvSpPr>
          <p:nvPr>
            <p:ph type="body" sz="half" idx="2"/>
          </p:nvPr>
        </p:nvSpPr>
        <p:spPr>
          <a:xfrm>
            <a:off x="609600" y="1972919"/>
            <a:ext cx="3932237" cy="4262781"/>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55887BAF-EE00-4485-8F3B-9963DB69C339}"/>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6" name="Platshållare för sidfot 5">
            <a:extLst>
              <a:ext uri="{FF2B5EF4-FFF2-40B4-BE49-F238E27FC236}">
                <a16:creationId xmlns:a16="http://schemas.microsoft.com/office/drawing/2014/main" id="{C88BDE05-485E-4AB9-B501-0D51D70E5D0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8D94035-9302-4429-B749-DC9613F50DB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25902209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vå delar Halv färg">
    <p:bg>
      <p:bgRef idx="1001">
        <a:schemeClr val="bg2"/>
      </p:bgRef>
    </p:bg>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2098311B-514A-4DC4-8FD1-424CB79B5F36}"/>
              </a:ext>
            </a:extLst>
          </p:cNvPr>
          <p:cNvSpPr/>
          <p:nvPr/>
        </p:nvSpPr>
        <p:spPr>
          <a:xfrm>
            <a:off x="0" y="0"/>
            <a:ext cx="5983357" cy="694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a:xfrm>
            <a:off x="609600" y="360000"/>
            <a:ext cx="5111750" cy="1143000"/>
          </a:xfrm>
        </p:spPr>
        <p:txBody>
          <a:bodyPr/>
          <a:lstStyle>
            <a:lvl1pPr>
              <a:defRPr>
                <a:solidFill>
                  <a:schemeClr val="bg2"/>
                </a:solidFill>
              </a:defRPr>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solidFill>
                  <a:schemeClr val="bg2"/>
                </a:solidFill>
              </a:defRPr>
            </a:lvl1pPr>
            <a:lvl2pPr>
              <a:spcBef>
                <a:spcPts val="1000"/>
              </a:spcBef>
              <a:defRPr>
                <a:solidFill>
                  <a:schemeClr val="bg2"/>
                </a:solidFill>
              </a:defRPr>
            </a:lvl2pPr>
            <a:lvl3pPr>
              <a:lnSpc>
                <a:spcPct val="110000"/>
              </a:lnSpc>
              <a:defRPr>
                <a:solidFill>
                  <a:schemeClr val="bg2"/>
                </a:solidFill>
              </a:defRPr>
            </a:lvl3pPr>
            <a:lvl4pPr>
              <a:lnSpc>
                <a:spcPct val="110000"/>
              </a:lnSpc>
              <a:defRPr>
                <a:solidFill>
                  <a:schemeClr val="bg2"/>
                </a:solidFill>
              </a:defRPr>
            </a:lvl4pPr>
            <a:lvl5pPr>
              <a:lnSpc>
                <a:spcPct val="110000"/>
              </a:lnSpc>
              <a:defRPr>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27787310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vsnittsrubrik">
    <p:bg>
      <p:bgRef idx="1001">
        <a:schemeClr val="bg2"/>
      </p:bgRef>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5051D5E-8234-4FE1-A794-EDA62F1A143A}"/>
              </a:ext>
            </a:extLst>
          </p:cNvPr>
          <p:cNvSpPr>
            <a:spLocks noGrp="1"/>
          </p:cNvSpPr>
          <p:nvPr>
            <p:ph type="title"/>
          </p:nvPr>
        </p:nvSpPr>
        <p:spPr>
          <a:xfrm>
            <a:off x="831850" y="1709738"/>
            <a:ext cx="10515600" cy="2852737"/>
          </a:xfrm>
        </p:spPr>
        <p:txBody>
          <a:bodyPr anchor="b"/>
          <a:lstStyle>
            <a:lvl1pPr>
              <a:defRPr sz="5000">
                <a:solidFill>
                  <a:schemeClr val="tx2"/>
                </a:solidFill>
              </a:defRPr>
            </a:lvl1pPr>
          </a:lstStyle>
          <a:p>
            <a:r>
              <a:rPr lang="sv-SE"/>
              <a:t>Klicka här för att ändra mall för rubrikformat</a:t>
            </a:r>
            <a:endParaRPr lang="en-US" dirty="0"/>
          </a:p>
        </p:txBody>
      </p:sp>
      <p:sp>
        <p:nvSpPr>
          <p:cNvPr id="3" name="Platshållare för text 2">
            <a:extLst>
              <a:ext uri="{FF2B5EF4-FFF2-40B4-BE49-F238E27FC236}">
                <a16:creationId xmlns:a16="http://schemas.microsoft.com/office/drawing/2014/main" id="{C39D4FA4-1020-4858-AFFD-B42ADD9A0257}"/>
              </a:ext>
            </a:extLst>
          </p:cNvPr>
          <p:cNvSpPr>
            <a:spLocks noGrp="1"/>
          </p:cNvSpPr>
          <p:nvPr>
            <p:ph type="body" idx="1"/>
          </p:nvPr>
        </p:nvSpPr>
        <p:spPr>
          <a:xfrm>
            <a:off x="831850" y="4589463"/>
            <a:ext cx="10515600" cy="1500187"/>
          </a:xfrm>
        </p:spPr>
        <p:txBody>
          <a:bodyPr/>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9AA0B6B-7AF9-4DB1-9AD8-B53FE065E15E}"/>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A173734F-9E81-4EBF-828B-55E450247C8F}"/>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B4E38FE-8DC6-480D-A933-4F56F2E69512}"/>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023331677"/>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358EF10-607E-443F-9A2B-8E0CCA88DDA4}"/>
              </a:ext>
            </a:extLst>
          </p:cNvPr>
          <p:cNvSpPr>
            <a:spLocks noGrp="1"/>
          </p:cNvSpPr>
          <p:nvPr>
            <p:ph type="title"/>
          </p:nvPr>
        </p:nvSpPr>
        <p:spPr>
          <a:xfrm>
            <a:off x="609600" y="360000"/>
            <a:ext cx="3932237" cy="1600200"/>
          </a:xfrm>
        </p:spPr>
        <p:txBody>
          <a:bodyPr anchor="t" anchorCtr="0"/>
          <a:lstStyle>
            <a:lvl1pPr>
              <a:defRPr sz="3200"/>
            </a:lvl1pPr>
          </a:lstStyle>
          <a:p>
            <a:r>
              <a:rPr lang="sv-SE"/>
              <a:t>Klicka här för att ändra mall för rubrikformat</a:t>
            </a:r>
            <a:endParaRPr lang="en-US"/>
          </a:p>
        </p:txBody>
      </p:sp>
      <p:sp>
        <p:nvSpPr>
          <p:cNvPr id="3" name="Platshållare för innehåll 2">
            <a:extLst>
              <a:ext uri="{FF2B5EF4-FFF2-40B4-BE49-F238E27FC236}">
                <a16:creationId xmlns:a16="http://schemas.microsoft.com/office/drawing/2014/main" id="{21D38C20-00FE-457A-BE28-DF515DC716F9}"/>
              </a:ext>
            </a:extLst>
          </p:cNvPr>
          <p:cNvSpPr>
            <a:spLocks noGrp="1"/>
          </p:cNvSpPr>
          <p:nvPr>
            <p:ph idx="1"/>
          </p:nvPr>
        </p:nvSpPr>
        <p:spPr>
          <a:xfrm>
            <a:off x="4904893" y="360000"/>
            <a:ext cx="5997150" cy="5186271"/>
          </a:xfrm>
        </p:spPr>
        <p:txBody>
          <a:bodyPr/>
          <a:lstStyle>
            <a:lvl1pPr>
              <a:lnSpc>
                <a:spcPct val="110000"/>
              </a:lnSpc>
              <a:spcBef>
                <a:spcPts val="1600"/>
              </a:spcBef>
              <a:defRPr sz="3200"/>
            </a:lvl1pPr>
            <a:lvl2pPr>
              <a:lnSpc>
                <a:spcPct val="110000"/>
              </a:lnSpc>
              <a:spcBef>
                <a:spcPts val="1000"/>
              </a:spcBef>
              <a:defRPr sz="2800"/>
            </a:lvl2pPr>
            <a:lvl3pPr>
              <a:lnSpc>
                <a:spcPct val="110000"/>
              </a:lnSpc>
              <a:defRPr sz="2400"/>
            </a:lvl3pPr>
            <a:lvl4pPr>
              <a:lnSpc>
                <a:spcPct val="110000"/>
              </a:lnSpc>
              <a:defRPr sz="2000"/>
            </a:lvl4pPr>
            <a:lvl5pPr>
              <a:lnSpc>
                <a:spcPct val="110000"/>
              </a:lnSpc>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text 3">
            <a:extLst>
              <a:ext uri="{FF2B5EF4-FFF2-40B4-BE49-F238E27FC236}">
                <a16:creationId xmlns:a16="http://schemas.microsoft.com/office/drawing/2014/main" id="{9411AA42-BF89-4282-B410-A24FF3FD62E0}"/>
              </a:ext>
            </a:extLst>
          </p:cNvPr>
          <p:cNvSpPr>
            <a:spLocks noGrp="1"/>
          </p:cNvSpPr>
          <p:nvPr>
            <p:ph type="body" sz="half" idx="2"/>
          </p:nvPr>
        </p:nvSpPr>
        <p:spPr>
          <a:xfrm>
            <a:off x="609600" y="1972920"/>
            <a:ext cx="3932237" cy="3573352"/>
          </a:xfrm>
        </p:spPr>
        <p:txBody>
          <a:bodyPr/>
          <a:lstStyle>
            <a:lvl1pPr marL="0" indent="0">
              <a:lnSpc>
                <a:spcPct val="11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92E6BC3-D697-4291-AD7F-D9344F72EE10}"/>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6" name="Platshållare för sidfot 5">
            <a:extLst>
              <a:ext uri="{FF2B5EF4-FFF2-40B4-BE49-F238E27FC236}">
                <a16:creationId xmlns:a16="http://schemas.microsoft.com/office/drawing/2014/main" id="{1CE3CC86-22E2-427D-ABE9-662DB6754D4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2A25E17-3393-4F80-B950-DA398AE31309}"/>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38498845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F462B-7C8A-4EC2-9A86-754718BC7D02}"/>
              </a:ext>
            </a:extLst>
          </p:cNvPr>
          <p:cNvSpPr>
            <a:spLocks noGrp="1"/>
          </p:cNvSpPr>
          <p:nvPr>
            <p:ph type="title"/>
          </p:nvPr>
        </p:nvSpPr>
        <p:spPr/>
        <p:txBody>
          <a:bodyPr/>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A21A1C40-F691-4CC5-83A6-5B0A1689B75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6187DD35-D714-4303-964A-38DDA8D022A4}"/>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6E4A3F55-60A9-43F9-B11A-500A9EBBC0B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FB3C420-137E-419B-A4B1-6D7DDA032FDB}"/>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139246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1819ED1B-8FA7-4CA8-8308-66D786E373F4}"/>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endParaRPr lang="en-US"/>
          </a:p>
        </p:txBody>
      </p:sp>
      <p:sp>
        <p:nvSpPr>
          <p:cNvPr id="3" name="Platshållare för lodrät text 2">
            <a:extLst>
              <a:ext uri="{FF2B5EF4-FFF2-40B4-BE49-F238E27FC236}">
                <a16:creationId xmlns:a16="http://schemas.microsoft.com/office/drawing/2014/main" id="{BDD152F3-FF17-474D-A5EA-0456353B6C2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a:extLst>
              <a:ext uri="{FF2B5EF4-FFF2-40B4-BE49-F238E27FC236}">
                <a16:creationId xmlns:a16="http://schemas.microsoft.com/office/drawing/2014/main" id="{C71A49F8-BA16-414D-8C48-95EA85431E89}"/>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B7DC6E67-21EC-4BD6-A546-4175E072BD8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22F75D8-00D5-4A7F-84FF-AE4D46287B28}"/>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413893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86BA53-80CA-499D-B273-3926ACA41EDA}"/>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innehåll 2">
            <a:extLst>
              <a:ext uri="{FF2B5EF4-FFF2-40B4-BE49-F238E27FC236}">
                <a16:creationId xmlns:a16="http://schemas.microsoft.com/office/drawing/2014/main" id="{13CB0A19-16FC-4B79-906D-1C26618BA5BC}"/>
              </a:ext>
            </a:extLst>
          </p:cNvPr>
          <p:cNvSpPr>
            <a:spLocks noGrp="1"/>
          </p:cNvSpPr>
          <p:nvPr>
            <p:ph sz="half" idx="1"/>
          </p:nvPr>
        </p:nvSpPr>
        <p:spPr>
          <a:xfrm>
            <a:off x="609600" y="1600201"/>
            <a:ext cx="5181600" cy="4525963"/>
          </a:xfrm>
        </p:spPr>
        <p:txBody>
          <a:bodyPr/>
          <a:lstStyle>
            <a:lvl1pPr>
              <a:lnSpc>
                <a:spcPct val="110000"/>
              </a:lnSpc>
              <a:spcBef>
                <a:spcPts val="1600"/>
              </a:spcBef>
              <a:defRPr/>
            </a:lvl1pPr>
            <a:lvl2pPr>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Platshållare för innehåll 3">
            <a:extLst>
              <a:ext uri="{FF2B5EF4-FFF2-40B4-BE49-F238E27FC236}">
                <a16:creationId xmlns:a16="http://schemas.microsoft.com/office/drawing/2014/main" id="{5BFC9B3A-2DF1-4323-8ED3-55CBECCB975D}"/>
              </a:ext>
            </a:extLst>
          </p:cNvPr>
          <p:cNvSpPr>
            <a:spLocks noGrp="1"/>
          </p:cNvSpPr>
          <p:nvPr>
            <p:ph sz="half" idx="2"/>
          </p:nvPr>
        </p:nvSpPr>
        <p:spPr>
          <a:xfrm>
            <a:off x="6172200" y="1600200"/>
            <a:ext cx="5181600" cy="4525963"/>
          </a:xfrm>
        </p:spPr>
        <p:txBody>
          <a:bodyPr/>
          <a:lstStyle>
            <a:lvl1pPr>
              <a:lnSpc>
                <a:spcPct val="110000"/>
              </a:lnSpc>
              <a:spcBef>
                <a:spcPts val="1600"/>
              </a:spcBef>
              <a:defRPr/>
            </a:lvl1pPr>
            <a:lvl2pPr>
              <a:lnSpc>
                <a:spcPct val="110000"/>
              </a:lnSpc>
              <a:spcBef>
                <a:spcPts val="1000"/>
              </a:spcBef>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datum 4">
            <a:extLst>
              <a:ext uri="{FF2B5EF4-FFF2-40B4-BE49-F238E27FC236}">
                <a16:creationId xmlns:a16="http://schemas.microsoft.com/office/drawing/2014/main" id="{CB1C50E5-8128-40E2-AE11-9CDB6525B05B}"/>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6" name="Platshållare för sidfot 5">
            <a:extLst>
              <a:ext uri="{FF2B5EF4-FFF2-40B4-BE49-F238E27FC236}">
                <a16:creationId xmlns:a16="http://schemas.microsoft.com/office/drawing/2014/main" id="{F8D02EC5-E67C-4775-9C2D-C859085834C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CAE321A-11E3-462D-8B66-93319761E135}"/>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23903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109971-4745-4ECE-8A5C-4E00F03AC096}"/>
              </a:ext>
            </a:extLst>
          </p:cNvPr>
          <p:cNvSpPr>
            <a:spLocks noGrp="1"/>
          </p:cNvSpPr>
          <p:nvPr>
            <p:ph type="title"/>
          </p:nvPr>
        </p:nvSpPr>
        <p:spPr>
          <a:xfrm>
            <a:off x="609600" y="360000"/>
            <a:ext cx="10972800" cy="1143000"/>
          </a:xfrm>
        </p:spPr>
        <p:txBody>
          <a:bodyPr/>
          <a:lstStyle/>
          <a:p>
            <a:r>
              <a:rPr lang="sv-SE"/>
              <a:t>Klicka här för att ändra mall för rubrikformat</a:t>
            </a:r>
            <a:endParaRPr lang="en-US" dirty="0"/>
          </a:p>
        </p:txBody>
      </p:sp>
      <p:sp>
        <p:nvSpPr>
          <p:cNvPr id="3" name="Platshållare för text 2">
            <a:extLst>
              <a:ext uri="{FF2B5EF4-FFF2-40B4-BE49-F238E27FC236}">
                <a16:creationId xmlns:a16="http://schemas.microsoft.com/office/drawing/2014/main" id="{596A0ADB-768E-4380-A0DC-DA924401FB73}"/>
              </a:ext>
            </a:extLst>
          </p:cNvPr>
          <p:cNvSpPr>
            <a:spLocks noGrp="1"/>
          </p:cNvSpPr>
          <p:nvPr>
            <p:ph type="body" idx="1"/>
          </p:nvPr>
        </p:nvSpPr>
        <p:spPr>
          <a:xfrm>
            <a:off x="609600" y="15494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5419755C-5DBD-4541-AA01-2558E5D30508}"/>
              </a:ext>
            </a:extLst>
          </p:cNvPr>
          <p:cNvSpPr>
            <a:spLocks noGrp="1"/>
          </p:cNvSpPr>
          <p:nvPr>
            <p:ph sz="half" idx="2"/>
          </p:nvPr>
        </p:nvSpPr>
        <p:spPr>
          <a:xfrm>
            <a:off x="609600" y="2505075"/>
            <a:ext cx="5157787"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text 4">
            <a:extLst>
              <a:ext uri="{FF2B5EF4-FFF2-40B4-BE49-F238E27FC236}">
                <a16:creationId xmlns:a16="http://schemas.microsoft.com/office/drawing/2014/main" id="{C84B153F-E910-4E67-86A0-0C4BB4976259}"/>
              </a:ext>
            </a:extLst>
          </p:cNvPr>
          <p:cNvSpPr>
            <a:spLocks noGrp="1"/>
          </p:cNvSpPr>
          <p:nvPr>
            <p:ph type="body" sz="quarter" idx="3"/>
          </p:nvPr>
        </p:nvSpPr>
        <p:spPr>
          <a:xfrm>
            <a:off x="6382650" y="15494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5E39F378-447A-4833-854F-DDA68DE37968}"/>
              </a:ext>
            </a:extLst>
          </p:cNvPr>
          <p:cNvSpPr>
            <a:spLocks noGrp="1"/>
          </p:cNvSpPr>
          <p:nvPr>
            <p:ph sz="quarter" idx="4"/>
          </p:nvPr>
        </p:nvSpPr>
        <p:spPr>
          <a:xfrm>
            <a:off x="6399212" y="2505074"/>
            <a:ext cx="5183188" cy="3684588"/>
          </a:xfrm>
        </p:spPr>
        <p:txBody>
          <a:bodyPr/>
          <a:lstStyle>
            <a:lvl1pPr>
              <a:lnSpc>
                <a:spcPct val="110000"/>
              </a:lnSpc>
              <a:spcBef>
                <a:spcPts val="1600"/>
              </a:spcBef>
              <a:defRPr sz="2800"/>
            </a:lvl1pPr>
            <a:lvl2pPr>
              <a:lnSpc>
                <a:spcPct val="110000"/>
              </a:lnSpc>
              <a:spcBef>
                <a:spcPts val="1000"/>
              </a:spcBef>
              <a:defRPr sz="2400"/>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7" name="Platshållare för datum 6">
            <a:extLst>
              <a:ext uri="{FF2B5EF4-FFF2-40B4-BE49-F238E27FC236}">
                <a16:creationId xmlns:a16="http://schemas.microsoft.com/office/drawing/2014/main" id="{C1B20FEC-AC6C-4185-9558-FF62052651D4}"/>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8" name="Platshållare för sidfot 7">
            <a:extLst>
              <a:ext uri="{FF2B5EF4-FFF2-40B4-BE49-F238E27FC236}">
                <a16:creationId xmlns:a16="http://schemas.microsoft.com/office/drawing/2014/main" id="{C32B6478-60E6-4DB5-8AD9-C74836F55600}"/>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966DAE3-5F86-48E0-A3B9-18884EA4F6F3}"/>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147797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Helsidesbild">
    <p:spTree>
      <p:nvGrpSpPr>
        <p:cNvPr id="1" name=""/>
        <p:cNvGrpSpPr/>
        <p:nvPr/>
      </p:nvGrpSpPr>
      <p:grpSpPr>
        <a:xfrm>
          <a:off x="0" y="0"/>
          <a:ext cx="0" cy="0"/>
          <a:chOff x="0" y="0"/>
          <a:chExt cx="0" cy="0"/>
        </a:xfrm>
      </p:grpSpPr>
      <p:sp>
        <p:nvSpPr>
          <p:cNvPr id="10" name="Platshållare för bild 9">
            <a:extLst>
              <a:ext uri="{FF2B5EF4-FFF2-40B4-BE49-F238E27FC236}">
                <a16:creationId xmlns:a16="http://schemas.microsoft.com/office/drawing/2014/main" id="{16386569-DA0D-4783-86EC-67A11FBDDEE2}"/>
              </a:ext>
            </a:extLst>
          </p:cNvPr>
          <p:cNvSpPr>
            <a:spLocks noGrp="1" noChangeAspect="1"/>
          </p:cNvSpPr>
          <p:nvPr>
            <p:ph type="pic" sz="quarter" idx="13" hasCustomPrompt="1"/>
          </p:nvPr>
        </p:nvSpPr>
        <p:spPr>
          <a:xfrm>
            <a:off x="0" y="0"/>
            <a:ext cx="11862000" cy="6552000"/>
          </a:xfrm>
          <a:custGeom>
            <a:avLst/>
            <a:gdLst/>
            <a:ahLst/>
            <a:cxnLst/>
            <a:rect l="l" t="t" r="r" b="b"/>
            <a:pathLst>
              <a:path w="11862000" h="6552000">
                <a:moveTo>
                  <a:pt x="0" y="0"/>
                </a:moveTo>
                <a:lnTo>
                  <a:pt x="11862000" y="0"/>
                </a:lnTo>
                <a:lnTo>
                  <a:pt x="11862000" y="5414062"/>
                </a:lnTo>
                <a:lnTo>
                  <a:pt x="11780700" y="5418167"/>
                </a:lnTo>
                <a:cubicBezTo>
                  <a:pt x="11269385" y="5470094"/>
                  <a:pt x="10855402" y="5851263"/>
                  <a:pt x="10754096" y="6346330"/>
                </a:cubicBezTo>
                <a:lnTo>
                  <a:pt x="10733363" y="6552000"/>
                </a:lnTo>
                <a:lnTo>
                  <a:pt x="0" y="6552000"/>
                </a:lnTo>
                <a:close/>
              </a:path>
            </a:pathLst>
          </a:custGeom>
        </p:spPr>
        <p:txBody>
          <a:bodyPr wrap="square" anchor="ctr" anchorCtr="1">
            <a:noAutofit/>
          </a:bodyPr>
          <a:lstStyle>
            <a:lvl1pPr marL="0" indent="0" algn="ctr">
              <a:lnSpc>
                <a:spcPct val="200000"/>
              </a:lnSpc>
              <a:buFontTx/>
              <a:buNone/>
              <a:defRPr/>
            </a:lvl1pPr>
          </a:lstStyle>
          <a:p>
            <a:r>
              <a:rPr lang="sv-SE" dirty="0"/>
              <a:t>Klicka på bildikonen och infoga bild, den fyller ut platshållaren med rundat hörn</a:t>
            </a:r>
            <a:endParaRPr lang="en-US" dirty="0"/>
          </a:p>
        </p:txBody>
      </p:sp>
      <p:sp>
        <p:nvSpPr>
          <p:cNvPr id="2" name="Rubrik 1">
            <a:extLst>
              <a:ext uri="{FF2B5EF4-FFF2-40B4-BE49-F238E27FC236}">
                <a16:creationId xmlns:a16="http://schemas.microsoft.com/office/drawing/2014/main" id="{7C30C2DA-4F3E-427C-8338-E3FE1B9EBD00}"/>
              </a:ext>
            </a:extLst>
          </p:cNvPr>
          <p:cNvSpPr>
            <a:spLocks noGrp="1"/>
          </p:cNvSpPr>
          <p:nvPr>
            <p:ph type="title"/>
          </p:nvPr>
        </p:nvSpPr>
        <p:spPr/>
        <p:txBody>
          <a:bodyPr/>
          <a:lstStyle/>
          <a:p>
            <a:r>
              <a:rPr lang="sv-SE"/>
              <a:t>Klicka här för att ändra mall för rubrikformat</a:t>
            </a:r>
            <a:endParaRPr lang="en-US" dirty="0"/>
          </a:p>
        </p:txBody>
      </p:sp>
      <p:sp>
        <p:nvSpPr>
          <p:cNvPr id="3" name="Platshållare för datum 2">
            <a:extLst>
              <a:ext uri="{FF2B5EF4-FFF2-40B4-BE49-F238E27FC236}">
                <a16:creationId xmlns:a16="http://schemas.microsoft.com/office/drawing/2014/main" id="{E52497BE-5C99-4235-BD47-33F28688C66C}"/>
              </a:ext>
            </a:extLst>
          </p:cNvPr>
          <p:cNvSpPr>
            <a:spLocks noGrp="1"/>
          </p:cNvSpPr>
          <p:nvPr>
            <p:ph type="dt" sz="half" idx="10"/>
          </p:nvPr>
        </p:nvSpPr>
        <p:spPr/>
        <p:txBody>
          <a:bodyPr/>
          <a:lstStyle/>
          <a:p>
            <a:fld id="{A6E01E74-C129-49CC-A8E9-55F17C697E65}" type="datetimeFigureOut">
              <a:rPr lang="sv-SE" smtClean="0"/>
              <a:t>2023-10-27</a:t>
            </a:fld>
            <a:endParaRPr lang="sv-SE"/>
          </a:p>
        </p:txBody>
      </p:sp>
      <p:sp>
        <p:nvSpPr>
          <p:cNvPr id="4" name="Platshållare för sidfot 3">
            <a:extLst>
              <a:ext uri="{FF2B5EF4-FFF2-40B4-BE49-F238E27FC236}">
                <a16:creationId xmlns:a16="http://schemas.microsoft.com/office/drawing/2014/main" id="{3540FD78-70B7-424E-A375-6D9ACFF741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FB14F48D-2FBD-4D25-8D1C-1F2C62904A80}"/>
              </a:ext>
            </a:extLst>
          </p:cNvPr>
          <p:cNvSpPr>
            <a:spLocks noGrp="1"/>
          </p:cNvSpPr>
          <p:nvPr>
            <p:ph type="sldNum" sz="quarter" idx="12"/>
          </p:nvPr>
        </p:nvSpPr>
        <p:spPr/>
        <p:txBody>
          <a:bodyPr/>
          <a:lstStyle/>
          <a:p>
            <a:fld id="{B4730AA7-F777-4CAC-8CCC-AEA20B9348DC}" type="slidenum">
              <a:rPr lang="sv-SE" smtClean="0"/>
              <a:t>‹#›</a:t>
            </a:fld>
            <a:endParaRPr lang="sv-SE"/>
          </a:p>
        </p:txBody>
      </p:sp>
    </p:spTree>
    <p:extLst>
      <p:ext uri="{BB962C8B-B14F-4D97-AF65-F5344CB8AC3E}">
        <p14:creationId xmlns:p14="http://schemas.microsoft.com/office/powerpoint/2010/main" val="2659732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theme" Target="../theme/theme4.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image" Target="../media/image4.png"/><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dirty="0"/>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19"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dirty="0"/>
              <a:t>Klicka här för att ändra format på bakgrundstexten</a:t>
            </a:r>
          </a:p>
          <a:p>
            <a:pPr lvl="1"/>
            <a:r>
              <a:rPr lang="en-US" dirty="0"/>
              <a:t>Nivå två</a:t>
            </a:r>
          </a:p>
          <a:p>
            <a:pPr lvl="2"/>
            <a:r>
              <a:rPr lang="en-US" dirty="0"/>
              <a:t>Nivå tre</a:t>
            </a:r>
          </a:p>
          <a:p>
            <a:pPr lvl="3"/>
            <a:r>
              <a:rPr lang="en-US" dirty="0"/>
              <a:t>Nivå fyra</a:t>
            </a:r>
          </a:p>
          <a:p>
            <a:pPr lvl="4"/>
            <a:r>
              <a:rPr lang="en-US" dirty="0"/>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1453971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19"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39115600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ext Box 11">
            <a:extLst>
              <a:ext uri="{FF2B5EF4-FFF2-40B4-BE49-F238E27FC236}">
                <a16:creationId xmlns:a16="http://schemas.microsoft.com/office/drawing/2014/main" id="{667560BB-C8C3-4371-A5E4-941E6143043B}"/>
              </a:ext>
            </a:extLst>
          </p:cNvPr>
          <p:cNvSpPr txBox="1">
            <a:spLocks noChangeArrowheads="1"/>
          </p:cNvSpPr>
          <p:nvPr/>
        </p:nvSpPr>
        <p:spPr bwMode="auto">
          <a:xfrm>
            <a:off x="11277600" y="6553200"/>
            <a:ext cx="609600" cy="9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spAutoFit/>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pPr algn="r">
              <a:spcBef>
                <a:spcPct val="50000"/>
              </a:spcBef>
              <a:defRPr/>
            </a:pPr>
            <a:fld id="{9FD1A5A4-4934-4F16-AC14-4F441D0C8C45}" type="slidenum">
              <a:rPr lang="sv-SE" altLang="sv-SE" sz="600" smtClean="0"/>
              <a:pPr algn="r">
                <a:spcBef>
                  <a:spcPct val="50000"/>
                </a:spcBef>
                <a:defRPr/>
              </a:pPr>
              <a:t>‹#›</a:t>
            </a:fld>
            <a:endParaRPr lang="sv-SE" altLang="sv-SE" sz="600"/>
          </a:p>
        </p:txBody>
      </p:sp>
      <p:pic>
        <p:nvPicPr>
          <p:cNvPr id="2051" name="Bildobjekt 5">
            <a:extLst>
              <a:ext uri="{FF2B5EF4-FFF2-40B4-BE49-F238E27FC236}">
                <a16:creationId xmlns:a16="http://schemas.microsoft.com/office/drawing/2014/main" id="{18A0E660-64A9-44F3-AFB4-DE825BA18E24}"/>
              </a:ext>
            </a:extLst>
          </p:cNvPr>
          <p:cNvPicPr>
            <a:picLocks noChangeAspect="1" noChangeArrowheads="1"/>
          </p:cNvPicPr>
          <p:nvPr/>
        </p:nvPicPr>
        <p:blipFill>
          <a:blip r:embed="rId13" cstate="screen">
            <a:extLst>
              <a:ext uri="{28A0092B-C50C-407E-A947-70E740481C1C}">
                <a14:useLocalDpi xmlns:a14="http://schemas.microsoft.com/office/drawing/2010/main" val="0"/>
              </a:ext>
            </a:extLst>
          </a:blip>
          <a:srcRect l="2496" t="2553"/>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077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4000" b="1">
          <a:solidFill>
            <a:schemeClr val="tx1"/>
          </a:solidFill>
          <a:latin typeface="+mj-lt"/>
          <a:ea typeface="+mj-ea"/>
          <a:cs typeface="ヒラギノ角ゴ Pro W3"/>
        </a:defRPr>
      </a:lvl1pPr>
      <a:lvl2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2pPr>
      <a:lvl3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3pPr>
      <a:lvl4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4pPr>
      <a:lvl5pPr algn="l" rtl="0" eaLnBrk="1" fontAlgn="base" hangingPunct="1">
        <a:spcBef>
          <a:spcPct val="0"/>
        </a:spcBef>
        <a:spcAft>
          <a:spcPct val="0"/>
        </a:spcAft>
        <a:defRPr sz="4000" b="1">
          <a:solidFill>
            <a:schemeClr val="tx1"/>
          </a:solidFill>
          <a:latin typeface="Arial" charset="0"/>
          <a:ea typeface="ヒラギノ角ゴ Pro W3" pitchFamily="1" charset="-128"/>
          <a:cs typeface="ヒラギノ角ゴ Pro W3"/>
        </a:defRPr>
      </a:lvl5pPr>
      <a:lvl6pPr marL="457200" algn="l" rtl="0" eaLnBrk="1" fontAlgn="base" hangingPunct="1">
        <a:spcBef>
          <a:spcPct val="0"/>
        </a:spcBef>
        <a:spcAft>
          <a:spcPct val="0"/>
        </a:spcAft>
        <a:defRPr sz="4000" b="1">
          <a:solidFill>
            <a:schemeClr val="tx1"/>
          </a:solidFill>
          <a:latin typeface="Arial" charset="0"/>
          <a:ea typeface="ヒラギノ角ゴ Pro W3" pitchFamily="1" charset="-128"/>
        </a:defRPr>
      </a:lvl6pPr>
      <a:lvl7pPr marL="914400" algn="l" rtl="0" eaLnBrk="1" fontAlgn="base" hangingPunct="1">
        <a:spcBef>
          <a:spcPct val="0"/>
        </a:spcBef>
        <a:spcAft>
          <a:spcPct val="0"/>
        </a:spcAft>
        <a:defRPr sz="4000" b="1">
          <a:solidFill>
            <a:schemeClr val="tx1"/>
          </a:solidFill>
          <a:latin typeface="Arial" charset="0"/>
          <a:ea typeface="ヒラギノ角ゴ Pro W3" pitchFamily="1" charset="-128"/>
        </a:defRPr>
      </a:lvl7pPr>
      <a:lvl8pPr marL="1371600" algn="l" rtl="0" eaLnBrk="1" fontAlgn="base" hangingPunct="1">
        <a:spcBef>
          <a:spcPct val="0"/>
        </a:spcBef>
        <a:spcAft>
          <a:spcPct val="0"/>
        </a:spcAft>
        <a:defRPr sz="4000" b="1">
          <a:solidFill>
            <a:schemeClr val="tx1"/>
          </a:solidFill>
          <a:latin typeface="Arial" charset="0"/>
          <a:ea typeface="ヒラギノ角ゴ Pro W3" pitchFamily="1" charset="-128"/>
        </a:defRPr>
      </a:lvl8pPr>
      <a:lvl9pPr marL="1828800" algn="l" rtl="0" eaLnBrk="1" fontAlgn="base" hangingPunct="1">
        <a:spcBef>
          <a:spcPct val="0"/>
        </a:spcBef>
        <a:spcAft>
          <a:spcPct val="0"/>
        </a:spcAft>
        <a:defRPr sz="4000" b="1">
          <a:solidFill>
            <a:schemeClr val="tx1"/>
          </a:solidFill>
          <a:latin typeface="Arial" charset="0"/>
          <a:ea typeface="ヒラギノ角ゴ Pro W3" pitchFamily="1"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ヒラギノ角ゴ Pro W3"/>
        </a:defRPr>
      </a:lvl1pPr>
      <a:lvl2pPr marL="742950" indent="-285750" algn="l" rtl="0" eaLnBrk="1" fontAlgn="base" hangingPunct="1">
        <a:spcBef>
          <a:spcPct val="20000"/>
        </a:spcBef>
        <a:spcAft>
          <a:spcPct val="0"/>
        </a:spcAft>
        <a:buChar char="–"/>
        <a:defRPr sz="2800">
          <a:solidFill>
            <a:schemeClr val="tx1"/>
          </a:solidFill>
          <a:latin typeface="+mn-lt"/>
          <a:ea typeface="+mn-ea"/>
          <a:cs typeface="ヒラギノ角ゴ Pro W3"/>
        </a:defRPr>
      </a:lvl2pPr>
      <a:lvl3pPr marL="1143000" indent="-228600" algn="l" rtl="0" eaLnBrk="1" fontAlgn="base" hangingPunct="1">
        <a:spcBef>
          <a:spcPct val="20000"/>
        </a:spcBef>
        <a:spcAft>
          <a:spcPct val="0"/>
        </a:spcAft>
        <a:buChar char="•"/>
        <a:defRPr>
          <a:solidFill>
            <a:schemeClr val="tx1"/>
          </a:solidFill>
          <a:latin typeface="+mn-lt"/>
          <a:ea typeface="+mn-ea"/>
          <a:cs typeface="ヒラギノ角ゴ Pro W3"/>
        </a:defRPr>
      </a:lvl3pPr>
      <a:lvl4pPr marL="1600200" indent="-228600" algn="l" rtl="0" eaLnBrk="1" fontAlgn="base" hangingPunct="1">
        <a:spcBef>
          <a:spcPct val="20000"/>
        </a:spcBef>
        <a:spcAft>
          <a:spcPct val="0"/>
        </a:spcAft>
        <a:defRPr sz="2000">
          <a:solidFill>
            <a:schemeClr val="tx1"/>
          </a:solidFill>
          <a:latin typeface="+mn-lt"/>
          <a:ea typeface="+mn-ea"/>
          <a:cs typeface="ヒラギノ角ゴ Pro W3"/>
        </a:defRPr>
      </a:lvl4pPr>
      <a:lvl5pPr marL="2057400" indent="-228600" algn="l" rtl="0" eaLnBrk="1" fontAlgn="base" hangingPunct="1">
        <a:spcBef>
          <a:spcPct val="20000"/>
        </a:spcBef>
        <a:spcAft>
          <a:spcPct val="0"/>
        </a:spcAft>
        <a:buChar char="»"/>
        <a:defRPr sz="2000">
          <a:solidFill>
            <a:schemeClr val="tx1"/>
          </a:solidFill>
          <a:latin typeface="+mn-lt"/>
          <a:ea typeface="+mn-ea"/>
          <a:cs typeface="ヒラギノ角ゴ Pro W3"/>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FD2AB036-DCCD-4091-86D3-9356430B4B4E}"/>
              </a:ext>
            </a:extLst>
          </p:cNvPr>
          <p:cNvSpPr>
            <a:spLocks noGrp="1"/>
          </p:cNvSpPr>
          <p:nvPr>
            <p:ph type="title"/>
          </p:nvPr>
        </p:nvSpPr>
        <p:spPr>
          <a:xfrm>
            <a:off x="609600" y="360000"/>
            <a:ext cx="10972800" cy="1143000"/>
          </a:xfrm>
          <a:prstGeom prst="rect">
            <a:avLst/>
          </a:prstGeom>
        </p:spPr>
        <p:txBody>
          <a:bodyPr vert="horz" lIns="91440" tIns="45720" rIns="91440" bIns="45720" rtlCol="0" anchor="t" anchorCtr="0">
            <a:noAutofit/>
          </a:bodyPr>
          <a:lstStyle/>
          <a:p>
            <a:r>
              <a:rPr lang="en-US"/>
              <a:t>Klicka här för att ändra mall för rubrikformat</a:t>
            </a:r>
          </a:p>
        </p:txBody>
      </p:sp>
      <p:pic>
        <p:nvPicPr>
          <p:cNvPr id="7" name="Bildobjekt 5">
            <a:extLst>
              <a:ext uri="{FF2B5EF4-FFF2-40B4-BE49-F238E27FC236}">
                <a16:creationId xmlns:a16="http://schemas.microsoft.com/office/drawing/2014/main" id="{F7A0A58A-FC56-47DC-BCC8-CE51EE2570FE}"/>
              </a:ext>
            </a:extLst>
          </p:cNvPr>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2700" y="0"/>
            <a:ext cx="122174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a:extLst>
              <a:ext uri="{FF2B5EF4-FFF2-40B4-BE49-F238E27FC236}">
                <a16:creationId xmlns:a16="http://schemas.microsoft.com/office/drawing/2014/main" id="{71996A95-48E2-4F6F-83D8-7449B280FD95}"/>
              </a:ext>
            </a:extLst>
          </p:cNvPr>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Klicka här för att ändra format på bakgrundstexten</a:t>
            </a:r>
          </a:p>
          <a:p>
            <a:pPr lvl="1"/>
            <a:r>
              <a:rPr lang="en-US"/>
              <a:t>Nivå två</a:t>
            </a:r>
          </a:p>
          <a:p>
            <a:pPr lvl="2"/>
            <a:r>
              <a:rPr lang="en-US"/>
              <a:t>Nivå tre</a:t>
            </a:r>
          </a:p>
          <a:p>
            <a:pPr lvl="3"/>
            <a:r>
              <a:rPr lang="en-US"/>
              <a:t>Nivå fyra</a:t>
            </a:r>
          </a:p>
          <a:p>
            <a:pPr lvl="4"/>
            <a:r>
              <a:rPr lang="en-US"/>
              <a:t>Nivå fem</a:t>
            </a:r>
          </a:p>
        </p:txBody>
      </p:sp>
      <p:sp>
        <p:nvSpPr>
          <p:cNvPr id="4" name="Platshållare för datum 3">
            <a:extLst>
              <a:ext uri="{FF2B5EF4-FFF2-40B4-BE49-F238E27FC236}">
                <a16:creationId xmlns:a16="http://schemas.microsoft.com/office/drawing/2014/main" id="{AA9493F9-282B-4097-A7AF-FB6F8D34651D}"/>
              </a:ext>
            </a:extLst>
          </p:cNvPr>
          <p:cNvSpPr>
            <a:spLocks noGrp="1"/>
          </p:cNvSpPr>
          <p:nvPr>
            <p:ph type="dt" sz="half" idx="2"/>
          </p:nvPr>
        </p:nvSpPr>
        <p:spPr>
          <a:xfrm>
            <a:off x="584754" y="6525320"/>
            <a:ext cx="9607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01E74-C129-49CC-A8E9-55F17C697E65}" type="datetimeFigureOut">
              <a:rPr lang="sv-SE" smtClean="0"/>
              <a:t>2023-10-27</a:t>
            </a:fld>
            <a:endParaRPr lang="sv-SE"/>
          </a:p>
        </p:txBody>
      </p:sp>
      <p:sp>
        <p:nvSpPr>
          <p:cNvPr id="5" name="Platshållare för sidfot 4">
            <a:extLst>
              <a:ext uri="{FF2B5EF4-FFF2-40B4-BE49-F238E27FC236}">
                <a16:creationId xmlns:a16="http://schemas.microsoft.com/office/drawing/2014/main" id="{AA75777A-8889-41C5-9B21-1D01DDBB0F41}"/>
              </a:ext>
            </a:extLst>
          </p:cNvPr>
          <p:cNvSpPr>
            <a:spLocks noGrp="1"/>
          </p:cNvSpPr>
          <p:nvPr>
            <p:ph type="ftr" sz="quarter" idx="3"/>
          </p:nvPr>
        </p:nvSpPr>
        <p:spPr>
          <a:xfrm>
            <a:off x="1669775" y="6525320"/>
            <a:ext cx="936763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BE3D0A82-13FD-4CDE-95C7-C0163891E983}"/>
              </a:ext>
            </a:extLst>
          </p:cNvPr>
          <p:cNvSpPr>
            <a:spLocks noGrp="1"/>
          </p:cNvSpPr>
          <p:nvPr>
            <p:ph type="sldNum" sz="quarter" idx="4"/>
          </p:nvPr>
        </p:nvSpPr>
        <p:spPr>
          <a:xfrm>
            <a:off x="11226248" y="6525320"/>
            <a:ext cx="67918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730AA7-F777-4CAC-8CCC-AEA20B9348DC}" type="slidenum">
              <a:rPr lang="sv-SE" smtClean="0"/>
              <a:t>‹#›</a:t>
            </a:fld>
            <a:endParaRPr lang="sv-SE"/>
          </a:p>
        </p:txBody>
      </p:sp>
    </p:spTree>
    <p:extLst>
      <p:ext uri="{BB962C8B-B14F-4D97-AF65-F5344CB8AC3E}">
        <p14:creationId xmlns:p14="http://schemas.microsoft.com/office/powerpoint/2010/main" val="13824673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400" rtl="0" eaLnBrk="1" latinLnBrk="0" hangingPunct="1">
        <a:lnSpc>
          <a:spcPct val="11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hyperlink" Target="mailto:Stefan.Segerman@landskrona.se" TargetMode="External"/><Relationship Id="rId4" Type="http://schemas.openxmlformats.org/officeDocument/2006/relationships/hyperlink" Target="mailto:Ingrid.B.Vesterberg@skane.se"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hyperlink" Target="https://eur01.safelinks.protection.outlook.com/?url=https%3A%2F%2Fehl.lu.se%2Fimages%2Fkefu%2Fdocuments%2Fkefu2023-1.pdf&amp;data=05%7C01%7CIngrid.B.Vesterberg%40skane.se%7C69f1e82054654ab18c9008dbbf158660%7C92f523893f0f46239a3b957c32d194e5%7C0%7C0%7C638313871540144293%7CUnknown%7CTWFpbGZsb3d8eyJWIjoiMC4wLjAwMDAiLCJQIjoiV2luMzIiLCJBTiI6Ik1haWwiLCJXVCI6Mn0%3D%7C3000%7C%7C%7C&amp;sdata=opWbTLPXzYsXPWeNQR03NVeAJYUg%2BLTYUtyAQ31rq7g%3D&amp;reserved=0" TargetMode="Externa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hyperlink" Target="https://vardgivare.skane.se/kompetens-utveckling/projekt-och-utvecklingsarbete/mobila-team-narsjukvard--utokat-pilotprojekt/?highlight=mobilt+team+n%c3%a4rsjukv%c3%a5rdsteam" TargetMode="External"/><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0.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objekt 10" descr="Bildkollage på människor i vardagliga situationer, format som Skåne">
            <a:extLst>
              <a:ext uri="{FF2B5EF4-FFF2-40B4-BE49-F238E27FC236}">
                <a16:creationId xmlns:a16="http://schemas.microsoft.com/office/drawing/2014/main" id="{158A3588-8469-40D1-BCA5-16616E1F2E4D}"/>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t="12351" b="13092"/>
          <a:stretch/>
        </p:blipFill>
        <p:spPr>
          <a:xfrm>
            <a:off x="5428543" y="1331951"/>
            <a:ext cx="5376218" cy="4008329"/>
          </a:xfrm>
          <a:prstGeom prst="rect">
            <a:avLst/>
          </a:prstGeom>
        </p:spPr>
      </p:pic>
      <p:sp>
        <p:nvSpPr>
          <p:cNvPr id="122" name="Primärvården Skåne"/>
          <p:cNvSpPr txBox="1"/>
          <p:nvPr/>
        </p:nvSpPr>
        <p:spPr>
          <a:xfrm>
            <a:off x="697973" y="1107262"/>
            <a:ext cx="10796053" cy="4980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defTabSz="457200">
              <a:lnSpc>
                <a:spcPct val="120000"/>
              </a:lnSpc>
              <a:defRPr sz="10000">
                <a:solidFill>
                  <a:srgbClr val="5E96A8"/>
                </a:solidFill>
                <a:latin typeface="Arial"/>
                <a:ea typeface="Arial"/>
                <a:cs typeface="Arial"/>
                <a:sym typeface="Arial"/>
              </a:defRPr>
            </a:lvl1pPr>
          </a:lstStyle>
          <a:p>
            <a:pPr marL="714375" marR="0" lvl="0" indent="0" algn="l" defTabSz="457200" rtl="0" eaLnBrk="1" fontAlgn="auto" latinLnBrk="0" hangingPunct="1">
              <a:lnSpc>
                <a:spcPct val="12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white"/>
                </a:solidFill>
                <a:effectLst/>
                <a:uLnTx/>
                <a:uFillTx/>
                <a:latin typeface="Arial"/>
                <a:cs typeface="Arial"/>
                <a:sym typeface="Arial"/>
              </a:rPr>
              <a:t>Pilot</a:t>
            </a:r>
          </a:p>
          <a:p>
            <a:pPr marL="714375" marR="0" lvl="0" indent="0" algn="l" defTabSz="457200" rtl="0" eaLnBrk="1" fontAlgn="auto" latinLnBrk="0" hangingPunct="1">
              <a:lnSpc>
                <a:spcPct val="120000"/>
              </a:lnSpc>
              <a:spcBef>
                <a:spcPts val="0"/>
              </a:spcBef>
              <a:spcAft>
                <a:spcPts val="0"/>
              </a:spcAft>
              <a:buClrTx/>
              <a:buSzTx/>
              <a:buFontTx/>
              <a:buNone/>
              <a:tabLst/>
              <a:defRPr/>
            </a:pPr>
            <a:r>
              <a:rPr kumimoji="0" lang="sv-SE" sz="2800" b="1" i="0" u="none" strike="noStrike" kern="1200" cap="none" spc="0" normalizeH="0" baseline="0" noProof="0" dirty="0">
                <a:ln>
                  <a:noFill/>
                </a:ln>
                <a:solidFill>
                  <a:prstClr val="white"/>
                </a:solidFill>
                <a:effectLst/>
                <a:uLnTx/>
                <a:uFillTx/>
                <a:latin typeface="Arial"/>
                <a:cs typeface="Arial"/>
                <a:sym typeface="Arial"/>
              </a:rPr>
              <a:t>Mobilt team närsjukvård </a:t>
            </a:r>
          </a:p>
          <a:p>
            <a:pPr marL="714375" marR="0" lvl="0" indent="0" algn="l" defTabSz="457200" rtl="0" eaLnBrk="1" fontAlgn="auto" latinLnBrk="0" hangingPunct="1">
              <a:lnSpc>
                <a:spcPct val="12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a:cs typeface="Arial"/>
                <a:sym typeface="Arial"/>
              </a:rPr>
              <a:t>Landskrona, Kristianstad, Ystad</a:t>
            </a:r>
          </a:p>
          <a:p>
            <a:pPr marL="714375" marR="0" lvl="0" indent="0" algn="l" defTabSz="457200" rtl="0" eaLnBrk="1" fontAlgn="auto" latinLnBrk="0" hangingPunct="1">
              <a:lnSpc>
                <a:spcPct val="120000"/>
              </a:lnSpc>
              <a:spcBef>
                <a:spcPts val="0"/>
              </a:spcBef>
              <a:spcAft>
                <a:spcPts val="0"/>
              </a:spcAft>
              <a:buClrTx/>
              <a:buSzTx/>
              <a:buFontTx/>
              <a:buNone/>
              <a:tabLst/>
              <a:defRPr/>
            </a:pPr>
            <a:br>
              <a:rPr kumimoji="0" lang="sv-SE" sz="2400" b="0" i="0" u="none" strike="noStrike" kern="1200" cap="none" spc="0" normalizeH="0" baseline="0" noProof="0" dirty="0">
                <a:ln>
                  <a:noFill/>
                </a:ln>
                <a:solidFill>
                  <a:prstClr val="white"/>
                </a:solidFill>
                <a:effectLst/>
                <a:uLnTx/>
                <a:uFillTx/>
                <a:latin typeface="Arial"/>
                <a:cs typeface="Arial"/>
                <a:sym typeface="Arial"/>
              </a:rPr>
            </a:br>
            <a:r>
              <a:rPr kumimoji="0" lang="sv-SE" sz="2000" b="0" i="0" u="none" strike="noStrike" kern="1200" cap="none" spc="0" normalizeH="0" baseline="0" noProof="0" dirty="0">
                <a:ln>
                  <a:noFill/>
                </a:ln>
                <a:solidFill>
                  <a:prstClr val="white"/>
                </a:solidFill>
                <a:effectLst/>
                <a:uLnTx/>
                <a:uFillTx/>
                <a:latin typeface="Arial"/>
                <a:cs typeface="Arial"/>
                <a:sym typeface="Arial"/>
              </a:rPr>
              <a:t>Central samverkan</a:t>
            </a:r>
          </a:p>
          <a:p>
            <a:pPr marL="714375" marR="0" lvl="0" indent="0" algn="l" defTabSz="457200" rtl="0" eaLnBrk="1" fontAlgn="auto" latinLnBrk="0" hangingPunct="1">
              <a:lnSpc>
                <a:spcPct val="12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a:cs typeface="Arial"/>
                <a:sym typeface="Arial"/>
              </a:rPr>
              <a:t>2023-10-27</a:t>
            </a: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sv-SE" sz="2000" b="1" i="0" u="none" strike="noStrike" kern="1200" cap="none" spc="0" normalizeH="0" baseline="0" noProof="0" dirty="0">
              <a:ln>
                <a:noFill/>
              </a:ln>
              <a:solidFill>
                <a:prstClr val="white"/>
              </a:solidFill>
              <a:effectLst/>
              <a:uLnTx/>
              <a:uFillTx/>
              <a:latin typeface="Arial"/>
              <a:cs typeface="Arial"/>
              <a:sym typeface="Arial"/>
            </a:endParaRPr>
          </a:p>
          <a:p>
            <a:pPr marL="714375" marR="0" lvl="0" indent="0" algn="l" defTabSz="457200" rtl="0" eaLnBrk="1" fontAlgn="auto" latinLnBrk="0" hangingPunct="1">
              <a:lnSpc>
                <a:spcPct val="12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white"/>
                </a:solidFill>
                <a:effectLst/>
                <a:uLnTx/>
                <a:uFillTx/>
                <a:latin typeface="Arial"/>
                <a:cs typeface="Arial"/>
                <a:sym typeface="Arial"/>
              </a:rPr>
              <a:t>Ingrid Vesterberg</a:t>
            </a:r>
            <a:br>
              <a:rPr kumimoji="0" lang="sv-SE" sz="1050" b="0" i="0" u="none" strike="noStrike" kern="1200" cap="none" spc="0" normalizeH="0" baseline="0" noProof="0" dirty="0">
                <a:ln>
                  <a:noFill/>
                </a:ln>
                <a:solidFill>
                  <a:prstClr val="white"/>
                </a:solidFill>
                <a:effectLst/>
                <a:uLnTx/>
                <a:uFillTx/>
                <a:latin typeface="Arial"/>
                <a:cs typeface="Arial"/>
                <a:sym typeface="Arial"/>
              </a:rPr>
            </a:br>
            <a:r>
              <a:rPr kumimoji="0" lang="sv-SE" sz="1050" b="0" i="0" u="none" strike="noStrike" kern="1200" cap="none" spc="0" normalizeH="0" baseline="0" noProof="0" dirty="0">
                <a:ln>
                  <a:noFill/>
                </a:ln>
                <a:solidFill>
                  <a:prstClr val="white"/>
                </a:solidFill>
                <a:effectLst/>
                <a:uLnTx/>
                <a:uFillTx/>
                <a:latin typeface="Arial"/>
                <a:cs typeface="Arial"/>
                <a:sym typeface="Arial"/>
              </a:rPr>
              <a:t>Hälso- och sjukvårdsstrateg, projektledare Primärvården Skåne</a:t>
            </a:r>
          </a:p>
          <a:p>
            <a:pPr marL="714375" marR="0" lvl="0" indent="0" algn="l" defTabSz="457200" rtl="0" eaLnBrk="1" fontAlgn="auto" latinLnBrk="0" hangingPunct="1">
              <a:lnSpc>
                <a:spcPct val="12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white"/>
                </a:solidFill>
                <a:effectLst/>
                <a:uLnTx/>
                <a:uFillTx/>
                <a:latin typeface="Arial"/>
                <a:cs typeface="Arial"/>
                <a:sym typeface="Arial"/>
                <a:hlinkClick r:id="rId4">
                  <a:extLst>
                    <a:ext uri="{A12FA001-AC4F-418D-AE19-62706E023703}">
                      <ahyp:hlinkClr xmlns:ahyp="http://schemas.microsoft.com/office/drawing/2018/hyperlinkcolor" val="tx"/>
                    </a:ext>
                  </a:extLst>
                </a:hlinkClick>
              </a:rPr>
              <a:t>Ingrid.B.Vesterberg@skane.se</a:t>
            </a:r>
            <a:endParaRPr kumimoji="0" lang="sv-SE" sz="1050" b="0" i="0" u="none" strike="noStrike" kern="1200" cap="none" spc="0" normalizeH="0" baseline="0" noProof="0" dirty="0">
              <a:ln>
                <a:noFill/>
              </a:ln>
              <a:solidFill>
                <a:prstClr val="white"/>
              </a:solidFill>
              <a:effectLst/>
              <a:uLnTx/>
              <a:uFillTx/>
              <a:latin typeface="Arial"/>
              <a:cs typeface="Arial"/>
              <a:sym typeface="Arial"/>
            </a:endParaRPr>
          </a:p>
          <a:p>
            <a:pPr marL="714375" marR="0" lvl="0" indent="0" algn="l" defTabSz="457200" rtl="0" eaLnBrk="1" fontAlgn="auto" latinLnBrk="0" hangingPunct="1">
              <a:lnSpc>
                <a:spcPct val="120000"/>
              </a:lnSpc>
              <a:spcBef>
                <a:spcPts val="0"/>
              </a:spcBef>
              <a:spcAft>
                <a:spcPts val="0"/>
              </a:spcAft>
              <a:buClrTx/>
              <a:buSzTx/>
              <a:buFontTx/>
              <a:buNone/>
              <a:tabLst/>
              <a:defRPr/>
            </a:pPr>
            <a:endParaRPr kumimoji="0" lang="sv-SE" sz="1050" b="1" i="0" u="none" strike="noStrike" kern="1200" cap="none" spc="0" normalizeH="0" baseline="0" noProof="0" dirty="0">
              <a:ln>
                <a:noFill/>
              </a:ln>
              <a:solidFill>
                <a:prstClr val="white"/>
              </a:solidFill>
              <a:effectLst/>
              <a:uLnTx/>
              <a:uFillTx/>
              <a:latin typeface="Arial"/>
              <a:cs typeface="Arial"/>
              <a:sym typeface="Arial"/>
            </a:endParaRPr>
          </a:p>
          <a:p>
            <a:pPr marL="714375" marR="0" lvl="0" indent="0" algn="l" defTabSz="457200" rtl="0" eaLnBrk="1" fontAlgn="auto" latinLnBrk="0" hangingPunct="1">
              <a:lnSpc>
                <a:spcPct val="120000"/>
              </a:lnSpc>
              <a:spcBef>
                <a:spcPts val="0"/>
              </a:spcBef>
              <a:spcAft>
                <a:spcPts val="0"/>
              </a:spcAft>
              <a:buClrTx/>
              <a:buSzTx/>
              <a:buFontTx/>
              <a:buNone/>
              <a:tabLst/>
              <a:defRPr/>
            </a:pPr>
            <a:r>
              <a:rPr kumimoji="0" lang="sv-SE" sz="1050" b="1" i="0" u="none" strike="noStrike" kern="1200" cap="none" spc="0" normalizeH="0" baseline="0" noProof="0" dirty="0">
                <a:ln>
                  <a:noFill/>
                </a:ln>
                <a:solidFill>
                  <a:prstClr val="white"/>
                </a:solidFill>
                <a:effectLst/>
                <a:uLnTx/>
                <a:uFillTx/>
                <a:latin typeface="Arial"/>
                <a:cs typeface="Arial"/>
                <a:sym typeface="Arial"/>
              </a:rPr>
              <a:t>Stefan Segerman</a:t>
            </a:r>
          </a:p>
          <a:p>
            <a:pPr marL="714375" marR="0" lvl="0" indent="0" algn="l" defTabSz="457200" rtl="0" eaLnBrk="1" fontAlgn="auto" latinLnBrk="0" hangingPunct="1">
              <a:lnSpc>
                <a:spcPct val="12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white"/>
                </a:solidFill>
                <a:effectLst/>
                <a:uLnTx/>
                <a:uFillTx/>
                <a:latin typeface="Arial"/>
                <a:cs typeface="Arial"/>
                <a:sym typeface="Arial"/>
              </a:rPr>
              <a:t>HR strateg, Förvaltningskontor</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white"/>
                </a:solidFill>
                <a:effectLst/>
                <a:uLnTx/>
                <a:uFillTx/>
                <a:latin typeface="Arial"/>
                <a:cs typeface="Arial"/>
                <a:sym typeface="Arial"/>
              </a:rPr>
              <a:t>                    Landskrona stad</a:t>
            </a:r>
          </a:p>
          <a:p>
            <a:pPr marL="0" marR="0" lvl="0" indent="0" algn="l" defTabSz="457200" rtl="0" eaLnBrk="1" fontAlgn="auto" latinLnBrk="0" hangingPunct="1">
              <a:lnSpc>
                <a:spcPct val="120000"/>
              </a:lnSpc>
              <a:spcBef>
                <a:spcPts val="0"/>
              </a:spcBef>
              <a:spcAft>
                <a:spcPts val="0"/>
              </a:spcAft>
              <a:buClrTx/>
              <a:buSzTx/>
              <a:buFontTx/>
              <a:buNone/>
              <a:tabLst/>
              <a:defRPr/>
            </a:pPr>
            <a:r>
              <a:rPr kumimoji="0" lang="sv-SE" sz="1050" b="0" i="0" u="none" strike="noStrike" kern="1200" cap="none" spc="0" normalizeH="0" baseline="0" noProof="0" dirty="0">
                <a:ln>
                  <a:noFill/>
                </a:ln>
                <a:solidFill>
                  <a:prstClr val="white"/>
                </a:solidFill>
                <a:effectLst/>
                <a:uLnTx/>
                <a:uFillTx/>
                <a:latin typeface="Arial"/>
                <a:cs typeface="Arial"/>
                <a:sym typeface="Arial"/>
              </a:rPr>
              <a:t>                    </a:t>
            </a:r>
            <a:r>
              <a:rPr kumimoji="0" lang="sv-SE" sz="1050" b="0" i="0" u="none" strike="noStrike" kern="1200" cap="none" spc="0" normalizeH="0" baseline="0" noProof="0" dirty="0">
                <a:ln>
                  <a:noFill/>
                </a:ln>
                <a:solidFill>
                  <a:prstClr val="white"/>
                </a:solidFill>
                <a:effectLst/>
                <a:uLnTx/>
                <a:uFillTx/>
                <a:latin typeface="Arial"/>
                <a:cs typeface="Arial"/>
                <a:sym typeface="Arial"/>
                <a:hlinkClick r:id="rId5">
                  <a:extLst>
                    <a:ext uri="{A12FA001-AC4F-418D-AE19-62706E023703}">
                      <ahyp:hlinkClr xmlns:ahyp="http://schemas.microsoft.com/office/drawing/2018/hyperlinkcolor" val="tx"/>
                    </a:ext>
                  </a:extLst>
                </a:hlinkClick>
              </a:rPr>
              <a:t>Stefan.Segerman@landskrona.se</a:t>
            </a:r>
            <a:endParaRPr kumimoji="0" lang="sv-SE" sz="1050" b="0" i="0" u="none" strike="noStrike" kern="1200" cap="none" spc="0" normalizeH="0" baseline="0" noProof="0" dirty="0">
              <a:ln>
                <a:noFill/>
              </a:ln>
              <a:solidFill>
                <a:prstClr val="white"/>
              </a:solidFill>
              <a:effectLst/>
              <a:uLnTx/>
              <a:uFillTx/>
              <a:latin typeface="Arial"/>
              <a:cs typeface="Arial"/>
              <a:sym typeface="Arial"/>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latin typeface="Arial"/>
              <a:cs typeface="Arial"/>
              <a:sym typeface="Arial"/>
            </a:endParaRPr>
          </a:p>
          <a:p>
            <a:pPr marL="0" marR="0" lvl="0" indent="0" algn="l" defTabSz="457200" rtl="0" eaLnBrk="1" fontAlgn="auto" latinLnBrk="0" hangingPunct="1">
              <a:lnSpc>
                <a:spcPct val="12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white"/>
              </a:solidFill>
              <a:effectLst/>
              <a:uLnTx/>
              <a:uFillTx/>
              <a:latin typeface="Arial"/>
              <a:cs typeface="Arial"/>
              <a:sym typeface="Arial"/>
            </a:endParaRPr>
          </a:p>
        </p:txBody>
      </p:sp>
    </p:spTree>
    <p:extLst>
      <p:ext uri="{BB962C8B-B14F-4D97-AF65-F5344CB8AC3E}">
        <p14:creationId xmlns:p14="http://schemas.microsoft.com/office/powerpoint/2010/main" val="324893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40D6F05D-7709-6422-7A64-1D04030AE8F6}"/>
              </a:ext>
            </a:extLst>
          </p:cNvPr>
          <p:cNvPicPr>
            <a:picLocks noChangeAspect="1"/>
          </p:cNvPicPr>
          <p:nvPr/>
        </p:nvPicPr>
        <p:blipFill>
          <a:blip r:embed="rId2"/>
          <a:stretch>
            <a:fillRect/>
          </a:stretch>
        </p:blipFill>
        <p:spPr>
          <a:xfrm>
            <a:off x="3530438" y="1337405"/>
            <a:ext cx="4131178" cy="4183189"/>
          </a:xfrm>
          <a:prstGeom prst="rect">
            <a:avLst/>
          </a:prstGeom>
        </p:spPr>
      </p:pic>
      <p:sp>
        <p:nvSpPr>
          <p:cNvPr id="5" name="textruta 4">
            <a:extLst>
              <a:ext uri="{FF2B5EF4-FFF2-40B4-BE49-F238E27FC236}">
                <a16:creationId xmlns:a16="http://schemas.microsoft.com/office/drawing/2014/main" id="{CE00286F-70A6-13DA-A548-422A7E06FF76}"/>
              </a:ext>
            </a:extLst>
          </p:cNvPr>
          <p:cNvSpPr txBox="1"/>
          <p:nvPr/>
        </p:nvSpPr>
        <p:spPr>
          <a:xfrm>
            <a:off x="4275911" y="466073"/>
            <a:ext cx="43363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2400" b="1" i="0" u="none" strike="noStrike" kern="0" cap="none" spc="0" normalizeH="0" baseline="0" noProof="0" dirty="0">
                <a:ln>
                  <a:noFill/>
                </a:ln>
                <a:solidFill>
                  <a:srgbClr val="307C8E"/>
                </a:solidFill>
                <a:effectLst/>
                <a:uLnTx/>
                <a:uFillTx/>
                <a:latin typeface="Arial" panose="020B0604020202020204"/>
                <a:ea typeface="+mn-ea"/>
                <a:cs typeface="+mn-cs"/>
              </a:rPr>
              <a:t>Status piloter </a:t>
            </a:r>
          </a:p>
        </p:txBody>
      </p:sp>
      <p:sp>
        <p:nvSpPr>
          <p:cNvPr id="6" name="textruta 5">
            <a:extLst>
              <a:ext uri="{FF2B5EF4-FFF2-40B4-BE49-F238E27FC236}">
                <a16:creationId xmlns:a16="http://schemas.microsoft.com/office/drawing/2014/main" id="{5F9CED43-7EB6-E79C-ED3D-E6DA51EA013A}"/>
              </a:ext>
            </a:extLst>
          </p:cNvPr>
          <p:cNvSpPr txBox="1"/>
          <p:nvPr/>
        </p:nvSpPr>
        <p:spPr>
          <a:xfrm>
            <a:off x="348857" y="1260655"/>
            <a:ext cx="3053775" cy="42165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dirty="0">
                <a:ln>
                  <a:noFill/>
                </a:ln>
                <a:solidFill>
                  <a:srgbClr val="307C8E"/>
                </a:solidFill>
                <a:effectLst/>
                <a:uLnTx/>
                <a:uFillTx/>
                <a:latin typeface="Arial" panose="020B0604020202020204"/>
                <a:ea typeface="+mn-ea"/>
                <a:cs typeface="+mn-cs"/>
              </a:rPr>
              <a:t>Mobilt team närsjukvård Landskrona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Start 2023-01-16 </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Svalöv 2023-08-28.</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Uppdraget landat på stabil nivå.</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Fortsatt gott samarbete med ambulansverksamheten.</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Sjukhus inte minskat vårdplatser</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Kommun nöjd, skönjer en förskjutning från VC.</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Hemsjukvården signalerar mest, därefter i fallande skala vårdcentral, ambulans, sjukhus och övriga.</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Teamet är ett nav som samordnar insatser kring patienten, underlättar mycket för övriga vårdaktörer.</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KEFU rapport presenterad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    2023-10-03.</a:t>
            </a:r>
          </a:p>
          <a:p>
            <a:pPr marL="285750" marR="0" lvl="0" indent="-2857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kumimoji="0" lang="sv-SE" sz="1800" b="0" i="0" u="none" strike="noStrike" kern="0" cap="none" spc="0" normalizeH="0" baseline="0" noProof="0" dirty="0">
              <a:ln>
                <a:noFill/>
              </a:ln>
              <a:solidFill>
                <a:prstClr val="black"/>
              </a:solidFill>
              <a:effectLst/>
              <a:uLnTx/>
              <a:uFillTx/>
              <a:latin typeface="Arial" panose="020B0604020202020204"/>
              <a:ea typeface="+mn-ea"/>
              <a:cs typeface="+mn-cs"/>
            </a:endParaRPr>
          </a:p>
          <a:p>
            <a:pPr marL="90488" marR="0" lvl="0" indent="-90488" algn="l" defTabSz="914400" rtl="0" eaLnBrk="1" fontAlgn="auto" latinLnBrk="0" hangingPunct="1">
              <a:lnSpc>
                <a:spcPct val="100000"/>
              </a:lnSpc>
              <a:spcBef>
                <a:spcPts val="0"/>
              </a:spcBef>
              <a:spcAft>
                <a:spcPts val="0"/>
              </a:spcAft>
              <a:buClrTx/>
              <a:buSzTx/>
              <a:buFontTx/>
              <a:buChar char="-"/>
              <a:tabLst>
                <a:tab pos="0" algn="l"/>
                <a:tab pos="271463" algn="l"/>
                <a:tab pos="361950" algn="l"/>
              </a:tabLst>
              <a:defRPr/>
            </a:pPr>
            <a:endParaRPr kumimoji="0" lang="sv-SE" sz="18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7" name="textruta 6">
            <a:extLst>
              <a:ext uri="{FF2B5EF4-FFF2-40B4-BE49-F238E27FC236}">
                <a16:creationId xmlns:a16="http://schemas.microsoft.com/office/drawing/2014/main" id="{87198B34-66F6-DEB4-DE91-A72B59CE024C}"/>
              </a:ext>
            </a:extLst>
          </p:cNvPr>
          <p:cNvSpPr txBox="1"/>
          <p:nvPr/>
        </p:nvSpPr>
        <p:spPr>
          <a:xfrm>
            <a:off x="7916090" y="1105382"/>
            <a:ext cx="3244891"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dirty="0">
                <a:ln>
                  <a:noFill/>
                </a:ln>
                <a:solidFill>
                  <a:srgbClr val="307C8E"/>
                </a:solidFill>
                <a:effectLst/>
                <a:uLnTx/>
                <a:uFillTx/>
                <a:latin typeface="Arial" panose="020B0604020202020204"/>
                <a:ea typeface="+mn-ea"/>
                <a:cs typeface="+mn-cs"/>
              </a:rPr>
              <a:t>Mobilt team närsjukvård Kristianstad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dirty="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Rekrytering i stort sett klar. Saknas 1.25 läkare, dialog med CSK kring samverkan.</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Lokaler, planering pågår.</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Samverkansgrupp med alla aktörer ”Kick off” genomförd 2023-09-29.</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Calibri" panose="020F0502020204030204" pitchFamily="34" charset="0"/>
                <a:cs typeface="+mn-cs"/>
              </a:rPr>
              <a:t>Identifiera ökad risk för läkemedelsrelaterad inläggning </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Start för team planerad till 2023-11-20</a:t>
            </a: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lang="sv-SE" sz="1200" kern="0" dirty="0">
                <a:solidFill>
                  <a:prstClr val="black"/>
                </a:solidFill>
                <a:latin typeface="Arial" panose="020B0604020202020204"/>
              </a:rPr>
              <a:t>Första patient 2023-11-27</a:t>
            </a:r>
            <a:endPar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endParaRPr>
          </a:p>
          <a:p>
            <a:pPr marL="182563" marR="0" lvl="0" indent="-182563" algn="l" defTabSz="914400" rtl="0" eaLnBrk="1" fontAlgn="auto" latinLnBrk="0" hangingPunct="1">
              <a:lnSpc>
                <a:spcPct val="100000"/>
              </a:lnSpc>
              <a:spcBef>
                <a:spcPts val="0"/>
              </a:spcBef>
              <a:spcAft>
                <a:spcPts val="0"/>
              </a:spcAft>
              <a:buClrTx/>
              <a:buSzTx/>
              <a:buFontTx/>
              <a:buChar char="-"/>
              <a:tabLst/>
              <a:defRPr/>
            </a:pPr>
            <a:r>
              <a:rPr lang="sv-SE" sz="1200" kern="0" dirty="0">
                <a:solidFill>
                  <a:prstClr val="black"/>
                </a:solidFill>
                <a:latin typeface="Arial" panose="020B0604020202020204"/>
              </a:rPr>
              <a:t>Invigning 2023-12-07</a:t>
            </a:r>
          </a:p>
          <a:p>
            <a:pPr marL="182563" marR="0" lvl="0" indent="-182563" algn="l" defTabSz="914400" rtl="0" eaLnBrk="1" fontAlgn="auto" latinLnBrk="0" hangingPunct="1">
              <a:lnSpc>
                <a:spcPct val="100000"/>
              </a:lnSpc>
              <a:spcBef>
                <a:spcPts val="0"/>
              </a:spcBef>
              <a:spcAft>
                <a:spcPts val="0"/>
              </a:spcAft>
              <a:buClrTx/>
              <a:buSzTx/>
              <a:buFontTx/>
              <a:buChar char="-"/>
              <a:tabLst/>
              <a:defRPr/>
            </a:pPr>
            <a:endPar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kumimoji="0" lang="sv-SE" sz="1200" b="0" i="0" u="none" strike="noStrike" kern="0" cap="none" spc="0" normalizeH="0" baseline="0" noProof="0" dirty="0">
              <a:ln>
                <a:noFill/>
              </a:ln>
              <a:solidFill>
                <a:prstClr val="white"/>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dirty="0">
              <a:ln>
                <a:noFill/>
              </a:ln>
              <a:solidFill>
                <a:prstClr val="white"/>
              </a:solidFill>
              <a:effectLst/>
              <a:uLnTx/>
              <a:uFillTx/>
              <a:latin typeface="Arial" panose="020B0604020202020204"/>
              <a:ea typeface="+mn-ea"/>
              <a:cs typeface="+mn-cs"/>
            </a:endParaRPr>
          </a:p>
        </p:txBody>
      </p:sp>
      <p:sp>
        <p:nvSpPr>
          <p:cNvPr id="8" name="textruta 7">
            <a:extLst>
              <a:ext uri="{FF2B5EF4-FFF2-40B4-BE49-F238E27FC236}">
                <a16:creationId xmlns:a16="http://schemas.microsoft.com/office/drawing/2014/main" id="{3B6ACE04-BD72-3E4C-7E4E-E49BAD7801D6}"/>
              </a:ext>
            </a:extLst>
          </p:cNvPr>
          <p:cNvSpPr txBox="1"/>
          <p:nvPr/>
        </p:nvSpPr>
        <p:spPr>
          <a:xfrm>
            <a:off x="7997370" y="3714460"/>
            <a:ext cx="2933323" cy="221599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dirty="0">
                <a:ln>
                  <a:noFill/>
                </a:ln>
                <a:solidFill>
                  <a:srgbClr val="307C8E"/>
                </a:solidFill>
                <a:effectLst/>
                <a:uLnTx/>
                <a:uFillTx/>
                <a:latin typeface="Arial" panose="020B0604020202020204"/>
                <a:ea typeface="+mn-ea"/>
                <a:cs typeface="+mn-cs"/>
              </a:rPr>
              <a:t>Mobilt team närsjukvård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dirty="0">
                <a:ln>
                  <a:noFill/>
                </a:ln>
                <a:solidFill>
                  <a:srgbClr val="307C8E"/>
                </a:solidFill>
                <a:effectLst/>
                <a:uLnTx/>
                <a:uFillTx/>
                <a:latin typeface="Arial" panose="020B0604020202020204"/>
                <a:ea typeface="+mn-ea"/>
                <a:cs typeface="+mn-cs"/>
              </a:rPr>
              <a:t>Ystad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dirty="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Rekrytering pågår</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lang="sv-SE" sz="1200" kern="0" dirty="0">
                <a:solidFill>
                  <a:prstClr val="black"/>
                </a:solidFill>
                <a:latin typeface="Arial" panose="020B0604020202020204"/>
              </a:rPr>
              <a:t>Lokaler</a:t>
            </a:r>
            <a:endPar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Planerar  för ”Kick off” med alla vårdaktörer i lokal samverkansgrupp 2023-12-01</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Mjuk start nov/dec, full start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0" cap="none" spc="0" normalizeH="0" baseline="0" noProof="0" dirty="0">
                <a:ln>
                  <a:noFill/>
                </a:ln>
                <a:solidFill>
                  <a:prstClr val="black"/>
                </a:solidFill>
                <a:effectLst/>
                <a:uLnTx/>
                <a:uFillTx/>
                <a:latin typeface="Arial" panose="020B0604020202020204"/>
                <a:ea typeface="+mn-ea"/>
                <a:cs typeface="+mn-cs"/>
              </a:rPr>
              <a:t>    januari 2024</a:t>
            </a:r>
          </a:p>
          <a:p>
            <a:pPr marL="171450" marR="0" lvl="0" indent="-171450" algn="l"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defRPr/>
            </a:pPr>
            <a:endParaRPr kumimoji="0" lang="sv-SE" sz="1200" b="0" i="0" u="none" strike="noStrike" kern="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2494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8">
                                            <p:txEl>
                                              <p:pRg st="6" end="6"/>
                                            </p:txEl>
                                          </p:spTgt>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4DB12654-FE96-A35D-317A-D5000AE8464B}"/>
              </a:ext>
            </a:extLst>
          </p:cNvPr>
          <p:cNvSpPr>
            <a:spLocks noGrp="1"/>
          </p:cNvSpPr>
          <p:nvPr>
            <p:ph type="title"/>
          </p:nvPr>
        </p:nvSpPr>
        <p:spPr>
          <a:xfrm>
            <a:off x="177757" y="997927"/>
            <a:ext cx="5703794" cy="1143000"/>
          </a:xfrm>
        </p:spPr>
        <p:txBody>
          <a:bodyPr anchor="t">
            <a:normAutofit fontScale="90000"/>
          </a:bodyPr>
          <a:lstStyle/>
          <a:p>
            <a:pPr algn="ctr"/>
            <a:br>
              <a:rPr lang="sv-SE" dirty="0"/>
            </a:br>
            <a:r>
              <a:rPr lang="sv-SE" sz="2700" dirty="0">
                <a:solidFill>
                  <a:schemeClr val="tx2"/>
                </a:solidFill>
              </a:rPr>
              <a:t>Uppföljning </a:t>
            </a:r>
            <a:br>
              <a:rPr lang="sv-SE" sz="2700" dirty="0">
                <a:solidFill>
                  <a:schemeClr val="tx2"/>
                </a:solidFill>
              </a:rPr>
            </a:br>
            <a:r>
              <a:rPr lang="sv-SE" sz="2700" dirty="0">
                <a:solidFill>
                  <a:schemeClr val="tx2"/>
                </a:solidFill>
              </a:rPr>
              <a:t>Mobilt Team Närsjukvård</a:t>
            </a:r>
            <a:br>
              <a:rPr lang="sv-SE" sz="2700" dirty="0">
                <a:solidFill>
                  <a:schemeClr val="tx2"/>
                </a:solidFill>
              </a:rPr>
            </a:br>
            <a:r>
              <a:rPr lang="sv-SE" sz="2700" dirty="0">
                <a:solidFill>
                  <a:schemeClr val="tx2"/>
                </a:solidFill>
              </a:rPr>
              <a:t> Landskrona</a:t>
            </a:r>
          </a:p>
        </p:txBody>
      </p:sp>
      <p:sp>
        <p:nvSpPr>
          <p:cNvPr id="5" name="Underrubrik 4">
            <a:extLst>
              <a:ext uri="{FF2B5EF4-FFF2-40B4-BE49-F238E27FC236}">
                <a16:creationId xmlns:a16="http://schemas.microsoft.com/office/drawing/2014/main" id="{E091EF6C-392D-34A4-2168-A427A4B24176}"/>
              </a:ext>
            </a:extLst>
          </p:cNvPr>
          <p:cNvSpPr>
            <a:spLocks noGrp="1"/>
          </p:cNvSpPr>
          <p:nvPr>
            <p:ph sz="half" idx="1"/>
          </p:nvPr>
        </p:nvSpPr>
        <p:spPr>
          <a:xfrm>
            <a:off x="310947" y="3611894"/>
            <a:ext cx="5315494" cy="2510232"/>
          </a:xfrm>
        </p:spPr>
        <p:txBody>
          <a:bodyPr>
            <a:normAutofit/>
          </a:bodyPr>
          <a:lstStyle/>
          <a:p>
            <a:pPr marL="0" indent="0" algn="ctr">
              <a:buNone/>
            </a:pPr>
            <a:r>
              <a:rPr lang="sv-SE" sz="2400" dirty="0"/>
              <a:t>Mätperiod: </a:t>
            </a:r>
            <a:r>
              <a:rPr lang="sv-SE" sz="2400" dirty="0" err="1"/>
              <a:t>t.o.m</a:t>
            </a:r>
            <a:r>
              <a:rPr lang="sv-SE" sz="2400" dirty="0"/>
              <a:t> kvartal 3, 2023</a:t>
            </a:r>
          </a:p>
          <a:p>
            <a:pPr marL="0" indent="0" algn="ctr">
              <a:buNone/>
            </a:pPr>
            <a:endParaRPr lang="sv-SE" sz="2400" dirty="0"/>
          </a:p>
          <a:p>
            <a:pPr marL="0" indent="0" algn="ctr">
              <a:buNone/>
            </a:pPr>
            <a:r>
              <a:rPr lang="sv-SE" sz="1100" i="1" dirty="0"/>
              <a:t>Källa: DARC, </a:t>
            </a:r>
            <a:r>
              <a:rPr lang="sv-SE" sz="1100" i="1" dirty="0" err="1"/>
              <a:t>itACiH</a:t>
            </a:r>
            <a:endParaRPr lang="sv-SE" sz="1100" i="1" dirty="0"/>
          </a:p>
          <a:p>
            <a:pPr marL="0" indent="0" algn="ctr">
              <a:buNone/>
            </a:pPr>
            <a:endParaRPr lang="sv-SE" dirty="0"/>
          </a:p>
        </p:txBody>
      </p:sp>
      <p:pic>
        <p:nvPicPr>
          <p:cNvPr id="7" name="Bildobjekt 6" descr="Bildkollage på människor i vardagliga situationer, format som Skåne">
            <a:extLst>
              <a:ext uri="{FF2B5EF4-FFF2-40B4-BE49-F238E27FC236}">
                <a16:creationId xmlns:a16="http://schemas.microsoft.com/office/drawing/2014/main" id="{A79A9BFF-8983-00DB-D834-ACBE57D8F00E}"/>
              </a:ext>
              <a:ext uri="{C183D7F6-B498-43B3-948B-1728B52AA6E4}">
                <adec:decorative xmlns:adec="http://schemas.microsoft.com/office/drawing/2017/decorative" val="0"/>
              </a:ext>
            </a:extLst>
          </p:cNvPr>
          <p:cNvPicPr>
            <a:picLocks noChangeAspect="1"/>
          </p:cNvPicPr>
          <p:nvPr/>
        </p:nvPicPr>
        <p:blipFill rotWithShape="1">
          <a:blip r:embed="rId2">
            <a:extLst>
              <a:ext uri="{28A0092B-C50C-407E-A947-70E740481C1C}">
                <a14:useLocalDpi xmlns:a14="http://schemas.microsoft.com/office/drawing/2010/main" val="0"/>
              </a:ext>
            </a:extLst>
          </a:blip>
          <a:srcRect l="10336" r="1" b="1"/>
          <a:stretch/>
        </p:blipFill>
        <p:spPr>
          <a:xfrm>
            <a:off x="5969000" y="10"/>
            <a:ext cx="5880100" cy="655795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a:noFill/>
        </p:spPr>
      </p:pic>
    </p:spTree>
    <p:extLst>
      <p:ext uri="{BB962C8B-B14F-4D97-AF65-F5344CB8AC3E}">
        <p14:creationId xmlns:p14="http://schemas.microsoft.com/office/powerpoint/2010/main" val="736511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A6EB-0B91-62EB-20A7-AD7D8D1E16AF}"/>
              </a:ext>
            </a:extLst>
          </p:cNvPr>
          <p:cNvSpPr>
            <a:spLocks noGrp="1"/>
          </p:cNvSpPr>
          <p:nvPr>
            <p:ph type="title"/>
          </p:nvPr>
        </p:nvSpPr>
        <p:spPr>
          <a:xfrm>
            <a:off x="470262" y="0"/>
            <a:ext cx="10972800" cy="1143000"/>
          </a:xfrm>
        </p:spPr>
        <p:txBody>
          <a:bodyPr>
            <a:normAutofit fontScale="90000"/>
          </a:bodyPr>
          <a:lstStyle/>
          <a:p>
            <a:br>
              <a:rPr lang="sv-SE" dirty="0"/>
            </a:br>
            <a:r>
              <a:rPr lang="sv-SE" sz="2700" dirty="0">
                <a:solidFill>
                  <a:schemeClr val="accent1"/>
                </a:solidFill>
              </a:rPr>
              <a:t>Första patient 17 januari, utfall </a:t>
            </a:r>
            <a:r>
              <a:rPr lang="sv-SE" sz="2700" dirty="0" err="1">
                <a:solidFill>
                  <a:schemeClr val="accent1"/>
                </a:solidFill>
              </a:rPr>
              <a:t>t.o.m</a:t>
            </a:r>
            <a:r>
              <a:rPr lang="sv-SE" sz="2700" dirty="0">
                <a:solidFill>
                  <a:schemeClr val="accent1"/>
                </a:solidFill>
              </a:rPr>
              <a:t> 30 september</a:t>
            </a:r>
            <a:br>
              <a:rPr lang="sv-SE" dirty="0"/>
            </a:br>
            <a:endParaRPr lang="sv-SE" dirty="0"/>
          </a:p>
        </p:txBody>
      </p:sp>
      <p:sp>
        <p:nvSpPr>
          <p:cNvPr id="5" name="Content Placeholder 4">
            <a:extLst>
              <a:ext uri="{FF2B5EF4-FFF2-40B4-BE49-F238E27FC236}">
                <a16:creationId xmlns:a16="http://schemas.microsoft.com/office/drawing/2014/main" id="{C0735C82-41E1-BEBE-2FD7-2A8782B67A0D}"/>
              </a:ext>
            </a:extLst>
          </p:cNvPr>
          <p:cNvSpPr>
            <a:spLocks noGrp="1"/>
          </p:cNvSpPr>
          <p:nvPr>
            <p:ph idx="1"/>
          </p:nvPr>
        </p:nvSpPr>
        <p:spPr>
          <a:xfrm>
            <a:off x="470262" y="1219200"/>
            <a:ext cx="11556275" cy="5172891"/>
          </a:xfrm>
        </p:spPr>
        <p:txBody>
          <a:bodyPr>
            <a:normAutofit fontScale="92500" lnSpcReduction="10000"/>
          </a:bodyPr>
          <a:lstStyle/>
          <a:p>
            <a:r>
              <a:rPr lang="sv-SE" sz="1900" dirty="0"/>
              <a:t>Teamet har träffat 444 unika patienter </a:t>
            </a:r>
          </a:p>
          <a:p>
            <a:pPr lvl="1">
              <a:buFont typeface="Times New Roman" panose="02020603050405020304" pitchFamily="18" charset="0"/>
              <a:buChar char="̵"/>
            </a:pPr>
            <a:r>
              <a:rPr lang="sv-SE" sz="1900" dirty="0"/>
              <a:t>60 % kvinnor</a:t>
            </a:r>
          </a:p>
          <a:p>
            <a:pPr lvl="1">
              <a:buFont typeface="Times New Roman" panose="02020603050405020304" pitchFamily="18" charset="0"/>
              <a:buChar char="̵"/>
            </a:pPr>
            <a:r>
              <a:rPr lang="sv-SE" sz="1900" dirty="0"/>
              <a:t>Medelålder 83 för kvinnor och 80 för män</a:t>
            </a:r>
          </a:p>
          <a:p>
            <a:r>
              <a:rPr lang="sv-SE" sz="1900" dirty="0"/>
              <a:t>”Inremitterande” aktör</a:t>
            </a:r>
          </a:p>
          <a:p>
            <a:pPr lvl="1">
              <a:buFont typeface="Times New Roman" panose="02020603050405020304" pitchFamily="18" charset="0"/>
              <a:buChar char="̵"/>
            </a:pPr>
            <a:r>
              <a:rPr lang="sv-SE" sz="1900" dirty="0"/>
              <a:t>Hemsjukvård (210), vårdcentral (95), ambulans (50), Sjukhuset Landskrona (38), </a:t>
            </a:r>
          </a:p>
          <a:p>
            <a:pPr marL="457200" lvl="1" indent="0">
              <a:buNone/>
            </a:pPr>
            <a:r>
              <a:rPr lang="sv-SE" sz="1900" dirty="0"/>
              <a:t>   övrigt (51)</a:t>
            </a:r>
          </a:p>
          <a:p>
            <a:r>
              <a:rPr lang="sv-SE" sz="1900" dirty="0"/>
              <a:t>Teamet har gjort 1324 hembesök</a:t>
            </a:r>
          </a:p>
          <a:p>
            <a:pPr lvl="1">
              <a:buFont typeface="Times New Roman" panose="02020603050405020304" pitchFamily="18" charset="0"/>
              <a:buChar char="̵"/>
            </a:pPr>
            <a:r>
              <a:rPr lang="sv-SE" sz="1900" dirty="0"/>
              <a:t>77 % i ordinärt boende, 20% i särskilt boende, endast liten andel på korttidsboende och LSS</a:t>
            </a:r>
          </a:p>
          <a:p>
            <a:pPr lvl="1">
              <a:buFont typeface="Times New Roman" panose="02020603050405020304" pitchFamily="18" charset="0"/>
              <a:buChar char="̵"/>
            </a:pPr>
            <a:r>
              <a:rPr lang="sv-SE" sz="1900" dirty="0"/>
              <a:t>Majoritet av besöken (777 stycken), team läkare och sjuksköterska </a:t>
            </a:r>
          </a:p>
          <a:p>
            <a:pPr lvl="1">
              <a:buFont typeface="Times New Roman" panose="02020603050405020304" pitchFamily="18" charset="0"/>
              <a:buChar char="̵"/>
            </a:pPr>
            <a:endParaRPr lang="sv-SE" sz="1900" dirty="0"/>
          </a:p>
          <a:p>
            <a:pPr marL="87313" lvl="1" indent="369888"/>
            <a:r>
              <a:rPr lang="sv-SE" sz="1900" dirty="0"/>
              <a:t>Huvudanledningar till kontakt:</a:t>
            </a:r>
          </a:p>
          <a:p>
            <a:pPr lvl="1">
              <a:lnSpc>
                <a:spcPct val="80000"/>
              </a:lnSpc>
              <a:buFont typeface="Times New Roman" panose="02020603050405020304" pitchFamily="18" charset="0"/>
              <a:buChar char="̵"/>
            </a:pPr>
            <a:r>
              <a:rPr lang="sv-SE" sz="1900" dirty="0"/>
              <a:t>Infektion, nedsatt allmäntillstånd, smärta, andningsbesvär, </a:t>
            </a:r>
          </a:p>
          <a:p>
            <a:pPr marL="457200" lvl="1" indent="0">
              <a:lnSpc>
                <a:spcPct val="80000"/>
              </a:lnSpc>
              <a:buNone/>
            </a:pPr>
            <a:r>
              <a:rPr lang="sv-SE" sz="1900" dirty="0"/>
              <a:t>   socialt (”ohållbar hemsituation”)</a:t>
            </a:r>
          </a:p>
          <a:p>
            <a:endParaRPr lang="sv-SE" sz="2200" dirty="0"/>
          </a:p>
          <a:p>
            <a:pPr marL="0" indent="0">
              <a:buNone/>
            </a:pPr>
            <a:endParaRPr lang="sv-SE" dirty="0"/>
          </a:p>
        </p:txBody>
      </p:sp>
    </p:spTree>
    <p:extLst>
      <p:ext uri="{BB962C8B-B14F-4D97-AF65-F5344CB8AC3E}">
        <p14:creationId xmlns:p14="http://schemas.microsoft.com/office/powerpoint/2010/main" val="570307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0FE4F-B288-35E7-95E1-2D17C91347DB}"/>
              </a:ext>
            </a:extLst>
          </p:cNvPr>
          <p:cNvSpPr>
            <a:spLocks noGrp="1"/>
          </p:cNvSpPr>
          <p:nvPr>
            <p:ph type="title"/>
          </p:nvPr>
        </p:nvSpPr>
        <p:spPr>
          <a:xfrm>
            <a:off x="601249" y="101143"/>
            <a:ext cx="11173217" cy="1325563"/>
          </a:xfrm>
        </p:spPr>
        <p:txBody>
          <a:bodyPr>
            <a:normAutofit/>
          </a:bodyPr>
          <a:lstStyle/>
          <a:p>
            <a:br>
              <a:rPr lang="sv-SE" sz="4000" dirty="0"/>
            </a:br>
            <a:r>
              <a:rPr lang="sv-SE" sz="2400" dirty="0">
                <a:solidFill>
                  <a:schemeClr val="accent1"/>
                </a:solidFill>
              </a:rPr>
              <a:t>Första patient 17 januari, utfall </a:t>
            </a:r>
            <a:r>
              <a:rPr lang="sv-SE" sz="2400" dirty="0" err="1">
                <a:solidFill>
                  <a:schemeClr val="accent1"/>
                </a:solidFill>
              </a:rPr>
              <a:t>t.o.m</a:t>
            </a:r>
            <a:r>
              <a:rPr lang="sv-SE" sz="2400" dirty="0">
                <a:solidFill>
                  <a:schemeClr val="accent1"/>
                </a:solidFill>
              </a:rPr>
              <a:t> 30 september</a:t>
            </a:r>
          </a:p>
        </p:txBody>
      </p:sp>
      <p:sp>
        <p:nvSpPr>
          <p:cNvPr id="3" name="Content Placeholder 2">
            <a:extLst>
              <a:ext uri="{FF2B5EF4-FFF2-40B4-BE49-F238E27FC236}">
                <a16:creationId xmlns:a16="http://schemas.microsoft.com/office/drawing/2014/main" id="{B03B6256-3A20-5EBC-ED9E-368900459D71}"/>
              </a:ext>
            </a:extLst>
          </p:cNvPr>
          <p:cNvSpPr>
            <a:spLocks noGrp="1"/>
          </p:cNvSpPr>
          <p:nvPr>
            <p:ph idx="1"/>
          </p:nvPr>
        </p:nvSpPr>
        <p:spPr>
          <a:xfrm>
            <a:off x="601249" y="1913430"/>
            <a:ext cx="10752551" cy="4674742"/>
          </a:xfrm>
        </p:spPr>
        <p:txBody>
          <a:bodyPr>
            <a:noAutofit/>
          </a:bodyPr>
          <a:lstStyle/>
          <a:p>
            <a:pPr>
              <a:spcBef>
                <a:spcPts val="0"/>
              </a:spcBef>
            </a:pPr>
            <a:r>
              <a:rPr lang="sv-SE" sz="1800" dirty="0"/>
              <a:t>Teaminsatser</a:t>
            </a:r>
            <a:endParaRPr lang="en-SE" sz="1800" dirty="0"/>
          </a:p>
          <a:p>
            <a:pPr lvl="1">
              <a:spcBef>
                <a:spcPts val="0"/>
              </a:spcBef>
              <a:buFont typeface="Times New Roman" panose="02020603050405020304" pitchFamily="18" charset="0"/>
              <a:buChar char="̵"/>
            </a:pPr>
            <a:r>
              <a:rPr lang="sv-SE" sz="1800" dirty="0"/>
              <a:t>M</a:t>
            </a:r>
            <a:r>
              <a:rPr lang="en-SE" sz="1800" dirty="0"/>
              <a:t>edicinsk bedömning</a:t>
            </a:r>
            <a:r>
              <a:rPr lang="sv-SE" sz="1800" dirty="0"/>
              <a:t> (80 %), absolut vanligast följt </a:t>
            </a:r>
            <a:r>
              <a:rPr lang="en-SE" sz="1800" dirty="0"/>
              <a:t>av </a:t>
            </a:r>
            <a:r>
              <a:rPr lang="sv-SE" sz="1800" dirty="0"/>
              <a:t>utvärdering (10 %)</a:t>
            </a:r>
            <a:r>
              <a:rPr lang="en-SE" sz="1800" dirty="0"/>
              <a:t> </a:t>
            </a:r>
          </a:p>
          <a:p>
            <a:pPr>
              <a:spcBef>
                <a:spcPts val="0"/>
              </a:spcBef>
            </a:pPr>
            <a:endParaRPr lang="en-SE" sz="1800" kern="100" dirty="0">
              <a:cs typeface="Times New Roman" panose="02020603050405020304" pitchFamily="18" charset="0"/>
            </a:endParaRPr>
          </a:p>
          <a:p>
            <a:pPr>
              <a:spcBef>
                <a:spcPts val="0"/>
              </a:spcBef>
            </a:pPr>
            <a:r>
              <a:rPr lang="sv-SE" sz="1800" dirty="0"/>
              <a:t>Patientens väg </a:t>
            </a:r>
            <a:r>
              <a:rPr lang="en-SE" sz="1800" dirty="0"/>
              <a:t>efter avslutad kontakt med teamet </a:t>
            </a:r>
          </a:p>
          <a:p>
            <a:pPr lvl="1">
              <a:spcBef>
                <a:spcPts val="0"/>
              </a:spcBef>
              <a:buFont typeface="Times New Roman" panose="02020603050405020304" pitchFamily="18" charset="0"/>
              <a:buChar char="̵"/>
            </a:pPr>
            <a:r>
              <a:rPr lang="sv-SE" sz="1800" dirty="0"/>
              <a:t> Åter VC (82 %)</a:t>
            </a:r>
          </a:p>
          <a:p>
            <a:pPr lvl="1">
              <a:spcBef>
                <a:spcPts val="0"/>
              </a:spcBef>
              <a:buFont typeface="Times New Roman" panose="02020603050405020304" pitchFamily="18" charset="0"/>
              <a:buChar char="̵"/>
            </a:pPr>
            <a:r>
              <a:rPr lang="sv-SE" sz="1800" dirty="0"/>
              <a:t> Akutmottagning (</a:t>
            </a:r>
            <a:r>
              <a:rPr lang="en-SE" sz="1800" dirty="0"/>
              <a:t>10 </a:t>
            </a:r>
            <a:r>
              <a:rPr lang="sv-SE" sz="1800" dirty="0"/>
              <a:t>%)</a:t>
            </a:r>
          </a:p>
          <a:p>
            <a:pPr lvl="1">
              <a:spcBef>
                <a:spcPts val="0"/>
              </a:spcBef>
              <a:buFont typeface="Times New Roman" panose="02020603050405020304" pitchFamily="18" charset="0"/>
              <a:buChar char="̵"/>
            </a:pPr>
            <a:r>
              <a:rPr lang="sv-SE" sz="1800" dirty="0"/>
              <a:t> Avliden (5 %)</a:t>
            </a:r>
          </a:p>
          <a:p>
            <a:pPr lvl="1">
              <a:spcBef>
                <a:spcPts val="0"/>
              </a:spcBef>
              <a:buFont typeface="Times New Roman" panose="02020603050405020304" pitchFamily="18" charset="0"/>
              <a:buChar char="̵"/>
            </a:pPr>
            <a:r>
              <a:rPr lang="sv-SE" sz="1800" dirty="0"/>
              <a:t> Direktinskrivning på sjukhusavdelning – 4 patienter</a:t>
            </a:r>
            <a:endParaRPr lang="en-SE" sz="1800" dirty="0"/>
          </a:p>
          <a:p>
            <a:pPr marL="0" indent="0">
              <a:spcBef>
                <a:spcPts val="0"/>
              </a:spcBef>
              <a:buNone/>
            </a:pPr>
            <a:endParaRPr lang="sv-SE" sz="1800" dirty="0"/>
          </a:p>
        </p:txBody>
      </p:sp>
    </p:spTree>
    <p:extLst>
      <p:ext uri="{BB962C8B-B14F-4D97-AF65-F5344CB8AC3E}">
        <p14:creationId xmlns:p14="http://schemas.microsoft.com/office/powerpoint/2010/main" val="2389573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A6EB-0B91-62EB-20A7-AD7D8D1E16AF}"/>
              </a:ext>
            </a:extLst>
          </p:cNvPr>
          <p:cNvSpPr>
            <a:spLocks noGrp="1"/>
          </p:cNvSpPr>
          <p:nvPr>
            <p:ph type="title"/>
          </p:nvPr>
        </p:nvSpPr>
        <p:spPr>
          <a:xfrm>
            <a:off x="609600" y="-404892"/>
            <a:ext cx="10972800" cy="1143000"/>
          </a:xfrm>
        </p:spPr>
        <p:txBody>
          <a:bodyPr>
            <a:normAutofit fontScale="90000"/>
          </a:bodyPr>
          <a:lstStyle/>
          <a:p>
            <a:br>
              <a:rPr lang="sv-SE" dirty="0"/>
            </a:br>
            <a:br>
              <a:rPr lang="sv-SE" dirty="0"/>
            </a:br>
            <a:r>
              <a:rPr lang="sv-SE" sz="2700" dirty="0">
                <a:solidFill>
                  <a:schemeClr val="accent1"/>
                </a:solidFill>
              </a:rPr>
              <a:t>Situationer där annan sjukvård kunnat undvikas</a:t>
            </a:r>
            <a:br>
              <a:rPr lang="sv-SE" dirty="0"/>
            </a:br>
            <a:endParaRPr lang="sv-SE" dirty="0"/>
          </a:p>
        </p:txBody>
      </p:sp>
      <p:sp>
        <p:nvSpPr>
          <p:cNvPr id="3" name="Content Placeholder 2">
            <a:extLst>
              <a:ext uri="{FF2B5EF4-FFF2-40B4-BE49-F238E27FC236}">
                <a16:creationId xmlns:a16="http://schemas.microsoft.com/office/drawing/2014/main" id="{F09DF38B-577C-4D35-AF1B-7E25040A97FF}"/>
              </a:ext>
            </a:extLst>
          </p:cNvPr>
          <p:cNvSpPr txBox="1">
            <a:spLocks/>
          </p:cNvSpPr>
          <p:nvPr/>
        </p:nvSpPr>
        <p:spPr>
          <a:xfrm>
            <a:off x="609600" y="1570835"/>
            <a:ext cx="10737273" cy="50446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Char char=""/>
              <a:tabLst/>
              <a:defRPr/>
            </a:pPr>
            <a:r>
              <a:rPr kumimoji="0" lang="en-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Teamet har gjort </a:t>
            </a:r>
            <a:r>
              <a:rPr kumimoji="0" lang="sv-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510</a:t>
            </a:r>
            <a:r>
              <a:rPr kumimoji="0" lang="en-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akutbesök och bedömningsbesök i hemmet. </a:t>
            </a:r>
            <a:endParaRPr kumimoji="0" lang="sv-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685800" marR="0" lvl="1" indent="-228600" algn="l" defTabSz="914400" rtl="0" eaLnBrk="1" fontAlgn="auto" latinLnBrk="0" hangingPunct="1">
              <a:lnSpc>
                <a:spcPct val="90000"/>
              </a:lnSpc>
              <a:spcBef>
                <a:spcPts val="500"/>
              </a:spcBef>
              <a:spcAft>
                <a:spcPts val="0"/>
              </a:spcAft>
              <a:buClrTx/>
              <a:buSzTx/>
              <a:buFont typeface="Times New Roman" panose="02020603050405020304" pitchFamily="18" charset="0"/>
              <a:buChar char="̵"/>
              <a:tabLst/>
              <a:defRPr/>
            </a:pPr>
            <a:r>
              <a:rPr lang="sv-SE" sz="1800" kern="100" dirty="0">
                <a:solidFill>
                  <a:srgbClr val="000000"/>
                </a:solidFill>
                <a:latin typeface="Arial"/>
                <a:ea typeface="Calibri" panose="020F0502020204030204" pitchFamily="34" charset="0"/>
                <a:cs typeface="Times New Roman" panose="02020603050405020304" pitchFamily="18" charset="0"/>
              </a:rPr>
              <a:t>s</a:t>
            </a:r>
            <a:r>
              <a:rPr kumimoji="0" lang="en-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ker i de allra flesta fall samma dag som någon tagit kontakt med teame</a:t>
            </a:r>
            <a:r>
              <a:rPr kumimoji="0" lang="sv-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t.</a:t>
            </a:r>
          </a:p>
          <a:p>
            <a:pPr marL="685800" marR="0" lvl="1" indent="-228600" algn="l" defTabSz="914400" rtl="0" eaLnBrk="1" fontAlgn="auto" latinLnBrk="0" hangingPunct="1">
              <a:lnSpc>
                <a:spcPct val="90000"/>
              </a:lnSpc>
              <a:spcBef>
                <a:spcPts val="500"/>
              </a:spcBef>
              <a:spcAft>
                <a:spcPts val="0"/>
              </a:spcAft>
              <a:buClrTx/>
              <a:buSzTx/>
              <a:buFont typeface="Wingdings 2" pitchFamily="18" charset="2"/>
              <a:buChar char=""/>
              <a:tabLst/>
              <a:defRPr/>
            </a:pPr>
            <a:endParaRPr kumimoji="0" lang="en-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Char char=""/>
              <a:tabLst/>
              <a:defRPr/>
            </a:pPr>
            <a:r>
              <a:rPr kumimoji="0" lang="en-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Teamet har involverats i </a:t>
            </a:r>
            <a:r>
              <a:rPr kumimoji="0" lang="sv-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54</a:t>
            </a:r>
            <a:r>
              <a:rPr kumimoji="0" lang="en-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uppdrag av ambulans</a:t>
            </a:r>
            <a:r>
              <a:rPr kumimoji="0" lang="sv-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a:t>
            </a:r>
          </a:p>
          <a:p>
            <a:pPr marL="685800" marR="0" lvl="1" indent="-228600" algn="l" defTabSz="914400" rtl="0" eaLnBrk="1" fontAlgn="auto" latinLnBrk="0" hangingPunct="1">
              <a:lnSpc>
                <a:spcPct val="90000"/>
              </a:lnSpc>
              <a:spcBef>
                <a:spcPts val="500"/>
              </a:spcBef>
              <a:spcAft>
                <a:spcPts val="0"/>
              </a:spcAft>
              <a:buClrTx/>
              <a:buSzTx/>
              <a:buFont typeface="Times New Roman" panose="02020603050405020304" pitchFamily="18" charset="0"/>
              <a:buChar char="̵"/>
              <a:tabLst/>
              <a:defRPr/>
            </a:pPr>
            <a:r>
              <a:rPr kumimoji="0" lang="sv-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h</a:t>
            </a:r>
            <a:r>
              <a:rPr kumimoji="0" lang="en-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ar resulterat i att patienten har kunnat stanna hemma istället för att köras till en akutmottagning. </a:t>
            </a:r>
            <a:endParaRPr kumimoji="0" lang="sv-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457200" marR="0" lvl="1" indent="0" algn="l" defTabSz="914400" rtl="0" eaLnBrk="1" fontAlgn="auto" latinLnBrk="0" hangingPunct="1">
              <a:lnSpc>
                <a:spcPct val="90000"/>
              </a:lnSpc>
              <a:spcBef>
                <a:spcPts val="500"/>
              </a:spcBef>
              <a:spcAft>
                <a:spcPts val="0"/>
              </a:spcAft>
              <a:buClrTx/>
              <a:buSzTx/>
              <a:buFont typeface="Wingdings 2" pitchFamily="18" charset="2"/>
              <a:buNone/>
              <a:tabLst/>
              <a:defRPr/>
            </a:pPr>
            <a:endParaRPr kumimoji="0" lang="en-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Char char=""/>
              <a:tabLst/>
              <a:defRPr/>
            </a:pPr>
            <a:r>
              <a:rPr kumimoji="0" lang="sv-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11</a:t>
            </a:r>
            <a:r>
              <a:rPr kumimoji="0" lang="en-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patienter vid akutmottagning </a:t>
            </a:r>
            <a:endParaRPr kumimoji="0" lang="sv-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444500" marR="0" lvl="0" indent="128588" algn="l" defTabSz="914400" rtl="0" eaLnBrk="1" fontAlgn="auto" latinLnBrk="0" hangingPunct="1">
              <a:lnSpc>
                <a:spcPct val="90000"/>
              </a:lnSpc>
              <a:spcBef>
                <a:spcPts val="1000"/>
              </a:spcBef>
              <a:spcAft>
                <a:spcPts val="0"/>
              </a:spcAft>
              <a:buClrTx/>
              <a:buSzTx/>
              <a:buFont typeface="Times New Roman" panose="02020603050405020304" pitchFamily="18" charset="0"/>
              <a:buChar char="̵"/>
              <a:tabLst/>
              <a:defRPr/>
            </a:pPr>
            <a:r>
              <a:rPr lang="sv-SE" sz="1800" kern="100" dirty="0">
                <a:solidFill>
                  <a:srgbClr val="000000"/>
                </a:solidFill>
                <a:latin typeface="Arial"/>
                <a:ea typeface="Calibri" panose="020F0502020204030204" pitchFamily="34" charset="0"/>
                <a:cs typeface="Times New Roman" panose="02020603050405020304" pitchFamily="18" charset="0"/>
              </a:rPr>
              <a:t>  </a:t>
            </a:r>
            <a:r>
              <a:rPr kumimoji="0" lang="sv-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har </a:t>
            </a:r>
            <a:r>
              <a:rPr kumimoji="0" lang="en-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kunnat tas om hand av teamet istället för att skrivas in i slutenvård</a:t>
            </a:r>
            <a:r>
              <a:rPr kumimoji="0" lang="sv-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90000"/>
              </a:lnSpc>
              <a:spcBef>
                <a:spcPts val="1000"/>
              </a:spcBef>
              <a:spcAft>
                <a:spcPts val="0"/>
              </a:spcAft>
              <a:buClrTx/>
              <a:buSzTx/>
              <a:buFont typeface="Wingdings 2" pitchFamily="18" charset="2"/>
              <a:buNone/>
              <a:tabLst/>
              <a:defRPr/>
            </a:pPr>
            <a:endParaRPr kumimoji="0" lang="sv-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Char char=""/>
              <a:tabLst/>
              <a:defRPr/>
            </a:pPr>
            <a:r>
              <a:rPr kumimoji="0" lang="sv-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30</a:t>
            </a:r>
            <a:r>
              <a:rPr kumimoji="0" lang="en-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 patienter från sjukhuset Landskrona (avdelning och mottagning) </a:t>
            </a:r>
            <a:r>
              <a:rPr kumimoji="0" lang="sv-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har </a:t>
            </a:r>
            <a:r>
              <a:rPr kumimoji="0" lang="en-SE" sz="1800" b="0" i="0" u="none" strike="noStrike" kern="100" cap="none" spc="0" normalizeH="0" baseline="0" noProof="0" dirty="0">
                <a:ln>
                  <a:noFill/>
                </a:ln>
                <a:solidFill>
                  <a:srgbClr val="000000"/>
                </a:solidFill>
                <a:effectLst/>
                <a:uLnTx/>
                <a:uFillTx/>
                <a:latin typeface="Arial"/>
                <a:ea typeface="Calibri" panose="020F0502020204030204" pitchFamily="34" charset="0"/>
                <a:cs typeface="Times New Roman" panose="02020603050405020304" pitchFamily="18" charset="0"/>
              </a:rPr>
              <a:t>fått en tidigare hemgång från avdelning alternativt helt undvikit vidare slutenvård efter besök vid mottagning. </a:t>
            </a:r>
          </a:p>
          <a:p>
            <a:pPr marL="0" marR="0" lvl="0" indent="0" algn="l" defTabSz="914400" rtl="0" eaLnBrk="1" fontAlgn="auto" latinLnBrk="0" hangingPunct="1">
              <a:lnSpc>
                <a:spcPct val="90000"/>
              </a:lnSpc>
              <a:spcBef>
                <a:spcPts val="1000"/>
              </a:spcBef>
              <a:spcAft>
                <a:spcPts val="0"/>
              </a:spcAft>
              <a:buClrTx/>
              <a:buSzTx/>
              <a:buFont typeface="Wingdings 2" pitchFamily="18" charset="2"/>
              <a:buNone/>
              <a:tabLst/>
              <a:defRPr/>
            </a:pPr>
            <a:endParaRPr kumimoji="0" lang="en-SE" sz="1800" b="0" i="0" u="none" strike="noStrike" kern="100" cap="none" spc="0" normalizeH="0" baseline="0" noProof="0" dirty="0">
              <a:ln>
                <a:noFill/>
              </a:ln>
              <a:solidFill>
                <a:srgbClr val="000000"/>
              </a:solidFill>
              <a:effectLst/>
              <a:uLnTx/>
              <a:uFillTx/>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90000"/>
              </a:lnSpc>
              <a:spcBef>
                <a:spcPts val="1000"/>
              </a:spcBef>
              <a:spcAft>
                <a:spcPts val="0"/>
              </a:spcAft>
              <a:buClrTx/>
              <a:buSzTx/>
              <a:buFont typeface="Wingdings 2" pitchFamily="18" charset="2"/>
              <a:buNone/>
              <a:tabLst/>
              <a:defRPr/>
            </a:pPr>
            <a:endParaRPr kumimoji="0" lang="sv-SE" sz="2600" b="0" i="0" u="none" strike="noStrike" kern="1200" cap="none" spc="0" normalizeH="0" baseline="0" noProof="0" dirty="0">
              <a:ln>
                <a:noFill/>
              </a:ln>
              <a:solidFill>
                <a:srgbClr val="000000"/>
              </a:solidFill>
              <a:effectLst/>
              <a:uLnTx/>
              <a:uFillTx/>
              <a:latin typeface="Arial"/>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Char char=""/>
              <a:tabLst/>
              <a:defRPr/>
            </a:pPr>
            <a:endParaRPr kumimoji="0" lang="sv-SE" sz="2800" b="0" i="0" u="none" strike="noStrike" kern="1200" cap="none" spc="0" normalizeH="0" baseline="0" noProof="0" dirty="0">
              <a:ln>
                <a:noFill/>
              </a:ln>
              <a:solidFill>
                <a:srgbClr val="000000"/>
              </a:solidFill>
              <a:effectLst/>
              <a:uLnTx/>
              <a:uFillTx/>
              <a:latin typeface="Arial"/>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Char char=""/>
              <a:tabLst/>
              <a:defRPr/>
            </a:pPr>
            <a:endParaRPr kumimoji="0" lang="sv-SE" sz="2800" b="0" i="0" u="none" strike="noStrike" kern="1200" cap="none" spc="0" normalizeH="0" baseline="0" noProof="0" dirty="0">
              <a:ln>
                <a:noFill/>
              </a:ln>
              <a:solidFill>
                <a:srgbClr val="000000"/>
              </a:solidFill>
              <a:effectLst/>
              <a:uLnTx/>
              <a:uFillTx/>
              <a:latin typeface="Arial"/>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Char char=""/>
              <a:tabLst/>
              <a:defRPr/>
            </a:pPr>
            <a:endParaRPr kumimoji="0" lang="sv-SE" sz="2800" b="0" i="0" u="none" strike="noStrike" kern="1200" cap="none" spc="0" normalizeH="0" baseline="0" noProof="0" dirty="0">
              <a:ln>
                <a:noFill/>
              </a:ln>
              <a:solidFill>
                <a:srgbClr val="000000"/>
              </a:solidFill>
              <a:effectLst/>
              <a:uLnTx/>
              <a:uFillTx/>
              <a:latin typeface="Arial"/>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Char char=""/>
              <a:tabLst/>
              <a:defRPr/>
            </a:pPr>
            <a:endParaRPr kumimoji="0" lang="sv-SE" sz="2800" b="0" i="0" u="none" strike="noStrike" kern="1200" cap="none" spc="0" normalizeH="0" baseline="0" noProof="0" dirty="0">
              <a:ln>
                <a:noFill/>
              </a:ln>
              <a:solidFill>
                <a:srgbClr val="000000"/>
              </a:solidFill>
              <a:effectLst/>
              <a:uLnTx/>
              <a:uFillTx/>
              <a:latin typeface="Arial"/>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2" pitchFamily="18" charset="2"/>
              <a:buChar char=""/>
              <a:tabLst/>
              <a:defRPr/>
            </a:pPr>
            <a:endParaRPr kumimoji="0" lang="sv-SE" sz="2800" b="0" i="0" u="none" strike="noStrike" kern="1200" cap="none" spc="0" normalizeH="0" baseline="0" noProof="0" dirty="0">
              <a:ln>
                <a:noFill/>
              </a:ln>
              <a:solidFill>
                <a:srgbClr val="000000"/>
              </a:solidFill>
              <a:effectLst/>
              <a:uLnTx/>
              <a:uFillTx/>
              <a:latin typeface="Arial"/>
              <a:cs typeface="+mn-cs"/>
            </a:endParaRPr>
          </a:p>
        </p:txBody>
      </p:sp>
    </p:spTree>
    <p:extLst>
      <p:ext uri="{BB962C8B-B14F-4D97-AF65-F5344CB8AC3E}">
        <p14:creationId xmlns:p14="http://schemas.microsoft.com/office/powerpoint/2010/main" val="2896665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743E614-65D7-4A33-B953-F9FDCC951A5F}"/>
              </a:ext>
            </a:extLst>
          </p:cNvPr>
          <p:cNvSpPr>
            <a:spLocks noGrp="1"/>
          </p:cNvSpPr>
          <p:nvPr>
            <p:ph type="title"/>
          </p:nvPr>
        </p:nvSpPr>
        <p:spPr>
          <a:xfrm>
            <a:off x="609600" y="615942"/>
            <a:ext cx="10972800" cy="1143000"/>
          </a:xfrm>
        </p:spPr>
        <p:txBody>
          <a:bodyPr/>
          <a:lstStyle/>
          <a:p>
            <a:r>
              <a:rPr lang="sv-SE" sz="2400" dirty="0">
                <a:solidFill>
                  <a:schemeClr val="accent1"/>
                </a:solidFill>
              </a:rPr>
              <a:t>Annan sjukvårdskonsumtion </a:t>
            </a:r>
          </a:p>
        </p:txBody>
      </p:sp>
      <p:sp>
        <p:nvSpPr>
          <p:cNvPr id="3" name="Platshållare för innehåll 2">
            <a:extLst>
              <a:ext uri="{FF2B5EF4-FFF2-40B4-BE49-F238E27FC236}">
                <a16:creationId xmlns:a16="http://schemas.microsoft.com/office/drawing/2014/main" id="{A7C1C8CA-782A-46C6-BD01-8AE8F32872CB}"/>
              </a:ext>
            </a:extLst>
          </p:cNvPr>
          <p:cNvSpPr>
            <a:spLocks noGrp="1"/>
          </p:cNvSpPr>
          <p:nvPr>
            <p:ph idx="1"/>
          </p:nvPr>
        </p:nvSpPr>
        <p:spPr>
          <a:xfrm>
            <a:off x="609600" y="1758942"/>
            <a:ext cx="10972800" cy="4525963"/>
          </a:xfrm>
        </p:spPr>
        <p:txBody>
          <a:bodyPr/>
          <a:lstStyle/>
          <a:p>
            <a:pPr marL="0" indent="0">
              <a:lnSpc>
                <a:spcPct val="80000"/>
              </a:lnSpc>
              <a:buNone/>
            </a:pPr>
            <a:r>
              <a:rPr lang="sv-SE" sz="1800" i="1" dirty="0"/>
              <a:t>Nedan statistik avser 149 unika patienter med minst 2 hembesök från teamet och första kontakt med teamet senast 30/6 (dvs 3 mån före 30/9).</a:t>
            </a:r>
          </a:p>
          <a:p>
            <a:pPr>
              <a:lnSpc>
                <a:spcPct val="80000"/>
              </a:lnSpc>
            </a:pPr>
            <a:endParaRPr lang="sv-SE" sz="1800" dirty="0"/>
          </a:p>
          <a:p>
            <a:pPr>
              <a:lnSpc>
                <a:spcPct val="80000"/>
              </a:lnSpc>
            </a:pPr>
            <a:r>
              <a:rPr lang="sv-SE" sz="1800" dirty="0"/>
              <a:t>Antal besök på akutmottagning 3 mån före 		89 </a:t>
            </a:r>
            <a:r>
              <a:rPr lang="sv-SE" sz="1800" dirty="0" err="1"/>
              <a:t>st</a:t>
            </a:r>
            <a:endParaRPr lang="sv-SE" sz="1800" dirty="0"/>
          </a:p>
          <a:p>
            <a:pPr>
              <a:lnSpc>
                <a:spcPct val="80000"/>
              </a:lnSpc>
            </a:pPr>
            <a:r>
              <a:rPr lang="sv-SE" sz="1800" dirty="0"/>
              <a:t>Antal besök på akutmottagning 3 mån efter		60 </a:t>
            </a:r>
            <a:r>
              <a:rPr lang="sv-SE" sz="1800" dirty="0" err="1"/>
              <a:t>st</a:t>
            </a:r>
            <a:endParaRPr lang="sv-SE" sz="1800" dirty="0"/>
          </a:p>
          <a:p>
            <a:pPr>
              <a:lnSpc>
                <a:spcPct val="80000"/>
              </a:lnSpc>
            </a:pPr>
            <a:endParaRPr lang="sv-SE" sz="1800" dirty="0"/>
          </a:p>
          <a:p>
            <a:pPr>
              <a:lnSpc>
                <a:spcPct val="80000"/>
              </a:lnSpc>
            </a:pPr>
            <a:r>
              <a:rPr lang="sv-SE" sz="1800" dirty="0"/>
              <a:t>Antal slutenvårdsdagar 3 mån före 			777 </a:t>
            </a:r>
            <a:r>
              <a:rPr lang="sv-SE" sz="1800" dirty="0" err="1"/>
              <a:t>dgr</a:t>
            </a:r>
            <a:endParaRPr lang="sv-SE" sz="1800" dirty="0"/>
          </a:p>
          <a:p>
            <a:pPr>
              <a:lnSpc>
                <a:spcPct val="80000"/>
              </a:lnSpc>
            </a:pPr>
            <a:r>
              <a:rPr lang="sv-SE" sz="1800" dirty="0"/>
              <a:t>Antal slutenvårdsdagar 3 mån efter 			495 </a:t>
            </a:r>
            <a:r>
              <a:rPr lang="sv-SE" sz="1800" dirty="0" err="1"/>
              <a:t>dgr</a:t>
            </a:r>
            <a:endParaRPr lang="sv-SE" sz="1800" dirty="0"/>
          </a:p>
          <a:p>
            <a:pPr>
              <a:lnSpc>
                <a:spcPct val="80000"/>
              </a:lnSpc>
            </a:pPr>
            <a:endParaRPr lang="sv-SE" sz="1800" dirty="0"/>
          </a:p>
          <a:p>
            <a:pPr>
              <a:lnSpc>
                <a:spcPct val="80000"/>
              </a:lnSpc>
            </a:pPr>
            <a:r>
              <a:rPr lang="sv-SE" sz="1800" dirty="0"/>
              <a:t>Antal återinskrivningar 3 mån före 			24 </a:t>
            </a:r>
            <a:r>
              <a:rPr lang="sv-SE" sz="1800" dirty="0" err="1"/>
              <a:t>st</a:t>
            </a:r>
            <a:endParaRPr lang="sv-SE" sz="1800" dirty="0"/>
          </a:p>
          <a:p>
            <a:pPr>
              <a:lnSpc>
                <a:spcPct val="80000"/>
              </a:lnSpc>
            </a:pPr>
            <a:r>
              <a:rPr lang="sv-SE" sz="1800" dirty="0"/>
              <a:t>Antal återinskrivningar 3 mån efter 			12 </a:t>
            </a:r>
            <a:r>
              <a:rPr lang="sv-SE" sz="1800" dirty="0" err="1"/>
              <a:t>st</a:t>
            </a:r>
            <a:endParaRPr lang="sv-SE" sz="1800" dirty="0"/>
          </a:p>
          <a:p>
            <a:pPr marL="0" indent="0">
              <a:lnSpc>
                <a:spcPct val="80000"/>
              </a:lnSpc>
              <a:buNone/>
            </a:pPr>
            <a:endParaRPr lang="sv-SE" sz="1800" dirty="0"/>
          </a:p>
          <a:p>
            <a:pPr>
              <a:lnSpc>
                <a:spcPct val="80000"/>
              </a:lnSpc>
            </a:pPr>
            <a:r>
              <a:rPr lang="sv-SE" sz="1800" dirty="0"/>
              <a:t>Antal hembesök från primärvården 3 mån före		109 </a:t>
            </a:r>
            <a:r>
              <a:rPr lang="sv-SE" sz="1800" dirty="0" err="1"/>
              <a:t>st</a:t>
            </a:r>
            <a:endParaRPr lang="sv-SE" sz="1800" dirty="0"/>
          </a:p>
          <a:p>
            <a:pPr>
              <a:lnSpc>
                <a:spcPct val="80000"/>
              </a:lnSpc>
            </a:pPr>
            <a:r>
              <a:rPr lang="sv-SE" sz="1800" dirty="0"/>
              <a:t>Antal hembesök från primärvården 3 mån efter		133 </a:t>
            </a:r>
            <a:r>
              <a:rPr lang="sv-SE" sz="1800" dirty="0" err="1"/>
              <a:t>st</a:t>
            </a:r>
            <a:endParaRPr lang="sv-SE" sz="1800" dirty="0"/>
          </a:p>
          <a:p>
            <a:pPr marL="0" indent="0">
              <a:lnSpc>
                <a:spcPct val="80000"/>
              </a:lnSpc>
              <a:buNone/>
            </a:pPr>
            <a:r>
              <a:rPr lang="sv-SE" sz="1800" dirty="0"/>
              <a:t>			</a:t>
            </a:r>
          </a:p>
          <a:p>
            <a:pPr>
              <a:lnSpc>
                <a:spcPct val="80000"/>
              </a:lnSpc>
            </a:pPr>
            <a:endParaRPr lang="sv-SE" sz="2800" dirty="0"/>
          </a:p>
        </p:txBody>
      </p:sp>
    </p:spTree>
    <p:extLst>
      <p:ext uri="{BB962C8B-B14F-4D97-AF65-F5344CB8AC3E}">
        <p14:creationId xmlns:p14="http://schemas.microsoft.com/office/powerpoint/2010/main" val="1308837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21C50E5-A933-1ADD-A114-A68C74FE0346}"/>
              </a:ext>
            </a:extLst>
          </p:cNvPr>
          <p:cNvSpPr>
            <a:spLocks noGrp="1"/>
          </p:cNvSpPr>
          <p:nvPr>
            <p:ph type="ctrTitle"/>
          </p:nvPr>
        </p:nvSpPr>
        <p:spPr>
          <a:xfrm>
            <a:off x="703223" y="3819809"/>
            <a:ext cx="4641668" cy="83258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lang="sv-SE" dirty="0"/>
            </a:br>
            <a:br>
              <a:rPr lang="sv-SE" dirty="0"/>
            </a:br>
            <a:r>
              <a:rPr lang="sv-SE" dirty="0"/>
              <a:t> </a:t>
            </a:r>
            <a:br>
              <a:rPr lang="sv-SE" dirty="0"/>
            </a:br>
            <a:br>
              <a:rPr lang="sv-SE" dirty="0"/>
            </a:br>
            <a:br>
              <a:rPr lang="sv-SE" dirty="0"/>
            </a:br>
            <a:br>
              <a:rPr lang="sv-SE" dirty="0"/>
            </a:br>
            <a:br>
              <a:rPr lang="sv-SE" dirty="0"/>
            </a:br>
            <a:br>
              <a:rPr lang="sv-SE" dirty="0"/>
            </a:br>
            <a:r>
              <a:rPr lang="sv-SE" sz="2400" dirty="0">
                <a:solidFill>
                  <a:schemeClr val="tx1"/>
                </a:solidFill>
              </a:rPr>
              <a:t>KEFU-rapport</a:t>
            </a:r>
            <a:br>
              <a:rPr lang="sv-SE" dirty="0"/>
            </a:br>
            <a:br>
              <a:rPr lang="sv-SE" dirty="0"/>
            </a:br>
            <a:br>
              <a:rPr kumimoji="0" lang="sv-SE" sz="1800" b="0" i="1" u="none" strike="noStrike" kern="1200" cap="none" spc="0" normalizeH="0" baseline="0" noProof="0" dirty="0">
                <a:ln>
                  <a:noFill/>
                </a:ln>
                <a:solidFill>
                  <a:prstClr val="white"/>
                </a:solidFill>
                <a:effectLst/>
                <a:uLnTx/>
                <a:uFillTx/>
                <a:latin typeface="Arial" panose="020B0604020202020204"/>
                <a:ea typeface="Calibri" panose="020F0502020204030204" pitchFamily="34" charset="0"/>
                <a:cs typeface="+mn-cs"/>
              </a:rPr>
            </a:br>
            <a:r>
              <a:rPr kumimoji="0" lang="sv-SE" sz="1800" b="0" i="0" u="sng" strike="noStrike" kern="1200" cap="none" spc="0" normalizeH="0" baseline="0" noProof="0" dirty="0">
                <a:ln>
                  <a:noFill/>
                </a:ln>
                <a:solidFill>
                  <a:prstClr val="white"/>
                </a:solidFill>
                <a:effectLst/>
                <a:uLnTx/>
                <a:uFillTx/>
                <a:latin typeface="Hind" panose="02000000000000000000" pitchFamily="2"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2023:1  Samordnad och personcentrerad </a:t>
            </a:r>
            <a:r>
              <a:rPr kumimoji="0" lang="sv-SE" sz="1800" b="0" i="0" u="sng" strike="noStrike" kern="1200" cap="none" spc="0" normalizeH="0" baseline="0" noProof="0" dirty="0" err="1">
                <a:ln>
                  <a:noFill/>
                </a:ln>
                <a:solidFill>
                  <a:prstClr val="white"/>
                </a:solidFill>
                <a:effectLst/>
                <a:uLnTx/>
                <a:uFillTx/>
                <a:latin typeface="Hind" panose="02000000000000000000" pitchFamily="2"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va</a:t>
            </a:r>
            <a:r>
              <a:rPr kumimoji="0" lang="sv-SE" sz="1800" b="0" i="0" u="sng"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a:t>
            </a:r>
            <a:r>
              <a:rPr kumimoji="0" lang="sv-SE" sz="1800" b="0" i="0" u="sng" strike="noStrike" kern="1200" cap="none" spc="0" normalizeH="0" baseline="0" noProof="0" dirty="0" err="1">
                <a:ln>
                  <a:noFill/>
                </a:ln>
                <a:solidFill>
                  <a:prstClr val="white"/>
                </a:solidFill>
                <a:effectLst/>
                <a:uLnTx/>
                <a:uFillTx/>
                <a:latin typeface="Hind" panose="02000000000000000000" pitchFamily="2"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rd</a:t>
            </a:r>
            <a:r>
              <a:rPr kumimoji="0" lang="sv-SE" sz="1800" b="0" i="0" u="sng" strike="noStrike" kern="1200" cap="none" spc="0" normalizeH="0" baseline="0" noProof="0" dirty="0">
                <a:ln>
                  <a:noFill/>
                </a:ln>
                <a:solidFill>
                  <a:prstClr val="white"/>
                </a:solidFill>
                <a:effectLst/>
                <a:uLnTx/>
                <a:uFillTx/>
                <a:latin typeface="Hind" panose="02000000000000000000" pitchFamily="2"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 i hemmet - en fallstudie av mobilt team </a:t>
            </a:r>
            <a:r>
              <a:rPr kumimoji="0" lang="sv-SE" sz="1800" b="0" i="0" u="sng" strike="noStrike" kern="1200" cap="none" spc="0" normalizeH="0" baseline="0" noProof="0" dirty="0" err="1">
                <a:ln>
                  <a:noFill/>
                </a:ln>
                <a:solidFill>
                  <a:prstClr val="white"/>
                </a:solidFill>
                <a:effectLst/>
                <a:uLnTx/>
                <a:uFillTx/>
                <a:latin typeface="Hind" panose="02000000000000000000" pitchFamily="2"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na</a:t>
            </a:r>
            <a:r>
              <a:rPr kumimoji="0" lang="sv-SE" sz="1800" b="0" i="0" u="sng"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a:t>
            </a:r>
            <a:r>
              <a:rPr kumimoji="0" lang="sv-SE" sz="1800" b="0" i="0" u="sng" strike="noStrike" kern="1200" cap="none" spc="0" normalizeH="0" baseline="0" noProof="0" dirty="0" err="1">
                <a:ln>
                  <a:noFill/>
                </a:ln>
                <a:solidFill>
                  <a:prstClr val="white"/>
                </a:solidFill>
                <a:effectLst/>
                <a:uLnTx/>
                <a:uFillTx/>
                <a:latin typeface="Hind" panose="02000000000000000000" pitchFamily="2"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rsjukva</a:t>
            </a:r>
            <a:r>
              <a:rPr kumimoji="0" lang="sv-SE" sz="1800" b="0" i="0" u="sng"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a:t>
            </a:r>
            <a:r>
              <a:rPr kumimoji="0" lang="sv-SE" sz="1800" b="0" i="0" u="sng" strike="noStrike" kern="1200" cap="none" spc="0" normalizeH="0" baseline="0" noProof="0" dirty="0" err="1">
                <a:ln>
                  <a:noFill/>
                </a:ln>
                <a:solidFill>
                  <a:prstClr val="white"/>
                </a:solidFill>
                <a:effectLst/>
                <a:uLnTx/>
                <a:uFillTx/>
                <a:latin typeface="Hind" panose="02000000000000000000" pitchFamily="2"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rd</a:t>
            </a:r>
            <a:r>
              <a:rPr kumimoji="0" lang="sv-SE" sz="1800" b="0" i="0" u="sng" strike="noStrike" kern="1200" cap="none" spc="0" normalizeH="0" baseline="0" noProof="0" dirty="0">
                <a:ln>
                  <a:noFill/>
                </a:ln>
                <a:solidFill>
                  <a:prstClr val="white"/>
                </a:solidFill>
                <a:effectLst/>
                <a:uLnTx/>
                <a:uFillTx/>
                <a:latin typeface="Hind" panose="02000000000000000000" pitchFamily="2" charset="0"/>
                <a:ea typeface="Calibri" panose="020F0502020204030204" pitchFamily="34" charset="0"/>
                <a:cs typeface="+mn-cs"/>
                <a:hlinkClick r:id="rId2">
                  <a:extLst>
                    <a:ext uri="{A12FA001-AC4F-418D-AE19-62706E023703}">
                      <ahyp:hlinkClr xmlns:ahyp="http://schemas.microsoft.com/office/drawing/2018/hyperlinkcolor" val="tx"/>
                    </a:ext>
                  </a:extLst>
                </a:hlinkClick>
              </a:rPr>
              <a:t> Landskrona </a:t>
            </a:r>
            <a:br>
              <a:rPr kumimoji="0" lang="sv-SE" sz="1800" b="0" i="0" u="sng" strike="noStrike" kern="1200" cap="none" spc="0" normalizeH="0" baseline="0" noProof="0" dirty="0">
                <a:ln>
                  <a:noFill/>
                </a:ln>
                <a:solidFill>
                  <a:prstClr val="white"/>
                </a:solidFill>
                <a:effectLst/>
                <a:uLnTx/>
                <a:uFillTx/>
                <a:latin typeface="Hind" panose="02000000000000000000" pitchFamily="2" charset="0"/>
                <a:ea typeface="Calibri" panose="020F0502020204030204" pitchFamily="34" charset="0"/>
                <a:cs typeface="+mn-cs"/>
              </a:rPr>
            </a:br>
            <a:br>
              <a:rPr kumimoji="0" lang="sv-SE" sz="1800" b="0" i="0" u="sng" strike="noStrike" kern="1200" cap="none" spc="0" normalizeH="0" baseline="0" noProof="0" dirty="0">
                <a:ln>
                  <a:noFill/>
                </a:ln>
                <a:solidFill>
                  <a:prstClr val="white"/>
                </a:solidFill>
                <a:effectLst/>
                <a:uLnTx/>
                <a:uFillTx/>
                <a:latin typeface="Hind" panose="02000000000000000000" pitchFamily="2" charset="0"/>
                <a:ea typeface="Calibri" panose="020F0502020204030204" pitchFamily="34" charset="0"/>
                <a:cs typeface="+mn-cs"/>
              </a:rPr>
            </a:br>
            <a:br>
              <a:rPr kumimoji="0" lang="sv-SE" sz="1800" b="0" i="0" strike="noStrike" kern="1200" cap="none" spc="0" normalizeH="0" baseline="0" noProof="0" dirty="0">
                <a:ln>
                  <a:noFill/>
                </a:ln>
                <a:solidFill>
                  <a:prstClr val="white"/>
                </a:solidFill>
                <a:effectLst/>
                <a:uLnTx/>
                <a:uFillTx/>
                <a:latin typeface="Hind" panose="02000000000000000000" pitchFamily="2" charset="0"/>
                <a:ea typeface="Calibri" panose="020F0502020204030204" pitchFamily="34" charset="0"/>
                <a:cs typeface="+mn-cs"/>
              </a:rPr>
            </a:br>
            <a:r>
              <a:rPr kumimoji="0" lang="sv-SE" sz="1200" b="0" i="0" strike="noStrike" kern="1200" cap="none" spc="0" normalizeH="0" baseline="0" noProof="0" dirty="0">
                <a:ln>
                  <a:noFill/>
                </a:ln>
                <a:solidFill>
                  <a:prstClr val="white"/>
                </a:solidFill>
                <a:effectLst/>
                <a:uLnTx/>
                <a:uFillTx/>
                <a:latin typeface="Hind" panose="02000000000000000000" pitchFamily="2" charset="0"/>
                <a:ea typeface="Calibri" panose="020F0502020204030204" pitchFamily="34" charset="0"/>
                <a:cs typeface="+mn-cs"/>
              </a:rPr>
              <a:t>2023-10-03</a:t>
            </a:r>
            <a:br>
              <a:rPr kumimoji="0" lang="sv-SE" sz="2400" b="0" i="0" u="sng" strike="noStrike" kern="1200" cap="none" spc="0" normalizeH="0" baseline="0" noProof="0" dirty="0">
                <a:ln>
                  <a:noFill/>
                </a:ln>
                <a:solidFill>
                  <a:prstClr val="white"/>
                </a:solidFill>
                <a:effectLst/>
                <a:uLnTx/>
                <a:uFillTx/>
                <a:latin typeface="+mn-lt"/>
                <a:ea typeface="Calibri" panose="020F0502020204030204" pitchFamily="34" charset="0"/>
                <a:cs typeface="+mn-cs"/>
              </a:rPr>
            </a:br>
            <a:endParaRPr lang="sv-SE" sz="2400" dirty="0">
              <a:latin typeface="+mn-lt"/>
            </a:endParaRPr>
          </a:p>
        </p:txBody>
      </p:sp>
      <p:pic>
        <p:nvPicPr>
          <p:cNvPr id="5" name="Bildobjekt 4">
            <a:extLst>
              <a:ext uri="{FF2B5EF4-FFF2-40B4-BE49-F238E27FC236}">
                <a16:creationId xmlns:a16="http://schemas.microsoft.com/office/drawing/2014/main" id="{FC865FF4-06D3-F5EF-D624-7078E30C1A6B}"/>
              </a:ext>
            </a:extLst>
          </p:cNvPr>
          <p:cNvPicPr>
            <a:picLocks noChangeAspect="1"/>
          </p:cNvPicPr>
          <p:nvPr/>
        </p:nvPicPr>
        <p:blipFill>
          <a:blip r:embed="rId3"/>
          <a:stretch>
            <a:fillRect/>
          </a:stretch>
        </p:blipFill>
        <p:spPr>
          <a:xfrm>
            <a:off x="5919858" y="322217"/>
            <a:ext cx="4467672" cy="5974080"/>
          </a:xfrm>
          <a:prstGeom prst="rect">
            <a:avLst/>
          </a:prstGeom>
        </p:spPr>
      </p:pic>
    </p:spTree>
    <p:extLst>
      <p:ext uri="{BB962C8B-B14F-4D97-AF65-F5344CB8AC3E}">
        <p14:creationId xmlns:p14="http://schemas.microsoft.com/office/powerpoint/2010/main" val="1654944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9A6EB-0B91-62EB-20A7-AD7D8D1E16AF}"/>
              </a:ext>
            </a:extLst>
          </p:cNvPr>
          <p:cNvSpPr>
            <a:spLocks noGrp="1"/>
          </p:cNvSpPr>
          <p:nvPr>
            <p:ph type="title"/>
          </p:nvPr>
        </p:nvSpPr>
        <p:spPr>
          <a:xfrm>
            <a:off x="470262" y="-162793"/>
            <a:ext cx="10972800" cy="1143000"/>
          </a:xfrm>
        </p:spPr>
        <p:txBody>
          <a:bodyPr>
            <a:normAutofit fontScale="90000"/>
          </a:bodyPr>
          <a:lstStyle/>
          <a:p>
            <a:br>
              <a:rPr lang="sv-SE" dirty="0"/>
            </a:br>
            <a:r>
              <a:rPr lang="sv-SE" sz="2700" dirty="0">
                <a:solidFill>
                  <a:schemeClr val="tx2"/>
                </a:solidFill>
              </a:rPr>
              <a:t>Erfarenhet från fem månader Mobilt team närsjukvård Landskrona</a:t>
            </a:r>
            <a:br>
              <a:rPr lang="sv-SE" dirty="0"/>
            </a:br>
            <a:endParaRPr lang="sv-SE" dirty="0"/>
          </a:p>
        </p:txBody>
      </p:sp>
      <p:sp>
        <p:nvSpPr>
          <p:cNvPr id="5" name="Content Placeholder 4">
            <a:extLst>
              <a:ext uri="{FF2B5EF4-FFF2-40B4-BE49-F238E27FC236}">
                <a16:creationId xmlns:a16="http://schemas.microsoft.com/office/drawing/2014/main" id="{C0735C82-41E1-BEBE-2FD7-2A8782B67A0D}"/>
              </a:ext>
            </a:extLst>
          </p:cNvPr>
          <p:cNvSpPr>
            <a:spLocks noGrp="1"/>
          </p:cNvSpPr>
          <p:nvPr>
            <p:ph idx="1"/>
          </p:nvPr>
        </p:nvSpPr>
        <p:spPr>
          <a:xfrm>
            <a:off x="470262" y="1219200"/>
            <a:ext cx="11556275" cy="5172891"/>
          </a:xfrm>
        </p:spPr>
        <p:txBody>
          <a:bodyPr>
            <a:normAutofit lnSpcReduction="10000"/>
          </a:bodyPr>
          <a:lstStyle/>
          <a:p>
            <a:r>
              <a:rPr lang="sv-SE" sz="1900" dirty="0"/>
              <a:t>Skapa förutsättningar för god kommunikation mellan samverkande parter.</a:t>
            </a:r>
          </a:p>
          <a:p>
            <a:r>
              <a:rPr lang="sv-SE" sz="1900" dirty="0"/>
              <a:t>Tidigt enas om en gemensam målbild med vårdformen och samverkan.</a:t>
            </a:r>
          </a:p>
          <a:p>
            <a:r>
              <a:rPr lang="sv-SE" sz="1900" dirty="0"/>
              <a:t>Skapa och underhålla goda relationer.</a:t>
            </a:r>
          </a:p>
          <a:p>
            <a:r>
              <a:rPr lang="sv-SE" sz="1900" dirty="0"/>
              <a:t>Dela erfarenheter, utveckla och lära av varandra.</a:t>
            </a:r>
          </a:p>
          <a:p>
            <a:r>
              <a:rPr lang="sv-SE" sz="1900" dirty="0"/>
              <a:t>Vara noggrann med sammansättning av team och projekt/styrgrupp. </a:t>
            </a:r>
          </a:p>
          <a:p>
            <a:r>
              <a:rPr lang="sv-SE" sz="1900" dirty="0"/>
              <a:t>Kompetens och motivation.</a:t>
            </a:r>
          </a:p>
          <a:p>
            <a:r>
              <a:rPr lang="sv-SE" sz="1900" dirty="0"/>
              <a:t>Mandat och drivkrafter.</a:t>
            </a:r>
          </a:p>
          <a:p>
            <a:r>
              <a:rPr lang="sv-SE" sz="1900" dirty="0"/>
              <a:t>Lita på professionen kring att utveckla strukturer, processer och rutiner på ändamålsenligt sätt för att bibehålla motivation.</a:t>
            </a:r>
          </a:p>
          <a:p>
            <a:pPr marL="0" indent="0">
              <a:buNone/>
            </a:pPr>
            <a:endParaRPr lang="sv-SE" sz="1400" dirty="0"/>
          </a:p>
          <a:p>
            <a:pPr marL="0" indent="0">
              <a:buNone/>
            </a:pPr>
            <a:r>
              <a:rPr lang="sv-SE" sz="1200" dirty="0"/>
              <a:t>A.Glenngård, docent, E. Funk, ek dr, Företagsekonomiska institutionen, Lunds universitet. 2023. </a:t>
            </a:r>
          </a:p>
        </p:txBody>
      </p:sp>
    </p:spTree>
    <p:extLst>
      <p:ext uri="{BB962C8B-B14F-4D97-AF65-F5344CB8AC3E}">
        <p14:creationId xmlns:p14="http://schemas.microsoft.com/office/powerpoint/2010/main" val="842107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F1B93E-332B-682E-83CD-F82CC45CE9C4}"/>
              </a:ext>
            </a:extLst>
          </p:cNvPr>
          <p:cNvSpPr>
            <a:spLocks noGrp="1"/>
          </p:cNvSpPr>
          <p:nvPr>
            <p:ph type="title"/>
          </p:nvPr>
        </p:nvSpPr>
        <p:spPr/>
        <p:txBody>
          <a:bodyPr/>
          <a:lstStyle/>
          <a:p>
            <a:r>
              <a:rPr lang="sv-SE" sz="2400" dirty="0">
                <a:solidFill>
                  <a:schemeClr val="tx2"/>
                </a:solidFill>
              </a:rPr>
              <a:t>Vad lära av erfarenheterna från Mobilt team närsjukvård?</a:t>
            </a:r>
          </a:p>
        </p:txBody>
      </p:sp>
      <p:sp>
        <p:nvSpPr>
          <p:cNvPr id="3" name="Platshållare för innehåll 2">
            <a:extLst>
              <a:ext uri="{FF2B5EF4-FFF2-40B4-BE49-F238E27FC236}">
                <a16:creationId xmlns:a16="http://schemas.microsoft.com/office/drawing/2014/main" id="{4619E112-B6EB-F5D4-D34E-52A937848D1C}"/>
              </a:ext>
            </a:extLst>
          </p:cNvPr>
          <p:cNvSpPr>
            <a:spLocks noGrp="1"/>
          </p:cNvSpPr>
          <p:nvPr>
            <p:ph idx="1"/>
          </p:nvPr>
        </p:nvSpPr>
        <p:spPr>
          <a:xfrm>
            <a:off x="470263" y="1045029"/>
            <a:ext cx="11112137" cy="5055010"/>
          </a:xfrm>
        </p:spPr>
        <p:txBody>
          <a:bodyPr/>
          <a:lstStyle/>
          <a:p>
            <a:r>
              <a:rPr lang="sv-SE" sz="1800" dirty="0"/>
              <a:t>Vårdformen tycks göra skillnad för patienter (och anhöriga)</a:t>
            </a:r>
          </a:p>
          <a:p>
            <a:pPr marL="714375">
              <a:buFont typeface="Times New Roman" panose="02020603050405020304" pitchFamily="18" charset="0"/>
              <a:buChar char="̵"/>
            </a:pPr>
            <a:r>
              <a:rPr lang="sv-SE" sz="1800" dirty="0"/>
              <a:t>Bättre helhetssyn.</a:t>
            </a:r>
          </a:p>
          <a:p>
            <a:pPr marL="714375">
              <a:buFont typeface="Times New Roman" panose="02020603050405020304" pitchFamily="18" charset="0"/>
              <a:buChar char="̵"/>
            </a:pPr>
            <a:r>
              <a:rPr lang="sv-SE" sz="1800" dirty="0"/>
              <a:t>Ökad trygghet och mindre oro.</a:t>
            </a:r>
          </a:p>
          <a:p>
            <a:pPr marL="714375">
              <a:buFont typeface="Times New Roman" panose="02020603050405020304" pitchFamily="18" charset="0"/>
              <a:buChar char="̵"/>
            </a:pPr>
            <a:r>
              <a:rPr lang="sv-SE" sz="1800" dirty="0"/>
              <a:t>Bättre tillgänglighet och kontinuitet.</a:t>
            </a:r>
          </a:p>
          <a:p>
            <a:pPr marL="357188" indent="-342900"/>
            <a:r>
              <a:rPr lang="sv-SE" sz="1800" dirty="0"/>
              <a:t>Samverkan bidrar till lärande och utveckling av den professionella rollen – ett meningsfullt och utvecklande arbete (i samverkan).</a:t>
            </a:r>
          </a:p>
          <a:p>
            <a:pPr marL="357188" indent="-342900"/>
            <a:r>
              <a:rPr lang="sv-SE" sz="1800" dirty="0"/>
              <a:t>Förbättrad vårdkvalitet och effektivare resursanvändning</a:t>
            </a:r>
          </a:p>
          <a:p>
            <a:pPr marL="787400" indent="-342900">
              <a:buFont typeface="Times New Roman" panose="02020603050405020304" pitchFamily="18" charset="0"/>
              <a:buChar char="̵"/>
            </a:pPr>
            <a:r>
              <a:rPr lang="sv-SE" sz="1800" dirty="0"/>
              <a:t>Patienterna hamnar inte mellan stolarna.</a:t>
            </a:r>
          </a:p>
          <a:p>
            <a:pPr marL="787400" indent="-342900">
              <a:buFont typeface="Times New Roman" panose="02020603050405020304" pitchFamily="18" charset="0"/>
              <a:buChar char="̵"/>
            </a:pPr>
            <a:r>
              <a:rPr lang="sv-SE" sz="1800" dirty="0"/>
              <a:t>Rätt vård till rätt patient.</a:t>
            </a:r>
          </a:p>
          <a:p>
            <a:pPr marL="787400" indent="-342900">
              <a:buFont typeface="Times New Roman" panose="02020603050405020304" pitchFamily="18" charset="0"/>
              <a:buChar char="̵"/>
            </a:pPr>
            <a:r>
              <a:rPr lang="sv-SE" sz="1800" dirty="0"/>
              <a:t>Mer proaktiv vård.</a:t>
            </a:r>
          </a:p>
          <a:p>
            <a:pPr marL="0" indent="0">
              <a:buNone/>
            </a:pPr>
            <a:r>
              <a:rPr lang="sv-SE" sz="1100" i="1" dirty="0"/>
              <a:t>Källa: A.Glenngård, docent, E. Funk, ek dr, Företagsekonomiska institutionen, Lunds universitet. 2023</a:t>
            </a:r>
            <a:r>
              <a:rPr lang="sv-SE" sz="2000" i="1" dirty="0"/>
              <a:t>. </a:t>
            </a:r>
          </a:p>
          <a:p>
            <a:pPr marL="0" indent="0">
              <a:buNone/>
            </a:pPr>
            <a:endParaRPr lang="sv-SE" sz="2000" dirty="0"/>
          </a:p>
          <a:p>
            <a:pPr>
              <a:buFont typeface="Times New Roman" panose="02020603050405020304" pitchFamily="18" charset="0"/>
              <a:buChar char="̵"/>
            </a:pPr>
            <a:endParaRPr lang="sv-SE" sz="2000" dirty="0"/>
          </a:p>
        </p:txBody>
      </p:sp>
    </p:spTree>
    <p:extLst>
      <p:ext uri="{BB962C8B-B14F-4D97-AF65-F5344CB8AC3E}">
        <p14:creationId xmlns:p14="http://schemas.microsoft.com/office/powerpoint/2010/main" val="173551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72BA1E-01A2-0F8B-5909-BEF0352A7E0D}"/>
              </a:ext>
            </a:extLst>
          </p:cNvPr>
          <p:cNvSpPr>
            <a:spLocks noGrp="1"/>
          </p:cNvSpPr>
          <p:nvPr>
            <p:ph type="title"/>
          </p:nvPr>
        </p:nvSpPr>
        <p:spPr>
          <a:xfrm>
            <a:off x="609600" y="577714"/>
            <a:ext cx="10972800" cy="1143000"/>
          </a:xfrm>
        </p:spPr>
        <p:txBody>
          <a:bodyPr/>
          <a:lstStyle/>
          <a:p>
            <a:r>
              <a:rPr lang="sv-SE" sz="2400" dirty="0">
                <a:solidFill>
                  <a:schemeClr val="tx2"/>
                </a:solidFill>
              </a:rPr>
              <a:t>Samverkande parters upplevelse</a:t>
            </a:r>
          </a:p>
        </p:txBody>
      </p:sp>
      <p:sp>
        <p:nvSpPr>
          <p:cNvPr id="3" name="Platshållare för innehåll 2">
            <a:extLst>
              <a:ext uri="{FF2B5EF4-FFF2-40B4-BE49-F238E27FC236}">
                <a16:creationId xmlns:a16="http://schemas.microsoft.com/office/drawing/2014/main" id="{5585BBC9-D0A0-0711-D60B-B6DB65FF660F}"/>
              </a:ext>
            </a:extLst>
          </p:cNvPr>
          <p:cNvSpPr>
            <a:spLocks noGrp="1"/>
          </p:cNvSpPr>
          <p:nvPr>
            <p:ph idx="1"/>
          </p:nvPr>
        </p:nvSpPr>
        <p:spPr>
          <a:xfrm>
            <a:off x="609600" y="1503000"/>
            <a:ext cx="10972800" cy="4525963"/>
          </a:xfrm>
        </p:spPr>
        <p:txBody>
          <a:bodyPr/>
          <a:lstStyle/>
          <a:p>
            <a:r>
              <a:rPr lang="sv-SE" sz="1800" dirty="0"/>
              <a:t>Ett nytt verktyg i verktygslådan (bättre personcentrering, triagering och förbättrad vårdkvalitet (rätt vård, till rätt patient i rätt tid).</a:t>
            </a:r>
          </a:p>
          <a:p>
            <a:r>
              <a:rPr lang="sv-SE" sz="1800" dirty="0"/>
              <a:t>Bättre professionellt arbete och på sikt en attraktivare arbetsplats.</a:t>
            </a:r>
          </a:p>
          <a:p>
            <a:r>
              <a:rPr lang="sv-SE" sz="1800" dirty="0"/>
              <a:t>Ambulans kan köra ”rätt” personer till sjukhuset.</a:t>
            </a:r>
          </a:p>
          <a:p>
            <a:r>
              <a:rPr lang="sv-SE" sz="1800" dirty="0"/>
              <a:t>Ökad tillgänglighet läkare och kurator.</a:t>
            </a:r>
          </a:p>
          <a:p>
            <a:r>
              <a:rPr lang="sv-SE" sz="1800" dirty="0"/>
              <a:t>God samverkan och god kommunikation.</a:t>
            </a:r>
          </a:p>
          <a:p>
            <a:endParaRPr lang="sv-SE" sz="2000" dirty="0"/>
          </a:p>
          <a:p>
            <a:endParaRPr lang="sv-SE" sz="2000" dirty="0"/>
          </a:p>
          <a:p>
            <a:endParaRPr lang="sv-SE" sz="2000" i="1" dirty="0"/>
          </a:p>
          <a:p>
            <a:pPr marL="0" indent="0">
              <a:buNone/>
            </a:pPr>
            <a:r>
              <a:rPr lang="sv-SE" sz="1100" i="1" dirty="0"/>
              <a:t>Källa: A.Glenngård, docent, E. Funk, ek dr, Företagsekonomiska institutionen, Lunds universitet. 2023. </a:t>
            </a:r>
          </a:p>
          <a:p>
            <a:pPr marL="0" indent="0">
              <a:buNone/>
            </a:pPr>
            <a:endParaRPr lang="sv-SE" sz="2000" dirty="0"/>
          </a:p>
        </p:txBody>
      </p:sp>
    </p:spTree>
    <p:extLst>
      <p:ext uri="{BB962C8B-B14F-4D97-AF65-F5344CB8AC3E}">
        <p14:creationId xmlns:p14="http://schemas.microsoft.com/office/powerpoint/2010/main" val="1246431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732A1A68-D919-E446-611B-B15B5AD573DD}"/>
              </a:ext>
            </a:extLst>
          </p:cNvPr>
          <p:cNvSpPr>
            <a:spLocks noGrp="1"/>
          </p:cNvSpPr>
          <p:nvPr>
            <p:ph type="title"/>
          </p:nvPr>
        </p:nvSpPr>
        <p:spPr>
          <a:xfrm>
            <a:off x="342899" y="340169"/>
            <a:ext cx="5181600" cy="1143000"/>
          </a:xfrm>
        </p:spPr>
        <p:txBody>
          <a:bodyPr/>
          <a:lstStyle/>
          <a:p>
            <a:r>
              <a:rPr lang="sv-SE" dirty="0">
                <a:solidFill>
                  <a:schemeClr val="tx2"/>
                </a:solidFill>
              </a:rPr>
              <a:t>Bakgrund</a:t>
            </a:r>
          </a:p>
        </p:txBody>
      </p:sp>
      <p:pic>
        <p:nvPicPr>
          <p:cNvPr id="2" name="Platshållare för innehåll 1">
            <a:extLst>
              <a:ext uri="{FF2B5EF4-FFF2-40B4-BE49-F238E27FC236}">
                <a16:creationId xmlns:a16="http://schemas.microsoft.com/office/drawing/2014/main" id="{C0CDB8E3-2AAA-0FDC-587A-C16B50A26EE5}"/>
              </a:ext>
            </a:extLst>
          </p:cNvPr>
          <p:cNvPicPr>
            <a:picLocks noGrp="1" noChangeAspect="1"/>
          </p:cNvPicPr>
          <p:nvPr>
            <p:ph sz="half" idx="1"/>
          </p:nvPr>
        </p:nvPicPr>
        <p:blipFill>
          <a:blip r:embed="rId2"/>
          <a:stretch>
            <a:fillRect/>
          </a:stretch>
        </p:blipFill>
        <p:spPr>
          <a:xfrm>
            <a:off x="914400" y="1079653"/>
            <a:ext cx="5181600" cy="2919649"/>
          </a:xfrm>
          <a:prstGeom prst="rect">
            <a:avLst/>
          </a:prstGeom>
        </p:spPr>
      </p:pic>
      <p:pic>
        <p:nvPicPr>
          <p:cNvPr id="3" name="Bildobjekt 2">
            <a:extLst>
              <a:ext uri="{FF2B5EF4-FFF2-40B4-BE49-F238E27FC236}">
                <a16:creationId xmlns:a16="http://schemas.microsoft.com/office/drawing/2014/main" id="{DB1DA9BD-CAEA-DE9D-6F21-086AC38BE0C1}"/>
              </a:ext>
            </a:extLst>
          </p:cNvPr>
          <p:cNvPicPr>
            <a:picLocks noChangeAspect="1"/>
          </p:cNvPicPr>
          <p:nvPr/>
        </p:nvPicPr>
        <p:blipFill>
          <a:blip r:embed="rId3"/>
          <a:stretch>
            <a:fillRect/>
          </a:stretch>
        </p:blipFill>
        <p:spPr>
          <a:xfrm>
            <a:off x="1461093" y="3390784"/>
            <a:ext cx="5181599" cy="2696003"/>
          </a:xfrm>
          <a:prstGeom prst="rect">
            <a:avLst/>
          </a:prstGeom>
          <a:ln>
            <a:solidFill>
              <a:schemeClr val="bg1">
                <a:lumMod val="65000"/>
              </a:schemeClr>
            </a:solidFill>
          </a:ln>
        </p:spPr>
      </p:pic>
      <p:pic>
        <p:nvPicPr>
          <p:cNvPr id="4" name="Bildobjekt 3">
            <a:extLst>
              <a:ext uri="{FF2B5EF4-FFF2-40B4-BE49-F238E27FC236}">
                <a16:creationId xmlns:a16="http://schemas.microsoft.com/office/drawing/2014/main" id="{5B0BCB2A-2554-7E16-8FF4-EC93C3C747EF}"/>
              </a:ext>
            </a:extLst>
          </p:cNvPr>
          <p:cNvPicPr>
            <a:picLocks noChangeAspect="1"/>
          </p:cNvPicPr>
          <p:nvPr/>
        </p:nvPicPr>
        <p:blipFill>
          <a:blip r:embed="rId4"/>
          <a:stretch>
            <a:fillRect/>
          </a:stretch>
        </p:blipFill>
        <p:spPr>
          <a:xfrm>
            <a:off x="6869638" y="911669"/>
            <a:ext cx="3672952" cy="5181706"/>
          </a:xfrm>
          <a:prstGeom prst="rect">
            <a:avLst/>
          </a:prstGeom>
        </p:spPr>
      </p:pic>
    </p:spTree>
    <p:extLst>
      <p:ext uri="{BB962C8B-B14F-4D97-AF65-F5344CB8AC3E}">
        <p14:creationId xmlns:p14="http://schemas.microsoft.com/office/powerpoint/2010/main" val="172619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B3F7DF-3575-1E1E-4EB2-5892A398B874}"/>
              </a:ext>
            </a:extLst>
          </p:cNvPr>
          <p:cNvSpPr>
            <a:spLocks noGrp="1"/>
          </p:cNvSpPr>
          <p:nvPr>
            <p:ph type="title"/>
          </p:nvPr>
        </p:nvSpPr>
        <p:spPr>
          <a:xfrm>
            <a:off x="609600" y="703851"/>
            <a:ext cx="10972800" cy="1143000"/>
          </a:xfrm>
        </p:spPr>
        <p:txBody>
          <a:bodyPr/>
          <a:lstStyle/>
          <a:p>
            <a:r>
              <a:rPr lang="sv-SE" sz="2400" dirty="0">
                <a:solidFill>
                  <a:schemeClr val="tx2"/>
                </a:solidFill>
              </a:rPr>
              <a:t>Utmaningar</a:t>
            </a:r>
          </a:p>
        </p:txBody>
      </p:sp>
      <p:sp>
        <p:nvSpPr>
          <p:cNvPr id="3" name="Platshållare för innehåll 2">
            <a:extLst>
              <a:ext uri="{FF2B5EF4-FFF2-40B4-BE49-F238E27FC236}">
                <a16:creationId xmlns:a16="http://schemas.microsoft.com/office/drawing/2014/main" id="{AB68CED8-2F51-F806-ADC6-B67FAF86D89A}"/>
              </a:ext>
            </a:extLst>
          </p:cNvPr>
          <p:cNvSpPr>
            <a:spLocks noGrp="1"/>
          </p:cNvSpPr>
          <p:nvPr>
            <p:ph idx="1"/>
          </p:nvPr>
        </p:nvSpPr>
        <p:spPr>
          <a:xfrm>
            <a:off x="609600" y="1741397"/>
            <a:ext cx="10972800" cy="4525963"/>
          </a:xfrm>
        </p:spPr>
        <p:txBody>
          <a:bodyPr/>
          <a:lstStyle/>
          <a:p>
            <a:r>
              <a:rPr lang="sv-SE" sz="1800" dirty="0"/>
              <a:t>Hålla i engagemang över tid.</a:t>
            </a:r>
          </a:p>
          <a:p>
            <a:r>
              <a:rPr lang="sv-SE" sz="1800" dirty="0"/>
              <a:t>Strukturella och administrativa utmaningar (riktlinjer, rutiner, rådande journalsystem).</a:t>
            </a:r>
          </a:p>
          <a:p>
            <a:r>
              <a:rPr lang="sv-SE" sz="1800" dirty="0"/>
              <a:t>Långsiktiga resurser (finansiella, medarbetare).</a:t>
            </a:r>
          </a:p>
          <a:p>
            <a:r>
              <a:rPr lang="sv-SE" sz="1800" dirty="0"/>
              <a:t>Hålla samma takt mellan samverkande parter (kommun får kortare ledtider).</a:t>
            </a:r>
          </a:p>
        </p:txBody>
      </p:sp>
      <p:sp>
        <p:nvSpPr>
          <p:cNvPr id="5" name="textruta 4">
            <a:extLst>
              <a:ext uri="{FF2B5EF4-FFF2-40B4-BE49-F238E27FC236}">
                <a16:creationId xmlns:a16="http://schemas.microsoft.com/office/drawing/2014/main" id="{C170C663-EC94-1709-D346-B42C32E64058}"/>
              </a:ext>
            </a:extLst>
          </p:cNvPr>
          <p:cNvSpPr txBox="1"/>
          <p:nvPr/>
        </p:nvSpPr>
        <p:spPr>
          <a:xfrm>
            <a:off x="731521" y="5593182"/>
            <a:ext cx="9849394" cy="261610"/>
          </a:xfrm>
          <a:prstGeom prst="rect">
            <a:avLst/>
          </a:prstGeom>
          <a:noFill/>
        </p:spPr>
        <p:txBody>
          <a:bodyPr wrap="square">
            <a:spAutoFit/>
          </a:bodyPr>
          <a:lstStyle/>
          <a:p>
            <a:pPr marL="0" indent="0">
              <a:buNone/>
            </a:pPr>
            <a:r>
              <a:rPr lang="sv-SE" sz="1100" i="1" dirty="0"/>
              <a:t>Källa: A.Glenngård, docent, E. Funk, ek dr, Företagsekonomiska institutionen, Lunds universitet. 2023</a:t>
            </a:r>
            <a:r>
              <a:rPr lang="sv-SE" sz="1100" dirty="0"/>
              <a:t>. </a:t>
            </a:r>
          </a:p>
        </p:txBody>
      </p:sp>
    </p:spTree>
    <p:extLst>
      <p:ext uri="{BB962C8B-B14F-4D97-AF65-F5344CB8AC3E}">
        <p14:creationId xmlns:p14="http://schemas.microsoft.com/office/powerpoint/2010/main" val="3061853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8004210-391B-7F09-75C0-AF42D10BD714}"/>
              </a:ext>
            </a:extLst>
          </p:cNvPr>
          <p:cNvSpPr>
            <a:spLocks noGrp="1"/>
          </p:cNvSpPr>
          <p:nvPr>
            <p:ph type="title"/>
          </p:nvPr>
        </p:nvSpPr>
        <p:spPr>
          <a:xfrm>
            <a:off x="609600" y="595131"/>
            <a:ext cx="10972800" cy="1143000"/>
          </a:xfrm>
        </p:spPr>
        <p:txBody>
          <a:bodyPr/>
          <a:lstStyle/>
          <a:p>
            <a:r>
              <a:rPr lang="sv-SE" sz="2400" b="1" dirty="0">
                <a:solidFill>
                  <a:schemeClr val="tx2"/>
                </a:solidFill>
              </a:rPr>
              <a:t>Lärdom</a:t>
            </a:r>
            <a:br>
              <a:rPr lang="sv-SE" sz="4000" b="1" dirty="0">
                <a:solidFill>
                  <a:schemeClr val="tx2"/>
                </a:solidFill>
              </a:rPr>
            </a:br>
            <a:endParaRPr lang="sv-SE" dirty="0"/>
          </a:p>
        </p:txBody>
      </p:sp>
      <p:sp>
        <p:nvSpPr>
          <p:cNvPr id="3" name="Platshållare för innehåll 2">
            <a:extLst>
              <a:ext uri="{FF2B5EF4-FFF2-40B4-BE49-F238E27FC236}">
                <a16:creationId xmlns:a16="http://schemas.microsoft.com/office/drawing/2014/main" id="{FE7A4200-EF24-2277-63A2-A6FE269CEC02}"/>
              </a:ext>
            </a:extLst>
          </p:cNvPr>
          <p:cNvSpPr>
            <a:spLocks noGrp="1"/>
          </p:cNvSpPr>
          <p:nvPr>
            <p:ph idx="1"/>
          </p:nvPr>
        </p:nvSpPr>
        <p:spPr>
          <a:xfrm>
            <a:off x="609600" y="1606713"/>
            <a:ext cx="10972800" cy="4525963"/>
          </a:xfrm>
        </p:spPr>
        <p:txBody>
          <a:bodyPr/>
          <a:lstStyle/>
          <a:p>
            <a:r>
              <a:rPr lang="sv-SE" sz="1800" dirty="0"/>
              <a:t>Ödmjukhet inför vad som går att mäta och utvärdera.</a:t>
            </a:r>
          </a:p>
          <a:p>
            <a:r>
              <a:rPr lang="sv-SE" sz="1800" dirty="0"/>
              <a:t>Ha beredskap för att det kanske inte går att åstadkomma ett minskat resursanvändande totalt sett genom att implementera teambaserade primärvårdsmodeller.</a:t>
            </a:r>
          </a:p>
          <a:p>
            <a:r>
              <a:rPr lang="sv-SE" sz="1800" dirty="0"/>
              <a:t>Stora vinsten ligger snarare i att </a:t>
            </a:r>
            <a:r>
              <a:rPr lang="sv-SE" sz="1800" i="1" dirty="0"/>
              <a:t>skapa värde i vården </a:t>
            </a:r>
            <a:r>
              <a:rPr lang="sv-SE" sz="1800" dirty="0"/>
              <a:t>i form av</a:t>
            </a:r>
          </a:p>
          <a:p>
            <a:pPr marL="444500" indent="-174625">
              <a:buFont typeface="Times New Roman" panose="02020603050405020304" pitchFamily="18" charset="0"/>
              <a:buChar char="̵"/>
            </a:pPr>
            <a:r>
              <a:rPr lang="sv-SE" sz="1800" dirty="0"/>
              <a:t>trygghet, förbättrad vårdkvalitet, bättre personcentrering och tillgänglighet för patienter</a:t>
            </a:r>
          </a:p>
          <a:p>
            <a:pPr marL="444500" indent="-174625">
              <a:buFont typeface="Times New Roman" panose="02020603050405020304" pitchFamily="18" charset="0"/>
              <a:buChar char="̵"/>
            </a:pPr>
            <a:r>
              <a:rPr lang="sv-SE" sz="1800" dirty="0"/>
              <a:t>bättre samverkan mellan vårdens aktörer, minskad stress, lärande mellan medarbetare samt mer ändamålsenligt resursutnyttjande i vården generellt.  </a:t>
            </a:r>
          </a:p>
          <a:p>
            <a:pPr marL="0" indent="0">
              <a:buNone/>
            </a:pPr>
            <a:endParaRPr lang="sv-SE" dirty="0"/>
          </a:p>
        </p:txBody>
      </p:sp>
      <p:sp>
        <p:nvSpPr>
          <p:cNvPr id="4" name="textruta 3">
            <a:extLst>
              <a:ext uri="{FF2B5EF4-FFF2-40B4-BE49-F238E27FC236}">
                <a16:creationId xmlns:a16="http://schemas.microsoft.com/office/drawing/2014/main" id="{FB934F6A-185E-7A20-7286-BF2A36C41131}"/>
              </a:ext>
            </a:extLst>
          </p:cNvPr>
          <p:cNvSpPr txBox="1"/>
          <p:nvPr/>
        </p:nvSpPr>
        <p:spPr>
          <a:xfrm>
            <a:off x="609600" y="6236389"/>
            <a:ext cx="9849394" cy="261610"/>
          </a:xfrm>
          <a:prstGeom prst="rect">
            <a:avLst/>
          </a:prstGeom>
          <a:noFill/>
        </p:spPr>
        <p:txBody>
          <a:bodyPr wrap="square">
            <a:spAutoFit/>
          </a:bodyPr>
          <a:lstStyle/>
          <a:p>
            <a:pPr marL="0" indent="0">
              <a:buNone/>
            </a:pPr>
            <a:r>
              <a:rPr lang="sv-SE" sz="1100" i="1" dirty="0"/>
              <a:t>Källa: A.Glenngård, docent, E. Funk, ek dr, Företagsekonomiska institutionen, Lunds universitet. 2023</a:t>
            </a:r>
            <a:r>
              <a:rPr lang="sv-SE" sz="1100" dirty="0"/>
              <a:t>. </a:t>
            </a:r>
          </a:p>
        </p:txBody>
      </p:sp>
    </p:spTree>
    <p:extLst>
      <p:ext uri="{BB962C8B-B14F-4D97-AF65-F5344CB8AC3E}">
        <p14:creationId xmlns:p14="http://schemas.microsoft.com/office/powerpoint/2010/main" val="180422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19EAF6A-300D-F1B6-FC2D-5BE4C2E75E21}"/>
              </a:ext>
            </a:extLst>
          </p:cNvPr>
          <p:cNvSpPr>
            <a:spLocks noGrp="1"/>
          </p:cNvSpPr>
          <p:nvPr>
            <p:ph type="ctrTitle"/>
          </p:nvPr>
        </p:nvSpPr>
        <p:spPr>
          <a:xfrm>
            <a:off x="378579" y="386404"/>
            <a:ext cx="6231323" cy="3348556"/>
          </a:xfrm>
        </p:spPr>
        <p:txBody>
          <a:bodyPr/>
          <a:lstStyle/>
          <a:p>
            <a:r>
              <a:rPr lang="sv-SE" sz="3600" dirty="0">
                <a:solidFill>
                  <a:schemeClr val="tx1"/>
                </a:solidFill>
              </a:rPr>
              <a:t>Kommunikation</a:t>
            </a:r>
            <a:br>
              <a:rPr lang="sv-SE" dirty="0">
                <a:solidFill>
                  <a:schemeClr val="tx1"/>
                </a:solidFill>
              </a:rPr>
            </a:br>
            <a:r>
              <a:rPr lang="sv-SE" sz="1800" b="0" dirty="0">
                <a:solidFill>
                  <a:schemeClr val="tx1"/>
                </a:solidFill>
              </a:rPr>
              <a:t>Mobilt team närsjukvård</a:t>
            </a:r>
            <a:br>
              <a:rPr lang="sv-SE" sz="3600" dirty="0">
                <a:solidFill>
                  <a:schemeClr val="tx1"/>
                </a:solidFill>
              </a:rPr>
            </a:br>
            <a:endParaRPr lang="sv-SE" sz="1900" b="0" dirty="0">
              <a:solidFill>
                <a:schemeClr val="tx1"/>
              </a:solidFill>
            </a:endParaRPr>
          </a:p>
        </p:txBody>
      </p:sp>
      <p:pic>
        <p:nvPicPr>
          <p:cNvPr id="4" name="Bildobjekt 3">
            <a:extLst>
              <a:ext uri="{FF2B5EF4-FFF2-40B4-BE49-F238E27FC236}">
                <a16:creationId xmlns:a16="http://schemas.microsoft.com/office/drawing/2014/main" id="{5B2C8630-B4DB-BCAB-6C50-24A3E910F8E5}"/>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51866" y="993345"/>
            <a:ext cx="4715839" cy="4459348"/>
          </a:xfrm>
          <a:prstGeom prst="rect">
            <a:avLst/>
          </a:prstGeom>
        </p:spPr>
      </p:pic>
    </p:spTree>
    <p:extLst>
      <p:ext uri="{BB962C8B-B14F-4D97-AF65-F5344CB8AC3E}">
        <p14:creationId xmlns:p14="http://schemas.microsoft.com/office/powerpoint/2010/main" val="243046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A8142C9-49A6-C4CC-F3CF-3CBDC554986F}"/>
              </a:ext>
            </a:extLst>
          </p:cNvPr>
          <p:cNvSpPr>
            <a:spLocks noGrp="1"/>
          </p:cNvSpPr>
          <p:nvPr>
            <p:ph type="title"/>
          </p:nvPr>
        </p:nvSpPr>
        <p:spPr>
          <a:xfrm>
            <a:off x="539931" y="829037"/>
            <a:ext cx="10972800" cy="1143000"/>
          </a:xfrm>
        </p:spPr>
        <p:txBody>
          <a:bodyPr/>
          <a:lstStyle/>
          <a:p>
            <a:r>
              <a:rPr lang="sv-SE" sz="2400" dirty="0">
                <a:solidFill>
                  <a:schemeClr val="tx2"/>
                </a:solidFill>
              </a:rPr>
              <a:t>Följande dokument finns att tillgå</a:t>
            </a:r>
          </a:p>
        </p:txBody>
      </p:sp>
      <p:sp>
        <p:nvSpPr>
          <p:cNvPr id="3" name="Platshållare för innehåll 2">
            <a:extLst>
              <a:ext uri="{FF2B5EF4-FFF2-40B4-BE49-F238E27FC236}">
                <a16:creationId xmlns:a16="http://schemas.microsoft.com/office/drawing/2014/main" id="{6B3BCEE3-75F1-756B-F03D-D1244907B6E4}"/>
              </a:ext>
            </a:extLst>
          </p:cNvPr>
          <p:cNvSpPr>
            <a:spLocks noGrp="1"/>
          </p:cNvSpPr>
          <p:nvPr>
            <p:ph idx="1"/>
          </p:nvPr>
        </p:nvSpPr>
        <p:spPr>
          <a:xfrm>
            <a:off x="609600" y="1972037"/>
            <a:ext cx="10972800" cy="4525963"/>
          </a:xfrm>
        </p:spPr>
        <p:txBody>
          <a:bodyPr/>
          <a:lstStyle/>
          <a:p>
            <a:r>
              <a:rPr lang="sv-SE" sz="2000" i="1" dirty="0"/>
              <a:t>Projektplan</a:t>
            </a:r>
            <a:r>
              <a:rPr lang="sv-SE" sz="2000" dirty="0"/>
              <a:t> – </a:t>
            </a:r>
            <a:r>
              <a:rPr lang="sv-SE" sz="2000" dirty="0">
                <a:hlinkClick r:id="rId2"/>
              </a:rPr>
              <a:t>Vårdgivare Skåne</a:t>
            </a:r>
            <a:endParaRPr lang="sv-SE" sz="2000" dirty="0"/>
          </a:p>
          <a:p>
            <a:r>
              <a:rPr lang="sv-SE" sz="2000" i="1" dirty="0"/>
              <a:t>FAQ</a:t>
            </a:r>
            <a:r>
              <a:rPr lang="sv-SE" sz="2000" dirty="0"/>
              <a:t> – </a:t>
            </a:r>
            <a:r>
              <a:rPr lang="sv-SE" sz="2000" dirty="0">
                <a:hlinkClick r:id="rId2"/>
              </a:rPr>
              <a:t>Vårdgivare Skåne</a:t>
            </a:r>
            <a:endParaRPr lang="sv-SE" sz="2000" dirty="0"/>
          </a:p>
          <a:p>
            <a:r>
              <a:rPr lang="sv-SE" sz="2000" i="1" dirty="0"/>
              <a:t>Kommunikationsplan</a:t>
            </a:r>
            <a:r>
              <a:rPr lang="sv-SE" sz="2000" dirty="0"/>
              <a:t> och </a:t>
            </a:r>
            <a:r>
              <a:rPr lang="sv-SE" sz="2000" i="1" dirty="0"/>
              <a:t>Tid- och aktivitetsplan </a:t>
            </a:r>
            <a:r>
              <a:rPr lang="sv-SE" sz="2000" dirty="0"/>
              <a:t>- läggs inte på Vårdgivare Skåne, finns hos projekt- och delprojektledare samt kommunikationschef.</a:t>
            </a:r>
            <a:br>
              <a:rPr lang="sv-SE" sz="2000" dirty="0"/>
            </a:br>
            <a:endParaRPr lang="sv-SE" sz="2000" dirty="0"/>
          </a:p>
          <a:p>
            <a:pPr marL="0" indent="0">
              <a:buNone/>
            </a:pPr>
            <a:endParaRPr lang="sv-SE" dirty="0"/>
          </a:p>
        </p:txBody>
      </p:sp>
    </p:spTree>
    <p:extLst>
      <p:ext uri="{BB962C8B-B14F-4D97-AF65-F5344CB8AC3E}">
        <p14:creationId xmlns:p14="http://schemas.microsoft.com/office/powerpoint/2010/main" val="6966973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6B51C3-BF83-3531-6576-A1D75FB2C1BA}"/>
              </a:ext>
            </a:extLst>
          </p:cNvPr>
          <p:cNvSpPr>
            <a:spLocks noGrp="1"/>
          </p:cNvSpPr>
          <p:nvPr>
            <p:ph type="title"/>
          </p:nvPr>
        </p:nvSpPr>
        <p:spPr>
          <a:xfrm>
            <a:off x="486771" y="377417"/>
            <a:ext cx="10972800" cy="1143000"/>
          </a:xfrm>
        </p:spPr>
        <p:txBody>
          <a:bodyPr/>
          <a:lstStyle/>
          <a:p>
            <a:r>
              <a:rPr lang="sv-SE" sz="2400" dirty="0">
                <a:solidFill>
                  <a:schemeClr val="tx2"/>
                </a:solidFill>
              </a:rPr>
              <a:t>Talespersoner</a:t>
            </a:r>
          </a:p>
        </p:txBody>
      </p:sp>
      <p:sp>
        <p:nvSpPr>
          <p:cNvPr id="3" name="Platshållare för innehåll 2">
            <a:extLst>
              <a:ext uri="{FF2B5EF4-FFF2-40B4-BE49-F238E27FC236}">
                <a16:creationId xmlns:a16="http://schemas.microsoft.com/office/drawing/2014/main" id="{CBE252F7-D484-6C34-CED3-A7107DFD89C8}"/>
              </a:ext>
            </a:extLst>
          </p:cNvPr>
          <p:cNvSpPr>
            <a:spLocks noGrp="1"/>
          </p:cNvSpPr>
          <p:nvPr>
            <p:ph idx="1"/>
          </p:nvPr>
        </p:nvSpPr>
        <p:spPr>
          <a:xfrm>
            <a:off x="486771" y="1275200"/>
            <a:ext cx="10972800" cy="4525963"/>
          </a:xfrm>
        </p:spPr>
        <p:txBody>
          <a:bodyPr/>
          <a:lstStyle/>
          <a:p>
            <a:pPr marL="0" indent="0">
              <a:spcBef>
                <a:spcPts val="1200"/>
              </a:spcBef>
              <a:spcAft>
                <a:spcPts val="300"/>
              </a:spcAft>
              <a:buNone/>
            </a:pPr>
            <a:r>
              <a:rPr lang="sv-SE" sz="2000" b="1" kern="1600" dirty="0">
                <a:effectLst/>
                <a:ea typeface="Times" panose="02020603050405020304" pitchFamily="18" charset="0"/>
              </a:rPr>
              <a:t>Övergripande talespersoner</a:t>
            </a:r>
          </a:p>
          <a:p>
            <a:pPr marL="0" indent="0">
              <a:buNone/>
            </a:pPr>
            <a:r>
              <a:rPr lang="sv-SE" sz="2000" b="0" dirty="0">
                <a:effectLst/>
                <a:ea typeface="Times" panose="02020603050405020304" pitchFamily="18" charset="0"/>
              </a:rPr>
              <a:t>Sofia Ljung, förvaltningschef, Primärvården Skåne</a:t>
            </a:r>
            <a:br>
              <a:rPr lang="sv-SE" sz="2000" b="0" dirty="0">
                <a:effectLst/>
                <a:ea typeface="Times" panose="02020603050405020304" pitchFamily="18" charset="0"/>
              </a:rPr>
            </a:br>
            <a:r>
              <a:rPr lang="sv-SE" sz="2000" b="0" dirty="0">
                <a:effectLst/>
                <a:ea typeface="Times" panose="02020603050405020304" pitchFamily="18" charset="0"/>
              </a:rPr>
              <a:t>Ingrid Vesterberg, projektledare, Mobila team närsjukvård, Primärvården Skåne</a:t>
            </a:r>
            <a:endParaRPr lang="sv-SE" sz="2000" b="1" dirty="0">
              <a:effectLst/>
              <a:ea typeface="Times" panose="02020603050405020304" pitchFamily="18" charset="0"/>
            </a:endParaRPr>
          </a:p>
          <a:p>
            <a:pPr marL="0" indent="0">
              <a:buNone/>
            </a:pPr>
            <a:r>
              <a:rPr lang="sv-SE" sz="2000" b="1" dirty="0">
                <a:effectLst/>
                <a:ea typeface="Times" panose="02020603050405020304" pitchFamily="18" charset="0"/>
              </a:rPr>
              <a:t>Lokala talespersoner </a:t>
            </a:r>
          </a:p>
          <a:p>
            <a:pPr marL="0" indent="0">
              <a:buNone/>
            </a:pPr>
            <a:r>
              <a:rPr lang="sv-SE" sz="2000" b="1" dirty="0">
                <a:effectLst/>
                <a:ea typeface="Times" panose="02020603050405020304" pitchFamily="18" charset="0"/>
              </a:rPr>
              <a:t>Delprojektledare</a:t>
            </a:r>
            <a:r>
              <a:rPr lang="sv-SE" sz="2000" b="0" dirty="0">
                <a:effectLst/>
                <a:ea typeface="Times" panose="02020603050405020304" pitchFamily="18" charset="0"/>
              </a:rPr>
              <a:t> </a:t>
            </a:r>
            <a:br>
              <a:rPr lang="sv-SE" sz="2000" b="0" dirty="0">
                <a:effectLst/>
                <a:ea typeface="Times" panose="02020603050405020304" pitchFamily="18" charset="0"/>
              </a:rPr>
            </a:br>
            <a:r>
              <a:rPr lang="sv-SE" sz="2000" b="0" dirty="0">
                <a:effectLst/>
                <a:ea typeface="Times" panose="02020603050405020304" pitchFamily="18" charset="0"/>
              </a:rPr>
              <a:t>Anette Larsson , verksamhetschef, Mobilt team närsjukvård Kristianstad</a:t>
            </a:r>
            <a:br>
              <a:rPr lang="sv-SE" sz="2000" b="1" dirty="0">
                <a:ea typeface="Times" panose="02020603050405020304" pitchFamily="18" charset="0"/>
              </a:rPr>
            </a:br>
            <a:r>
              <a:rPr lang="sv-SE" sz="2000" b="0" dirty="0">
                <a:effectLst/>
                <a:ea typeface="Times" panose="02020603050405020304" pitchFamily="18" charset="0"/>
              </a:rPr>
              <a:t>Caroline Nilsson, verksamhetschef, Mobilt team närsjukvård Ystad</a:t>
            </a:r>
            <a:br>
              <a:rPr lang="sv-SE" sz="2000" b="0" dirty="0">
                <a:effectLst/>
                <a:ea typeface="Times" panose="02020603050405020304" pitchFamily="18" charset="0"/>
              </a:rPr>
            </a:br>
            <a:r>
              <a:rPr lang="sv-SE" sz="2000" b="0" dirty="0">
                <a:effectLst/>
                <a:ea typeface="Times" panose="02020603050405020304" pitchFamily="18" charset="0"/>
              </a:rPr>
              <a:t>Annette Andersson, verksamhetschef, Mobilt team närsjukvård Landskrona</a:t>
            </a:r>
            <a:endParaRPr lang="sv-SE" sz="2000" b="1" dirty="0">
              <a:effectLst/>
              <a:ea typeface="Times" panose="02020603050405020304" pitchFamily="18" charset="0"/>
            </a:endParaRPr>
          </a:p>
          <a:p>
            <a:endParaRPr lang="sv-SE" dirty="0"/>
          </a:p>
        </p:txBody>
      </p:sp>
    </p:spTree>
    <p:extLst>
      <p:ext uri="{BB962C8B-B14F-4D97-AF65-F5344CB8AC3E}">
        <p14:creationId xmlns:p14="http://schemas.microsoft.com/office/powerpoint/2010/main" val="395791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innehåll 7" descr="En bild som visar text, inomhus, person&#10;&#10;Automatiskt genererad beskrivning">
            <a:extLst>
              <a:ext uri="{FF2B5EF4-FFF2-40B4-BE49-F238E27FC236}">
                <a16:creationId xmlns:a16="http://schemas.microsoft.com/office/drawing/2014/main" id="{1A983E8D-4FA4-4DC0-9280-223AAB5FF4E3}"/>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b="1804"/>
          <a:stretch/>
        </p:blipFill>
        <p:spPr>
          <a:xfrm>
            <a:off x="20" y="10"/>
            <a:ext cx="11861980" cy="6551990"/>
          </a:xfrm>
          <a:noFill/>
        </p:spPr>
      </p:pic>
    </p:spTree>
    <p:extLst>
      <p:ext uri="{BB962C8B-B14F-4D97-AF65-F5344CB8AC3E}">
        <p14:creationId xmlns:p14="http://schemas.microsoft.com/office/powerpoint/2010/main" val="428867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BB6014E-52B6-97B3-0F30-B38DADE262A1}"/>
              </a:ext>
            </a:extLst>
          </p:cNvPr>
          <p:cNvSpPr>
            <a:spLocks noGrp="1"/>
          </p:cNvSpPr>
          <p:nvPr>
            <p:ph type="title"/>
          </p:nvPr>
        </p:nvSpPr>
        <p:spPr>
          <a:xfrm>
            <a:off x="548410" y="274638"/>
            <a:ext cx="4955177" cy="806457"/>
          </a:xfrm>
        </p:spPr>
        <p:txBody>
          <a:bodyPr/>
          <a:lstStyle/>
          <a:p>
            <a:r>
              <a:rPr lang="sv-SE" dirty="0">
                <a:solidFill>
                  <a:schemeClr val="tx2"/>
                </a:solidFill>
              </a:rPr>
              <a:t>Beslutsgång</a:t>
            </a:r>
          </a:p>
        </p:txBody>
      </p:sp>
      <p:pic>
        <p:nvPicPr>
          <p:cNvPr id="2" name="Platshållare för innehåll 1">
            <a:extLst>
              <a:ext uri="{FF2B5EF4-FFF2-40B4-BE49-F238E27FC236}">
                <a16:creationId xmlns:a16="http://schemas.microsoft.com/office/drawing/2014/main" id="{068BCFFE-B41C-4216-A58F-E69455382CAF}"/>
              </a:ext>
            </a:extLst>
          </p:cNvPr>
          <p:cNvPicPr>
            <a:picLocks noGrp="1" noChangeAspect="1"/>
          </p:cNvPicPr>
          <p:nvPr>
            <p:ph sz="half" idx="1"/>
          </p:nvPr>
        </p:nvPicPr>
        <p:blipFill>
          <a:blip r:embed="rId2"/>
          <a:stretch>
            <a:fillRect/>
          </a:stretch>
        </p:blipFill>
        <p:spPr>
          <a:xfrm>
            <a:off x="92529" y="1082063"/>
            <a:ext cx="5181600" cy="3207656"/>
          </a:xfrm>
          <a:prstGeom prst="rect">
            <a:avLst/>
          </a:prstGeom>
        </p:spPr>
      </p:pic>
      <p:pic>
        <p:nvPicPr>
          <p:cNvPr id="3" name="Bildobjekt 2">
            <a:extLst>
              <a:ext uri="{FF2B5EF4-FFF2-40B4-BE49-F238E27FC236}">
                <a16:creationId xmlns:a16="http://schemas.microsoft.com/office/drawing/2014/main" id="{79FF5646-4824-4364-7B51-9438CACC8EED}"/>
              </a:ext>
            </a:extLst>
          </p:cNvPr>
          <p:cNvPicPr>
            <a:picLocks noChangeAspect="1"/>
          </p:cNvPicPr>
          <p:nvPr/>
        </p:nvPicPr>
        <p:blipFill>
          <a:blip r:embed="rId3"/>
          <a:stretch>
            <a:fillRect/>
          </a:stretch>
        </p:blipFill>
        <p:spPr>
          <a:xfrm>
            <a:off x="548410" y="2225063"/>
            <a:ext cx="2651990" cy="3414056"/>
          </a:xfrm>
          <a:prstGeom prst="rect">
            <a:avLst/>
          </a:prstGeom>
        </p:spPr>
      </p:pic>
      <p:pic>
        <p:nvPicPr>
          <p:cNvPr id="4" name="Bildobjekt 3">
            <a:extLst>
              <a:ext uri="{FF2B5EF4-FFF2-40B4-BE49-F238E27FC236}">
                <a16:creationId xmlns:a16="http://schemas.microsoft.com/office/drawing/2014/main" id="{8D781109-E99F-527E-7D10-77587BC65EF1}"/>
              </a:ext>
            </a:extLst>
          </p:cNvPr>
          <p:cNvPicPr>
            <a:picLocks noChangeAspect="1"/>
          </p:cNvPicPr>
          <p:nvPr/>
        </p:nvPicPr>
        <p:blipFill>
          <a:blip r:embed="rId4"/>
          <a:stretch>
            <a:fillRect/>
          </a:stretch>
        </p:blipFill>
        <p:spPr>
          <a:xfrm>
            <a:off x="1720392" y="2923502"/>
            <a:ext cx="2600782" cy="3243943"/>
          </a:xfrm>
          <a:prstGeom prst="rect">
            <a:avLst/>
          </a:prstGeom>
        </p:spPr>
      </p:pic>
      <p:pic>
        <p:nvPicPr>
          <p:cNvPr id="5" name="Bildobjekt 4">
            <a:extLst>
              <a:ext uri="{FF2B5EF4-FFF2-40B4-BE49-F238E27FC236}">
                <a16:creationId xmlns:a16="http://schemas.microsoft.com/office/drawing/2014/main" id="{5EBF8B7A-1C98-6ED3-21A6-2C20EB1AF90D}"/>
              </a:ext>
            </a:extLst>
          </p:cNvPr>
          <p:cNvPicPr>
            <a:picLocks noChangeAspect="1"/>
          </p:cNvPicPr>
          <p:nvPr/>
        </p:nvPicPr>
        <p:blipFill>
          <a:blip r:embed="rId5"/>
          <a:stretch>
            <a:fillRect/>
          </a:stretch>
        </p:blipFill>
        <p:spPr>
          <a:xfrm>
            <a:off x="2739160" y="2418679"/>
            <a:ext cx="2847540" cy="3742080"/>
          </a:xfrm>
          <a:prstGeom prst="rect">
            <a:avLst/>
          </a:prstGeom>
        </p:spPr>
      </p:pic>
      <p:pic>
        <p:nvPicPr>
          <p:cNvPr id="12" name="Bildobjekt 11">
            <a:extLst>
              <a:ext uri="{FF2B5EF4-FFF2-40B4-BE49-F238E27FC236}">
                <a16:creationId xmlns:a16="http://schemas.microsoft.com/office/drawing/2014/main" id="{D11812B2-96AB-1DFF-7188-1A68EAB1D659}"/>
              </a:ext>
            </a:extLst>
          </p:cNvPr>
          <p:cNvPicPr>
            <a:picLocks noChangeAspect="1"/>
          </p:cNvPicPr>
          <p:nvPr/>
        </p:nvPicPr>
        <p:blipFill>
          <a:blip r:embed="rId6"/>
          <a:stretch>
            <a:fillRect/>
          </a:stretch>
        </p:blipFill>
        <p:spPr>
          <a:xfrm>
            <a:off x="6398614" y="521380"/>
            <a:ext cx="4112334" cy="5815240"/>
          </a:xfrm>
          <a:prstGeom prst="rect">
            <a:avLst/>
          </a:prstGeom>
          <a:ln>
            <a:solidFill>
              <a:schemeClr val="bg1">
                <a:lumMod val="65000"/>
              </a:schemeClr>
            </a:solidFill>
          </a:ln>
        </p:spPr>
      </p:pic>
    </p:spTree>
    <p:extLst>
      <p:ext uri="{BB962C8B-B14F-4D97-AF65-F5344CB8AC3E}">
        <p14:creationId xmlns:p14="http://schemas.microsoft.com/office/powerpoint/2010/main" val="1136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8D42749E-21FC-C2D5-ECF1-EDE5407F0A42}"/>
              </a:ext>
            </a:extLst>
          </p:cNvPr>
          <p:cNvSpPr>
            <a:spLocks noGrp="1"/>
          </p:cNvSpPr>
          <p:nvPr>
            <p:ph type="title"/>
          </p:nvPr>
        </p:nvSpPr>
        <p:spPr>
          <a:xfrm>
            <a:off x="745679" y="856441"/>
            <a:ext cx="5765074" cy="1049065"/>
          </a:xfrm>
        </p:spPr>
        <p:txBody>
          <a:bodyPr/>
          <a:lstStyle/>
          <a:p>
            <a:r>
              <a:rPr lang="en-US" sz="2400" dirty="0">
                <a:solidFill>
                  <a:schemeClr val="tx2"/>
                </a:solidFill>
              </a:rPr>
              <a:t>Geografiska pilotområden</a:t>
            </a:r>
          </a:p>
        </p:txBody>
      </p:sp>
      <p:pic>
        <p:nvPicPr>
          <p:cNvPr id="2" name="Platshållare för innehåll 1">
            <a:extLst>
              <a:ext uri="{FF2B5EF4-FFF2-40B4-BE49-F238E27FC236}">
                <a16:creationId xmlns:a16="http://schemas.microsoft.com/office/drawing/2014/main" id="{5207AA88-DA63-2D1F-DCDC-CEB65CD9B961}"/>
              </a:ext>
            </a:extLst>
          </p:cNvPr>
          <p:cNvPicPr>
            <a:picLocks noGrp="1" noChangeAspect="1"/>
          </p:cNvPicPr>
          <p:nvPr>
            <p:ph sz="half" idx="1"/>
          </p:nvPr>
        </p:nvPicPr>
        <p:blipFill rotWithShape="1">
          <a:blip r:embed="rId2"/>
          <a:srcRect l="1037" t="2380" r="2076" b="1608"/>
          <a:stretch/>
        </p:blipFill>
        <p:spPr>
          <a:xfrm>
            <a:off x="6098799" y="927500"/>
            <a:ext cx="4323270" cy="5142451"/>
          </a:xfrm>
          <a:prstGeom prst="rect">
            <a:avLst/>
          </a:prstGeom>
        </p:spPr>
      </p:pic>
      <p:sp>
        <p:nvSpPr>
          <p:cNvPr id="4" name="textruta 3">
            <a:extLst>
              <a:ext uri="{FF2B5EF4-FFF2-40B4-BE49-F238E27FC236}">
                <a16:creationId xmlns:a16="http://schemas.microsoft.com/office/drawing/2014/main" id="{4BBDD750-634C-F684-9D3B-DD876282202B}"/>
              </a:ext>
            </a:extLst>
          </p:cNvPr>
          <p:cNvSpPr txBox="1"/>
          <p:nvPr/>
        </p:nvSpPr>
        <p:spPr>
          <a:xfrm>
            <a:off x="835779" y="1905506"/>
            <a:ext cx="5094769" cy="304698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Ca 1,4 miljoner invånare i Skåne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Landskrona, Svalöv </a:t>
            </a:r>
            <a:b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61 723 invånare</a:t>
            </a:r>
            <a:b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Kristianstad, Bromölla, Östra Göinge</a:t>
            </a:r>
            <a:b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113 873 invånare</a:t>
            </a:r>
            <a:b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br>
            <a:endPar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Ystad, Tomelilla, Sjöbo, Skurup, Simrishamn</a:t>
            </a:r>
            <a:b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b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100 964 invånare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5" name="Frihandsfigur: Form 4">
            <a:extLst>
              <a:ext uri="{FF2B5EF4-FFF2-40B4-BE49-F238E27FC236}">
                <a16:creationId xmlns:a16="http://schemas.microsoft.com/office/drawing/2014/main" id="{B5F659C8-8316-386D-95DD-E8549FA8E03F}"/>
              </a:ext>
            </a:extLst>
          </p:cNvPr>
          <p:cNvSpPr/>
          <p:nvPr/>
        </p:nvSpPr>
        <p:spPr>
          <a:xfrm>
            <a:off x="6710489" y="2508867"/>
            <a:ext cx="1133628" cy="1082099"/>
          </a:xfrm>
          <a:custGeom>
            <a:avLst/>
            <a:gdLst>
              <a:gd name="connsiteX0" fmla="*/ 0 w 957943"/>
              <a:gd name="connsiteY0" fmla="*/ 490496 h 934633"/>
              <a:gd name="connsiteX1" fmla="*/ 17418 w 957943"/>
              <a:gd name="connsiteY1" fmla="*/ 655959 h 934633"/>
              <a:gd name="connsiteX2" fmla="*/ 43543 w 957943"/>
              <a:gd name="connsiteY2" fmla="*/ 682085 h 934633"/>
              <a:gd name="connsiteX3" fmla="*/ 60960 w 957943"/>
              <a:gd name="connsiteY3" fmla="*/ 708210 h 934633"/>
              <a:gd name="connsiteX4" fmla="*/ 113212 w 957943"/>
              <a:gd name="connsiteY4" fmla="*/ 760462 h 934633"/>
              <a:gd name="connsiteX5" fmla="*/ 130629 w 957943"/>
              <a:gd name="connsiteY5" fmla="*/ 786588 h 934633"/>
              <a:gd name="connsiteX6" fmla="*/ 148046 w 957943"/>
              <a:gd name="connsiteY6" fmla="*/ 821422 h 934633"/>
              <a:gd name="connsiteX7" fmla="*/ 174172 w 957943"/>
              <a:gd name="connsiteY7" fmla="*/ 830130 h 934633"/>
              <a:gd name="connsiteX8" fmla="*/ 200298 w 957943"/>
              <a:gd name="connsiteY8" fmla="*/ 882382 h 934633"/>
              <a:gd name="connsiteX9" fmla="*/ 243840 w 957943"/>
              <a:gd name="connsiteY9" fmla="*/ 934633 h 934633"/>
              <a:gd name="connsiteX10" fmla="*/ 391886 w 957943"/>
              <a:gd name="connsiteY10" fmla="*/ 899799 h 934633"/>
              <a:gd name="connsiteX11" fmla="*/ 409303 w 957943"/>
              <a:gd name="connsiteY11" fmla="*/ 873673 h 934633"/>
              <a:gd name="connsiteX12" fmla="*/ 418012 w 957943"/>
              <a:gd name="connsiteY12" fmla="*/ 847548 h 934633"/>
              <a:gd name="connsiteX13" fmla="*/ 461555 w 957943"/>
              <a:gd name="connsiteY13" fmla="*/ 838839 h 934633"/>
              <a:gd name="connsiteX14" fmla="*/ 566058 w 957943"/>
              <a:gd name="connsiteY14" fmla="*/ 847548 h 934633"/>
              <a:gd name="connsiteX15" fmla="*/ 574766 w 957943"/>
              <a:gd name="connsiteY15" fmla="*/ 873673 h 934633"/>
              <a:gd name="connsiteX16" fmla="*/ 583475 w 957943"/>
              <a:gd name="connsiteY16" fmla="*/ 838839 h 934633"/>
              <a:gd name="connsiteX17" fmla="*/ 592183 w 957943"/>
              <a:gd name="connsiteY17" fmla="*/ 795296 h 934633"/>
              <a:gd name="connsiteX18" fmla="*/ 627018 w 957943"/>
              <a:gd name="connsiteY18" fmla="*/ 786588 h 934633"/>
              <a:gd name="connsiteX19" fmla="*/ 679269 w 957943"/>
              <a:gd name="connsiteY19" fmla="*/ 760462 h 934633"/>
              <a:gd name="connsiteX20" fmla="*/ 722812 w 957943"/>
              <a:gd name="connsiteY20" fmla="*/ 743045 h 934633"/>
              <a:gd name="connsiteX21" fmla="*/ 809898 w 957943"/>
              <a:gd name="connsiteY21" fmla="*/ 725628 h 934633"/>
              <a:gd name="connsiteX22" fmla="*/ 853440 w 957943"/>
              <a:gd name="connsiteY22" fmla="*/ 682085 h 934633"/>
              <a:gd name="connsiteX23" fmla="*/ 879566 w 957943"/>
              <a:gd name="connsiteY23" fmla="*/ 655959 h 934633"/>
              <a:gd name="connsiteX24" fmla="*/ 896983 w 957943"/>
              <a:gd name="connsiteY24" fmla="*/ 612416 h 934633"/>
              <a:gd name="connsiteX25" fmla="*/ 914400 w 957943"/>
              <a:gd name="connsiteY25" fmla="*/ 429536 h 934633"/>
              <a:gd name="connsiteX26" fmla="*/ 931818 w 957943"/>
              <a:gd name="connsiteY26" fmla="*/ 394702 h 934633"/>
              <a:gd name="connsiteX27" fmla="*/ 949235 w 957943"/>
              <a:gd name="connsiteY27" fmla="*/ 333742 h 934633"/>
              <a:gd name="connsiteX28" fmla="*/ 957943 w 957943"/>
              <a:gd name="connsiteY28" fmla="*/ 298908 h 934633"/>
              <a:gd name="connsiteX29" fmla="*/ 792480 w 957943"/>
              <a:gd name="connsiteY29" fmla="*/ 220530 h 934633"/>
              <a:gd name="connsiteX30" fmla="*/ 783772 w 957943"/>
              <a:gd name="connsiteY30" fmla="*/ 194405 h 934633"/>
              <a:gd name="connsiteX31" fmla="*/ 766355 w 957943"/>
              <a:gd name="connsiteY31" fmla="*/ 159570 h 934633"/>
              <a:gd name="connsiteX32" fmla="*/ 757646 w 957943"/>
              <a:gd name="connsiteY32" fmla="*/ 133445 h 934633"/>
              <a:gd name="connsiteX33" fmla="*/ 705395 w 957943"/>
              <a:gd name="connsiteY33" fmla="*/ 81193 h 934633"/>
              <a:gd name="connsiteX34" fmla="*/ 653143 w 957943"/>
              <a:gd name="connsiteY34" fmla="*/ 46359 h 934633"/>
              <a:gd name="connsiteX35" fmla="*/ 444138 w 957943"/>
              <a:gd name="connsiteY35" fmla="*/ 28942 h 934633"/>
              <a:gd name="connsiteX36" fmla="*/ 435429 w 957943"/>
              <a:gd name="connsiteY36" fmla="*/ 81193 h 934633"/>
              <a:gd name="connsiteX37" fmla="*/ 426720 w 957943"/>
              <a:gd name="connsiteY37" fmla="*/ 220530 h 934633"/>
              <a:gd name="connsiteX38" fmla="*/ 409303 w 957943"/>
              <a:gd name="connsiteY38" fmla="*/ 325033 h 934633"/>
              <a:gd name="connsiteX39" fmla="*/ 383178 w 957943"/>
              <a:gd name="connsiteY39" fmla="*/ 359868 h 934633"/>
              <a:gd name="connsiteX40" fmla="*/ 322218 w 957943"/>
              <a:gd name="connsiteY40" fmla="*/ 394702 h 934633"/>
              <a:gd name="connsiteX41" fmla="*/ 296092 w 957943"/>
              <a:gd name="connsiteY41" fmla="*/ 464370 h 934633"/>
              <a:gd name="connsiteX42" fmla="*/ 287383 w 957943"/>
              <a:gd name="connsiteY42" fmla="*/ 490496 h 934633"/>
              <a:gd name="connsiteX43" fmla="*/ 243840 w 957943"/>
              <a:gd name="connsiteY43" fmla="*/ 507913 h 934633"/>
              <a:gd name="connsiteX44" fmla="*/ 52252 w 957943"/>
              <a:gd name="connsiteY44" fmla="*/ 499205 h 934633"/>
              <a:gd name="connsiteX45" fmla="*/ 8709 w 957943"/>
              <a:gd name="connsiteY45" fmla="*/ 481788 h 934633"/>
              <a:gd name="connsiteX46" fmla="*/ 17418 w 957943"/>
              <a:gd name="connsiteY46" fmla="*/ 420828 h 93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57943" h="934633">
                <a:moveTo>
                  <a:pt x="0" y="490496"/>
                </a:moveTo>
                <a:cubicBezTo>
                  <a:pt x="5806" y="545650"/>
                  <a:pt x="5127" y="601879"/>
                  <a:pt x="17418" y="655959"/>
                </a:cubicBezTo>
                <a:cubicBezTo>
                  <a:pt x="20147" y="667968"/>
                  <a:pt x="35659" y="672624"/>
                  <a:pt x="43543" y="682085"/>
                </a:cubicBezTo>
                <a:cubicBezTo>
                  <a:pt x="50243" y="690125"/>
                  <a:pt x="54007" y="700388"/>
                  <a:pt x="60960" y="708210"/>
                </a:cubicBezTo>
                <a:cubicBezTo>
                  <a:pt x="77325" y="726620"/>
                  <a:pt x="99549" y="739967"/>
                  <a:pt x="113212" y="760462"/>
                </a:cubicBezTo>
                <a:cubicBezTo>
                  <a:pt x="119018" y="769171"/>
                  <a:pt x="125436" y="777501"/>
                  <a:pt x="130629" y="786588"/>
                </a:cubicBezTo>
                <a:cubicBezTo>
                  <a:pt x="137070" y="797859"/>
                  <a:pt x="138866" y="812243"/>
                  <a:pt x="148046" y="821422"/>
                </a:cubicBezTo>
                <a:cubicBezTo>
                  <a:pt x="154537" y="827913"/>
                  <a:pt x="165463" y="827227"/>
                  <a:pt x="174172" y="830130"/>
                </a:cubicBezTo>
                <a:cubicBezTo>
                  <a:pt x="192416" y="903112"/>
                  <a:pt x="169241" y="835797"/>
                  <a:pt x="200298" y="882382"/>
                </a:cubicBezTo>
                <a:cubicBezTo>
                  <a:pt x="235656" y="935418"/>
                  <a:pt x="196223" y="902887"/>
                  <a:pt x="243840" y="934633"/>
                </a:cubicBezTo>
                <a:cubicBezTo>
                  <a:pt x="264796" y="931140"/>
                  <a:pt x="359363" y="923030"/>
                  <a:pt x="391886" y="899799"/>
                </a:cubicBezTo>
                <a:cubicBezTo>
                  <a:pt x="400403" y="893715"/>
                  <a:pt x="404622" y="883034"/>
                  <a:pt x="409303" y="873673"/>
                </a:cubicBezTo>
                <a:cubicBezTo>
                  <a:pt x="413408" y="865463"/>
                  <a:pt x="410374" y="852640"/>
                  <a:pt x="418012" y="847548"/>
                </a:cubicBezTo>
                <a:cubicBezTo>
                  <a:pt x="430328" y="839338"/>
                  <a:pt x="447041" y="841742"/>
                  <a:pt x="461555" y="838839"/>
                </a:cubicBezTo>
                <a:cubicBezTo>
                  <a:pt x="496389" y="841742"/>
                  <a:pt x="532649" y="837268"/>
                  <a:pt x="566058" y="847548"/>
                </a:cubicBezTo>
                <a:cubicBezTo>
                  <a:pt x="574831" y="850248"/>
                  <a:pt x="566556" y="877778"/>
                  <a:pt x="574766" y="873673"/>
                </a:cubicBezTo>
                <a:cubicBezTo>
                  <a:pt x="585471" y="868320"/>
                  <a:pt x="580879" y="850523"/>
                  <a:pt x="583475" y="838839"/>
                </a:cubicBezTo>
                <a:cubicBezTo>
                  <a:pt x="586686" y="824390"/>
                  <a:pt x="582707" y="806667"/>
                  <a:pt x="592183" y="795296"/>
                </a:cubicBezTo>
                <a:cubicBezTo>
                  <a:pt x="599845" y="786101"/>
                  <a:pt x="615406" y="789491"/>
                  <a:pt x="627018" y="786588"/>
                </a:cubicBezTo>
                <a:cubicBezTo>
                  <a:pt x="666654" y="760162"/>
                  <a:pt x="638062" y="775914"/>
                  <a:pt x="679269" y="760462"/>
                </a:cubicBezTo>
                <a:cubicBezTo>
                  <a:pt x="693906" y="754973"/>
                  <a:pt x="707707" y="747073"/>
                  <a:pt x="722812" y="743045"/>
                </a:cubicBezTo>
                <a:cubicBezTo>
                  <a:pt x="751416" y="735417"/>
                  <a:pt x="809898" y="725628"/>
                  <a:pt x="809898" y="725628"/>
                </a:cubicBezTo>
                <a:lnTo>
                  <a:pt x="853440" y="682085"/>
                </a:lnTo>
                <a:lnTo>
                  <a:pt x="879566" y="655959"/>
                </a:lnTo>
                <a:cubicBezTo>
                  <a:pt x="885372" y="641445"/>
                  <a:pt x="894871" y="627905"/>
                  <a:pt x="896983" y="612416"/>
                </a:cubicBezTo>
                <a:cubicBezTo>
                  <a:pt x="901460" y="579583"/>
                  <a:pt x="894898" y="481541"/>
                  <a:pt x="914400" y="429536"/>
                </a:cubicBezTo>
                <a:cubicBezTo>
                  <a:pt x="918958" y="417381"/>
                  <a:pt x="926012" y="406313"/>
                  <a:pt x="931818" y="394702"/>
                </a:cubicBezTo>
                <a:cubicBezTo>
                  <a:pt x="959040" y="285807"/>
                  <a:pt x="924249" y="421195"/>
                  <a:pt x="949235" y="333742"/>
                </a:cubicBezTo>
                <a:cubicBezTo>
                  <a:pt x="952523" y="322234"/>
                  <a:pt x="955040" y="310519"/>
                  <a:pt x="957943" y="298908"/>
                </a:cubicBezTo>
                <a:cubicBezTo>
                  <a:pt x="923303" y="177667"/>
                  <a:pt x="969914" y="269818"/>
                  <a:pt x="792480" y="220530"/>
                </a:cubicBezTo>
                <a:cubicBezTo>
                  <a:pt x="783636" y="218073"/>
                  <a:pt x="787388" y="202842"/>
                  <a:pt x="783772" y="194405"/>
                </a:cubicBezTo>
                <a:cubicBezTo>
                  <a:pt x="778658" y="182472"/>
                  <a:pt x="771469" y="171502"/>
                  <a:pt x="766355" y="159570"/>
                </a:cubicBezTo>
                <a:cubicBezTo>
                  <a:pt x="762739" y="151133"/>
                  <a:pt x="763282" y="140691"/>
                  <a:pt x="757646" y="133445"/>
                </a:cubicBezTo>
                <a:cubicBezTo>
                  <a:pt x="742524" y="114002"/>
                  <a:pt x="722812" y="98610"/>
                  <a:pt x="705395" y="81193"/>
                </a:cubicBezTo>
                <a:cubicBezTo>
                  <a:pt x="672780" y="48578"/>
                  <a:pt x="690951" y="58962"/>
                  <a:pt x="653143" y="46359"/>
                </a:cubicBezTo>
                <a:cubicBezTo>
                  <a:pt x="584126" y="-5405"/>
                  <a:pt x="583463" y="-17500"/>
                  <a:pt x="444138" y="28942"/>
                </a:cubicBezTo>
                <a:cubicBezTo>
                  <a:pt x="427387" y="34526"/>
                  <a:pt x="438332" y="63776"/>
                  <a:pt x="435429" y="81193"/>
                </a:cubicBezTo>
                <a:cubicBezTo>
                  <a:pt x="432526" y="127639"/>
                  <a:pt x="430585" y="174154"/>
                  <a:pt x="426720" y="220530"/>
                </a:cubicBezTo>
                <a:cubicBezTo>
                  <a:pt x="426229" y="226420"/>
                  <a:pt x="418727" y="306185"/>
                  <a:pt x="409303" y="325033"/>
                </a:cubicBezTo>
                <a:cubicBezTo>
                  <a:pt x="402812" y="338015"/>
                  <a:pt x="393441" y="349605"/>
                  <a:pt x="383178" y="359868"/>
                </a:cubicBezTo>
                <a:cubicBezTo>
                  <a:pt x="370870" y="372176"/>
                  <a:pt x="335877" y="387873"/>
                  <a:pt x="322218" y="394702"/>
                </a:cubicBezTo>
                <a:cubicBezTo>
                  <a:pt x="293545" y="437710"/>
                  <a:pt x="311158" y="404107"/>
                  <a:pt x="296092" y="464370"/>
                </a:cubicBezTo>
                <a:cubicBezTo>
                  <a:pt x="293866" y="473276"/>
                  <a:pt x="294435" y="484619"/>
                  <a:pt x="287383" y="490496"/>
                </a:cubicBezTo>
                <a:cubicBezTo>
                  <a:pt x="275374" y="500504"/>
                  <a:pt x="258354" y="502107"/>
                  <a:pt x="243840" y="507913"/>
                </a:cubicBezTo>
                <a:cubicBezTo>
                  <a:pt x="179977" y="505010"/>
                  <a:pt x="115790" y="506265"/>
                  <a:pt x="52252" y="499205"/>
                </a:cubicBezTo>
                <a:cubicBezTo>
                  <a:pt x="36715" y="497479"/>
                  <a:pt x="15058" y="496073"/>
                  <a:pt x="8709" y="481788"/>
                </a:cubicBezTo>
                <a:cubicBezTo>
                  <a:pt x="373" y="463031"/>
                  <a:pt x="14515" y="441148"/>
                  <a:pt x="17418" y="42082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highlight>
                <a:srgbClr val="000000"/>
              </a:highlight>
              <a:uLnTx/>
              <a:uFillTx/>
              <a:latin typeface="Arial" panose="020B0604020202020204"/>
              <a:ea typeface="+mn-ea"/>
              <a:cs typeface="+mn-cs"/>
            </a:endParaRPr>
          </a:p>
        </p:txBody>
      </p:sp>
      <p:sp>
        <p:nvSpPr>
          <p:cNvPr id="6" name="Frihandsfigur: Form 5">
            <a:extLst>
              <a:ext uri="{FF2B5EF4-FFF2-40B4-BE49-F238E27FC236}">
                <a16:creationId xmlns:a16="http://schemas.microsoft.com/office/drawing/2014/main" id="{470A1E8E-F927-29BD-A4E4-8BA17B78897E}"/>
              </a:ext>
            </a:extLst>
          </p:cNvPr>
          <p:cNvSpPr/>
          <p:nvPr/>
        </p:nvSpPr>
        <p:spPr>
          <a:xfrm>
            <a:off x="8563785" y="1300373"/>
            <a:ext cx="1833095" cy="2693975"/>
          </a:xfrm>
          <a:custGeom>
            <a:avLst/>
            <a:gdLst>
              <a:gd name="connsiteX0" fmla="*/ 314325 w 1549010"/>
              <a:gd name="connsiteY0" fmla="*/ 1609725 h 2276475"/>
              <a:gd name="connsiteX1" fmla="*/ 266700 w 1549010"/>
              <a:gd name="connsiteY1" fmla="*/ 1647825 h 2276475"/>
              <a:gd name="connsiteX2" fmla="*/ 257175 w 1549010"/>
              <a:gd name="connsiteY2" fmla="*/ 1676400 h 2276475"/>
              <a:gd name="connsiteX3" fmla="*/ 219075 w 1549010"/>
              <a:gd name="connsiteY3" fmla="*/ 1724025 h 2276475"/>
              <a:gd name="connsiteX4" fmla="*/ 133350 w 1549010"/>
              <a:gd name="connsiteY4" fmla="*/ 1752600 h 2276475"/>
              <a:gd name="connsiteX5" fmla="*/ 57150 w 1549010"/>
              <a:gd name="connsiteY5" fmla="*/ 1685925 h 2276475"/>
              <a:gd name="connsiteX6" fmla="*/ 47625 w 1549010"/>
              <a:gd name="connsiteY6" fmla="*/ 1647825 h 2276475"/>
              <a:gd name="connsiteX7" fmla="*/ 0 w 1549010"/>
              <a:gd name="connsiteY7" fmla="*/ 1581150 h 2276475"/>
              <a:gd name="connsiteX8" fmla="*/ 9525 w 1549010"/>
              <a:gd name="connsiteY8" fmla="*/ 1476375 h 2276475"/>
              <a:gd name="connsiteX9" fmla="*/ 47625 w 1549010"/>
              <a:gd name="connsiteY9" fmla="*/ 1466850 h 2276475"/>
              <a:gd name="connsiteX10" fmla="*/ 133350 w 1549010"/>
              <a:gd name="connsiteY10" fmla="*/ 1447800 h 2276475"/>
              <a:gd name="connsiteX11" fmla="*/ 152400 w 1549010"/>
              <a:gd name="connsiteY11" fmla="*/ 1419225 h 2276475"/>
              <a:gd name="connsiteX12" fmla="*/ 219075 w 1549010"/>
              <a:gd name="connsiteY12" fmla="*/ 1381125 h 2276475"/>
              <a:gd name="connsiteX13" fmla="*/ 266700 w 1549010"/>
              <a:gd name="connsiteY13" fmla="*/ 1362075 h 2276475"/>
              <a:gd name="connsiteX14" fmla="*/ 323850 w 1549010"/>
              <a:gd name="connsiteY14" fmla="*/ 1304925 h 2276475"/>
              <a:gd name="connsiteX15" fmla="*/ 419100 w 1549010"/>
              <a:gd name="connsiteY15" fmla="*/ 1219200 h 2276475"/>
              <a:gd name="connsiteX16" fmla="*/ 438150 w 1549010"/>
              <a:gd name="connsiteY16" fmla="*/ 1190625 h 2276475"/>
              <a:gd name="connsiteX17" fmla="*/ 457200 w 1549010"/>
              <a:gd name="connsiteY17" fmla="*/ 1123950 h 2276475"/>
              <a:gd name="connsiteX18" fmla="*/ 466725 w 1549010"/>
              <a:gd name="connsiteY18" fmla="*/ 1095375 h 2276475"/>
              <a:gd name="connsiteX19" fmla="*/ 476250 w 1549010"/>
              <a:gd name="connsiteY19" fmla="*/ 695325 h 2276475"/>
              <a:gd name="connsiteX20" fmla="*/ 485775 w 1549010"/>
              <a:gd name="connsiteY20" fmla="*/ 457200 h 2276475"/>
              <a:gd name="connsiteX21" fmla="*/ 514350 w 1549010"/>
              <a:gd name="connsiteY21" fmla="*/ 419100 h 2276475"/>
              <a:gd name="connsiteX22" fmla="*/ 542925 w 1549010"/>
              <a:gd name="connsiteY22" fmla="*/ 390525 h 2276475"/>
              <a:gd name="connsiteX23" fmla="*/ 581025 w 1549010"/>
              <a:gd name="connsiteY23" fmla="*/ 381000 h 2276475"/>
              <a:gd name="connsiteX24" fmla="*/ 695325 w 1549010"/>
              <a:gd name="connsiteY24" fmla="*/ 361950 h 2276475"/>
              <a:gd name="connsiteX25" fmla="*/ 733425 w 1549010"/>
              <a:gd name="connsiteY25" fmla="*/ 209550 h 2276475"/>
              <a:gd name="connsiteX26" fmla="*/ 752475 w 1549010"/>
              <a:gd name="connsiteY26" fmla="*/ 171450 h 2276475"/>
              <a:gd name="connsiteX27" fmla="*/ 790575 w 1549010"/>
              <a:gd name="connsiteY27" fmla="*/ 66675 h 2276475"/>
              <a:gd name="connsiteX28" fmla="*/ 819150 w 1549010"/>
              <a:gd name="connsiteY28" fmla="*/ 28575 h 2276475"/>
              <a:gd name="connsiteX29" fmla="*/ 838200 w 1549010"/>
              <a:gd name="connsiteY29" fmla="*/ 0 h 2276475"/>
              <a:gd name="connsiteX30" fmla="*/ 981075 w 1549010"/>
              <a:gd name="connsiteY30" fmla="*/ 9525 h 2276475"/>
              <a:gd name="connsiteX31" fmla="*/ 990600 w 1549010"/>
              <a:gd name="connsiteY31" fmla="*/ 38100 h 2276475"/>
              <a:gd name="connsiteX32" fmla="*/ 971550 w 1549010"/>
              <a:gd name="connsiteY32" fmla="*/ 114300 h 2276475"/>
              <a:gd name="connsiteX33" fmla="*/ 962025 w 1549010"/>
              <a:gd name="connsiteY33" fmla="*/ 180975 h 2276475"/>
              <a:gd name="connsiteX34" fmla="*/ 942975 w 1549010"/>
              <a:gd name="connsiteY34" fmla="*/ 219075 h 2276475"/>
              <a:gd name="connsiteX35" fmla="*/ 933450 w 1549010"/>
              <a:gd name="connsiteY35" fmla="*/ 247650 h 2276475"/>
              <a:gd name="connsiteX36" fmla="*/ 990600 w 1549010"/>
              <a:gd name="connsiteY36" fmla="*/ 285750 h 2276475"/>
              <a:gd name="connsiteX37" fmla="*/ 1009650 w 1549010"/>
              <a:gd name="connsiteY37" fmla="*/ 314325 h 2276475"/>
              <a:gd name="connsiteX38" fmla="*/ 1038225 w 1549010"/>
              <a:gd name="connsiteY38" fmla="*/ 352425 h 2276475"/>
              <a:gd name="connsiteX39" fmla="*/ 1057275 w 1549010"/>
              <a:gd name="connsiteY39" fmla="*/ 409575 h 2276475"/>
              <a:gd name="connsiteX40" fmla="*/ 1066800 w 1549010"/>
              <a:gd name="connsiteY40" fmla="*/ 485775 h 2276475"/>
              <a:gd name="connsiteX41" fmla="*/ 1114425 w 1549010"/>
              <a:gd name="connsiteY41" fmla="*/ 495300 h 2276475"/>
              <a:gd name="connsiteX42" fmla="*/ 1190625 w 1549010"/>
              <a:gd name="connsiteY42" fmla="*/ 504825 h 2276475"/>
              <a:gd name="connsiteX43" fmla="*/ 1219200 w 1549010"/>
              <a:gd name="connsiteY43" fmla="*/ 523875 h 2276475"/>
              <a:gd name="connsiteX44" fmla="*/ 1257300 w 1549010"/>
              <a:gd name="connsiteY44" fmla="*/ 581025 h 2276475"/>
              <a:gd name="connsiteX45" fmla="*/ 1295400 w 1549010"/>
              <a:gd name="connsiteY45" fmla="*/ 647700 h 2276475"/>
              <a:gd name="connsiteX46" fmla="*/ 1304925 w 1549010"/>
              <a:gd name="connsiteY46" fmla="*/ 723900 h 2276475"/>
              <a:gd name="connsiteX47" fmla="*/ 1457325 w 1549010"/>
              <a:gd name="connsiteY47" fmla="*/ 752475 h 2276475"/>
              <a:gd name="connsiteX48" fmla="*/ 1485900 w 1549010"/>
              <a:gd name="connsiteY48" fmla="*/ 885825 h 2276475"/>
              <a:gd name="connsiteX49" fmla="*/ 1524000 w 1549010"/>
              <a:gd name="connsiteY49" fmla="*/ 981075 h 2276475"/>
              <a:gd name="connsiteX50" fmla="*/ 1533525 w 1549010"/>
              <a:gd name="connsiteY50" fmla="*/ 1019175 h 2276475"/>
              <a:gd name="connsiteX51" fmla="*/ 1543050 w 1549010"/>
              <a:gd name="connsiteY51" fmla="*/ 1047750 h 2276475"/>
              <a:gd name="connsiteX52" fmla="*/ 1485900 w 1549010"/>
              <a:gd name="connsiteY52" fmla="*/ 1304925 h 2276475"/>
              <a:gd name="connsiteX53" fmla="*/ 1438275 w 1549010"/>
              <a:gd name="connsiteY53" fmla="*/ 1314450 h 2276475"/>
              <a:gd name="connsiteX54" fmla="*/ 1428750 w 1549010"/>
              <a:gd name="connsiteY54" fmla="*/ 1343025 h 2276475"/>
              <a:gd name="connsiteX55" fmla="*/ 1333500 w 1549010"/>
              <a:gd name="connsiteY55" fmla="*/ 1381125 h 2276475"/>
              <a:gd name="connsiteX56" fmla="*/ 1323975 w 1549010"/>
              <a:gd name="connsiteY56" fmla="*/ 1409700 h 2276475"/>
              <a:gd name="connsiteX57" fmla="*/ 1314450 w 1549010"/>
              <a:gd name="connsiteY57" fmla="*/ 1457325 h 2276475"/>
              <a:gd name="connsiteX58" fmla="*/ 1285875 w 1549010"/>
              <a:gd name="connsiteY58" fmla="*/ 1485900 h 2276475"/>
              <a:gd name="connsiteX59" fmla="*/ 1247775 w 1549010"/>
              <a:gd name="connsiteY59" fmla="*/ 1552575 h 2276475"/>
              <a:gd name="connsiteX60" fmla="*/ 1200150 w 1549010"/>
              <a:gd name="connsiteY60" fmla="*/ 1562100 h 2276475"/>
              <a:gd name="connsiteX61" fmla="*/ 1171575 w 1549010"/>
              <a:gd name="connsiteY61" fmla="*/ 1571625 h 2276475"/>
              <a:gd name="connsiteX62" fmla="*/ 1143000 w 1549010"/>
              <a:gd name="connsiteY62" fmla="*/ 1590675 h 2276475"/>
              <a:gd name="connsiteX63" fmla="*/ 1076325 w 1549010"/>
              <a:gd name="connsiteY63" fmla="*/ 1609725 h 2276475"/>
              <a:gd name="connsiteX64" fmla="*/ 1038225 w 1549010"/>
              <a:gd name="connsiteY64" fmla="*/ 1628775 h 2276475"/>
              <a:gd name="connsiteX65" fmla="*/ 1009650 w 1549010"/>
              <a:gd name="connsiteY65" fmla="*/ 1666875 h 2276475"/>
              <a:gd name="connsiteX66" fmla="*/ 971550 w 1549010"/>
              <a:gd name="connsiteY66" fmla="*/ 1819275 h 2276475"/>
              <a:gd name="connsiteX67" fmla="*/ 952500 w 1549010"/>
              <a:gd name="connsiteY67" fmla="*/ 1885950 h 2276475"/>
              <a:gd name="connsiteX68" fmla="*/ 933450 w 1549010"/>
              <a:gd name="connsiteY68" fmla="*/ 1914525 h 2276475"/>
              <a:gd name="connsiteX69" fmla="*/ 914400 w 1549010"/>
              <a:gd name="connsiteY69" fmla="*/ 1952625 h 2276475"/>
              <a:gd name="connsiteX70" fmla="*/ 895350 w 1549010"/>
              <a:gd name="connsiteY70" fmla="*/ 1981200 h 2276475"/>
              <a:gd name="connsiteX71" fmla="*/ 876300 w 1549010"/>
              <a:gd name="connsiteY71" fmla="*/ 2028825 h 2276475"/>
              <a:gd name="connsiteX72" fmla="*/ 847725 w 1549010"/>
              <a:gd name="connsiteY72" fmla="*/ 2095500 h 2276475"/>
              <a:gd name="connsiteX73" fmla="*/ 828675 w 1549010"/>
              <a:gd name="connsiteY73" fmla="*/ 2219325 h 2276475"/>
              <a:gd name="connsiteX74" fmla="*/ 809625 w 1549010"/>
              <a:gd name="connsiteY74" fmla="*/ 2247900 h 2276475"/>
              <a:gd name="connsiteX75" fmla="*/ 676275 w 1549010"/>
              <a:gd name="connsiteY75" fmla="*/ 2276475 h 2276475"/>
              <a:gd name="connsiteX76" fmla="*/ 638175 w 1549010"/>
              <a:gd name="connsiteY76" fmla="*/ 2219325 h 2276475"/>
              <a:gd name="connsiteX77" fmla="*/ 552450 w 1549010"/>
              <a:gd name="connsiteY77" fmla="*/ 2190750 h 2276475"/>
              <a:gd name="connsiteX78" fmla="*/ 495300 w 1549010"/>
              <a:gd name="connsiteY78" fmla="*/ 2228850 h 2276475"/>
              <a:gd name="connsiteX79" fmla="*/ 447675 w 1549010"/>
              <a:gd name="connsiteY79" fmla="*/ 2247900 h 2276475"/>
              <a:gd name="connsiteX80" fmla="*/ 419100 w 1549010"/>
              <a:gd name="connsiteY80" fmla="*/ 2238375 h 2276475"/>
              <a:gd name="connsiteX81" fmla="*/ 381000 w 1549010"/>
              <a:gd name="connsiteY81" fmla="*/ 2228850 h 2276475"/>
              <a:gd name="connsiteX82" fmla="*/ 333375 w 1549010"/>
              <a:gd name="connsiteY82" fmla="*/ 2200275 h 2276475"/>
              <a:gd name="connsiteX83" fmla="*/ 352425 w 1549010"/>
              <a:gd name="connsiteY83" fmla="*/ 2076450 h 2276475"/>
              <a:gd name="connsiteX84" fmla="*/ 371475 w 1549010"/>
              <a:gd name="connsiteY84" fmla="*/ 2038350 h 2276475"/>
              <a:gd name="connsiteX85" fmla="*/ 352425 w 1549010"/>
              <a:gd name="connsiteY85" fmla="*/ 1990725 h 2276475"/>
              <a:gd name="connsiteX86" fmla="*/ 342900 w 1549010"/>
              <a:gd name="connsiteY86" fmla="*/ 1962150 h 2276475"/>
              <a:gd name="connsiteX87" fmla="*/ 323850 w 1549010"/>
              <a:gd name="connsiteY87" fmla="*/ 1924050 h 2276475"/>
              <a:gd name="connsiteX88" fmla="*/ 323850 w 1549010"/>
              <a:gd name="connsiteY88" fmla="*/ 1676400 h 2276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549010" h="2276475">
                <a:moveTo>
                  <a:pt x="314325" y="1609725"/>
                </a:moveTo>
                <a:cubicBezTo>
                  <a:pt x="298450" y="1622425"/>
                  <a:pt x="279931" y="1632389"/>
                  <a:pt x="266700" y="1647825"/>
                </a:cubicBezTo>
                <a:cubicBezTo>
                  <a:pt x="260166" y="1655448"/>
                  <a:pt x="262496" y="1667886"/>
                  <a:pt x="257175" y="1676400"/>
                </a:cubicBezTo>
                <a:cubicBezTo>
                  <a:pt x="246400" y="1693640"/>
                  <a:pt x="234375" y="1710638"/>
                  <a:pt x="219075" y="1724025"/>
                </a:cubicBezTo>
                <a:cubicBezTo>
                  <a:pt x="195706" y="1744473"/>
                  <a:pt x="161592" y="1746952"/>
                  <a:pt x="133350" y="1752600"/>
                </a:cubicBezTo>
                <a:cubicBezTo>
                  <a:pt x="111657" y="1736330"/>
                  <a:pt x="71657" y="1709137"/>
                  <a:pt x="57150" y="1685925"/>
                </a:cubicBezTo>
                <a:cubicBezTo>
                  <a:pt x="50212" y="1674824"/>
                  <a:pt x="52782" y="1659857"/>
                  <a:pt x="47625" y="1647825"/>
                </a:cubicBezTo>
                <a:cubicBezTo>
                  <a:pt x="42982" y="1636992"/>
                  <a:pt x="3253" y="1585487"/>
                  <a:pt x="0" y="1581150"/>
                </a:cubicBezTo>
                <a:cubicBezTo>
                  <a:pt x="3175" y="1546225"/>
                  <a:pt x="-3963" y="1508746"/>
                  <a:pt x="9525" y="1476375"/>
                </a:cubicBezTo>
                <a:cubicBezTo>
                  <a:pt x="14560" y="1464291"/>
                  <a:pt x="34846" y="1469690"/>
                  <a:pt x="47625" y="1466850"/>
                </a:cubicBezTo>
                <a:cubicBezTo>
                  <a:pt x="156456" y="1442665"/>
                  <a:pt x="40432" y="1471029"/>
                  <a:pt x="133350" y="1447800"/>
                </a:cubicBezTo>
                <a:cubicBezTo>
                  <a:pt x="139700" y="1438275"/>
                  <a:pt x="144305" y="1427320"/>
                  <a:pt x="152400" y="1419225"/>
                </a:cubicBezTo>
                <a:cubicBezTo>
                  <a:pt x="184679" y="1386946"/>
                  <a:pt x="184201" y="1394203"/>
                  <a:pt x="219075" y="1381125"/>
                </a:cubicBezTo>
                <a:cubicBezTo>
                  <a:pt x="235084" y="1375122"/>
                  <a:pt x="250825" y="1368425"/>
                  <a:pt x="266700" y="1362075"/>
                </a:cubicBezTo>
                <a:cubicBezTo>
                  <a:pt x="285750" y="1343025"/>
                  <a:pt x="302297" y="1321089"/>
                  <a:pt x="323850" y="1304925"/>
                </a:cubicBezTo>
                <a:cubicBezTo>
                  <a:pt x="356642" y="1280331"/>
                  <a:pt x="396308" y="1253388"/>
                  <a:pt x="419100" y="1219200"/>
                </a:cubicBezTo>
                <a:cubicBezTo>
                  <a:pt x="425450" y="1209675"/>
                  <a:pt x="433030" y="1200864"/>
                  <a:pt x="438150" y="1190625"/>
                </a:cubicBezTo>
                <a:cubicBezTo>
                  <a:pt x="445763" y="1175400"/>
                  <a:pt x="453131" y="1138192"/>
                  <a:pt x="457200" y="1123950"/>
                </a:cubicBezTo>
                <a:cubicBezTo>
                  <a:pt x="459958" y="1114296"/>
                  <a:pt x="463550" y="1104900"/>
                  <a:pt x="466725" y="1095375"/>
                </a:cubicBezTo>
                <a:cubicBezTo>
                  <a:pt x="469900" y="962025"/>
                  <a:pt x="472270" y="828653"/>
                  <a:pt x="476250" y="695325"/>
                </a:cubicBezTo>
                <a:cubicBezTo>
                  <a:pt x="478620" y="615922"/>
                  <a:pt x="474921" y="535893"/>
                  <a:pt x="485775" y="457200"/>
                </a:cubicBezTo>
                <a:cubicBezTo>
                  <a:pt x="487944" y="441474"/>
                  <a:pt x="504019" y="431153"/>
                  <a:pt x="514350" y="419100"/>
                </a:cubicBezTo>
                <a:cubicBezTo>
                  <a:pt x="523116" y="408873"/>
                  <a:pt x="531229" y="397208"/>
                  <a:pt x="542925" y="390525"/>
                </a:cubicBezTo>
                <a:cubicBezTo>
                  <a:pt x="554291" y="384030"/>
                  <a:pt x="568438" y="384596"/>
                  <a:pt x="581025" y="381000"/>
                </a:cubicBezTo>
                <a:cubicBezTo>
                  <a:pt x="652107" y="360691"/>
                  <a:pt x="556004" y="377430"/>
                  <a:pt x="695325" y="361950"/>
                </a:cubicBezTo>
                <a:cubicBezTo>
                  <a:pt x="758571" y="298704"/>
                  <a:pt x="706276" y="363397"/>
                  <a:pt x="733425" y="209550"/>
                </a:cubicBezTo>
                <a:cubicBezTo>
                  <a:pt x="735893" y="195567"/>
                  <a:pt x="747202" y="184633"/>
                  <a:pt x="752475" y="171450"/>
                </a:cubicBezTo>
                <a:cubicBezTo>
                  <a:pt x="763269" y="144464"/>
                  <a:pt x="775701" y="93449"/>
                  <a:pt x="790575" y="66675"/>
                </a:cubicBezTo>
                <a:cubicBezTo>
                  <a:pt x="798285" y="52798"/>
                  <a:pt x="809923" y="41493"/>
                  <a:pt x="819150" y="28575"/>
                </a:cubicBezTo>
                <a:cubicBezTo>
                  <a:pt x="825804" y="19260"/>
                  <a:pt x="831850" y="9525"/>
                  <a:pt x="838200" y="0"/>
                </a:cubicBezTo>
                <a:cubicBezTo>
                  <a:pt x="885825" y="3175"/>
                  <a:pt x="934769" y="-2051"/>
                  <a:pt x="981075" y="9525"/>
                </a:cubicBezTo>
                <a:cubicBezTo>
                  <a:pt x="990815" y="11960"/>
                  <a:pt x="991509" y="28101"/>
                  <a:pt x="990600" y="38100"/>
                </a:cubicBezTo>
                <a:cubicBezTo>
                  <a:pt x="988230" y="64174"/>
                  <a:pt x="976685" y="88627"/>
                  <a:pt x="971550" y="114300"/>
                </a:cubicBezTo>
                <a:cubicBezTo>
                  <a:pt x="967147" y="136315"/>
                  <a:pt x="967932" y="159315"/>
                  <a:pt x="962025" y="180975"/>
                </a:cubicBezTo>
                <a:cubicBezTo>
                  <a:pt x="958289" y="194674"/>
                  <a:pt x="948568" y="206024"/>
                  <a:pt x="942975" y="219075"/>
                </a:cubicBezTo>
                <a:cubicBezTo>
                  <a:pt x="939020" y="228303"/>
                  <a:pt x="936625" y="238125"/>
                  <a:pt x="933450" y="247650"/>
                </a:cubicBezTo>
                <a:cubicBezTo>
                  <a:pt x="952500" y="260350"/>
                  <a:pt x="973370" y="270673"/>
                  <a:pt x="990600" y="285750"/>
                </a:cubicBezTo>
                <a:cubicBezTo>
                  <a:pt x="999215" y="293288"/>
                  <a:pt x="1002996" y="305010"/>
                  <a:pt x="1009650" y="314325"/>
                </a:cubicBezTo>
                <a:cubicBezTo>
                  <a:pt x="1018877" y="327243"/>
                  <a:pt x="1028700" y="339725"/>
                  <a:pt x="1038225" y="352425"/>
                </a:cubicBezTo>
                <a:cubicBezTo>
                  <a:pt x="1044575" y="371475"/>
                  <a:pt x="1054784" y="389650"/>
                  <a:pt x="1057275" y="409575"/>
                </a:cubicBezTo>
                <a:cubicBezTo>
                  <a:pt x="1060450" y="434975"/>
                  <a:pt x="1052601" y="464476"/>
                  <a:pt x="1066800" y="485775"/>
                </a:cubicBezTo>
                <a:cubicBezTo>
                  <a:pt x="1075780" y="499245"/>
                  <a:pt x="1098424" y="492838"/>
                  <a:pt x="1114425" y="495300"/>
                </a:cubicBezTo>
                <a:cubicBezTo>
                  <a:pt x="1139725" y="499192"/>
                  <a:pt x="1165225" y="501650"/>
                  <a:pt x="1190625" y="504825"/>
                </a:cubicBezTo>
                <a:cubicBezTo>
                  <a:pt x="1200150" y="511175"/>
                  <a:pt x="1211662" y="515260"/>
                  <a:pt x="1219200" y="523875"/>
                </a:cubicBezTo>
                <a:cubicBezTo>
                  <a:pt x="1234277" y="541105"/>
                  <a:pt x="1244600" y="561975"/>
                  <a:pt x="1257300" y="581025"/>
                </a:cubicBezTo>
                <a:cubicBezTo>
                  <a:pt x="1284226" y="621414"/>
                  <a:pt x="1271230" y="599361"/>
                  <a:pt x="1295400" y="647700"/>
                </a:cubicBezTo>
                <a:cubicBezTo>
                  <a:pt x="1298575" y="673100"/>
                  <a:pt x="1285984" y="706681"/>
                  <a:pt x="1304925" y="723900"/>
                </a:cubicBezTo>
                <a:cubicBezTo>
                  <a:pt x="1310052" y="728561"/>
                  <a:pt x="1433288" y="748469"/>
                  <a:pt x="1457325" y="752475"/>
                </a:cubicBezTo>
                <a:cubicBezTo>
                  <a:pt x="1497459" y="832743"/>
                  <a:pt x="1459649" y="745820"/>
                  <a:pt x="1485900" y="885825"/>
                </a:cubicBezTo>
                <a:cubicBezTo>
                  <a:pt x="1498753" y="954373"/>
                  <a:pt x="1503527" y="926480"/>
                  <a:pt x="1524000" y="981075"/>
                </a:cubicBezTo>
                <a:cubicBezTo>
                  <a:pt x="1528597" y="993332"/>
                  <a:pt x="1529929" y="1006588"/>
                  <a:pt x="1533525" y="1019175"/>
                </a:cubicBezTo>
                <a:cubicBezTo>
                  <a:pt x="1536283" y="1028829"/>
                  <a:pt x="1539875" y="1038225"/>
                  <a:pt x="1543050" y="1047750"/>
                </a:cubicBezTo>
                <a:cubicBezTo>
                  <a:pt x="1540999" y="1092871"/>
                  <a:pt x="1578954" y="1270030"/>
                  <a:pt x="1485900" y="1304925"/>
                </a:cubicBezTo>
                <a:cubicBezTo>
                  <a:pt x="1470741" y="1310609"/>
                  <a:pt x="1454150" y="1311275"/>
                  <a:pt x="1438275" y="1314450"/>
                </a:cubicBezTo>
                <a:cubicBezTo>
                  <a:pt x="1435100" y="1323975"/>
                  <a:pt x="1434319" y="1334671"/>
                  <a:pt x="1428750" y="1343025"/>
                </a:cubicBezTo>
                <a:cubicBezTo>
                  <a:pt x="1400676" y="1385136"/>
                  <a:pt x="1386216" y="1373594"/>
                  <a:pt x="1333500" y="1381125"/>
                </a:cubicBezTo>
                <a:cubicBezTo>
                  <a:pt x="1330325" y="1390650"/>
                  <a:pt x="1326410" y="1399960"/>
                  <a:pt x="1323975" y="1409700"/>
                </a:cubicBezTo>
                <a:cubicBezTo>
                  <a:pt x="1320048" y="1425406"/>
                  <a:pt x="1321690" y="1442845"/>
                  <a:pt x="1314450" y="1457325"/>
                </a:cubicBezTo>
                <a:cubicBezTo>
                  <a:pt x="1308426" y="1469373"/>
                  <a:pt x="1293705" y="1474939"/>
                  <a:pt x="1285875" y="1485900"/>
                </a:cubicBezTo>
                <a:cubicBezTo>
                  <a:pt x="1281632" y="1491840"/>
                  <a:pt x="1258636" y="1546369"/>
                  <a:pt x="1247775" y="1552575"/>
                </a:cubicBezTo>
                <a:cubicBezTo>
                  <a:pt x="1233719" y="1560607"/>
                  <a:pt x="1215856" y="1558173"/>
                  <a:pt x="1200150" y="1562100"/>
                </a:cubicBezTo>
                <a:cubicBezTo>
                  <a:pt x="1190410" y="1564535"/>
                  <a:pt x="1180555" y="1567135"/>
                  <a:pt x="1171575" y="1571625"/>
                </a:cubicBezTo>
                <a:cubicBezTo>
                  <a:pt x="1161336" y="1576745"/>
                  <a:pt x="1153239" y="1585555"/>
                  <a:pt x="1143000" y="1590675"/>
                </a:cubicBezTo>
                <a:cubicBezTo>
                  <a:pt x="1119973" y="1602189"/>
                  <a:pt x="1100740" y="1600570"/>
                  <a:pt x="1076325" y="1609725"/>
                </a:cubicBezTo>
                <a:cubicBezTo>
                  <a:pt x="1063030" y="1614711"/>
                  <a:pt x="1050925" y="1622425"/>
                  <a:pt x="1038225" y="1628775"/>
                </a:cubicBezTo>
                <a:cubicBezTo>
                  <a:pt x="1028700" y="1641475"/>
                  <a:pt x="1014129" y="1651645"/>
                  <a:pt x="1009650" y="1666875"/>
                </a:cubicBezTo>
                <a:cubicBezTo>
                  <a:pt x="954938" y="1852897"/>
                  <a:pt x="1023063" y="1742005"/>
                  <a:pt x="971550" y="1819275"/>
                </a:cubicBezTo>
                <a:cubicBezTo>
                  <a:pt x="968498" y="1831482"/>
                  <a:pt x="959332" y="1872285"/>
                  <a:pt x="952500" y="1885950"/>
                </a:cubicBezTo>
                <a:cubicBezTo>
                  <a:pt x="947380" y="1896189"/>
                  <a:pt x="939130" y="1904586"/>
                  <a:pt x="933450" y="1914525"/>
                </a:cubicBezTo>
                <a:cubicBezTo>
                  <a:pt x="926405" y="1926853"/>
                  <a:pt x="921445" y="1940297"/>
                  <a:pt x="914400" y="1952625"/>
                </a:cubicBezTo>
                <a:cubicBezTo>
                  <a:pt x="908720" y="1962564"/>
                  <a:pt x="900470" y="1970961"/>
                  <a:pt x="895350" y="1981200"/>
                </a:cubicBezTo>
                <a:cubicBezTo>
                  <a:pt x="887704" y="1996493"/>
                  <a:pt x="883244" y="2013201"/>
                  <a:pt x="876300" y="2028825"/>
                </a:cubicBezTo>
                <a:cubicBezTo>
                  <a:pt x="844913" y="2099445"/>
                  <a:pt x="867289" y="2036809"/>
                  <a:pt x="847725" y="2095500"/>
                </a:cubicBezTo>
                <a:cubicBezTo>
                  <a:pt x="846991" y="2100637"/>
                  <a:pt x="831979" y="2209413"/>
                  <a:pt x="828675" y="2219325"/>
                </a:cubicBezTo>
                <a:cubicBezTo>
                  <a:pt x="825055" y="2230185"/>
                  <a:pt x="820344" y="2243880"/>
                  <a:pt x="809625" y="2247900"/>
                </a:cubicBezTo>
                <a:cubicBezTo>
                  <a:pt x="767060" y="2263862"/>
                  <a:pt x="720725" y="2266950"/>
                  <a:pt x="676275" y="2276475"/>
                </a:cubicBezTo>
                <a:cubicBezTo>
                  <a:pt x="604536" y="2228649"/>
                  <a:pt x="687381" y="2293134"/>
                  <a:pt x="638175" y="2219325"/>
                </a:cubicBezTo>
                <a:cubicBezTo>
                  <a:pt x="621433" y="2194213"/>
                  <a:pt x="573819" y="2194311"/>
                  <a:pt x="552450" y="2190750"/>
                </a:cubicBezTo>
                <a:cubicBezTo>
                  <a:pt x="476908" y="2215931"/>
                  <a:pt x="576842" y="2177886"/>
                  <a:pt x="495300" y="2228850"/>
                </a:cubicBezTo>
                <a:cubicBezTo>
                  <a:pt x="480801" y="2237912"/>
                  <a:pt x="463550" y="2241550"/>
                  <a:pt x="447675" y="2247900"/>
                </a:cubicBezTo>
                <a:cubicBezTo>
                  <a:pt x="438150" y="2244725"/>
                  <a:pt x="428754" y="2241133"/>
                  <a:pt x="419100" y="2238375"/>
                </a:cubicBezTo>
                <a:cubicBezTo>
                  <a:pt x="406513" y="2234779"/>
                  <a:pt x="392963" y="2234167"/>
                  <a:pt x="381000" y="2228850"/>
                </a:cubicBezTo>
                <a:cubicBezTo>
                  <a:pt x="364082" y="2221331"/>
                  <a:pt x="349250" y="2209800"/>
                  <a:pt x="333375" y="2200275"/>
                </a:cubicBezTo>
                <a:cubicBezTo>
                  <a:pt x="339725" y="2159000"/>
                  <a:pt x="342860" y="2117100"/>
                  <a:pt x="352425" y="2076450"/>
                </a:cubicBezTo>
                <a:cubicBezTo>
                  <a:pt x="355677" y="2062628"/>
                  <a:pt x="371475" y="2052549"/>
                  <a:pt x="371475" y="2038350"/>
                </a:cubicBezTo>
                <a:cubicBezTo>
                  <a:pt x="371475" y="2021252"/>
                  <a:pt x="358428" y="2006734"/>
                  <a:pt x="352425" y="1990725"/>
                </a:cubicBezTo>
                <a:cubicBezTo>
                  <a:pt x="348900" y="1981324"/>
                  <a:pt x="346855" y="1971378"/>
                  <a:pt x="342900" y="1962150"/>
                </a:cubicBezTo>
                <a:cubicBezTo>
                  <a:pt x="337307" y="1949099"/>
                  <a:pt x="324795" y="1938218"/>
                  <a:pt x="323850" y="1924050"/>
                </a:cubicBezTo>
                <a:cubicBezTo>
                  <a:pt x="318359" y="1841683"/>
                  <a:pt x="323850" y="1758950"/>
                  <a:pt x="323850" y="167640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Frihandsfigur: Form 6">
            <a:extLst>
              <a:ext uri="{FF2B5EF4-FFF2-40B4-BE49-F238E27FC236}">
                <a16:creationId xmlns:a16="http://schemas.microsoft.com/office/drawing/2014/main" id="{CE670C6A-2EFF-2934-05D9-C6CB234D9C2A}"/>
              </a:ext>
            </a:extLst>
          </p:cNvPr>
          <p:cNvSpPr/>
          <p:nvPr/>
        </p:nvSpPr>
        <p:spPr>
          <a:xfrm>
            <a:off x="7913855" y="3811252"/>
            <a:ext cx="1904945" cy="1590752"/>
          </a:xfrm>
          <a:custGeom>
            <a:avLst/>
            <a:gdLst>
              <a:gd name="connsiteX0" fmla="*/ 857250 w 1609725"/>
              <a:gd name="connsiteY0" fmla="*/ 86739 h 1344224"/>
              <a:gd name="connsiteX1" fmla="*/ 762000 w 1609725"/>
              <a:gd name="connsiteY1" fmla="*/ 58164 h 1344224"/>
              <a:gd name="connsiteX2" fmla="*/ 676275 w 1609725"/>
              <a:gd name="connsiteY2" fmla="*/ 29589 h 1344224"/>
              <a:gd name="connsiteX3" fmla="*/ 647700 w 1609725"/>
              <a:gd name="connsiteY3" fmla="*/ 1014 h 1344224"/>
              <a:gd name="connsiteX4" fmla="*/ 609600 w 1609725"/>
              <a:gd name="connsiteY4" fmla="*/ 10539 h 1344224"/>
              <a:gd name="connsiteX5" fmla="*/ 561975 w 1609725"/>
              <a:gd name="connsiteY5" fmla="*/ 67689 h 1344224"/>
              <a:gd name="connsiteX6" fmla="*/ 552450 w 1609725"/>
              <a:gd name="connsiteY6" fmla="*/ 96264 h 1344224"/>
              <a:gd name="connsiteX7" fmla="*/ 495300 w 1609725"/>
              <a:gd name="connsiteY7" fmla="*/ 105789 h 1344224"/>
              <a:gd name="connsiteX8" fmla="*/ 447675 w 1609725"/>
              <a:gd name="connsiteY8" fmla="*/ 124839 h 1344224"/>
              <a:gd name="connsiteX9" fmla="*/ 409575 w 1609725"/>
              <a:gd name="connsiteY9" fmla="*/ 153414 h 1344224"/>
              <a:gd name="connsiteX10" fmla="*/ 352425 w 1609725"/>
              <a:gd name="connsiteY10" fmla="*/ 143889 h 1344224"/>
              <a:gd name="connsiteX11" fmla="*/ 304800 w 1609725"/>
              <a:gd name="connsiteY11" fmla="*/ 105789 h 1344224"/>
              <a:gd name="connsiteX12" fmla="*/ 276225 w 1609725"/>
              <a:gd name="connsiteY12" fmla="*/ 134364 h 1344224"/>
              <a:gd name="connsiteX13" fmla="*/ 219075 w 1609725"/>
              <a:gd name="connsiteY13" fmla="*/ 181989 h 1344224"/>
              <a:gd name="connsiteX14" fmla="*/ 209550 w 1609725"/>
              <a:gd name="connsiteY14" fmla="*/ 220089 h 1344224"/>
              <a:gd name="connsiteX15" fmla="*/ 285750 w 1609725"/>
              <a:gd name="connsiteY15" fmla="*/ 286764 h 1344224"/>
              <a:gd name="connsiteX16" fmla="*/ 295275 w 1609725"/>
              <a:gd name="connsiteY16" fmla="*/ 391539 h 1344224"/>
              <a:gd name="connsiteX17" fmla="*/ 238125 w 1609725"/>
              <a:gd name="connsiteY17" fmla="*/ 420114 h 1344224"/>
              <a:gd name="connsiteX18" fmla="*/ 219075 w 1609725"/>
              <a:gd name="connsiteY18" fmla="*/ 486789 h 1344224"/>
              <a:gd name="connsiteX19" fmla="*/ 209550 w 1609725"/>
              <a:gd name="connsiteY19" fmla="*/ 524889 h 1344224"/>
              <a:gd name="connsiteX20" fmla="*/ 171450 w 1609725"/>
              <a:gd name="connsiteY20" fmla="*/ 572514 h 1344224"/>
              <a:gd name="connsiteX21" fmla="*/ 133350 w 1609725"/>
              <a:gd name="connsiteY21" fmla="*/ 629664 h 1344224"/>
              <a:gd name="connsiteX22" fmla="*/ 95250 w 1609725"/>
              <a:gd name="connsiteY22" fmla="*/ 686814 h 1344224"/>
              <a:gd name="connsiteX23" fmla="*/ 66675 w 1609725"/>
              <a:gd name="connsiteY23" fmla="*/ 791589 h 1344224"/>
              <a:gd name="connsiteX24" fmla="*/ 0 w 1609725"/>
              <a:gd name="connsiteY24" fmla="*/ 801114 h 1344224"/>
              <a:gd name="connsiteX25" fmla="*/ 9525 w 1609725"/>
              <a:gd name="connsiteY25" fmla="*/ 877314 h 1344224"/>
              <a:gd name="connsiteX26" fmla="*/ 38100 w 1609725"/>
              <a:gd name="connsiteY26" fmla="*/ 934464 h 1344224"/>
              <a:gd name="connsiteX27" fmla="*/ 57150 w 1609725"/>
              <a:gd name="connsiteY27" fmla="*/ 972564 h 1344224"/>
              <a:gd name="connsiteX28" fmla="*/ 47625 w 1609725"/>
              <a:gd name="connsiteY28" fmla="*/ 1144014 h 1344224"/>
              <a:gd name="connsiteX29" fmla="*/ 38100 w 1609725"/>
              <a:gd name="connsiteY29" fmla="*/ 1191639 h 1344224"/>
              <a:gd name="connsiteX30" fmla="*/ 57150 w 1609725"/>
              <a:gd name="connsiteY30" fmla="*/ 1229739 h 1344224"/>
              <a:gd name="connsiteX31" fmla="*/ 123825 w 1609725"/>
              <a:gd name="connsiteY31" fmla="*/ 1258314 h 1344224"/>
              <a:gd name="connsiteX32" fmla="*/ 247650 w 1609725"/>
              <a:gd name="connsiteY32" fmla="*/ 1248789 h 1344224"/>
              <a:gd name="connsiteX33" fmla="*/ 304800 w 1609725"/>
              <a:gd name="connsiteY33" fmla="*/ 1210689 h 1344224"/>
              <a:gd name="connsiteX34" fmla="*/ 390525 w 1609725"/>
              <a:gd name="connsiteY34" fmla="*/ 1191639 h 1344224"/>
              <a:gd name="connsiteX35" fmla="*/ 428625 w 1609725"/>
              <a:gd name="connsiteY35" fmla="*/ 1172589 h 1344224"/>
              <a:gd name="connsiteX36" fmla="*/ 523875 w 1609725"/>
              <a:gd name="connsiteY36" fmla="*/ 1153539 h 1344224"/>
              <a:gd name="connsiteX37" fmla="*/ 628650 w 1609725"/>
              <a:gd name="connsiteY37" fmla="*/ 1163064 h 1344224"/>
              <a:gd name="connsiteX38" fmla="*/ 676275 w 1609725"/>
              <a:gd name="connsiteY38" fmla="*/ 1182114 h 1344224"/>
              <a:gd name="connsiteX39" fmla="*/ 800100 w 1609725"/>
              <a:gd name="connsiteY39" fmla="*/ 1172589 h 1344224"/>
              <a:gd name="connsiteX40" fmla="*/ 914400 w 1609725"/>
              <a:gd name="connsiteY40" fmla="*/ 1163064 h 1344224"/>
              <a:gd name="connsiteX41" fmla="*/ 942975 w 1609725"/>
              <a:gd name="connsiteY41" fmla="*/ 1182114 h 1344224"/>
              <a:gd name="connsiteX42" fmla="*/ 971550 w 1609725"/>
              <a:gd name="connsiteY42" fmla="*/ 1239264 h 1344224"/>
              <a:gd name="connsiteX43" fmla="*/ 1009650 w 1609725"/>
              <a:gd name="connsiteY43" fmla="*/ 1267839 h 1344224"/>
              <a:gd name="connsiteX44" fmla="*/ 1057275 w 1609725"/>
              <a:gd name="connsiteY44" fmla="*/ 1315464 h 1344224"/>
              <a:gd name="connsiteX45" fmla="*/ 1257300 w 1609725"/>
              <a:gd name="connsiteY45" fmla="*/ 1324989 h 1344224"/>
              <a:gd name="connsiteX46" fmla="*/ 1314450 w 1609725"/>
              <a:gd name="connsiteY46" fmla="*/ 1344039 h 1344224"/>
              <a:gd name="connsiteX47" fmla="*/ 1371600 w 1609725"/>
              <a:gd name="connsiteY47" fmla="*/ 1286889 h 1344224"/>
              <a:gd name="connsiteX48" fmla="*/ 1381125 w 1609725"/>
              <a:gd name="connsiteY48" fmla="*/ 1248789 h 1344224"/>
              <a:gd name="connsiteX49" fmla="*/ 1485900 w 1609725"/>
              <a:gd name="connsiteY49" fmla="*/ 1163064 h 1344224"/>
              <a:gd name="connsiteX50" fmla="*/ 1504950 w 1609725"/>
              <a:gd name="connsiteY50" fmla="*/ 1134489 h 1344224"/>
              <a:gd name="connsiteX51" fmla="*/ 1524000 w 1609725"/>
              <a:gd name="connsiteY51" fmla="*/ 1001139 h 1344224"/>
              <a:gd name="connsiteX52" fmla="*/ 1562100 w 1609725"/>
              <a:gd name="connsiteY52" fmla="*/ 924939 h 1344224"/>
              <a:gd name="connsiteX53" fmla="*/ 1581150 w 1609725"/>
              <a:gd name="connsiteY53" fmla="*/ 858264 h 1344224"/>
              <a:gd name="connsiteX54" fmla="*/ 1609725 w 1609725"/>
              <a:gd name="connsiteY54" fmla="*/ 772539 h 1344224"/>
              <a:gd name="connsiteX55" fmla="*/ 1600200 w 1609725"/>
              <a:gd name="connsiteY55" fmla="*/ 686814 h 1344224"/>
              <a:gd name="connsiteX56" fmla="*/ 1581150 w 1609725"/>
              <a:gd name="connsiteY56" fmla="*/ 648714 h 1344224"/>
              <a:gd name="connsiteX57" fmla="*/ 1571625 w 1609725"/>
              <a:gd name="connsiteY57" fmla="*/ 610614 h 1344224"/>
              <a:gd name="connsiteX58" fmla="*/ 1552575 w 1609725"/>
              <a:gd name="connsiteY58" fmla="*/ 582039 h 1344224"/>
              <a:gd name="connsiteX59" fmla="*/ 1524000 w 1609725"/>
              <a:gd name="connsiteY59" fmla="*/ 505839 h 1344224"/>
              <a:gd name="connsiteX60" fmla="*/ 1514475 w 1609725"/>
              <a:gd name="connsiteY60" fmla="*/ 467739 h 1344224"/>
              <a:gd name="connsiteX61" fmla="*/ 1504950 w 1609725"/>
              <a:gd name="connsiteY61" fmla="*/ 353439 h 1344224"/>
              <a:gd name="connsiteX62" fmla="*/ 1495425 w 1609725"/>
              <a:gd name="connsiteY62" fmla="*/ 324864 h 1344224"/>
              <a:gd name="connsiteX63" fmla="*/ 1438275 w 1609725"/>
              <a:gd name="connsiteY63" fmla="*/ 296289 h 1344224"/>
              <a:gd name="connsiteX64" fmla="*/ 1390650 w 1609725"/>
              <a:gd name="connsiteY64" fmla="*/ 267714 h 1344224"/>
              <a:gd name="connsiteX65" fmla="*/ 1381125 w 1609725"/>
              <a:gd name="connsiteY65" fmla="*/ 153414 h 1344224"/>
              <a:gd name="connsiteX66" fmla="*/ 1343025 w 1609725"/>
              <a:gd name="connsiteY66" fmla="*/ 124839 h 1344224"/>
              <a:gd name="connsiteX67" fmla="*/ 1190625 w 1609725"/>
              <a:gd name="connsiteY67" fmla="*/ 105789 h 1344224"/>
              <a:gd name="connsiteX68" fmla="*/ 1171575 w 1609725"/>
              <a:gd name="connsiteY68" fmla="*/ 67689 h 1344224"/>
              <a:gd name="connsiteX69" fmla="*/ 1066800 w 1609725"/>
              <a:gd name="connsiteY69" fmla="*/ 58164 h 1344224"/>
              <a:gd name="connsiteX70" fmla="*/ 1038225 w 1609725"/>
              <a:gd name="connsiteY70" fmla="*/ 96264 h 1344224"/>
              <a:gd name="connsiteX71" fmla="*/ 1009650 w 1609725"/>
              <a:gd name="connsiteY71" fmla="*/ 105789 h 1344224"/>
              <a:gd name="connsiteX72" fmla="*/ 981075 w 1609725"/>
              <a:gd name="connsiteY72" fmla="*/ 124839 h 1344224"/>
              <a:gd name="connsiteX73" fmla="*/ 876300 w 1609725"/>
              <a:gd name="connsiteY73" fmla="*/ 115314 h 1344224"/>
              <a:gd name="connsiteX74" fmla="*/ 847725 w 1609725"/>
              <a:gd name="connsiteY74" fmla="*/ 105789 h 1344224"/>
              <a:gd name="connsiteX75" fmla="*/ 771525 w 1609725"/>
              <a:gd name="connsiteY75" fmla="*/ 86739 h 1344224"/>
              <a:gd name="connsiteX76" fmla="*/ 714375 w 1609725"/>
              <a:gd name="connsiteY76" fmla="*/ 67689 h 1344224"/>
              <a:gd name="connsiteX77" fmla="*/ 685800 w 1609725"/>
              <a:gd name="connsiteY77" fmla="*/ 39114 h 1344224"/>
              <a:gd name="connsiteX78" fmla="*/ 676275 w 1609725"/>
              <a:gd name="connsiteY78" fmla="*/ 10539 h 1344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609725" h="1344224">
                <a:moveTo>
                  <a:pt x="857250" y="86739"/>
                </a:moveTo>
                <a:cubicBezTo>
                  <a:pt x="743590" y="41275"/>
                  <a:pt x="874684" y="90359"/>
                  <a:pt x="762000" y="58164"/>
                </a:cubicBezTo>
                <a:cubicBezTo>
                  <a:pt x="733038" y="49889"/>
                  <a:pt x="676275" y="29589"/>
                  <a:pt x="676275" y="29589"/>
                </a:cubicBezTo>
                <a:cubicBezTo>
                  <a:pt x="666750" y="20064"/>
                  <a:pt x="660652" y="4715"/>
                  <a:pt x="647700" y="1014"/>
                </a:cubicBezTo>
                <a:cubicBezTo>
                  <a:pt x="635113" y="-2582"/>
                  <a:pt x="620966" y="4044"/>
                  <a:pt x="609600" y="10539"/>
                </a:cubicBezTo>
                <a:cubicBezTo>
                  <a:pt x="594854" y="18965"/>
                  <a:pt x="569865" y="51908"/>
                  <a:pt x="561975" y="67689"/>
                </a:cubicBezTo>
                <a:cubicBezTo>
                  <a:pt x="557485" y="76669"/>
                  <a:pt x="561167" y="91283"/>
                  <a:pt x="552450" y="96264"/>
                </a:cubicBezTo>
                <a:cubicBezTo>
                  <a:pt x="535682" y="105846"/>
                  <a:pt x="514350" y="102614"/>
                  <a:pt x="495300" y="105789"/>
                </a:cubicBezTo>
                <a:cubicBezTo>
                  <a:pt x="479425" y="112139"/>
                  <a:pt x="462621" y="116536"/>
                  <a:pt x="447675" y="124839"/>
                </a:cubicBezTo>
                <a:cubicBezTo>
                  <a:pt x="433798" y="132549"/>
                  <a:pt x="425142" y="150301"/>
                  <a:pt x="409575" y="153414"/>
                </a:cubicBezTo>
                <a:cubicBezTo>
                  <a:pt x="390637" y="157202"/>
                  <a:pt x="371475" y="147064"/>
                  <a:pt x="352425" y="143889"/>
                </a:cubicBezTo>
                <a:cubicBezTo>
                  <a:pt x="336550" y="131189"/>
                  <a:pt x="324973" y="108311"/>
                  <a:pt x="304800" y="105789"/>
                </a:cubicBezTo>
                <a:cubicBezTo>
                  <a:pt x="291434" y="104118"/>
                  <a:pt x="286293" y="125415"/>
                  <a:pt x="276225" y="134364"/>
                </a:cubicBezTo>
                <a:cubicBezTo>
                  <a:pt x="257691" y="150839"/>
                  <a:pt x="238125" y="166114"/>
                  <a:pt x="219075" y="181989"/>
                </a:cubicBezTo>
                <a:cubicBezTo>
                  <a:pt x="215900" y="194689"/>
                  <a:pt x="206375" y="207389"/>
                  <a:pt x="209550" y="220089"/>
                </a:cubicBezTo>
                <a:cubicBezTo>
                  <a:pt x="218109" y="254325"/>
                  <a:pt x="260809" y="271799"/>
                  <a:pt x="285750" y="286764"/>
                </a:cubicBezTo>
                <a:cubicBezTo>
                  <a:pt x="308754" y="321270"/>
                  <a:pt x="329128" y="338342"/>
                  <a:pt x="295275" y="391539"/>
                </a:cubicBezTo>
                <a:cubicBezTo>
                  <a:pt x="283840" y="409508"/>
                  <a:pt x="257175" y="410589"/>
                  <a:pt x="238125" y="420114"/>
                </a:cubicBezTo>
                <a:cubicBezTo>
                  <a:pt x="208348" y="539221"/>
                  <a:pt x="246404" y="391136"/>
                  <a:pt x="219075" y="486789"/>
                </a:cubicBezTo>
                <a:cubicBezTo>
                  <a:pt x="215479" y="499376"/>
                  <a:pt x="215907" y="513446"/>
                  <a:pt x="209550" y="524889"/>
                </a:cubicBezTo>
                <a:cubicBezTo>
                  <a:pt x="199677" y="542661"/>
                  <a:pt x="184150" y="556639"/>
                  <a:pt x="171450" y="572514"/>
                </a:cubicBezTo>
                <a:cubicBezTo>
                  <a:pt x="153234" y="627163"/>
                  <a:pt x="174970" y="576152"/>
                  <a:pt x="133350" y="629664"/>
                </a:cubicBezTo>
                <a:cubicBezTo>
                  <a:pt x="119294" y="647736"/>
                  <a:pt x="95250" y="686814"/>
                  <a:pt x="95250" y="686814"/>
                </a:cubicBezTo>
                <a:cubicBezTo>
                  <a:pt x="94692" y="691279"/>
                  <a:pt x="95279" y="778876"/>
                  <a:pt x="66675" y="791589"/>
                </a:cubicBezTo>
                <a:cubicBezTo>
                  <a:pt x="46159" y="800707"/>
                  <a:pt x="22225" y="797939"/>
                  <a:pt x="0" y="801114"/>
                </a:cubicBezTo>
                <a:cubicBezTo>
                  <a:pt x="3175" y="826514"/>
                  <a:pt x="4946" y="852129"/>
                  <a:pt x="9525" y="877314"/>
                </a:cubicBezTo>
                <a:cubicBezTo>
                  <a:pt x="15346" y="909331"/>
                  <a:pt x="21831" y="905994"/>
                  <a:pt x="38100" y="934464"/>
                </a:cubicBezTo>
                <a:cubicBezTo>
                  <a:pt x="45145" y="946792"/>
                  <a:pt x="50800" y="959864"/>
                  <a:pt x="57150" y="972564"/>
                </a:cubicBezTo>
                <a:cubicBezTo>
                  <a:pt x="53975" y="1029714"/>
                  <a:pt x="52584" y="1086991"/>
                  <a:pt x="47625" y="1144014"/>
                </a:cubicBezTo>
                <a:cubicBezTo>
                  <a:pt x="46223" y="1160143"/>
                  <a:pt x="36312" y="1175549"/>
                  <a:pt x="38100" y="1191639"/>
                </a:cubicBezTo>
                <a:cubicBezTo>
                  <a:pt x="39668" y="1205751"/>
                  <a:pt x="47110" y="1219699"/>
                  <a:pt x="57150" y="1229739"/>
                </a:cubicBezTo>
                <a:cubicBezTo>
                  <a:pt x="68920" y="1241509"/>
                  <a:pt x="106748" y="1252622"/>
                  <a:pt x="123825" y="1258314"/>
                </a:cubicBezTo>
                <a:cubicBezTo>
                  <a:pt x="165100" y="1255139"/>
                  <a:pt x="207616" y="1259324"/>
                  <a:pt x="247650" y="1248789"/>
                </a:cubicBezTo>
                <a:cubicBezTo>
                  <a:pt x="269791" y="1242962"/>
                  <a:pt x="282349" y="1215179"/>
                  <a:pt x="304800" y="1210689"/>
                </a:cubicBezTo>
                <a:cubicBezTo>
                  <a:pt x="317732" y="1208103"/>
                  <a:pt x="375152" y="1197404"/>
                  <a:pt x="390525" y="1191639"/>
                </a:cubicBezTo>
                <a:cubicBezTo>
                  <a:pt x="403820" y="1186653"/>
                  <a:pt x="414972" y="1176490"/>
                  <a:pt x="428625" y="1172589"/>
                </a:cubicBezTo>
                <a:cubicBezTo>
                  <a:pt x="459758" y="1163694"/>
                  <a:pt x="523875" y="1153539"/>
                  <a:pt x="523875" y="1153539"/>
                </a:cubicBezTo>
                <a:cubicBezTo>
                  <a:pt x="558800" y="1156714"/>
                  <a:pt x="594182" y="1156601"/>
                  <a:pt x="628650" y="1163064"/>
                </a:cubicBezTo>
                <a:cubicBezTo>
                  <a:pt x="645455" y="1166215"/>
                  <a:pt x="659203" y="1181166"/>
                  <a:pt x="676275" y="1182114"/>
                </a:cubicBezTo>
                <a:cubicBezTo>
                  <a:pt x="717608" y="1184410"/>
                  <a:pt x="758825" y="1175764"/>
                  <a:pt x="800100" y="1172589"/>
                </a:cubicBezTo>
                <a:cubicBezTo>
                  <a:pt x="889000" y="1150364"/>
                  <a:pt x="850900" y="1147189"/>
                  <a:pt x="914400" y="1163064"/>
                </a:cubicBezTo>
                <a:cubicBezTo>
                  <a:pt x="923925" y="1169414"/>
                  <a:pt x="935824" y="1173175"/>
                  <a:pt x="942975" y="1182114"/>
                </a:cubicBezTo>
                <a:cubicBezTo>
                  <a:pt x="1004950" y="1259583"/>
                  <a:pt x="891256" y="1158970"/>
                  <a:pt x="971550" y="1239264"/>
                </a:cubicBezTo>
                <a:cubicBezTo>
                  <a:pt x="982775" y="1250489"/>
                  <a:pt x="998425" y="1256614"/>
                  <a:pt x="1009650" y="1267839"/>
                </a:cubicBezTo>
                <a:cubicBezTo>
                  <a:pt x="1025979" y="1284168"/>
                  <a:pt x="1028246" y="1311835"/>
                  <a:pt x="1057275" y="1315464"/>
                </a:cubicBezTo>
                <a:cubicBezTo>
                  <a:pt x="1123510" y="1323743"/>
                  <a:pt x="1190625" y="1321814"/>
                  <a:pt x="1257300" y="1324989"/>
                </a:cubicBezTo>
                <a:cubicBezTo>
                  <a:pt x="1276350" y="1331339"/>
                  <a:pt x="1294469" y="1346037"/>
                  <a:pt x="1314450" y="1344039"/>
                </a:cubicBezTo>
                <a:cubicBezTo>
                  <a:pt x="1339767" y="1341507"/>
                  <a:pt x="1359566" y="1304940"/>
                  <a:pt x="1371600" y="1286889"/>
                </a:cubicBezTo>
                <a:cubicBezTo>
                  <a:pt x="1374775" y="1274189"/>
                  <a:pt x="1373618" y="1259513"/>
                  <a:pt x="1381125" y="1248789"/>
                </a:cubicBezTo>
                <a:cubicBezTo>
                  <a:pt x="1415034" y="1200347"/>
                  <a:pt x="1440140" y="1190520"/>
                  <a:pt x="1485900" y="1163064"/>
                </a:cubicBezTo>
                <a:cubicBezTo>
                  <a:pt x="1492250" y="1153539"/>
                  <a:pt x="1502376" y="1145643"/>
                  <a:pt x="1504950" y="1134489"/>
                </a:cubicBezTo>
                <a:cubicBezTo>
                  <a:pt x="1530235" y="1024921"/>
                  <a:pt x="1500805" y="1070725"/>
                  <a:pt x="1524000" y="1001139"/>
                </a:cubicBezTo>
                <a:cubicBezTo>
                  <a:pt x="1556960" y="902260"/>
                  <a:pt x="1527099" y="994940"/>
                  <a:pt x="1562100" y="924939"/>
                </a:cubicBezTo>
                <a:cubicBezTo>
                  <a:pt x="1571273" y="906593"/>
                  <a:pt x="1575046" y="876575"/>
                  <a:pt x="1581150" y="858264"/>
                </a:cubicBezTo>
                <a:cubicBezTo>
                  <a:pt x="1617018" y="750661"/>
                  <a:pt x="1586899" y="863842"/>
                  <a:pt x="1609725" y="772539"/>
                </a:cubicBezTo>
                <a:cubicBezTo>
                  <a:pt x="1606550" y="743964"/>
                  <a:pt x="1606665" y="714829"/>
                  <a:pt x="1600200" y="686814"/>
                </a:cubicBezTo>
                <a:cubicBezTo>
                  <a:pt x="1597007" y="672979"/>
                  <a:pt x="1586136" y="662009"/>
                  <a:pt x="1581150" y="648714"/>
                </a:cubicBezTo>
                <a:cubicBezTo>
                  <a:pt x="1576553" y="636457"/>
                  <a:pt x="1576782" y="622646"/>
                  <a:pt x="1571625" y="610614"/>
                </a:cubicBezTo>
                <a:cubicBezTo>
                  <a:pt x="1567116" y="600092"/>
                  <a:pt x="1557695" y="592278"/>
                  <a:pt x="1552575" y="582039"/>
                </a:cubicBezTo>
                <a:cubicBezTo>
                  <a:pt x="1545865" y="568619"/>
                  <a:pt x="1529496" y="525074"/>
                  <a:pt x="1524000" y="505839"/>
                </a:cubicBezTo>
                <a:cubicBezTo>
                  <a:pt x="1520404" y="493252"/>
                  <a:pt x="1517650" y="480439"/>
                  <a:pt x="1514475" y="467739"/>
                </a:cubicBezTo>
                <a:cubicBezTo>
                  <a:pt x="1511300" y="429639"/>
                  <a:pt x="1510003" y="391336"/>
                  <a:pt x="1504950" y="353439"/>
                </a:cubicBezTo>
                <a:cubicBezTo>
                  <a:pt x="1503623" y="343487"/>
                  <a:pt x="1501697" y="332704"/>
                  <a:pt x="1495425" y="324864"/>
                </a:cubicBezTo>
                <a:cubicBezTo>
                  <a:pt x="1477227" y="302116"/>
                  <a:pt x="1461282" y="307793"/>
                  <a:pt x="1438275" y="296289"/>
                </a:cubicBezTo>
                <a:cubicBezTo>
                  <a:pt x="1421716" y="288010"/>
                  <a:pt x="1406525" y="277239"/>
                  <a:pt x="1390650" y="267714"/>
                </a:cubicBezTo>
                <a:cubicBezTo>
                  <a:pt x="1387475" y="229614"/>
                  <a:pt x="1393215" y="189684"/>
                  <a:pt x="1381125" y="153414"/>
                </a:cubicBezTo>
                <a:cubicBezTo>
                  <a:pt x="1376105" y="138354"/>
                  <a:pt x="1358426" y="128689"/>
                  <a:pt x="1343025" y="124839"/>
                </a:cubicBezTo>
                <a:cubicBezTo>
                  <a:pt x="1293358" y="112422"/>
                  <a:pt x="1241425" y="112139"/>
                  <a:pt x="1190625" y="105789"/>
                </a:cubicBezTo>
                <a:cubicBezTo>
                  <a:pt x="1184275" y="93089"/>
                  <a:pt x="1180665" y="78597"/>
                  <a:pt x="1171575" y="67689"/>
                </a:cubicBezTo>
                <a:cubicBezTo>
                  <a:pt x="1141776" y="31931"/>
                  <a:pt x="1109470" y="52830"/>
                  <a:pt x="1066800" y="58164"/>
                </a:cubicBezTo>
                <a:cubicBezTo>
                  <a:pt x="1057275" y="70864"/>
                  <a:pt x="1050421" y="86101"/>
                  <a:pt x="1038225" y="96264"/>
                </a:cubicBezTo>
                <a:cubicBezTo>
                  <a:pt x="1030512" y="102692"/>
                  <a:pt x="1018630" y="101299"/>
                  <a:pt x="1009650" y="105789"/>
                </a:cubicBezTo>
                <a:cubicBezTo>
                  <a:pt x="999411" y="110909"/>
                  <a:pt x="990600" y="118489"/>
                  <a:pt x="981075" y="124839"/>
                </a:cubicBezTo>
                <a:cubicBezTo>
                  <a:pt x="946150" y="121664"/>
                  <a:pt x="911017" y="120274"/>
                  <a:pt x="876300" y="115314"/>
                </a:cubicBezTo>
                <a:cubicBezTo>
                  <a:pt x="866361" y="113894"/>
                  <a:pt x="857411" y="108431"/>
                  <a:pt x="847725" y="105789"/>
                </a:cubicBezTo>
                <a:cubicBezTo>
                  <a:pt x="822466" y="98900"/>
                  <a:pt x="796363" y="95018"/>
                  <a:pt x="771525" y="86739"/>
                </a:cubicBezTo>
                <a:lnTo>
                  <a:pt x="714375" y="67689"/>
                </a:lnTo>
                <a:cubicBezTo>
                  <a:pt x="704850" y="58164"/>
                  <a:pt x="693272" y="50322"/>
                  <a:pt x="685800" y="39114"/>
                </a:cubicBezTo>
                <a:cubicBezTo>
                  <a:pt x="680231" y="30760"/>
                  <a:pt x="676275" y="10539"/>
                  <a:pt x="676275" y="10539"/>
                </a:cubicBezTo>
              </a:path>
            </a:pathLst>
          </a:cu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724583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39D1FE4-AC07-6A91-ED42-4889345D8269}"/>
              </a:ext>
            </a:extLst>
          </p:cNvPr>
          <p:cNvSpPr/>
          <p:nvPr/>
        </p:nvSpPr>
        <p:spPr>
          <a:xfrm>
            <a:off x="3593999" y="853537"/>
            <a:ext cx="4208524" cy="830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3200" b="0" i="0" u="none" strike="noStrike" kern="1200" cap="none" spc="0" normalizeH="0" baseline="0" noProof="0" dirty="0">
                <a:ln>
                  <a:noFill/>
                </a:ln>
                <a:solidFill>
                  <a:prstClr val="white"/>
                </a:solidFill>
                <a:effectLst/>
                <a:uLnTx/>
                <a:uFillTx/>
                <a:latin typeface="Arial" panose="020B0604020202020204"/>
                <a:ea typeface="+mn-ea"/>
                <a:cs typeface="+mn-cs"/>
              </a:rPr>
              <a:t>Primärvården Skåne</a:t>
            </a:r>
          </a:p>
        </p:txBody>
      </p:sp>
      <p:sp>
        <p:nvSpPr>
          <p:cNvPr id="5" name="Rektangel 4">
            <a:extLst>
              <a:ext uri="{FF2B5EF4-FFF2-40B4-BE49-F238E27FC236}">
                <a16:creationId xmlns:a16="http://schemas.microsoft.com/office/drawing/2014/main" id="{8742B446-E5C7-EC9F-2113-269FF3486610}"/>
              </a:ext>
            </a:extLst>
          </p:cNvPr>
          <p:cNvSpPr/>
          <p:nvPr/>
        </p:nvSpPr>
        <p:spPr>
          <a:xfrm>
            <a:off x="4197331" y="2126764"/>
            <a:ext cx="3001861" cy="830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Arial" panose="020B0604020202020204"/>
                <a:ea typeface="+mn-ea"/>
                <a:cs typeface="+mn-cs"/>
              </a:rPr>
              <a:t>Mobila team och specialiserad palliativ vård</a:t>
            </a:r>
          </a:p>
        </p:txBody>
      </p:sp>
      <p:sp>
        <p:nvSpPr>
          <p:cNvPr id="6" name="Rektangel 5">
            <a:extLst>
              <a:ext uri="{FF2B5EF4-FFF2-40B4-BE49-F238E27FC236}">
                <a16:creationId xmlns:a16="http://schemas.microsoft.com/office/drawing/2014/main" id="{AEB80CDF-CA28-7BF2-D5DC-D2311A4D2870}"/>
              </a:ext>
            </a:extLst>
          </p:cNvPr>
          <p:cNvSpPr/>
          <p:nvPr/>
        </p:nvSpPr>
        <p:spPr>
          <a:xfrm>
            <a:off x="2790080" y="3359946"/>
            <a:ext cx="2164360" cy="507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2000" b="0" i="0" u="none" strike="noStrike" kern="1200" cap="none" spc="0" normalizeH="0" baseline="0" noProof="0" dirty="0">
                <a:ln>
                  <a:noFill/>
                </a:ln>
                <a:solidFill>
                  <a:prstClr val="white"/>
                </a:solidFill>
                <a:effectLst/>
                <a:uLnTx/>
                <a:uFillTx/>
                <a:latin typeface="Arial" panose="020B0604020202020204"/>
                <a:ea typeface="+mn-ea"/>
                <a:cs typeface="+mn-cs"/>
              </a:rPr>
              <a:t>Mobila team</a:t>
            </a:r>
          </a:p>
        </p:txBody>
      </p:sp>
      <p:sp>
        <p:nvSpPr>
          <p:cNvPr id="7" name="Rektangel 6">
            <a:extLst>
              <a:ext uri="{FF2B5EF4-FFF2-40B4-BE49-F238E27FC236}">
                <a16:creationId xmlns:a16="http://schemas.microsoft.com/office/drawing/2014/main" id="{86E7B277-AA92-3F93-2306-17E04698BCC6}"/>
              </a:ext>
            </a:extLst>
          </p:cNvPr>
          <p:cNvSpPr/>
          <p:nvPr/>
        </p:nvSpPr>
        <p:spPr>
          <a:xfrm>
            <a:off x="3169686" y="3995012"/>
            <a:ext cx="2092561" cy="495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panose="020B0604020202020204"/>
                <a:ea typeface="+mn-ea"/>
                <a:cs typeface="+mn-cs"/>
              </a:rPr>
              <a:t>Mobilt team närsjukvård Landskrona</a:t>
            </a:r>
          </a:p>
        </p:txBody>
      </p:sp>
      <p:sp>
        <p:nvSpPr>
          <p:cNvPr id="8" name="Rektangel 7">
            <a:extLst>
              <a:ext uri="{FF2B5EF4-FFF2-40B4-BE49-F238E27FC236}">
                <a16:creationId xmlns:a16="http://schemas.microsoft.com/office/drawing/2014/main" id="{07B5DFCE-97D5-1332-80D1-B532DAA8D171}"/>
              </a:ext>
            </a:extLst>
          </p:cNvPr>
          <p:cNvSpPr/>
          <p:nvPr/>
        </p:nvSpPr>
        <p:spPr>
          <a:xfrm>
            <a:off x="6360293" y="3359945"/>
            <a:ext cx="3001861" cy="574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rPr>
              <a:t>Palliativ vård och ASIH</a:t>
            </a:r>
          </a:p>
        </p:txBody>
      </p:sp>
      <p:sp>
        <p:nvSpPr>
          <p:cNvPr id="9" name="Rektangel 8">
            <a:extLst>
              <a:ext uri="{FF2B5EF4-FFF2-40B4-BE49-F238E27FC236}">
                <a16:creationId xmlns:a16="http://schemas.microsoft.com/office/drawing/2014/main" id="{BDCBD815-E576-A060-415F-0655C88338CE}"/>
              </a:ext>
            </a:extLst>
          </p:cNvPr>
          <p:cNvSpPr/>
          <p:nvPr/>
        </p:nvSpPr>
        <p:spPr>
          <a:xfrm>
            <a:off x="7026441" y="4074798"/>
            <a:ext cx="3447875" cy="335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panose="020B0604020202020204"/>
                <a:ea typeface="+mn-ea"/>
                <a:cs typeface="+mn-cs"/>
              </a:rPr>
              <a:t>Palliativt utvecklingscentrum</a:t>
            </a:r>
          </a:p>
        </p:txBody>
      </p:sp>
      <p:sp>
        <p:nvSpPr>
          <p:cNvPr id="10" name="Rektangel 9">
            <a:extLst>
              <a:ext uri="{FF2B5EF4-FFF2-40B4-BE49-F238E27FC236}">
                <a16:creationId xmlns:a16="http://schemas.microsoft.com/office/drawing/2014/main" id="{3CDB5387-1E9C-2522-F6E3-C609B2A8BCEF}"/>
              </a:ext>
            </a:extLst>
          </p:cNvPr>
          <p:cNvSpPr/>
          <p:nvPr/>
        </p:nvSpPr>
        <p:spPr>
          <a:xfrm>
            <a:off x="7026438" y="4477469"/>
            <a:ext cx="3447876" cy="335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panose="020B0604020202020204"/>
                <a:ea typeface="+mn-ea"/>
                <a:cs typeface="+mn-cs"/>
              </a:rPr>
              <a:t>Palliativ vård och ASIH mellersta Skåne</a:t>
            </a:r>
          </a:p>
        </p:txBody>
      </p:sp>
      <p:sp>
        <p:nvSpPr>
          <p:cNvPr id="11" name="Rektangel 10">
            <a:extLst>
              <a:ext uri="{FF2B5EF4-FFF2-40B4-BE49-F238E27FC236}">
                <a16:creationId xmlns:a16="http://schemas.microsoft.com/office/drawing/2014/main" id="{6743D513-DE8D-5B39-D900-E918855A9E1F}"/>
              </a:ext>
            </a:extLst>
          </p:cNvPr>
          <p:cNvSpPr/>
          <p:nvPr/>
        </p:nvSpPr>
        <p:spPr>
          <a:xfrm>
            <a:off x="7026438" y="4887131"/>
            <a:ext cx="3447873" cy="335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panose="020B0604020202020204"/>
                <a:ea typeface="+mn-ea"/>
                <a:cs typeface="+mn-cs"/>
              </a:rPr>
              <a:t>Palliativ vård och ASIH nordvästra Skåne</a:t>
            </a:r>
          </a:p>
        </p:txBody>
      </p:sp>
      <p:sp>
        <p:nvSpPr>
          <p:cNvPr id="12" name="Rektangel 11">
            <a:extLst>
              <a:ext uri="{FF2B5EF4-FFF2-40B4-BE49-F238E27FC236}">
                <a16:creationId xmlns:a16="http://schemas.microsoft.com/office/drawing/2014/main" id="{F352A2AE-565A-FB91-3E19-6BF6EDF8DD5B}"/>
              </a:ext>
            </a:extLst>
          </p:cNvPr>
          <p:cNvSpPr/>
          <p:nvPr/>
        </p:nvSpPr>
        <p:spPr>
          <a:xfrm>
            <a:off x="7026439" y="5296793"/>
            <a:ext cx="3447872" cy="335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panose="020B0604020202020204"/>
                <a:ea typeface="+mn-ea"/>
                <a:cs typeface="+mn-cs"/>
              </a:rPr>
              <a:t>Palliativ vård och ASIH sydvästra Skåne</a:t>
            </a:r>
          </a:p>
        </p:txBody>
      </p:sp>
      <p:sp>
        <p:nvSpPr>
          <p:cNvPr id="13" name="Rektangel 12">
            <a:extLst>
              <a:ext uri="{FF2B5EF4-FFF2-40B4-BE49-F238E27FC236}">
                <a16:creationId xmlns:a16="http://schemas.microsoft.com/office/drawing/2014/main" id="{3DF900C4-4502-5703-97DC-14D72561C158}"/>
              </a:ext>
            </a:extLst>
          </p:cNvPr>
          <p:cNvSpPr/>
          <p:nvPr/>
        </p:nvSpPr>
        <p:spPr>
          <a:xfrm>
            <a:off x="7026438" y="5714843"/>
            <a:ext cx="3447874" cy="335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panose="020B0604020202020204"/>
                <a:ea typeface="+mn-ea"/>
                <a:cs typeface="+mn-cs"/>
              </a:rPr>
              <a:t>Palliativ vård och ASIH nordöstra Skåne</a:t>
            </a:r>
          </a:p>
        </p:txBody>
      </p:sp>
      <p:cxnSp>
        <p:nvCxnSpPr>
          <p:cNvPr id="19" name="Rak koppling 18">
            <a:extLst>
              <a:ext uri="{FF2B5EF4-FFF2-40B4-BE49-F238E27FC236}">
                <a16:creationId xmlns:a16="http://schemas.microsoft.com/office/drawing/2014/main" id="{F07CA34E-2099-4139-5387-55499AEE04F4}"/>
              </a:ext>
            </a:extLst>
          </p:cNvPr>
          <p:cNvCxnSpPr>
            <a:cxnSpLocks/>
          </p:cNvCxnSpPr>
          <p:nvPr/>
        </p:nvCxnSpPr>
        <p:spPr>
          <a:xfrm>
            <a:off x="6640627" y="3934282"/>
            <a:ext cx="0" cy="238812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30ACD392-EDF7-7F15-44BC-2CBFEFAEC46B}"/>
              </a:ext>
            </a:extLst>
          </p:cNvPr>
          <p:cNvCxnSpPr>
            <a:cxnSpLocks/>
            <a:stCxn id="13" idx="1"/>
          </p:cNvCxnSpPr>
          <p:nvPr/>
        </p:nvCxnSpPr>
        <p:spPr>
          <a:xfrm flipH="1">
            <a:off x="6640627" y="5882623"/>
            <a:ext cx="3858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ak koppling 23">
            <a:extLst>
              <a:ext uri="{FF2B5EF4-FFF2-40B4-BE49-F238E27FC236}">
                <a16:creationId xmlns:a16="http://schemas.microsoft.com/office/drawing/2014/main" id="{6F29AC2E-8262-EA35-D318-FA7A22C01C6C}"/>
              </a:ext>
            </a:extLst>
          </p:cNvPr>
          <p:cNvCxnSpPr>
            <a:cxnSpLocks/>
            <a:stCxn id="12" idx="1"/>
          </p:cNvCxnSpPr>
          <p:nvPr/>
        </p:nvCxnSpPr>
        <p:spPr>
          <a:xfrm flipH="1">
            <a:off x="6640627" y="5464573"/>
            <a:ext cx="38581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Rak koppling 25">
            <a:extLst>
              <a:ext uri="{FF2B5EF4-FFF2-40B4-BE49-F238E27FC236}">
                <a16:creationId xmlns:a16="http://schemas.microsoft.com/office/drawing/2014/main" id="{165689D6-9DDB-9DC1-EBC9-07B4B49F7C5E}"/>
              </a:ext>
            </a:extLst>
          </p:cNvPr>
          <p:cNvCxnSpPr>
            <a:cxnSpLocks/>
            <a:stCxn id="11" idx="1"/>
          </p:cNvCxnSpPr>
          <p:nvPr/>
        </p:nvCxnSpPr>
        <p:spPr>
          <a:xfrm flipH="1">
            <a:off x="6640627" y="5054911"/>
            <a:ext cx="385811" cy="2795"/>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Rak koppling 27">
            <a:extLst>
              <a:ext uri="{FF2B5EF4-FFF2-40B4-BE49-F238E27FC236}">
                <a16:creationId xmlns:a16="http://schemas.microsoft.com/office/drawing/2014/main" id="{7C28E865-AEB7-1F1A-7175-9BDBA4B7136E}"/>
              </a:ext>
            </a:extLst>
          </p:cNvPr>
          <p:cNvCxnSpPr>
            <a:cxnSpLocks/>
            <a:stCxn id="10" idx="1"/>
          </p:cNvCxnSpPr>
          <p:nvPr/>
        </p:nvCxnSpPr>
        <p:spPr>
          <a:xfrm flipH="1">
            <a:off x="6640627" y="4645249"/>
            <a:ext cx="38581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Rak koppling 31">
            <a:extLst>
              <a:ext uri="{FF2B5EF4-FFF2-40B4-BE49-F238E27FC236}">
                <a16:creationId xmlns:a16="http://schemas.microsoft.com/office/drawing/2014/main" id="{DAD501D7-8E8A-403D-89C7-A15CB84D24E4}"/>
              </a:ext>
            </a:extLst>
          </p:cNvPr>
          <p:cNvCxnSpPr>
            <a:cxnSpLocks/>
            <a:stCxn id="9" idx="1"/>
          </p:cNvCxnSpPr>
          <p:nvPr/>
        </p:nvCxnSpPr>
        <p:spPr>
          <a:xfrm flipH="1">
            <a:off x="6640627" y="4242578"/>
            <a:ext cx="3858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Rak koppling 33">
            <a:extLst>
              <a:ext uri="{FF2B5EF4-FFF2-40B4-BE49-F238E27FC236}">
                <a16:creationId xmlns:a16="http://schemas.microsoft.com/office/drawing/2014/main" id="{270E898C-F5CF-382F-D37B-47093B8F3D21}"/>
              </a:ext>
            </a:extLst>
          </p:cNvPr>
          <p:cNvCxnSpPr>
            <a:cxnSpLocks/>
          </p:cNvCxnSpPr>
          <p:nvPr/>
        </p:nvCxnSpPr>
        <p:spPr>
          <a:xfrm>
            <a:off x="3872260" y="3141832"/>
            <a:ext cx="398896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Rak koppling 35">
            <a:extLst>
              <a:ext uri="{FF2B5EF4-FFF2-40B4-BE49-F238E27FC236}">
                <a16:creationId xmlns:a16="http://schemas.microsoft.com/office/drawing/2014/main" id="{230433BF-EC76-BC4F-6214-950395E7034C}"/>
              </a:ext>
            </a:extLst>
          </p:cNvPr>
          <p:cNvCxnSpPr>
            <a:cxnSpLocks/>
            <a:stCxn id="8" idx="0"/>
          </p:cNvCxnSpPr>
          <p:nvPr/>
        </p:nvCxnSpPr>
        <p:spPr>
          <a:xfrm flipH="1" flipV="1">
            <a:off x="7861223" y="3150219"/>
            <a:ext cx="1" cy="2097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Rak koppling 37">
            <a:extLst>
              <a:ext uri="{FF2B5EF4-FFF2-40B4-BE49-F238E27FC236}">
                <a16:creationId xmlns:a16="http://schemas.microsoft.com/office/drawing/2014/main" id="{9F4F0A20-407A-1638-9A91-5CDC0B438D71}"/>
              </a:ext>
            </a:extLst>
          </p:cNvPr>
          <p:cNvCxnSpPr>
            <a:cxnSpLocks/>
            <a:stCxn id="6" idx="0"/>
          </p:cNvCxnSpPr>
          <p:nvPr/>
        </p:nvCxnSpPr>
        <p:spPr>
          <a:xfrm flipV="1">
            <a:off x="3872260" y="3150219"/>
            <a:ext cx="0" cy="209727"/>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Rak koppling 41">
            <a:extLst>
              <a:ext uri="{FF2B5EF4-FFF2-40B4-BE49-F238E27FC236}">
                <a16:creationId xmlns:a16="http://schemas.microsoft.com/office/drawing/2014/main" id="{982466F0-F619-00EA-3F85-72C6CC3CDE1F}"/>
              </a:ext>
            </a:extLst>
          </p:cNvPr>
          <p:cNvCxnSpPr>
            <a:stCxn id="5" idx="2"/>
          </p:cNvCxnSpPr>
          <p:nvPr/>
        </p:nvCxnSpPr>
        <p:spPr>
          <a:xfrm flipH="1">
            <a:off x="5698261" y="2957273"/>
            <a:ext cx="1" cy="16778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Rak koppling 43">
            <a:extLst>
              <a:ext uri="{FF2B5EF4-FFF2-40B4-BE49-F238E27FC236}">
                <a16:creationId xmlns:a16="http://schemas.microsoft.com/office/drawing/2014/main" id="{9EE1F1B5-6FF5-164A-F8B1-2F8D9001DD58}"/>
              </a:ext>
            </a:extLst>
          </p:cNvPr>
          <p:cNvCxnSpPr>
            <a:cxnSpLocks/>
            <a:endCxn id="5" idx="0"/>
          </p:cNvCxnSpPr>
          <p:nvPr/>
        </p:nvCxnSpPr>
        <p:spPr>
          <a:xfrm>
            <a:off x="5698262" y="1692436"/>
            <a:ext cx="0" cy="434328"/>
          </a:xfrm>
          <a:prstGeom prst="line">
            <a:avLst/>
          </a:prstGeom>
        </p:spPr>
        <p:style>
          <a:lnRef idx="1">
            <a:schemeClr val="accent1"/>
          </a:lnRef>
          <a:fillRef idx="0">
            <a:schemeClr val="accent1"/>
          </a:fillRef>
          <a:effectRef idx="0">
            <a:schemeClr val="accent1"/>
          </a:effectRef>
          <a:fontRef idx="minor">
            <a:schemeClr val="tx1"/>
          </a:fontRef>
        </p:style>
      </p:cxnSp>
      <p:sp>
        <p:nvSpPr>
          <p:cNvPr id="50" name="textruta 49">
            <a:extLst>
              <a:ext uri="{FF2B5EF4-FFF2-40B4-BE49-F238E27FC236}">
                <a16:creationId xmlns:a16="http://schemas.microsoft.com/office/drawing/2014/main" id="{0C772B2C-9F14-C7F8-3AF4-BE715A038DF2}"/>
              </a:ext>
            </a:extLst>
          </p:cNvPr>
          <p:cNvSpPr txBox="1"/>
          <p:nvPr/>
        </p:nvSpPr>
        <p:spPr>
          <a:xfrm>
            <a:off x="304799" y="293702"/>
            <a:ext cx="6231663"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3200" b="1" i="0" u="none" strike="noStrike" kern="1200" cap="none" spc="0" normalizeH="0" baseline="0" noProof="0" dirty="0">
                <a:ln>
                  <a:noFill/>
                </a:ln>
                <a:solidFill>
                  <a:srgbClr val="307C8E"/>
                </a:solidFill>
                <a:effectLst/>
                <a:uLnTx/>
                <a:uFillTx/>
                <a:latin typeface="Arial" panose="020B0604020202020204"/>
                <a:ea typeface="+mn-ea"/>
                <a:cs typeface="+mn-cs"/>
              </a:rPr>
              <a:t>Organisationsstruktur</a:t>
            </a:r>
            <a:r>
              <a:rPr kumimoji="0" lang="sv-SE" sz="1800" b="1"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
        <p:nvSpPr>
          <p:cNvPr id="2" name="Rektangel 1">
            <a:extLst>
              <a:ext uri="{FF2B5EF4-FFF2-40B4-BE49-F238E27FC236}">
                <a16:creationId xmlns:a16="http://schemas.microsoft.com/office/drawing/2014/main" id="{77DDB82C-806A-5BE7-2305-BAC09D0FAE22}"/>
              </a:ext>
            </a:extLst>
          </p:cNvPr>
          <p:cNvSpPr/>
          <p:nvPr/>
        </p:nvSpPr>
        <p:spPr>
          <a:xfrm>
            <a:off x="298550" y="2126763"/>
            <a:ext cx="1585519" cy="830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Arial" panose="020B0604020202020204"/>
                <a:ea typeface="+mn-ea"/>
                <a:cs typeface="+mn-cs"/>
              </a:rPr>
              <a:t>Primärvården mellersta Skåne</a:t>
            </a:r>
          </a:p>
        </p:txBody>
      </p:sp>
      <p:sp>
        <p:nvSpPr>
          <p:cNvPr id="3" name="Rektangel 2">
            <a:extLst>
              <a:ext uri="{FF2B5EF4-FFF2-40B4-BE49-F238E27FC236}">
                <a16:creationId xmlns:a16="http://schemas.microsoft.com/office/drawing/2014/main" id="{BCDCE24B-C20B-19DC-5B08-BB975BF9D64E}"/>
              </a:ext>
            </a:extLst>
          </p:cNvPr>
          <p:cNvSpPr/>
          <p:nvPr/>
        </p:nvSpPr>
        <p:spPr>
          <a:xfrm>
            <a:off x="2187471" y="2126763"/>
            <a:ext cx="1684789" cy="830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Arial" panose="020B0604020202020204"/>
                <a:ea typeface="+mn-ea"/>
                <a:cs typeface="+mn-cs"/>
              </a:rPr>
              <a:t>Primärvården nordvästra Skåne</a:t>
            </a:r>
          </a:p>
        </p:txBody>
      </p:sp>
      <p:sp>
        <p:nvSpPr>
          <p:cNvPr id="14" name="Rektangel 13">
            <a:extLst>
              <a:ext uri="{FF2B5EF4-FFF2-40B4-BE49-F238E27FC236}">
                <a16:creationId xmlns:a16="http://schemas.microsoft.com/office/drawing/2014/main" id="{9A66CF72-A375-8ACF-9E37-0F313F53DB76}"/>
              </a:ext>
            </a:extLst>
          </p:cNvPr>
          <p:cNvSpPr/>
          <p:nvPr/>
        </p:nvSpPr>
        <p:spPr>
          <a:xfrm>
            <a:off x="7522165" y="2137952"/>
            <a:ext cx="1585519" cy="830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Arial" panose="020B0604020202020204"/>
                <a:ea typeface="+mn-ea"/>
                <a:cs typeface="+mn-cs"/>
              </a:rPr>
              <a:t>Primärvården sydvästra Skåne</a:t>
            </a:r>
          </a:p>
        </p:txBody>
      </p:sp>
      <p:sp>
        <p:nvSpPr>
          <p:cNvPr id="16" name="Rektangel 15">
            <a:extLst>
              <a:ext uri="{FF2B5EF4-FFF2-40B4-BE49-F238E27FC236}">
                <a16:creationId xmlns:a16="http://schemas.microsoft.com/office/drawing/2014/main" id="{CC7B13F7-C13F-0CD9-AFA8-0C0EAAA87B55}"/>
              </a:ext>
            </a:extLst>
          </p:cNvPr>
          <p:cNvSpPr/>
          <p:nvPr/>
        </p:nvSpPr>
        <p:spPr>
          <a:xfrm>
            <a:off x="9430657" y="2137951"/>
            <a:ext cx="1585519" cy="830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white"/>
                </a:solidFill>
                <a:effectLst/>
                <a:uLnTx/>
                <a:uFillTx/>
                <a:latin typeface="Arial" panose="020B0604020202020204"/>
                <a:ea typeface="+mn-ea"/>
                <a:cs typeface="+mn-cs"/>
              </a:rPr>
              <a:t>Primärvården östra Skåne</a:t>
            </a:r>
          </a:p>
        </p:txBody>
      </p:sp>
      <p:cxnSp>
        <p:nvCxnSpPr>
          <p:cNvPr id="18" name="Rak koppling 17">
            <a:extLst>
              <a:ext uri="{FF2B5EF4-FFF2-40B4-BE49-F238E27FC236}">
                <a16:creationId xmlns:a16="http://schemas.microsoft.com/office/drawing/2014/main" id="{19AD3EBC-F215-D83E-C92D-252F0DBF7540}"/>
              </a:ext>
            </a:extLst>
          </p:cNvPr>
          <p:cNvCxnSpPr>
            <a:stCxn id="2" idx="0"/>
            <a:endCxn id="2" idx="0"/>
          </p:cNvCxnSpPr>
          <p:nvPr/>
        </p:nvCxnSpPr>
        <p:spPr>
          <a:xfrm>
            <a:off x="1091310" y="212676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Rak koppling 29">
            <a:extLst>
              <a:ext uri="{FF2B5EF4-FFF2-40B4-BE49-F238E27FC236}">
                <a16:creationId xmlns:a16="http://schemas.microsoft.com/office/drawing/2014/main" id="{96CF7DD9-2B0F-E450-7329-97E8C7CADF02}"/>
              </a:ext>
            </a:extLst>
          </p:cNvPr>
          <p:cNvCxnSpPr>
            <a:stCxn id="2" idx="0"/>
          </p:cNvCxnSpPr>
          <p:nvPr/>
        </p:nvCxnSpPr>
        <p:spPr>
          <a:xfrm flipV="1">
            <a:off x="1091310" y="1893773"/>
            <a:ext cx="6368" cy="232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Rak koppling 32">
            <a:extLst>
              <a:ext uri="{FF2B5EF4-FFF2-40B4-BE49-F238E27FC236}">
                <a16:creationId xmlns:a16="http://schemas.microsoft.com/office/drawing/2014/main" id="{5EB912D1-AE50-89FE-2B79-61EAEC5C7D73}"/>
              </a:ext>
            </a:extLst>
          </p:cNvPr>
          <p:cNvCxnSpPr>
            <a:stCxn id="16" idx="0"/>
          </p:cNvCxnSpPr>
          <p:nvPr/>
        </p:nvCxnSpPr>
        <p:spPr>
          <a:xfrm flipV="1">
            <a:off x="10223417" y="1893773"/>
            <a:ext cx="9795" cy="24417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Rak koppling 36">
            <a:extLst>
              <a:ext uri="{FF2B5EF4-FFF2-40B4-BE49-F238E27FC236}">
                <a16:creationId xmlns:a16="http://schemas.microsoft.com/office/drawing/2014/main" id="{8D9D05F3-FA1C-993C-79B7-67DCEDC944B8}"/>
              </a:ext>
            </a:extLst>
          </p:cNvPr>
          <p:cNvCxnSpPr/>
          <p:nvPr/>
        </p:nvCxnSpPr>
        <p:spPr>
          <a:xfrm>
            <a:off x="1097678" y="1893773"/>
            <a:ext cx="91257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55D570A6-8403-8CE5-178A-F1F654E13398}"/>
              </a:ext>
            </a:extLst>
          </p:cNvPr>
          <p:cNvCxnSpPr>
            <a:cxnSpLocks/>
            <a:stCxn id="3" idx="0"/>
          </p:cNvCxnSpPr>
          <p:nvPr/>
        </p:nvCxnSpPr>
        <p:spPr>
          <a:xfrm flipV="1">
            <a:off x="3029866" y="1893772"/>
            <a:ext cx="0" cy="232991"/>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Rak koppling 44">
            <a:extLst>
              <a:ext uri="{FF2B5EF4-FFF2-40B4-BE49-F238E27FC236}">
                <a16:creationId xmlns:a16="http://schemas.microsoft.com/office/drawing/2014/main" id="{F6E57958-C812-F520-2A14-189E7A0E2675}"/>
              </a:ext>
            </a:extLst>
          </p:cNvPr>
          <p:cNvCxnSpPr>
            <a:stCxn id="14" idx="0"/>
          </p:cNvCxnSpPr>
          <p:nvPr/>
        </p:nvCxnSpPr>
        <p:spPr>
          <a:xfrm flipH="1" flipV="1">
            <a:off x="8314924" y="1893772"/>
            <a:ext cx="1" cy="244180"/>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ktangel 19">
            <a:extLst>
              <a:ext uri="{FF2B5EF4-FFF2-40B4-BE49-F238E27FC236}">
                <a16:creationId xmlns:a16="http://schemas.microsoft.com/office/drawing/2014/main" id="{4FFC80B3-1267-2DB7-43DB-F0B8C510C82C}"/>
              </a:ext>
            </a:extLst>
          </p:cNvPr>
          <p:cNvSpPr/>
          <p:nvPr/>
        </p:nvSpPr>
        <p:spPr>
          <a:xfrm>
            <a:off x="3169686" y="4582041"/>
            <a:ext cx="2092561" cy="495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panose="020B0604020202020204"/>
                <a:ea typeface="+mn-ea"/>
                <a:cs typeface="+mn-cs"/>
              </a:rPr>
              <a:t>Mobilt team närsjukvård Kristianstad</a:t>
            </a:r>
          </a:p>
        </p:txBody>
      </p:sp>
      <p:sp>
        <p:nvSpPr>
          <p:cNvPr id="22" name="Rektangel 21">
            <a:extLst>
              <a:ext uri="{FF2B5EF4-FFF2-40B4-BE49-F238E27FC236}">
                <a16:creationId xmlns:a16="http://schemas.microsoft.com/office/drawing/2014/main" id="{F82D8998-FD55-2F2D-7C34-45A52FFCC7DA}"/>
              </a:ext>
            </a:extLst>
          </p:cNvPr>
          <p:cNvSpPr/>
          <p:nvPr/>
        </p:nvSpPr>
        <p:spPr>
          <a:xfrm>
            <a:off x="3189095" y="5137210"/>
            <a:ext cx="2092561" cy="495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panose="020B0604020202020204"/>
                <a:ea typeface="+mn-ea"/>
                <a:cs typeface="+mn-cs"/>
              </a:rPr>
              <a:t>Mobilt team närsjukvård Ystad</a:t>
            </a:r>
          </a:p>
        </p:txBody>
      </p:sp>
      <p:cxnSp>
        <p:nvCxnSpPr>
          <p:cNvPr id="41" name="Rak koppling 40">
            <a:extLst>
              <a:ext uri="{FF2B5EF4-FFF2-40B4-BE49-F238E27FC236}">
                <a16:creationId xmlns:a16="http://schemas.microsoft.com/office/drawing/2014/main" id="{36F16D62-F5D1-C9BA-F453-FD8BE1A6A11E}"/>
              </a:ext>
            </a:extLst>
          </p:cNvPr>
          <p:cNvCxnSpPr>
            <a:cxnSpLocks/>
          </p:cNvCxnSpPr>
          <p:nvPr/>
        </p:nvCxnSpPr>
        <p:spPr>
          <a:xfrm flipV="1">
            <a:off x="2953665" y="3867326"/>
            <a:ext cx="0" cy="1517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Rak koppling 55">
            <a:extLst>
              <a:ext uri="{FF2B5EF4-FFF2-40B4-BE49-F238E27FC236}">
                <a16:creationId xmlns:a16="http://schemas.microsoft.com/office/drawing/2014/main" id="{41F812A0-C190-CD93-A34A-4E2D9BCF0BB3}"/>
              </a:ext>
            </a:extLst>
          </p:cNvPr>
          <p:cNvCxnSpPr>
            <a:cxnSpLocks/>
            <a:endCxn id="22" idx="1"/>
          </p:cNvCxnSpPr>
          <p:nvPr/>
        </p:nvCxnSpPr>
        <p:spPr>
          <a:xfrm>
            <a:off x="2953664" y="5373973"/>
            <a:ext cx="235431" cy="10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Rak koppling 59">
            <a:extLst>
              <a:ext uri="{FF2B5EF4-FFF2-40B4-BE49-F238E27FC236}">
                <a16:creationId xmlns:a16="http://schemas.microsoft.com/office/drawing/2014/main" id="{4C55E3FA-5750-45A2-E48A-1914A191154C}"/>
              </a:ext>
            </a:extLst>
          </p:cNvPr>
          <p:cNvCxnSpPr>
            <a:stCxn id="7" idx="1"/>
          </p:cNvCxnSpPr>
          <p:nvPr/>
        </p:nvCxnSpPr>
        <p:spPr>
          <a:xfrm flipH="1" flipV="1">
            <a:off x="2953664" y="4242577"/>
            <a:ext cx="216022"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Rak koppling 61">
            <a:extLst>
              <a:ext uri="{FF2B5EF4-FFF2-40B4-BE49-F238E27FC236}">
                <a16:creationId xmlns:a16="http://schemas.microsoft.com/office/drawing/2014/main" id="{289C2F58-C825-9E24-A453-E405444D5D0D}"/>
              </a:ext>
            </a:extLst>
          </p:cNvPr>
          <p:cNvCxnSpPr>
            <a:stCxn id="20" idx="1"/>
          </p:cNvCxnSpPr>
          <p:nvPr/>
        </p:nvCxnSpPr>
        <p:spPr>
          <a:xfrm flipH="1">
            <a:off x="2953664" y="4829607"/>
            <a:ext cx="216022"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ktangel 16">
            <a:extLst>
              <a:ext uri="{FF2B5EF4-FFF2-40B4-BE49-F238E27FC236}">
                <a16:creationId xmlns:a16="http://schemas.microsoft.com/office/drawing/2014/main" id="{4A26E344-28C0-6C77-1D99-6D448D85335F}"/>
              </a:ext>
            </a:extLst>
          </p:cNvPr>
          <p:cNvSpPr/>
          <p:nvPr/>
        </p:nvSpPr>
        <p:spPr>
          <a:xfrm>
            <a:off x="7026437" y="6145939"/>
            <a:ext cx="3447874" cy="3355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dirty="0">
                <a:ln>
                  <a:noFill/>
                </a:ln>
                <a:solidFill>
                  <a:prstClr val="white"/>
                </a:solidFill>
                <a:effectLst/>
                <a:uLnTx/>
                <a:uFillTx/>
                <a:latin typeface="Arial" panose="020B0604020202020204"/>
                <a:ea typeface="+mn-ea"/>
                <a:cs typeface="+mn-cs"/>
              </a:rPr>
              <a:t>Palliativ vård och ASIH sydöstra Skåne</a:t>
            </a:r>
          </a:p>
        </p:txBody>
      </p:sp>
      <p:cxnSp>
        <p:nvCxnSpPr>
          <p:cNvPr id="25" name="Rak koppling 24">
            <a:extLst>
              <a:ext uri="{FF2B5EF4-FFF2-40B4-BE49-F238E27FC236}">
                <a16:creationId xmlns:a16="http://schemas.microsoft.com/office/drawing/2014/main" id="{6714C36F-AEB0-6EF1-76AF-4D819A546397}"/>
              </a:ext>
            </a:extLst>
          </p:cNvPr>
          <p:cNvCxnSpPr>
            <a:cxnSpLocks/>
          </p:cNvCxnSpPr>
          <p:nvPr/>
        </p:nvCxnSpPr>
        <p:spPr>
          <a:xfrm flipH="1">
            <a:off x="6640626" y="6322410"/>
            <a:ext cx="38581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103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D31A1A-2A2A-4DA3-8CCD-2705EE2F95B1}"/>
              </a:ext>
            </a:extLst>
          </p:cNvPr>
          <p:cNvSpPr>
            <a:spLocks noGrp="1"/>
          </p:cNvSpPr>
          <p:nvPr>
            <p:ph type="title"/>
          </p:nvPr>
        </p:nvSpPr>
        <p:spPr>
          <a:xfrm>
            <a:off x="635726" y="446088"/>
            <a:ext cx="4895850" cy="649287"/>
          </a:xfrm>
        </p:spPr>
        <p:txBody>
          <a:bodyPr/>
          <a:lstStyle/>
          <a:p>
            <a:r>
              <a:rPr lang="sv-SE" sz="2400" dirty="0">
                <a:solidFill>
                  <a:schemeClr val="tx2"/>
                </a:solidFill>
              </a:rPr>
              <a:t>Syfte och mål</a:t>
            </a:r>
          </a:p>
        </p:txBody>
      </p:sp>
      <p:sp>
        <p:nvSpPr>
          <p:cNvPr id="3" name="Platshållare för innehåll 2">
            <a:extLst>
              <a:ext uri="{FF2B5EF4-FFF2-40B4-BE49-F238E27FC236}">
                <a16:creationId xmlns:a16="http://schemas.microsoft.com/office/drawing/2014/main" id="{BA48AA0D-6974-4B3A-B541-DBC3F1694DC5}"/>
              </a:ext>
            </a:extLst>
          </p:cNvPr>
          <p:cNvSpPr>
            <a:spLocks noGrp="1"/>
          </p:cNvSpPr>
          <p:nvPr>
            <p:ph sz="half" idx="1"/>
          </p:nvPr>
        </p:nvSpPr>
        <p:spPr>
          <a:xfrm>
            <a:off x="568688" y="1339215"/>
            <a:ext cx="5181600" cy="4525963"/>
          </a:xfrm>
        </p:spPr>
        <p:txBody>
          <a:bodyPr/>
          <a:lstStyle/>
          <a:p>
            <a:pPr>
              <a:lnSpc>
                <a:spcPct val="100000"/>
              </a:lnSpc>
              <a:spcBef>
                <a:spcPts val="0"/>
              </a:spcBef>
              <a:defRPr/>
            </a:pPr>
            <a:r>
              <a:rPr lang="sv-SE" sz="1800" dirty="0"/>
              <a:t>Utveckla</a:t>
            </a:r>
            <a:r>
              <a:rPr kumimoji="0" lang="sv-SE" sz="1800" b="0" i="0" u="none" strike="noStrike" kern="1200" cap="none" spc="0" normalizeH="0" baseline="0" noProof="0" dirty="0">
                <a:ln>
                  <a:noFill/>
                </a:ln>
                <a:effectLst/>
                <a:uLnTx/>
                <a:uFillTx/>
                <a:ea typeface="Times New Roman" panose="02020603050405020304" pitchFamily="18" charset="0"/>
                <a:cs typeface="+mn-cs"/>
              </a:rPr>
              <a:t> en trygg, tydlig och tillgänglig vård för patienter vilka kan erbjudas vård i hemmet i stället för på sjukhus. </a:t>
            </a:r>
            <a:br>
              <a:rPr kumimoji="0" lang="sv-SE" sz="1800" b="0" i="0" u="none" strike="noStrike" kern="1200" cap="none" spc="0" normalizeH="0" baseline="0" noProof="0" dirty="0">
                <a:ln>
                  <a:noFill/>
                </a:ln>
                <a:effectLst/>
                <a:uLnTx/>
                <a:uFillTx/>
                <a:ea typeface="Times New Roman" panose="02020603050405020304" pitchFamily="18" charset="0"/>
                <a:cs typeface="+mn-cs"/>
              </a:rPr>
            </a:br>
            <a:endParaRPr kumimoji="0" lang="sv-SE" sz="1800" b="0" i="0" u="none" strike="noStrike" kern="1200" cap="none" spc="0" normalizeH="0" baseline="0" noProof="0" dirty="0">
              <a:ln>
                <a:noFill/>
              </a:ln>
              <a:effectLst/>
              <a:uLnTx/>
              <a:uFillTx/>
              <a:ea typeface="Times New Roman" panose="02020603050405020304" pitchFamily="18" charset="0"/>
              <a:cs typeface="+mn-cs"/>
            </a:endParaRPr>
          </a:p>
          <a:p>
            <a:pPr>
              <a:lnSpc>
                <a:spcPct val="100000"/>
              </a:lnSpc>
              <a:spcBef>
                <a:spcPts val="0"/>
              </a:spcBef>
              <a:defRPr/>
            </a:pPr>
            <a:r>
              <a:rPr kumimoji="0" lang="sv-SE" sz="1800" b="0" i="0" u="none" strike="noStrike" kern="1200" cap="none" spc="0" normalizeH="0" baseline="0" noProof="0" dirty="0">
                <a:ln>
                  <a:noFill/>
                </a:ln>
                <a:effectLst/>
                <a:uLnTx/>
                <a:uFillTx/>
                <a:ea typeface="Times New Roman" panose="02020603050405020304" pitchFamily="18" charset="0"/>
                <a:cs typeface="+mn-cs"/>
              </a:rPr>
              <a:t>Skapa en sammanhållen vårdform där Primärvården </a:t>
            </a:r>
            <a:r>
              <a:rPr kumimoji="0" lang="sv-SE" sz="1800" b="0" i="0" u="none" kern="1200" cap="none" spc="0" normalizeH="0" baseline="0" noProof="0" dirty="0">
                <a:ln>
                  <a:noFill/>
                </a:ln>
                <a:effectLst/>
                <a:uLnTx/>
                <a:uFillTx/>
                <a:ea typeface="Times New Roman" panose="02020603050405020304" pitchFamily="18" charset="0"/>
                <a:cs typeface="+mn-cs"/>
              </a:rPr>
              <a:t>är navet i samverkan med övriga vårdgivare.</a:t>
            </a:r>
            <a:br>
              <a:rPr kumimoji="0" lang="sv-SE" sz="1800" b="0" i="0" u="none" strike="sngStrike" kern="1200" cap="none" spc="0" normalizeH="0" baseline="0" noProof="0" dirty="0">
                <a:ln>
                  <a:noFill/>
                </a:ln>
                <a:effectLst/>
                <a:uLnTx/>
                <a:uFillTx/>
                <a:ea typeface="Times New Roman" panose="02020603050405020304" pitchFamily="18" charset="0"/>
                <a:cs typeface="+mn-cs"/>
              </a:rPr>
            </a:br>
            <a:endParaRPr kumimoji="0" lang="sv-SE" sz="1800" b="0" i="0" u="none" strike="sngStrike" kern="1200" cap="none" spc="0" normalizeH="0" baseline="0" noProof="0" dirty="0">
              <a:ln>
                <a:noFill/>
              </a:ln>
              <a:effectLst/>
              <a:uLnTx/>
              <a:uFillTx/>
              <a:ea typeface="Times New Roman" panose="02020603050405020304" pitchFamily="18" charset="0"/>
              <a:cs typeface="+mn-cs"/>
            </a:endParaRPr>
          </a:p>
          <a:p>
            <a:pPr>
              <a:lnSpc>
                <a:spcPct val="100000"/>
              </a:lnSpc>
              <a:spcBef>
                <a:spcPts val="0"/>
              </a:spcBef>
              <a:defRPr/>
            </a:pPr>
            <a:r>
              <a:rPr kumimoji="0" lang="sv-SE" sz="1800" b="0" i="0" u="none" strike="noStrike" kern="1200" cap="none" spc="0" normalizeH="0" baseline="0" noProof="0" dirty="0">
                <a:ln>
                  <a:noFill/>
                </a:ln>
                <a:effectLst/>
                <a:uLnTx/>
                <a:uFillTx/>
                <a:ea typeface="Times New Roman" panose="02020603050405020304" pitchFamily="18" charset="0"/>
                <a:cs typeface="+mn-cs"/>
              </a:rPr>
              <a:t>Skapa kontinuitet och hög kvalitet utifrån individens behov.</a:t>
            </a:r>
            <a:br>
              <a:rPr kumimoji="0" lang="sv-SE" sz="1800" b="0" i="0" u="none" strike="noStrike" kern="1200" cap="none" spc="0" normalizeH="0" baseline="0" noProof="0" dirty="0">
                <a:ln>
                  <a:noFill/>
                </a:ln>
                <a:effectLst/>
                <a:uLnTx/>
                <a:uFillTx/>
                <a:ea typeface="Times New Roman" panose="02020603050405020304" pitchFamily="18" charset="0"/>
                <a:cs typeface="+mn-cs"/>
              </a:rPr>
            </a:br>
            <a:endParaRPr kumimoji="0" lang="sv-SE" sz="1800" b="0" i="0" u="none" strike="noStrike" kern="1200" cap="none" spc="0" normalizeH="0" baseline="0" noProof="0" dirty="0">
              <a:ln>
                <a:noFill/>
              </a:ln>
              <a:effectLst/>
              <a:uLnTx/>
              <a:uFillTx/>
              <a:ea typeface="Times New Roman" panose="02020603050405020304" pitchFamily="18" charset="0"/>
              <a:cs typeface="+mn-cs"/>
            </a:endParaRPr>
          </a:p>
          <a:p>
            <a:pPr>
              <a:lnSpc>
                <a:spcPct val="100000"/>
              </a:lnSpc>
              <a:spcBef>
                <a:spcPts val="0"/>
              </a:spcBef>
              <a:defRPr/>
            </a:pPr>
            <a:r>
              <a:rPr lang="sv-SE" sz="1800" b="0" dirty="0">
                <a:effectLst/>
                <a:ea typeface="Times New Roman" panose="02020603050405020304" pitchFamily="18" charset="0"/>
                <a:cs typeface="Times New Roman" panose="02020603050405020304" pitchFamily="18" charset="0"/>
              </a:rPr>
              <a:t>Skapa en modell för en sammanhållen vårdform med kontinuitet som är möjlig att använda över hela Skåne vid lyckat utfall.</a:t>
            </a:r>
            <a:r>
              <a:rPr lang="sv-SE" sz="1800" dirty="0">
                <a:ea typeface="Times New Roman" panose="02020603050405020304" pitchFamily="18" charset="0"/>
                <a:cs typeface="Times New Roman" panose="02020603050405020304" pitchFamily="18" charset="0"/>
              </a:rPr>
              <a:t> </a:t>
            </a:r>
            <a:r>
              <a:rPr kumimoji="0" lang="sv-SE" sz="1800" b="0" i="0" u="none" strike="noStrike" kern="1200" cap="none" spc="0" normalizeH="0" baseline="0" noProof="0" dirty="0">
                <a:ln>
                  <a:noFill/>
                </a:ln>
                <a:effectLst/>
                <a:uLnTx/>
                <a:uFillTx/>
                <a:ea typeface="Times New Roman" panose="02020603050405020304" pitchFamily="18" charset="0"/>
                <a:cs typeface="+mn-cs"/>
              </a:rPr>
              <a:t>Underlag för ställningstagande för en möjlig uppskalning på skånebasis.</a:t>
            </a:r>
          </a:p>
          <a:p>
            <a:pPr marL="0" indent="0">
              <a:buNone/>
            </a:pPr>
            <a:endParaRPr lang="sv-SE" dirty="0"/>
          </a:p>
        </p:txBody>
      </p:sp>
      <p:pic>
        <p:nvPicPr>
          <p:cNvPr id="6" name="Platshållare för bild 5" descr="En bild som visar gräs, utomhus, himmel, person&#10;&#10;Automatiskt genererad beskrivning">
            <a:extLst>
              <a:ext uri="{FF2B5EF4-FFF2-40B4-BE49-F238E27FC236}">
                <a16:creationId xmlns:a16="http://schemas.microsoft.com/office/drawing/2014/main" id="{0A1EB978-868D-4268-A271-26766DEE730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2824" b="12824"/>
          <a:stretch>
            <a:fillRect/>
          </a:stretch>
        </p:blipFill>
        <p:spPr/>
      </p:pic>
      <p:sp>
        <p:nvSpPr>
          <p:cNvPr id="7" name="Ellips 6">
            <a:extLst>
              <a:ext uri="{FF2B5EF4-FFF2-40B4-BE49-F238E27FC236}">
                <a16:creationId xmlns:a16="http://schemas.microsoft.com/office/drawing/2014/main" id="{E9E68AEB-020E-4BE0-8042-C9719CA4D75F}"/>
              </a:ext>
            </a:extLst>
          </p:cNvPr>
          <p:cNvSpPr/>
          <p:nvPr/>
        </p:nvSpPr>
        <p:spPr>
          <a:xfrm>
            <a:off x="10220325" y="4362450"/>
            <a:ext cx="161925" cy="123825"/>
          </a:xfrm>
          <a:prstGeom prst="ellips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53212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D289E1C-CE0F-7C67-D252-240360915CC3}"/>
              </a:ext>
            </a:extLst>
          </p:cNvPr>
          <p:cNvSpPr>
            <a:spLocks noGrp="1"/>
          </p:cNvSpPr>
          <p:nvPr>
            <p:ph type="title"/>
          </p:nvPr>
        </p:nvSpPr>
        <p:spPr>
          <a:xfrm>
            <a:off x="609600" y="524823"/>
            <a:ext cx="5181600" cy="799153"/>
          </a:xfrm>
        </p:spPr>
        <p:txBody>
          <a:bodyPr/>
          <a:lstStyle/>
          <a:p>
            <a:r>
              <a:rPr lang="sv-SE" sz="2400" dirty="0">
                <a:solidFill>
                  <a:schemeClr val="accent1"/>
                </a:solidFill>
              </a:rPr>
              <a:t>Uppdrag</a:t>
            </a:r>
          </a:p>
        </p:txBody>
      </p:sp>
      <p:sp>
        <p:nvSpPr>
          <p:cNvPr id="13" name="Content Placeholder 2">
            <a:extLst>
              <a:ext uri="{FF2B5EF4-FFF2-40B4-BE49-F238E27FC236}">
                <a16:creationId xmlns:a16="http://schemas.microsoft.com/office/drawing/2014/main" id="{616BC049-A972-5619-22D0-FFBFD7EDA531}"/>
              </a:ext>
            </a:extLst>
          </p:cNvPr>
          <p:cNvSpPr>
            <a:spLocks noGrp="1"/>
          </p:cNvSpPr>
          <p:nvPr>
            <p:ph sz="half" idx="1"/>
          </p:nvPr>
        </p:nvSpPr>
        <p:spPr>
          <a:xfrm>
            <a:off x="609600" y="1323976"/>
            <a:ext cx="5181600" cy="5123006"/>
          </a:xfrm>
        </p:spPr>
        <p:txBody>
          <a:bodyPr/>
          <a:lstStyle/>
          <a:p>
            <a:pPr>
              <a:lnSpc>
                <a:spcPct val="120000"/>
              </a:lnSpc>
              <a:spcBef>
                <a:spcPts val="0"/>
              </a:spcBef>
              <a:spcAft>
                <a:spcPts val="1200"/>
              </a:spcAft>
              <a:defRPr/>
            </a:pPr>
            <a:r>
              <a:rPr kumimoji="0" lang="sv-SE" sz="1800" b="0" i="0" u="none" strike="noStrike" kern="1200" cap="none" spc="0" normalizeH="0" baseline="0" noProof="0" dirty="0">
                <a:ln>
                  <a:noFill/>
                </a:ln>
                <a:effectLst/>
                <a:uLnTx/>
                <a:uFillTx/>
                <a:latin typeface="Arial" panose="020B0604020202020204"/>
                <a:ea typeface="Times New Roman" panose="02020603050405020304" pitchFamily="18" charset="0"/>
                <a:cs typeface="Times New Roman" panose="02020603050405020304" pitchFamily="18" charset="0"/>
              </a:rPr>
              <a:t>Att bedriva verksamhet måndag till fredag med ambition att succesivt utökas till sju dagar i veckan. </a:t>
            </a:r>
          </a:p>
          <a:p>
            <a:pPr>
              <a:lnSpc>
                <a:spcPct val="120000"/>
              </a:lnSpc>
              <a:spcBef>
                <a:spcPts val="0"/>
              </a:spcBef>
              <a:spcAft>
                <a:spcPts val="1200"/>
              </a:spcAft>
              <a:defRPr/>
            </a:pPr>
            <a:r>
              <a:rPr kumimoji="0" lang="sv-SE" sz="1800" b="0" i="0" u="none" strike="noStrike" kern="1200" cap="none" spc="0" normalizeH="0" baseline="0" noProof="0" dirty="0">
                <a:ln>
                  <a:noFill/>
                </a:ln>
                <a:effectLst/>
                <a:uLnTx/>
                <a:uFillTx/>
                <a:latin typeface="Arial" panose="020B0604020202020204"/>
                <a:ea typeface="Times New Roman" panose="02020603050405020304" pitchFamily="18" charset="0"/>
                <a:cs typeface="Times New Roman" panose="02020603050405020304" pitchFamily="18" charset="0"/>
              </a:rPr>
              <a:t>Pilotprojekten leds av en styrgrupp och följs upp och utvärderas under 2023. </a:t>
            </a:r>
          </a:p>
          <a:p>
            <a:pPr>
              <a:lnSpc>
                <a:spcPct val="120000"/>
              </a:lnSpc>
              <a:spcBef>
                <a:spcPts val="0"/>
              </a:spcBef>
              <a:spcAft>
                <a:spcPts val="1200"/>
              </a:spcAft>
              <a:defRPr/>
            </a:pPr>
            <a:r>
              <a:rPr kumimoji="0" lang="sv-SE" sz="1800" b="0" i="0" u="none" strike="noStrike" kern="1200" cap="none" spc="0" normalizeH="0" baseline="0" noProof="0" dirty="0">
                <a:ln>
                  <a:noFill/>
                </a:ln>
                <a:effectLst/>
                <a:uLnTx/>
                <a:uFillTx/>
                <a:latin typeface="Arial" panose="020B0604020202020204"/>
                <a:ea typeface="Times New Roman" panose="02020603050405020304" pitchFamily="18" charset="0"/>
                <a:cs typeface="Times New Roman" panose="02020603050405020304" pitchFamily="18" charset="0"/>
              </a:rPr>
              <a:t>Utvärdering ska särskilt belysa hur berörda patienter upplever sin vård, hur resurserna har använts, samt vilka positiva och negativa effekter som ses av vårdformen.</a:t>
            </a:r>
          </a:p>
          <a:p>
            <a:pPr>
              <a:lnSpc>
                <a:spcPct val="120000"/>
              </a:lnSpc>
              <a:spcBef>
                <a:spcPts val="0"/>
              </a:spcBef>
              <a:spcAft>
                <a:spcPts val="1200"/>
              </a:spcAft>
              <a:defRPr/>
            </a:pPr>
            <a:r>
              <a:rPr lang="sv-SE" sz="1800" dirty="0">
                <a:latin typeface="Arial" panose="020B0604020202020204"/>
                <a:ea typeface="Times New Roman" panose="02020603050405020304" pitchFamily="18" charset="0"/>
                <a:cs typeface="Times New Roman" panose="02020603050405020304" pitchFamily="18" charset="0"/>
              </a:rPr>
              <a:t>O</a:t>
            </a:r>
            <a:r>
              <a:rPr kumimoji="0" lang="sv-SE" sz="1800" b="0" i="0" u="none" strike="noStrike" kern="1200" cap="none" spc="0" normalizeH="0" baseline="0" noProof="0" dirty="0">
                <a:ln>
                  <a:noFill/>
                </a:ln>
                <a:effectLst/>
                <a:uLnTx/>
                <a:uFillTx/>
                <a:latin typeface="Arial" panose="020B0604020202020204"/>
                <a:ea typeface="Times New Roman" panose="02020603050405020304" pitchFamily="18" charset="0"/>
                <a:cs typeface="Times New Roman" panose="02020603050405020304" pitchFamily="18" charset="0"/>
              </a:rPr>
              <a:t>m utvärderingen faller väl ut planeras för ett breddinförande i hela regionen under första halvåret 2024. </a:t>
            </a:r>
          </a:p>
          <a:p>
            <a:pPr marL="0" indent="0">
              <a:buNone/>
            </a:pPr>
            <a:endParaRPr lang="en-US" dirty="0"/>
          </a:p>
        </p:txBody>
      </p:sp>
      <p:sp>
        <p:nvSpPr>
          <p:cNvPr id="3" name="Platshållare för bild 2">
            <a:extLst>
              <a:ext uri="{FF2B5EF4-FFF2-40B4-BE49-F238E27FC236}">
                <a16:creationId xmlns:a16="http://schemas.microsoft.com/office/drawing/2014/main" id="{EE0BBFD8-DA89-3513-599E-1DAF1807F203}"/>
              </a:ext>
            </a:extLst>
          </p:cNvPr>
          <p:cNvSpPr>
            <a:spLocks noGrp="1"/>
          </p:cNvSpPr>
          <p:nvPr>
            <p:ph type="pic" sz="quarter" idx="13"/>
          </p:nvPr>
        </p:nvSpPr>
        <p:spPr/>
      </p:sp>
      <p:pic>
        <p:nvPicPr>
          <p:cNvPr id="4" name="Platshållare för bild 5" descr="En bild som visar person, person&#10;&#10;Automatiskt genererad beskrivning">
            <a:extLst>
              <a:ext uri="{FF2B5EF4-FFF2-40B4-BE49-F238E27FC236}">
                <a16:creationId xmlns:a16="http://schemas.microsoft.com/office/drawing/2014/main" id="{AAB40B10-C056-134A-6E8B-2CDB39F313BD}"/>
              </a:ext>
            </a:extLst>
          </p:cNvPr>
          <p:cNvPicPr>
            <a:picLocks noChangeAspect="1"/>
          </p:cNvPicPr>
          <p:nvPr/>
        </p:nvPicPr>
        <p:blipFill rotWithShape="1">
          <a:blip r:embed="rId2">
            <a:extLst>
              <a:ext uri="{28A0092B-C50C-407E-A947-70E740481C1C}">
                <a14:useLocalDpi xmlns:a14="http://schemas.microsoft.com/office/drawing/2010/main" val="0"/>
              </a:ext>
            </a:extLst>
          </a:blip>
          <a:srcRect l="17538" r="22612" b="2"/>
          <a:stretch/>
        </p:blipFill>
        <p:spPr>
          <a:xfrm>
            <a:off x="5969000" y="10"/>
            <a:ext cx="5880100" cy="6557953"/>
          </a:xfrm>
          <a:custGeom>
            <a:avLst/>
            <a:gdLst/>
            <a:ahLst/>
            <a:cxnLst/>
            <a:rect l="l" t="t" r="r" b="b"/>
            <a:pathLst>
              <a:path w="5880100" h="6557963">
                <a:moveTo>
                  <a:pt x="0" y="0"/>
                </a:moveTo>
                <a:lnTo>
                  <a:pt x="5880100" y="0"/>
                </a:lnTo>
                <a:lnTo>
                  <a:pt x="5880100" y="5413848"/>
                </a:lnTo>
                <a:lnTo>
                  <a:pt x="5815773" y="5417096"/>
                </a:lnTo>
                <a:cubicBezTo>
                  <a:pt x="5265126" y="5473017"/>
                  <a:pt x="4827361" y="5910782"/>
                  <a:pt x="4771440" y="6461429"/>
                </a:cubicBezTo>
                <a:lnTo>
                  <a:pt x="4766565" y="6557963"/>
                </a:lnTo>
                <a:lnTo>
                  <a:pt x="0" y="6557963"/>
                </a:lnTo>
                <a:close/>
              </a:path>
            </a:pathLst>
          </a:custGeom>
          <a:noFill/>
        </p:spPr>
      </p:pic>
    </p:spTree>
    <p:extLst>
      <p:ext uri="{BB962C8B-B14F-4D97-AF65-F5344CB8AC3E}">
        <p14:creationId xmlns:p14="http://schemas.microsoft.com/office/powerpoint/2010/main" val="3385909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873F390F-0CA0-DBC5-9F07-0FD0C3F8D2F0}"/>
              </a:ext>
            </a:extLst>
          </p:cNvPr>
          <p:cNvSpPr>
            <a:spLocks noGrp="1"/>
          </p:cNvSpPr>
          <p:nvPr>
            <p:ph idx="1"/>
          </p:nvPr>
        </p:nvSpPr>
        <p:spPr>
          <a:xfrm>
            <a:off x="513806" y="1166018"/>
            <a:ext cx="10972800" cy="4525963"/>
          </a:xfrm>
        </p:spPr>
        <p:txBody>
          <a:bodyPr/>
          <a:lstStyle/>
          <a:p>
            <a:pPr marL="285750" marR="0" lvl="0" indent="-285750" algn="l" defTabSz="457200" rtl="0" eaLnBrk="1" fontAlgn="auto" latinLnBrk="0" hangingPunct="1">
              <a:lnSpc>
                <a:spcPct val="115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Basen är kontinuitet kontorstid - företrädesvis patientens fasta läkare från den vårdcentral där patienten är listad samt sjuksköterskan i den kommun som hanterar ärendet.</a:t>
            </a:r>
          </a:p>
          <a:p>
            <a:pPr marL="285750" marR="0" lvl="0" indent="-285750" algn="l" defTabSz="457200" rtl="0" eaLnBrk="1" fontAlgn="auto" latinLnBrk="0" hangingPunct="1">
              <a:lnSpc>
                <a:spcPct val="115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Befintliga vårdgivare, så som kommunal och regional primärvård, sjukhus, upphandlad läkarbil, ambulans och ytterligare kompetenser, knyts utifrån behov till respektive pilot. Mobilt team närsjukvård har rollen att vara ett samordnande nav vilka kan bedöma, planera, ordinera och utföra insatser.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rPr>
              <a:t>Råd- och stödfunktion - läkare till läkare och sjuksköterska till sjuksköterska.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Calibri" panose="020F0502020204030204" pitchFamily="34"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Punktinsatser, tex. bedömning, antibiotika, blod.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endParaRPr>
          </a:p>
          <a:p>
            <a:pPr marL="2857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Möjligheten att under en längre period proaktivt ”ansluta” sviktande/sköra patienter.</a:t>
            </a:r>
          </a:p>
          <a:p>
            <a:pPr marL="285750" marR="0" lvl="0" indent="-28575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mn-ea"/>
                <a:cs typeface="+mn-cs"/>
              </a:rPr>
              <a:t>Rutin för hur ambulans och upphandlad läkarbil efter medicinsk bedömning kan rapportera (dag, kväll och natt) i de fall där patienter bedöms inte behöva sjukhusvård. Mobilt team närsjukvård planeras in för ett hembesök och ny bedömning av patienten nästa dag. </a:t>
            </a:r>
          </a:p>
          <a:p>
            <a:pPr marL="285750" marR="0" lvl="0" indent="-285750" algn="l" defTabSz="457200" rtl="0" eaLnBrk="1" fontAlgn="auto" latinLnBrk="0" hangingPunct="1">
              <a:lnSpc>
                <a:spcPct val="120000"/>
              </a:lnSpc>
              <a:spcBef>
                <a:spcPts val="0"/>
              </a:spcBef>
              <a:spcAft>
                <a:spcPts val="120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panose="020B0604020202020204"/>
                <a:ea typeface="Times New Roman" panose="02020603050405020304" pitchFamily="18" charset="0"/>
                <a:cs typeface="Times New Roman" panose="02020603050405020304" pitchFamily="18" charset="0"/>
              </a:rPr>
              <a:t>Stor fokus på att alla vårdaktörer tillsammans arbetar proaktivt (t.ex. SIP) så att merparten av aktiviteterna kan ske dagtid och på så vis minska insatser under jourtid. </a:t>
            </a:r>
          </a:p>
          <a:p>
            <a:endParaRPr lang="sv-SE" dirty="0"/>
          </a:p>
        </p:txBody>
      </p:sp>
      <p:sp>
        <p:nvSpPr>
          <p:cNvPr id="5" name="Rubrik 4">
            <a:extLst>
              <a:ext uri="{FF2B5EF4-FFF2-40B4-BE49-F238E27FC236}">
                <a16:creationId xmlns:a16="http://schemas.microsoft.com/office/drawing/2014/main" id="{4A010B51-1D8F-FC1A-AD34-790DFBA6018E}"/>
              </a:ext>
            </a:extLst>
          </p:cNvPr>
          <p:cNvSpPr>
            <a:spLocks noGrp="1"/>
          </p:cNvSpPr>
          <p:nvPr>
            <p:ph type="title"/>
          </p:nvPr>
        </p:nvSpPr>
        <p:spPr>
          <a:xfrm>
            <a:off x="513806" y="387850"/>
            <a:ext cx="10877006" cy="864009"/>
          </a:xfrm>
        </p:spPr>
        <p:txBody>
          <a:bodyPr/>
          <a:lstStyle/>
          <a:p>
            <a:r>
              <a:rPr lang="sv-SE" sz="2400" dirty="0">
                <a:solidFill>
                  <a:schemeClr val="accent1"/>
                </a:solidFill>
              </a:rPr>
              <a:t>Uppdrag i genomförande </a:t>
            </a:r>
          </a:p>
        </p:txBody>
      </p:sp>
    </p:spTree>
    <p:extLst>
      <p:ext uri="{BB962C8B-B14F-4D97-AF65-F5344CB8AC3E}">
        <p14:creationId xmlns:p14="http://schemas.microsoft.com/office/powerpoint/2010/main" val="2310025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B3F19C-0CA5-CE02-A99E-F02CBB51477E}"/>
              </a:ext>
            </a:extLst>
          </p:cNvPr>
          <p:cNvSpPr>
            <a:spLocks noGrp="1"/>
          </p:cNvSpPr>
          <p:nvPr>
            <p:ph type="title"/>
          </p:nvPr>
        </p:nvSpPr>
        <p:spPr>
          <a:xfrm>
            <a:off x="609600" y="823278"/>
            <a:ext cx="10972800" cy="1143000"/>
          </a:xfrm>
        </p:spPr>
        <p:txBody>
          <a:bodyPr/>
          <a:lstStyle/>
          <a:p>
            <a:pPr marL="0" marR="0" lvl="0" indent="0" defTabSz="457200" rtl="0" eaLnBrk="1" fontAlgn="auto" latinLnBrk="0" hangingPunct="1">
              <a:lnSpc>
                <a:spcPct val="100000"/>
              </a:lnSpc>
              <a:spcBef>
                <a:spcPts val="0"/>
              </a:spcBef>
              <a:spcAft>
                <a:spcPts val="0"/>
              </a:spcAft>
              <a:tabLst/>
              <a:defRPr/>
            </a:pPr>
            <a:r>
              <a:rPr kumimoji="0" lang="sv-SE" sz="2400" b="1" i="0" u="none" strike="noStrike" kern="0" cap="none" spc="0" normalizeH="0" baseline="0" noProof="0" dirty="0">
                <a:ln>
                  <a:noFill/>
                </a:ln>
                <a:solidFill>
                  <a:srgbClr val="307C8E"/>
                </a:solidFill>
                <a:effectLst/>
                <a:uLnTx/>
                <a:uFillTx/>
                <a:latin typeface="Arial" panose="020B0604020202020204"/>
                <a:ea typeface="Times New Roman" panose="02020603050405020304" pitchFamily="18" charset="0"/>
                <a:cs typeface="Times New Roman" panose="02020603050405020304" pitchFamily="18" charset="0"/>
              </a:rPr>
              <a:t>Avgränsning</a:t>
            </a:r>
            <a:br>
              <a:rPr kumimoji="0" lang="sv-SE" sz="3200" b="1" i="0" u="none" strike="noStrike" kern="0" cap="none" spc="0" normalizeH="0" baseline="0" noProof="0" dirty="0">
                <a:ln>
                  <a:noFill/>
                </a:ln>
                <a:solidFill>
                  <a:srgbClr val="307C8E"/>
                </a:solidFill>
                <a:effectLst/>
                <a:uLnTx/>
                <a:uFillTx/>
                <a:latin typeface="Arial" panose="020B0604020202020204"/>
                <a:ea typeface="Times New Roman" panose="02020603050405020304" pitchFamily="18" charset="0"/>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2AFAA8F2-C79E-1576-6AF3-C5D99951B1A1}"/>
              </a:ext>
            </a:extLst>
          </p:cNvPr>
          <p:cNvSpPr>
            <a:spLocks noGrp="1"/>
          </p:cNvSpPr>
          <p:nvPr>
            <p:ph idx="1"/>
          </p:nvPr>
        </p:nvSpPr>
        <p:spPr>
          <a:xfrm>
            <a:off x="609600" y="1844041"/>
            <a:ext cx="10972800" cy="4525963"/>
          </a:xfrm>
        </p:spPr>
        <p: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effectLst/>
                <a:uLnTx/>
                <a:uFillTx/>
                <a:latin typeface="Arial" panose="020B0604020202020204"/>
                <a:ea typeface="Times New Roman" panose="02020603050405020304" pitchFamily="18" charset="0"/>
                <a:cs typeface="Times New Roman" panose="02020603050405020304" pitchFamily="18" charset="0"/>
              </a:rPr>
              <a:t>Inledningsvis ska piloterna inte begränsa vilka patientgrupper som kan vara aktuella, patientens behov styr insatsen. Undantag är barn, patienter där psykiatridiagnosen är orsak till behovet samt patienter inom högspecialiserad vård.</a:t>
            </a:r>
            <a:br>
              <a:rPr kumimoji="0" lang="sv-SE" sz="1800" b="0" i="0" u="none" strike="noStrike" kern="1200" cap="none" spc="0" normalizeH="0" baseline="0" noProof="0" dirty="0">
                <a:ln>
                  <a:noFill/>
                </a:ln>
                <a:effectLst/>
                <a:uLnTx/>
                <a:uFillTx/>
                <a:latin typeface="Arial" panose="020B0604020202020204"/>
                <a:ea typeface="Times New Roman" panose="02020603050405020304" pitchFamily="18" charset="0"/>
                <a:cs typeface="Times New Roman" panose="02020603050405020304" pitchFamily="18" charset="0"/>
              </a:rPr>
            </a:br>
            <a:r>
              <a:rPr kumimoji="0" lang="sv-SE" sz="1800" b="0" i="0" u="none" strike="noStrike" kern="1200" cap="none" spc="0" normalizeH="0" baseline="0" noProof="0" dirty="0">
                <a:ln>
                  <a:noFill/>
                </a:ln>
                <a:effectLst/>
                <a:uLnTx/>
                <a:uFillTx/>
                <a:latin typeface="Arial" panose="020B0604020202020204"/>
                <a:ea typeface="Times New Roman" panose="02020603050405020304" pitchFamily="18" charset="0"/>
                <a:cs typeface="Times New Roman" panose="02020603050405020304" pitchFamily="18" charset="0"/>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effectLst/>
                <a:uLnTx/>
                <a:uFillTx/>
                <a:latin typeface="Arial" panose="020B0604020202020204"/>
                <a:ea typeface="Times New Roman" panose="02020603050405020304" pitchFamily="18" charset="0"/>
                <a:cs typeface="Times New Roman" panose="02020603050405020304" pitchFamily="18" charset="0"/>
              </a:rPr>
              <a:t>Alla vårdaktörer kan flagga upp potentiella patienter och teamet avgör om de har tillräcklig kompetens och trygghet för att hantera patienten. </a:t>
            </a:r>
            <a:br>
              <a:rPr kumimoji="0" lang="sv-SE" sz="1800" b="0" i="0" u="none" strike="noStrike" kern="1200" cap="none" spc="0" normalizeH="0" baseline="0" noProof="0" dirty="0">
                <a:ln>
                  <a:noFill/>
                </a:ln>
                <a:effectLst/>
                <a:uLnTx/>
                <a:uFillTx/>
                <a:latin typeface="Arial" panose="020B0604020202020204"/>
                <a:ea typeface="Times New Roman" panose="02020603050405020304" pitchFamily="18" charset="0"/>
                <a:cs typeface="Times New Roman" panose="02020603050405020304" pitchFamily="18" charset="0"/>
              </a:rPr>
            </a:br>
            <a:endParaRPr kumimoji="0" lang="sv-SE" sz="1800" b="0" i="0" u="none" strike="noStrike" kern="1200" cap="none" spc="0" normalizeH="0" baseline="0" noProof="0" dirty="0">
              <a:ln>
                <a:noFill/>
              </a:ln>
              <a:effectLst/>
              <a:uLnTx/>
              <a:uFillTx/>
              <a:latin typeface="Arial" panose="020B0604020202020204"/>
              <a:ea typeface="Times New Roman" panose="02020603050405020304" pitchFamily="18" charset="0"/>
              <a:cs typeface="Times New Roman" panose="02020603050405020304" pitchFamily="18"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800" b="0" i="0" u="none" strike="noStrike" kern="1200" cap="none" spc="0" normalizeH="0" baseline="0" noProof="0" dirty="0">
                <a:ln>
                  <a:noFill/>
                </a:ln>
                <a:effectLst/>
                <a:uLnTx/>
                <a:uFillTx/>
                <a:latin typeface="Arial" panose="020B0604020202020204"/>
                <a:ea typeface="Times New Roman" panose="02020603050405020304" pitchFamily="18" charset="0"/>
                <a:cs typeface="Times New Roman" panose="02020603050405020304" pitchFamily="18" charset="0"/>
              </a:rPr>
              <a:t>Inget krav finns att patienterna ska ha hemsjukvård eller andra kommunala insatser</a:t>
            </a:r>
            <a:r>
              <a:rPr kumimoji="0" lang="sv-SE" sz="1800" b="0"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lang="sv-SE" sz="1800" dirty="0"/>
          </a:p>
        </p:txBody>
      </p:sp>
    </p:spTree>
    <p:extLst>
      <p:ext uri="{BB962C8B-B14F-4D97-AF65-F5344CB8AC3E}">
        <p14:creationId xmlns:p14="http://schemas.microsoft.com/office/powerpoint/2010/main" val="911816356"/>
      </p:ext>
    </p:extLst>
  </p:cSld>
  <p:clrMapOvr>
    <a:masterClrMapping/>
  </p:clrMapOvr>
</p:sld>
</file>

<file path=ppt/theme/theme1.xml><?xml version="1.0" encoding="utf-8"?>
<a:theme xmlns:a="http://schemas.openxmlformats.org/drawingml/2006/main" name="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med konceptbilder  -  Skrivskyddad" id="{C6928376-28F7-49C9-8756-D5C159DE209E}" vid="{63D9EB97-360F-4486-85DD-4EF116492A91}"/>
    </a:ext>
  </a:extLst>
</a:theme>
</file>

<file path=ppt/theme/theme2.xml><?xml version="1.0" encoding="utf-8"?>
<a:theme xmlns:a="http://schemas.openxmlformats.org/drawingml/2006/main" name="2_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med konceptbilder" id="{A10E2F40-1123-463B-80A0-D5375C3C5E23}" vid="{D1B1D52D-D032-4735-B99A-DE4D7B60919F}"/>
    </a:ext>
  </a:extLst>
</a:theme>
</file>

<file path=ppt/theme/theme3.xml><?xml version="1.0" encoding="utf-8"?>
<a:theme xmlns:a="http://schemas.openxmlformats.org/drawingml/2006/main" name="3_Region Skåne">
  <a:themeElements>
    <a:clrScheme name="Region Skåne">
      <a:dk1>
        <a:srgbClr val="000000"/>
      </a:dk1>
      <a:lt1>
        <a:srgbClr val="FFFFFF"/>
      </a:lt1>
      <a:dk2>
        <a:srgbClr val="000000"/>
      </a:dk2>
      <a:lt2>
        <a:srgbClr val="808080"/>
      </a:lt2>
      <a:accent1>
        <a:srgbClr val="5E96A8"/>
      </a:accent1>
      <a:accent2>
        <a:srgbClr val="61B9BD"/>
      </a:accent2>
      <a:accent3>
        <a:srgbClr val="3D9378"/>
      </a:accent3>
      <a:accent4>
        <a:srgbClr val="C4B79F"/>
      </a:accent4>
      <a:accent5>
        <a:srgbClr val="FFFFFF"/>
      </a:accent5>
      <a:accent6>
        <a:srgbClr val="FFFFFF"/>
      </a:accent6>
      <a:hlink>
        <a:srgbClr val="00B0F0"/>
      </a:hlink>
      <a:folHlink>
        <a:srgbClr val="D1FF47"/>
      </a:folHlink>
    </a:clrScheme>
    <a:fontScheme name="Tom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sv-SE" sz="2400" b="0" i="0" u="none" strike="noStrike" cap="none" normalizeH="0" baseline="0" smtClean="0">
            <a:ln>
              <a:noFill/>
            </a:ln>
            <a:solidFill>
              <a:schemeClr val="tx1"/>
            </a:solidFill>
            <a:effectLst/>
            <a:latin typeface="Arial" charset="0"/>
            <a:ea typeface="ヒラギノ角ゴ Pro W3" pitchFamily="1" charset="-128"/>
          </a:defRPr>
        </a:defPPr>
      </a:lstStyle>
    </a:lnDef>
    <a:txDef>
      <a:spPr>
        <a:noFill/>
      </a:spPr>
      <a:bodyPr wrap="square" rtlCol="0">
        <a:spAutoFit/>
      </a:bodyPr>
      <a:lstStyle>
        <a:defPPr algn="l">
          <a:spcAft>
            <a:spcPts val="1200"/>
          </a:spcAft>
          <a:defRPr sz="2800" dirty="0"/>
        </a:defPPr>
      </a:lstStyle>
    </a:txDef>
  </a:objectDefaults>
  <a:extraClrSchemeLst>
    <a:extraClrScheme>
      <a:clrScheme name="Tom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om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om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om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om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om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om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om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om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om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om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om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S ppt mall [Skrivskyddad]" id="{38E291C4-B7BA-45E4-AD9F-E269BF75A3A2}" vid="{009CC2E4-A812-4743-A514-A5EA96DE6E62}"/>
    </a:ext>
  </a:extLst>
</a:theme>
</file>

<file path=ppt/theme/theme4.xml><?xml version="1.0" encoding="utf-8"?>
<a:theme xmlns:a="http://schemas.openxmlformats.org/drawingml/2006/main" name="1_Region Skåne">
  <a:themeElements>
    <a:clrScheme name="Region Skåne Strand">
      <a:dk1>
        <a:sysClr val="windowText" lastClr="000000"/>
      </a:dk1>
      <a:lt1>
        <a:sysClr val="window" lastClr="FFFFFF"/>
      </a:lt1>
      <a:dk2>
        <a:srgbClr val="307C8E"/>
      </a:dk2>
      <a:lt2>
        <a:srgbClr val="FDF9E4"/>
      </a:lt2>
      <a:accent1>
        <a:srgbClr val="307C8E"/>
      </a:accent1>
      <a:accent2>
        <a:srgbClr val="FDF9E4"/>
      </a:accent2>
      <a:accent3>
        <a:srgbClr val="E40135"/>
      </a:accent3>
      <a:accent4>
        <a:srgbClr val="FDF9E4"/>
      </a:accent4>
      <a:accent5>
        <a:srgbClr val="5F5236"/>
      </a:accent5>
      <a:accent6>
        <a:srgbClr val="FDD32F"/>
      </a:accent6>
      <a:hlink>
        <a:srgbClr val="0563C1"/>
      </a:hlink>
      <a:folHlink>
        <a:srgbClr val="954F72"/>
      </a:folHlink>
    </a:clrScheme>
    <a:fontScheme name="Region Skåne">
      <a:majorFont>
        <a:latin typeface="Arial" panose="020B0604020202020204"/>
        <a:ea typeface=""/>
        <a:cs typeface=""/>
      </a:majorFont>
      <a:minorFont>
        <a:latin typeface="Arial" panose="020B0604020202020204"/>
        <a:ea typeface=""/>
        <a:cs typeface=""/>
      </a:minorFont>
    </a:fontScheme>
    <a:fmtScheme name="Region Skån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small.pptx" id="{88460739-6362-4056-B988-7081FD6A069E}" vid="{46CE6A57-FD1B-4633-8BEF-9456AD784624}"/>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1786</Words>
  <Application>Microsoft Office PowerPoint</Application>
  <PresentationFormat>Bredbild</PresentationFormat>
  <Paragraphs>219</Paragraphs>
  <Slides>25</Slides>
  <Notes>6</Notes>
  <HiddenSlides>0</HiddenSlides>
  <MMClips>0</MMClips>
  <ScaleCrop>false</ScaleCrop>
  <HeadingPairs>
    <vt:vector size="6" baseType="variant">
      <vt:variant>
        <vt:lpstr>Använt teckensnitt</vt:lpstr>
      </vt:variant>
      <vt:variant>
        <vt:i4>5</vt:i4>
      </vt:variant>
      <vt:variant>
        <vt:lpstr>Tema</vt:lpstr>
      </vt:variant>
      <vt:variant>
        <vt:i4>4</vt:i4>
      </vt:variant>
      <vt:variant>
        <vt:lpstr>Bildrubriker</vt:lpstr>
      </vt:variant>
      <vt:variant>
        <vt:i4>25</vt:i4>
      </vt:variant>
    </vt:vector>
  </HeadingPairs>
  <TitlesOfParts>
    <vt:vector size="34" baseType="lpstr">
      <vt:lpstr>Arial</vt:lpstr>
      <vt:lpstr>Calibri</vt:lpstr>
      <vt:lpstr>Hind</vt:lpstr>
      <vt:lpstr>Times New Roman</vt:lpstr>
      <vt:lpstr>Wingdings 2</vt:lpstr>
      <vt:lpstr>Region Skåne</vt:lpstr>
      <vt:lpstr>2_Region Skåne</vt:lpstr>
      <vt:lpstr>3_Region Skåne</vt:lpstr>
      <vt:lpstr>1_Region Skåne</vt:lpstr>
      <vt:lpstr>PowerPoint-presentation</vt:lpstr>
      <vt:lpstr>Bakgrund</vt:lpstr>
      <vt:lpstr>Beslutsgång</vt:lpstr>
      <vt:lpstr>Geografiska pilotområden</vt:lpstr>
      <vt:lpstr>PowerPoint-presentation</vt:lpstr>
      <vt:lpstr>Syfte och mål</vt:lpstr>
      <vt:lpstr>Uppdrag</vt:lpstr>
      <vt:lpstr>Uppdrag i genomförande </vt:lpstr>
      <vt:lpstr>Avgränsning </vt:lpstr>
      <vt:lpstr>PowerPoint-presentation</vt:lpstr>
      <vt:lpstr> Uppföljning  Mobilt Team Närsjukvård  Landskrona</vt:lpstr>
      <vt:lpstr> Första patient 17 januari, utfall t.o.m 30 september </vt:lpstr>
      <vt:lpstr> Första patient 17 januari, utfall t.o.m 30 september</vt:lpstr>
      <vt:lpstr>  Situationer där annan sjukvård kunnat undvikas </vt:lpstr>
      <vt:lpstr>Annan sjukvårdskonsumtion </vt:lpstr>
      <vt:lpstr>         KEFU-rapport   2023:1  Samordnad och personcentrerad vård i hemmet - en fallstudie av mobilt team närsjukvård Landskrona    2023-10-03 </vt:lpstr>
      <vt:lpstr> Erfarenhet från fem månader Mobilt team närsjukvård Landskrona </vt:lpstr>
      <vt:lpstr>Vad lära av erfarenheterna från Mobilt team närsjukvård?</vt:lpstr>
      <vt:lpstr>Samverkande parters upplevelse</vt:lpstr>
      <vt:lpstr>Utmaningar</vt:lpstr>
      <vt:lpstr>Lärdom </vt:lpstr>
      <vt:lpstr>Kommunikation Mobilt team närsjukvård </vt:lpstr>
      <vt:lpstr>Följande dokument finns att tillgå</vt:lpstr>
      <vt:lpstr>Talespersoner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Pilotprojekt  Mobilt team närsjukvård</dc:title>
  <dc:creator>Vesterberg Ingrid B</dc:creator>
  <cp:lastModifiedBy>Persson Jill</cp:lastModifiedBy>
  <cp:revision>22</cp:revision>
  <cp:lastPrinted>2023-10-23T08:30:54Z</cp:lastPrinted>
  <dcterms:created xsi:type="dcterms:W3CDTF">2023-10-16T11:29:24Z</dcterms:created>
  <dcterms:modified xsi:type="dcterms:W3CDTF">2023-10-27T14:25:33Z</dcterms:modified>
</cp:coreProperties>
</file>