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4"/>
    <p:sldMasterId id="2147483708" r:id="rId5"/>
  </p:sldMasterIdLst>
  <p:notesMasterIdLst>
    <p:notesMasterId r:id="rId28"/>
  </p:notesMasterIdLst>
  <p:sldIdLst>
    <p:sldId id="257" r:id="rId6"/>
    <p:sldId id="336" r:id="rId7"/>
    <p:sldId id="262" r:id="rId8"/>
    <p:sldId id="265" r:id="rId9"/>
    <p:sldId id="266" r:id="rId10"/>
    <p:sldId id="267" r:id="rId11"/>
    <p:sldId id="268" r:id="rId12"/>
    <p:sldId id="269" r:id="rId13"/>
    <p:sldId id="258" r:id="rId14"/>
    <p:sldId id="323" r:id="rId15"/>
    <p:sldId id="324" r:id="rId16"/>
    <p:sldId id="311" r:id="rId17"/>
    <p:sldId id="325" r:id="rId18"/>
    <p:sldId id="326" r:id="rId19"/>
    <p:sldId id="327" r:id="rId20"/>
    <p:sldId id="314" r:id="rId21"/>
    <p:sldId id="307" r:id="rId22"/>
    <p:sldId id="329" r:id="rId23"/>
    <p:sldId id="278" r:id="rId24"/>
    <p:sldId id="318" r:id="rId25"/>
    <p:sldId id="313" r:id="rId26"/>
    <p:sldId id="312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G.SKANE.SE\RSGem\Sk&#229;nes%20sjukhus%20nordv&#228;st\F&#246;rvaltningsledning_och_stab\Enhet_f&#246;r_patients&#228;kerhet\Patients&#228;kerhet\Undvikbar%20slutenv&#229;rd\Utskrivningsklara\V&#229;rddagar%20efter%20utskrivningsklar_Hbg%20l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G.SKANE.SE\RSGem\Sk&#229;nes%20sjukhus%20nordv&#228;st\F&#246;rvaltningsledning_och_stab\Enhet_f&#246;r_patients&#228;kerhet\Patients&#228;kerhet\Undvikbar%20slutenv&#229;rd\Utskrivningsklara\V&#229;rddagar%20efter%20utskrivningsklar_Lkr%20la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EG.SKANE.SE\RSGem\Sk&#229;nes%20sjukhus%20nordv&#228;st\F&#246;rvaltningsledning_och_stab\Enhet_f&#246;r_patients&#228;kerhet\Patients&#228;kerhet\Undvikbar%20slutenv&#229;rd\Utskrivningsklara\V&#229;rddagar%20efter%20utskrivningsklar_&#196;hlm%20sjh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 err="1">
                <a:effectLst/>
              </a:rPr>
              <a:t>Andel</a:t>
            </a:r>
            <a:r>
              <a:rPr lang="en-US" sz="1400" b="0" i="0" baseline="0" dirty="0">
                <a:effectLst/>
              </a:rPr>
              <a:t> </a:t>
            </a:r>
            <a:r>
              <a:rPr lang="en-US" sz="1400" b="0" i="0" baseline="0" dirty="0" err="1">
                <a:effectLst/>
              </a:rPr>
              <a:t>återinskrivna</a:t>
            </a:r>
            <a:r>
              <a:rPr lang="en-US" sz="1400" b="0" i="0" baseline="0" dirty="0">
                <a:effectLst/>
              </a:rPr>
              <a:t> </a:t>
            </a:r>
            <a:r>
              <a:rPr lang="en-US" sz="1400" b="0" i="0" baseline="0" dirty="0" err="1">
                <a:effectLst/>
              </a:rPr>
              <a:t>inom</a:t>
            </a:r>
            <a:r>
              <a:rPr lang="en-US" sz="1400" b="0" i="0" baseline="0" dirty="0">
                <a:effectLst/>
              </a:rPr>
              <a:t> 7 resp 30 </a:t>
            </a:r>
            <a:r>
              <a:rPr lang="en-US" sz="1400" b="0" i="0" baseline="0" dirty="0" err="1">
                <a:effectLst/>
              </a:rPr>
              <a:t>dygn</a:t>
            </a:r>
            <a:r>
              <a:rPr lang="en-US" sz="1400" b="0" i="0" baseline="0" dirty="0">
                <a:effectLst/>
              </a:rPr>
              <a:t>. </a:t>
            </a:r>
            <a:r>
              <a:rPr lang="en-US" sz="1400" b="0" i="0" baseline="0" dirty="0" err="1">
                <a:effectLst/>
              </a:rPr>
              <a:t>Utskrivande</a:t>
            </a:r>
            <a:r>
              <a:rPr lang="en-US" sz="1400" b="0" i="0" baseline="0" dirty="0">
                <a:effectLst/>
              </a:rPr>
              <a:t> </a:t>
            </a:r>
            <a:r>
              <a:rPr lang="en-US" sz="1400" b="0" i="0" baseline="0" dirty="0" err="1">
                <a:effectLst/>
              </a:rPr>
              <a:t>organisation</a:t>
            </a:r>
            <a:r>
              <a:rPr lang="en-US" sz="1400" b="0" i="0" baseline="0" dirty="0">
                <a:effectLst/>
              </a:rPr>
              <a:t>: </a:t>
            </a:r>
            <a:r>
              <a:rPr lang="en-US" sz="1400" b="0" i="0" baseline="0" dirty="0" err="1">
                <a:effectLst/>
              </a:rPr>
              <a:t>Helsingborgs</a:t>
            </a:r>
            <a:r>
              <a:rPr lang="en-US" sz="1400" b="0" i="0" baseline="0" dirty="0">
                <a:effectLst/>
              </a:rPr>
              <a:t> </a:t>
            </a:r>
            <a:r>
              <a:rPr lang="en-US" sz="1400" b="0" i="0" baseline="0" dirty="0" err="1">
                <a:effectLst/>
              </a:rPr>
              <a:t>lasarett</a:t>
            </a:r>
            <a:r>
              <a:rPr lang="en-US" sz="1400" b="0" i="0" baseline="0" dirty="0">
                <a:effectLst/>
              </a:rPr>
              <a:t>.</a:t>
            </a:r>
          </a:p>
          <a:p>
            <a:pPr>
              <a:defRPr/>
            </a:pPr>
            <a:r>
              <a:rPr lang="en-US" sz="1400" b="0" i="0" baseline="0" dirty="0">
                <a:effectLst/>
              </a:rPr>
              <a:t>(Källa: SSNV </a:t>
            </a:r>
            <a:r>
              <a:rPr lang="en-US" sz="1400" b="0" i="0" baseline="0" dirty="0" err="1">
                <a:effectLst/>
              </a:rPr>
              <a:t>Patientflöden</a:t>
            </a:r>
            <a:r>
              <a:rPr lang="en-US" sz="1400" b="0" i="0" baseline="0" dirty="0">
                <a:effectLst/>
              </a:rPr>
              <a:t> Slutenvård.qvw)</a:t>
            </a:r>
            <a:endParaRPr lang="sv-SE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'Återinskrivning Hbg'!$B$1</c:f>
              <c:strCache>
                <c:ptCount val="1"/>
                <c:pt idx="0">
                  <c:v>Återinskrivna inom 30 dygn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'Återinskrivning Hbg'!$A$2:$A$15</c:f>
              <c:strCache>
                <c:ptCount val="14"/>
                <c:pt idx="0">
                  <c:v>2022-01</c:v>
                </c:pt>
                <c:pt idx="1">
                  <c:v>2022-02</c:v>
                </c:pt>
                <c:pt idx="2">
                  <c:v>2022-03</c:v>
                </c:pt>
                <c:pt idx="3">
                  <c:v>2022-04</c:v>
                </c:pt>
                <c:pt idx="4">
                  <c:v>2022-05</c:v>
                </c:pt>
                <c:pt idx="5">
                  <c:v>2022-06</c:v>
                </c:pt>
                <c:pt idx="6">
                  <c:v>2022-07</c:v>
                </c:pt>
                <c:pt idx="7">
                  <c:v>2022-08</c:v>
                </c:pt>
                <c:pt idx="8">
                  <c:v>2022-09</c:v>
                </c:pt>
                <c:pt idx="9">
                  <c:v>2022-10</c:v>
                </c:pt>
                <c:pt idx="10">
                  <c:v>2022-11</c:v>
                </c:pt>
                <c:pt idx="11">
                  <c:v>2022-12</c:v>
                </c:pt>
                <c:pt idx="12">
                  <c:v>2023-01</c:v>
                </c:pt>
                <c:pt idx="13">
                  <c:v>2023-02</c:v>
                </c:pt>
              </c:strCache>
            </c:strRef>
          </c:cat>
          <c:val>
            <c:numRef>
              <c:f>'Återinskrivning Hbg'!$B$2:$B$15</c:f>
              <c:numCache>
                <c:formatCode>#\ ##0.0%</c:formatCode>
                <c:ptCount val="14"/>
                <c:pt idx="0">
                  <c:v>0.1317966903073286</c:v>
                </c:pt>
                <c:pt idx="1">
                  <c:v>0.12833914053426251</c:v>
                </c:pt>
                <c:pt idx="2">
                  <c:v>0.13293353323338331</c:v>
                </c:pt>
                <c:pt idx="3">
                  <c:v>0.1443141254462009</c:v>
                </c:pt>
                <c:pt idx="4">
                  <c:v>0.12525252525252531</c:v>
                </c:pt>
                <c:pt idx="5">
                  <c:v>0.12333333333333329</c:v>
                </c:pt>
                <c:pt idx="6">
                  <c:v>0.13883431565160451</c:v>
                </c:pt>
                <c:pt idx="7">
                  <c:v>0.12183353437876961</c:v>
                </c:pt>
                <c:pt idx="8">
                  <c:v>0.13325471698113209</c:v>
                </c:pt>
                <c:pt idx="9">
                  <c:v>0.1235697940503433</c:v>
                </c:pt>
                <c:pt idx="10">
                  <c:v>0.1304106548279689</c:v>
                </c:pt>
                <c:pt idx="11">
                  <c:v>0.14543579164517789</c:v>
                </c:pt>
                <c:pt idx="12">
                  <c:v>0.12719298245614041</c:v>
                </c:pt>
                <c:pt idx="13">
                  <c:v>0.1231671554252199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96-4DCF-8D15-D214A4C7156E}"/>
            </c:ext>
          </c:extLst>
        </c:ser>
        <c:ser>
          <c:idx val="1"/>
          <c:order val="1"/>
          <c:tx>
            <c:strRef>
              <c:f>'Återinskrivning Hbg'!$C$1</c:f>
              <c:strCache>
                <c:ptCount val="1"/>
                <c:pt idx="0">
                  <c:v>Återinskrivna inom 7 dygn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'Återinskrivning Hbg'!$A$2:$A$15</c:f>
              <c:strCache>
                <c:ptCount val="14"/>
                <c:pt idx="0">
                  <c:v>2022-01</c:v>
                </c:pt>
                <c:pt idx="1">
                  <c:v>2022-02</c:v>
                </c:pt>
                <c:pt idx="2">
                  <c:v>2022-03</c:v>
                </c:pt>
                <c:pt idx="3">
                  <c:v>2022-04</c:v>
                </c:pt>
                <c:pt idx="4">
                  <c:v>2022-05</c:v>
                </c:pt>
                <c:pt idx="5">
                  <c:v>2022-06</c:v>
                </c:pt>
                <c:pt idx="6">
                  <c:v>2022-07</c:v>
                </c:pt>
                <c:pt idx="7">
                  <c:v>2022-08</c:v>
                </c:pt>
                <c:pt idx="8">
                  <c:v>2022-09</c:v>
                </c:pt>
                <c:pt idx="9">
                  <c:v>2022-10</c:v>
                </c:pt>
                <c:pt idx="10">
                  <c:v>2022-11</c:v>
                </c:pt>
                <c:pt idx="11">
                  <c:v>2022-12</c:v>
                </c:pt>
                <c:pt idx="12">
                  <c:v>2023-01</c:v>
                </c:pt>
                <c:pt idx="13">
                  <c:v>2023-02</c:v>
                </c:pt>
              </c:strCache>
            </c:strRef>
          </c:cat>
          <c:val>
            <c:numRef>
              <c:f>'Återinskrivning Hbg'!$C$2:$C$15</c:f>
              <c:numCache>
                <c:formatCode>#\ ##0.0%</c:formatCode>
                <c:ptCount val="14"/>
                <c:pt idx="0">
                  <c:v>5.7328605200945633E-2</c:v>
                </c:pt>
                <c:pt idx="1">
                  <c:v>5.0522648083623688E-2</c:v>
                </c:pt>
                <c:pt idx="2">
                  <c:v>5.59720139930035E-2</c:v>
                </c:pt>
                <c:pt idx="3">
                  <c:v>5.6603773584905662E-2</c:v>
                </c:pt>
                <c:pt idx="4">
                  <c:v>4.6464646464646472E-2</c:v>
                </c:pt>
                <c:pt idx="5">
                  <c:v>5.3888888888888889E-2</c:v>
                </c:pt>
                <c:pt idx="6">
                  <c:v>6.4833005893909626E-2</c:v>
                </c:pt>
                <c:pt idx="7">
                  <c:v>3.9806996381182153E-2</c:v>
                </c:pt>
                <c:pt idx="8">
                  <c:v>6.4268867924528308E-2</c:v>
                </c:pt>
                <c:pt idx="9">
                  <c:v>4.8054919908466817E-2</c:v>
                </c:pt>
                <c:pt idx="10">
                  <c:v>5.2164261931187568E-2</c:v>
                </c:pt>
                <c:pt idx="11">
                  <c:v>6.4981949458483748E-2</c:v>
                </c:pt>
                <c:pt idx="12">
                  <c:v>5.3179824561403508E-2</c:v>
                </c:pt>
                <c:pt idx="13">
                  <c:v>5.395894428152493E-2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96-4DCF-8D15-D214A4C715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2182448"/>
        <c:axId val="552182864"/>
      </c:lineChart>
      <c:catAx>
        <c:axId val="55218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182864"/>
        <c:crosses val="autoZero"/>
        <c:auto val="1"/>
        <c:lblAlgn val="ctr"/>
        <c:lblOffset val="100"/>
        <c:noMultiLvlLbl val="0"/>
      </c:catAx>
      <c:valAx>
        <c:axId val="5521828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5218244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Andel</a:t>
            </a:r>
            <a:r>
              <a:rPr lang="en-US" sz="1400" dirty="0"/>
              <a:t> </a:t>
            </a:r>
            <a:r>
              <a:rPr lang="en-US" sz="1400" dirty="0" err="1"/>
              <a:t>återinskrivna</a:t>
            </a:r>
            <a:r>
              <a:rPr lang="en-US" sz="1400" dirty="0"/>
              <a:t> </a:t>
            </a:r>
            <a:r>
              <a:rPr lang="en-US" sz="1400" dirty="0" err="1"/>
              <a:t>inom</a:t>
            </a:r>
            <a:r>
              <a:rPr lang="en-US" sz="1400" dirty="0"/>
              <a:t> 7 resp 30 </a:t>
            </a:r>
            <a:r>
              <a:rPr lang="en-US" sz="1400" dirty="0" err="1"/>
              <a:t>dygn</a:t>
            </a:r>
            <a:r>
              <a:rPr lang="en-US" sz="1400" dirty="0"/>
              <a:t>.</a:t>
            </a:r>
            <a:r>
              <a:rPr lang="en-US" sz="1400" baseline="0" dirty="0"/>
              <a:t> </a:t>
            </a:r>
            <a:r>
              <a:rPr lang="en-US" sz="1400" baseline="0" dirty="0" err="1"/>
              <a:t>Utskrivande</a:t>
            </a:r>
            <a:r>
              <a:rPr lang="en-US" sz="1400" baseline="0" dirty="0"/>
              <a:t> </a:t>
            </a:r>
            <a:r>
              <a:rPr lang="en-US" sz="1400" baseline="0" dirty="0" err="1"/>
              <a:t>organisation</a:t>
            </a:r>
            <a:r>
              <a:rPr lang="en-US" sz="1400" baseline="0" dirty="0"/>
              <a:t>: </a:t>
            </a:r>
            <a:r>
              <a:rPr lang="en-US" sz="1400" dirty="0" err="1"/>
              <a:t>Ängelholms</a:t>
            </a:r>
            <a:r>
              <a:rPr lang="en-US" sz="1400" dirty="0"/>
              <a:t> sjukhus. </a:t>
            </a:r>
            <a:r>
              <a:rPr lang="en-US" sz="1400" baseline="0" dirty="0"/>
              <a:t>(Källa: SSNV </a:t>
            </a:r>
            <a:r>
              <a:rPr lang="en-US" sz="1400" baseline="0" dirty="0" err="1"/>
              <a:t>Patientflöden</a:t>
            </a:r>
            <a:r>
              <a:rPr lang="en-US" sz="1400" baseline="0" dirty="0"/>
              <a:t> Slutenvård.qvw)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'Återinskrivning Ählm'!$B$1</c:f>
              <c:strCache>
                <c:ptCount val="1"/>
                <c:pt idx="0">
                  <c:v>Återinskrivna inom 30 dygn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'Återinskrivning Ählm'!$A$2:$A$15</c:f>
              <c:strCache>
                <c:ptCount val="14"/>
                <c:pt idx="0">
                  <c:v>2022-01</c:v>
                </c:pt>
                <c:pt idx="1">
                  <c:v>2022-02</c:v>
                </c:pt>
                <c:pt idx="2">
                  <c:v>2022-03</c:v>
                </c:pt>
                <c:pt idx="3">
                  <c:v>2022-04</c:v>
                </c:pt>
                <c:pt idx="4">
                  <c:v>2022-05</c:v>
                </c:pt>
                <c:pt idx="5">
                  <c:v>2022-06</c:v>
                </c:pt>
                <c:pt idx="6">
                  <c:v>2022-07</c:v>
                </c:pt>
                <c:pt idx="7">
                  <c:v>2022-08</c:v>
                </c:pt>
                <c:pt idx="8">
                  <c:v>2022-09</c:v>
                </c:pt>
                <c:pt idx="9">
                  <c:v>2022-10</c:v>
                </c:pt>
                <c:pt idx="10">
                  <c:v>2022-11</c:v>
                </c:pt>
                <c:pt idx="11">
                  <c:v>2022-12</c:v>
                </c:pt>
                <c:pt idx="12">
                  <c:v>2023-01</c:v>
                </c:pt>
                <c:pt idx="13">
                  <c:v>2023-02</c:v>
                </c:pt>
              </c:strCache>
            </c:strRef>
          </c:cat>
          <c:val>
            <c:numRef>
              <c:f>'Återinskrivning Ählm'!$B$2:$B$15</c:f>
              <c:numCache>
                <c:formatCode>#\ ##0.0%</c:formatCode>
                <c:ptCount val="14"/>
                <c:pt idx="0">
                  <c:v>0.15384615384615391</c:v>
                </c:pt>
                <c:pt idx="1">
                  <c:v>0.1793611793611794</c:v>
                </c:pt>
                <c:pt idx="2">
                  <c:v>0.15704387990762131</c:v>
                </c:pt>
                <c:pt idx="3">
                  <c:v>0.19537275064267351</c:v>
                </c:pt>
                <c:pt idx="4">
                  <c:v>0.1225626740947075</c:v>
                </c:pt>
                <c:pt idx="5">
                  <c:v>0.17088607594936711</c:v>
                </c:pt>
                <c:pt idx="6">
                  <c:v>0.125</c:v>
                </c:pt>
                <c:pt idx="7">
                  <c:v>0.126984126984127</c:v>
                </c:pt>
                <c:pt idx="8">
                  <c:v>0.13838120104438639</c:v>
                </c:pt>
                <c:pt idx="9">
                  <c:v>0.18356164383561641</c:v>
                </c:pt>
                <c:pt idx="10">
                  <c:v>0.1646489104116223</c:v>
                </c:pt>
                <c:pt idx="11">
                  <c:v>0.15555555555555561</c:v>
                </c:pt>
                <c:pt idx="12">
                  <c:v>0.1224489795918367</c:v>
                </c:pt>
                <c:pt idx="13">
                  <c:v>0.16576086956521741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09-4D36-9A34-C92BBC5D8904}"/>
            </c:ext>
          </c:extLst>
        </c:ser>
        <c:ser>
          <c:idx val="1"/>
          <c:order val="1"/>
          <c:tx>
            <c:strRef>
              <c:f>'Återinskrivning Ählm'!$C$1</c:f>
              <c:strCache>
                <c:ptCount val="1"/>
                <c:pt idx="0">
                  <c:v>Återinskrivna inom 7 dygn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'Återinskrivning Ählm'!$A$2:$A$15</c:f>
              <c:strCache>
                <c:ptCount val="14"/>
                <c:pt idx="0">
                  <c:v>2022-01</c:v>
                </c:pt>
                <c:pt idx="1">
                  <c:v>2022-02</c:v>
                </c:pt>
                <c:pt idx="2">
                  <c:v>2022-03</c:v>
                </c:pt>
                <c:pt idx="3">
                  <c:v>2022-04</c:v>
                </c:pt>
                <c:pt idx="4">
                  <c:v>2022-05</c:v>
                </c:pt>
                <c:pt idx="5">
                  <c:v>2022-06</c:v>
                </c:pt>
                <c:pt idx="6">
                  <c:v>2022-07</c:v>
                </c:pt>
                <c:pt idx="7">
                  <c:v>2022-08</c:v>
                </c:pt>
                <c:pt idx="8">
                  <c:v>2022-09</c:v>
                </c:pt>
                <c:pt idx="9">
                  <c:v>2022-10</c:v>
                </c:pt>
                <c:pt idx="10">
                  <c:v>2022-11</c:v>
                </c:pt>
                <c:pt idx="11">
                  <c:v>2022-12</c:v>
                </c:pt>
                <c:pt idx="12">
                  <c:v>2023-01</c:v>
                </c:pt>
                <c:pt idx="13">
                  <c:v>2023-02</c:v>
                </c:pt>
              </c:strCache>
            </c:strRef>
          </c:cat>
          <c:val>
            <c:numRef>
              <c:f>'Återinskrivning Ählm'!$C$2:$C$15</c:f>
              <c:numCache>
                <c:formatCode>#\ ##0.0%</c:formatCode>
                <c:ptCount val="14"/>
                <c:pt idx="0">
                  <c:v>4.1025641025641033E-2</c:v>
                </c:pt>
                <c:pt idx="1">
                  <c:v>5.896805896805897E-2</c:v>
                </c:pt>
                <c:pt idx="2">
                  <c:v>4.6189376443418008E-2</c:v>
                </c:pt>
                <c:pt idx="3">
                  <c:v>7.9691516709511565E-2</c:v>
                </c:pt>
                <c:pt idx="4">
                  <c:v>4.456824512534819E-2</c:v>
                </c:pt>
                <c:pt idx="5">
                  <c:v>5.3797468354430382E-2</c:v>
                </c:pt>
                <c:pt idx="6">
                  <c:v>3.0405405405405411E-2</c:v>
                </c:pt>
                <c:pt idx="7">
                  <c:v>4.4444444444444453E-2</c:v>
                </c:pt>
                <c:pt idx="8">
                  <c:v>5.7441253263707567E-2</c:v>
                </c:pt>
                <c:pt idx="9">
                  <c:v>6.3013698630136991E-2</c:v>
                </c:pt>
                <c:pt idx="10">
                  <c:v>4.6004842615012108E-2</c:v>
                </c:pt>
                <c:pt idx="11">
                  <c:v>6.1111111111111109E-2</c:v>
                </c:pt>
                <c:pt idx="12">
                  <c:v>4.336734693877551E-2</c:v>
                </c:pt>
                <c:pt idx="13">
                  <c:v>6.7934782608695649E-2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09-4D36-9A34-C92BBC5D890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8373248"/>
        <c:axId val="428373664"/>
      </c:lineChart>
      <c:catAx>
        <c:axId val="42837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8373664"/>
        <c:crosses val="autoZero"/>
        <c:auto val="1"/>
        <c:lblAlgn val="ctr"/>
        <c:lblOffset val="100"/>
        <c:noMultiLvlLbl val="0"/>
      </c:catAx>
      <c:valAx>
        <c:axId val="42837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8373248"/>
        <c:crosses val="autoZero"/>
        <c:crossBetween val="between"/>
        <c:majorUnit val="2.0000000000000004E-2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[Vårddagar efter utskrivningsklar_Hbg las.xlsx]Snitt vårddagar eft usk!Pivottabell1</c:name>
    <c:fmtId val="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i="0" baseline="0">
                <a:effectLst/>
              </a:rPr>
              <a:t>Genomsnittligt antal vårddygn för utskrivningsklara patienter</a:t>
            </a:r>
            <a:endParaRPr lang="sv-SE">
              <a:effectLst/>
            </a:endParaRPr>
          </a:p>
          <a:p>
            <a:pPr>
              <a:defRPr sz="1800"/>
            </a:pPr>
            <a:r>
              <a:rPr lang="en-US" sz="1800" b="0" i="0" baseline="0">
                <a:effectLst/>
              </a:rPr>
              <a:t>Skapande enhet: Helsingborgs lasarett (Källa: USK.qvw)</a:t>
            </a:r>
            <a:endParaRPr lang="sv-SE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'Snitt vårddagar eft usk'!$B$33:$B$34</c:f>
              <c:strCache>
                <c:ptCount val="1"/>
                <c:pt idx="0">
                  <c:v>Kommuner NV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'Snitt vårddagar eft usk'!$A$35:$A$51</c:f>
              <c:multiLvlStrCache>
                <c:ptCount val="1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</c:lvl>
                <c:lvl>
                  <c:pt idx="0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'Snitt vårddagar eft usk'!$B$35:$B$51</c:f>
              <c:numCache>
                <c:formatCode>0.0</c:formatCode>
                <c:ptCount val="15"/>
                <c:pt idx="0">
                  <c:v>2.4768786127167628</c:v>
                </c:pt>
                <c:pt idx="1">
                  <c:v>2.5567010309278349</c:v>
                </c:pt>
                <c:pt idx="2">
                  <c:v>2.4435897435897438</c:v>
                </c:pt>
                <c:pt idx="3">
                  <c:v>2.4636591478696741</c:v>
                </c:pt>
                <c:pt idx="4">
                  <c:v>2.6617283950617279</c:v>
                </c:pt>
                <c:pt idx="5">
                  <c:v>2.3351955307262569</c:v>
                </c:pt>
                <c:pt idx="6">
                  <c:v>2.3757763975155282</c:v>
                </c:pt>
                <c:pt idx="7">
                  <c:v>2.5849673202614381</c:v>
                </c:pt>
                <c:pt idx="8">
                  <c:v>2.5070821529745042</c:v>
                </c:pt>
                <c:pt idx="9">
                  <c:v>2.588555858310627</c:v>
                </c:pt>
                <c:pt idx="10">
                  <c:v>2.1880341880341878</c:v>
                </c:pt>
                <c:pt idx="11">
                  <c:v>2.3299232736572888</c:v>
                </c:pt>
                <c:pt idx="12">
                  <c:v>2.1635514018691588</c:v>
                </c:pt>
                <c:pt idx="13">
                  <c:v>1.929260450160772</c:v>
                </c:pt>
                <c:pt idx="14">
                  <c:v>1.992287917737789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10-4393-8CE2-AA1B19423BE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2440543"/>
        <c:axId val="1462437215"/>
      </c:lineChart>
      <c:catAx>
        <c:axId val="1462440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62437215"/>
        <c:crosses val="autoZero"/>
        <c:auto val="1"/>
        <c:lblAlgn val="ctr"/>
        <c:lblOffset val="100"/>
        <c:noMultiLvlLbl val="0"/>
      </c:catAx>
      <c:valAx>
        <c:axId val="1462437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6244054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[Vårddagar efter utskrivningsklar_Lkr las.xlsx]Snitt vårddagar eft usk!Pivottabell1</c:name>
    <c:fmtId val="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i="0" baseline="0">
                <a:effectLst/>
              </a:rPr>
              <a:t>Genomsnittligt antal vårddygn för utskrivningsklara patienter</a:t>
            </a:r>
            <a:endParaRPr lang="sv-SE">
              <a:effectLst/>
            </a:endParaRPr>
          </a:p>
          <a:p>
            <a:pPr>
              <a:defRPr sz="1800"/>
            </a:pPr>
            <a:r>
              <a:rPr lang="en-US" sz="1800" b="0" i="0" baseline="0">
                <a:effectLst/>
              </a:rPr>
              <a:t>Skapande enhet: Lasarettet i Landskrona (Källa: USK.qvw)</a:t>
            </a:r>
            <a:endParaRPr lang="sv-SE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'Snitt vårddagar eft usk'!$B$33:$B$34</c:f>
              <c:strCache>
                <c:ptCount val="1"/>
                <c:pt idx="0">
                  <c:v>Kommuner NV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'Snitt vårddagar eft usk'!$A$35:$A$51</c:f>
              <c:multiLvlStrCache>
                <c:ptCount val="1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</c:lvl>
                <c:lvl>
                  <c:pt idx="0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'Snitt vårddagar eft usk'!$B$35:$B$51</c:f>
              <c:numCache>
                <c:formatCode>0.0</c:formatCode>
                <c:ptCount val="15"/>
                <c:pt idx="0">
                  <c:v>1.77</c:v>
                </c:pt>
                <c:pt idx="1">
                  <c:v>1.8</c:v>
                </c:pt>
                <c:pt idx="2">
                  <c:v>1.85</c:v>
                </c:pt>
                <c:pt idx="3">
                  <c:v>1.57</c:v>
                </c:pt>
                <c:pt idx="4">
                  <c:v>1.79</c:v>
                </c:pt>
                <c:pt idx="5">
                  <c:v>1.38</c:v>
                </c:pt>
                <c:pt idx="6">
                  <c:v>1.66</c:v>
                </c:pt>
                <c:pt idx="7">
                  <c:v>1.49</c:v>
                </c:pt>
                <c:pt idx="8">
                  <c:v>1.7068965517241379</c:v>
                </c:pt>
                <c:pt idx="9">
                  <c:v>1.8208955223880601</c:v>
                </c:pt>
                <c:pt idx="10">
                  <c:v>1.821428571428571</c:v>
                </c:pt>
                <c:pt idx="11">
                  <c:v>1.857142857142857</c:v>
                </c:pt>
                <c:pt idx="12">
                  <c:v>1.9</c:v>
                </c:pt>
                <c:pt idx="13">
                  <c:v>1.47</c:v>
                </c:pt>
                <c:pt idx="14">
                  <c:v>1.87037037037037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31-4EFE-A243-9AF3D5F8B82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2440543"/>
        <c:axId val="1462437215"/>
      </c:lineChart>
      <c:catAx>
        <c:axId val="1462440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62437215"/>
        <c:crosses val="autoZero"/>
        <c:auto val="1"/>
        <c:lblAlgn val="ctr"/>
        <c:lblOffset val="100"/>
        <c:noMultiLvlLbl val="0"/>
      </c:catAx>
      <c:valAx>
        <c:axId val="1462437215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62440543"/>
        <c:crosses val="autoZero"/>
        <c:crossBetween val="between"/>
        <c:majorUnit val="0.5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[Vårddagar efter utskrivningsklar_Ählm sjh.xlsx]Snitt vårddagar eft usk!Pivottabell1</c:name>
    <c:fmtId val="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0" i="0" baseline="0">
                <a:effectLst/>
              </a:rPr>
              <a:t>Genomsnittligt antal vårddygn för utskrivningsklara patienter</a:t>
            </a:r>
            <a:endParaRPr lang="sv-SE">
              <a:effectLst/>
            </a:endParaRPr>
          </a:p>
          <a:p>
            <a:pPr>
              <a:defRPr sz="1800"/>
            </a:pPr>
            <a:r>
              <a:rPr lang="en-US" sz="1800" b="0" i="0" baseline="0">
                <a:effectLst/>
              </a:rPr>
              <a:t>Skapande enhet: Ängelholms sjukhus(Källa: USK.qvw)</a:t>
            </a:r>
            <a:endParaRPr lang="sv-SE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'Snitt vårddagar eft usk'!$B$33:$B$34</c:f>
              <c:strCache>
                <c:ptCount val="1"/>
                <c:pt idx="0">
                  <c:v>Kommuner NV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'Snitt vårddagar eft usk'!$A$35:$A$51</c:f>
              <c:multiLvlStrCache>
                <c:ptCount val="1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</c:lvl>
                <c:lvl>
                  <c:pt idx="0">
                    <c:v>2022</c:v>
                  </c:pt>
                  <c:pt idx="12">
                    <c:v>2023</c:v>
                  </c:pt>
                </c:lvl>
              </c:multiLvlStrCache>
            </c:multiLvlStrRef>
          </c:cat>
          <c:val>
            <c:numRef>
              <c:f>'Snitt vårddagar eft usk'!$B$35:$B$51</c:f>
              <c:numCache>
                <c:formatCode>0.0</c:formatCode>
                <c:ptCount val="15"/>
                <c:pt idx="0">
                  <c:v>2.2397260273972601</c:v>
                </c:pt>
                <c:pt idx="1">
                  <c:v>1.705882352941176</c:v>
                </c:pt>
                <c:pt idx="2">
                  <c:v>2.1428571428571428</c:v>
                </c:pt>
                <c:pt idx="3">
                  <c:v>2.0209790209790208</c:v>
                </c:pt>
                <c:pt idx="4">
                  <c:v>2.03125</c:v>
                </c:pt>
                <c:pt idx="5">
                  <c:v>2.3712121212121211</c:v>
                </c:pt>
                <c:pt idx="6">
                  <c:v>2</c:v>
                </c:pt>
                <c:pt idx="7">
                  <c:v>1.944827586206896</c:v>
                </c:pt>
                <c:pt idx="8">
                  <c:v>2.0229007633587792</c:v>
                </c:pt>
                <c:pt idx="9">
                  <c:v>2.0617283950617278</c:v>
                </c:pt>
                <c:pt idx="10">
                  <c:v>1.956521739130435</c:v>
                </c:pt>
                <c:pt idx="11">
                  <c:v>1.8023255813953489</c:v>
                </c:pt>
                <c:pt idx="12">
                  <c:v>1.9940828402366859</c:v>
                </c:pt>
                <c:pt idx="13">
                  <c:v>1.955555555555555</c:v>
                </c:pt>
                <c:pt idx="14">
                  <c:v>1.910569105691057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0A-4B4C-BE36-CAABA0965F9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2440543"/>
        <c:axId val="1462437215"/>
      </c:lineChart>
      <c:catAx>
        <c:axId val="1462440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62437215"/>
        <c:crosses val="autoZero"/>
        <c:auto val="1"/>
        <c:lblAlgn val="ctr"/>
        <c:lblOffset val="100"/>
        <c:noMultiLvlLbl val="0"/>
      </c:catAx>
      <c:valAx>
        <c:axId val="1462437215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62440543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0.63753</cdr:x>
      <cdr:y>0.36136</cdr:y>
    </cdr:from>
    <cdr:to>
      <cdr:x>0.93206</cdr:x>
      <cdr:y>0.43911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B382899F-C19D-D169-63FD-97EC5AC71678}"/>
            </a:ext>
          </a:extLst>
        </cdr:cNvPr>
        <cdr:cNvSpPr txBox="1"/>
      </cdr:nvSpPr>
      <cdr:spPr>
        <a:xfrm xmlns:a="http://schemas.openxmlformats.org/drawingml/2006/main">
          <a:off x="5466994" y="1716616"/>
          <a:ext cx="2525729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dirty="0">
              <a:cs typeface="Arial"/>
            </a:rPr>
            <a:t>Målvärde 2023: &lt;12 %</a:t>
          </a:r>
          <a:endParaRPr lang="sv-SE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0.63706</cdr:x>
      <cdr:y>0.46076</cdr:y>
    </cdr:from>
    <cdr:to>
      <cdr:x>0.96319</cdr:x>
      <cdr:y>0.53924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B382899F-C19D-D169-63FD-97EC5AC71678}"/>
            </a:ext>
          </a:extLst>
        </cdr:cNvPr>
        <cdr:cNvSpPr txBox="1"/>
      </cdr:nvSpPr>
      <cdr:spPr>
        <a:xfrm xmlns:a="http://schemas.openxmlformats.org/drawingml/2006/main">
          <a:off x="5795048" y="2168234"/>
          <a:ext cx="2966641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dirty="0">
              <a:cs typeface="Arial"/>
            </a:rPr>
            <a:t>Målvärde 2023: &lt;15 %</a:t>
          </a:r>
          <a:endParaRPr lang="sv-SE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0.56173</cdr:x>
      <cdr:y>0.54843</cdr:y>
    </cdr:from>
    <cdr:to>
      <cdr:x>0.89733</cdr:x>
      <cdr:y>0.63097</cdr:y>
    </cdr:to>
    <cdr:sp macro="" textlink="">
      <cdr:nvSpPr>
        <cdr:cNvPr id="2" name="textruta 3">
          <a:extLst xmlns:a="http://schemas.openxmlformats.org/drawingml/2006/main">
            <a:ext uri="{FF2B5EF4-FFF2-40B4-BE49-F238E27FC236}">
              <a16:creationId xmlns:a16="http://schemas.microsoft.com/office/drawing/2014/main" id="{E908EFA1-E9D9-9EC5-4D0D-DF3A8DD0F056}"/>
            </a:ext>
          </a:extLst>
        </cdr:cNvPr>
        <cdr:cNvSpPr txBox="1"/>
      </cdr:nvSpPr>
      <cdr:spPr>
        <a:xfrm xmlns:a="http://schemas.openxmlformats.org/drawingml/2006/main">
          <a:off x="4784341" y="2453930"/>
          <a:ext cx="2858399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dirty="0">
              <a:cs typeface="Arial"/>
            </a:rPr>
            <a:t>Målvärde 2023: &lt;1,7 d</a:t>
          </a:r>
          <a:endParaRPr lang="sv-SE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0.55974</cdr:x>
      <cdr:y>0.55736</cdr:y>
    </cdr:from>
    <cdr:to>
      <cdr:x>0.89064</cdr:x>
      <cdr:y>0.63954</cdr:y>
    </cdr:to>
    <cdr:sp macro="" textlink="">
      <cdr:nvSpPr>
        <cdr:cNvPr id="2" name="textruta 3">
          <a:extLst xmlns:a="http://schemas.openxmlformats.org/drawingml/2006/main">
            <a:ext uri="{FF2B5EF4-FFF2-40B4-BE49-F238E27FC236}">
              <a16:creationId xmlns:a16="http://schemas.microsoft.com/office/drawing/2014/main" id="{F7386AC5-6FA5-2FF0-0628-0EB77B5D04A1}"/>
            </a:ext>
          </a:extLst>
        </cdr:cNvPr>
        <cdr:cNvSpPr txBox="1"/>
      </cdr:nvSpPr>
      <cdr:spPr>
        <a:xfrm xmlns:a="http://schemas.openxmlformats.org/drawingml/2006/main">
          <a:off x="4835141" y="2504730"/>
          <a:ext cx="2858399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800" dirty="0">
              <a:cs typeface="Arial"/>
            </a:rPr>
            <a:t>Målvärde 2023: &lt;1,7 d</a:t>
          </a:r>
          <a:endParaRPr lang="sv-SE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09247-D286-7B4E-B4A8-14AABB535E54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B4E0D-5B48-AF4D-824B-E170B93077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4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B4E0D-5B48-AF4D-824B-E170B93077B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95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F8EEF4-EAD7-41F7-9C2D-F3736731C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489C9FF-D9C6-43CB-9D3E-845AF0FEF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E979A9-6DE4-4197-9DA0-C9E6E3D5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E28800-503F-49AF-8770-AF15B620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894E89-F5A5-4E7F-80B5-8F86759F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6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D13802-3ED6-4C8E-A318-04999B39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D9B0187-1CCA-47A8-B744-81914C2BC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1027D8-6180-4A52-9F3E-F6870902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84E888-B5FE-4A3E-B52D-EAC3479B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BC7784-6F58-4060-927D-2E0737BE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48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A25F76-0918-4A5C-8647-87A97E6C3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CA057E2-45B5-47B3-B08E-67584805B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C0A181-787C-4E25-A9F5-2D63334A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E8336C-F511-4C39-AA9F-60C085E7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A6F1BE-D387-474C-B55D-F186CECD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664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BA99A-7C38-7545-9D16-2013E1BB8D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133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PowerPoint-mall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87A503-72F0-DB49-AEED-62A5CDEAD7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1331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/>
              <a:t>för Vårdsamverkan Skåne</a:t>
            </a:r>
          </a:p>
        </p:txBody>
      </p:sp>
    </p:spTree>
    <p:extLst>
      <p:ext uri="{BB962C8B-B14F-4D97-AF65-F5344CB8AC3E}">
        <p14:creationId xmlns:p14="http://schemas.microsoft.com/office/powerpoint/2010/main" val="176137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5962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a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Punktlista centrerad</a:t>
            </a:r>
          </a:p>
          <a:p>
            <a:pPr lvl="0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6372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Punktlista centrerad</a:t>
            </a:r>
          </a:p>
          <a:p>
            <a:pPr lvl="0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008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976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stap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BE5350-2968-7543-8689-F583FC8C3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939" y="1924215"/>
            <a:ext cx="3697356" cy="4165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E3C97C-C4FA-5048-8E31-5F81DCEE4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153" y="1924215"/>
            <a:ext cx="3697357" cy="4165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44864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9E06AE2-EB3C-8145-8A56-0E07699456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40959" y="254442"/>
            <a:ext cx="6128759" cy="61711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bild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55E6962-B958-7949-BC6B-821DBA17500F}"/>
              </a:ext>
            </a:extLst>
          </p:cNvPr>
          <p:cNvSpPr txBox="1"/>
          <p:nvPr userDrawn="1"/>
        </p:nvSpPr>
        <p:spPr>
          <a:xfrm>
            <a:off x="389614" y="1947824"/>
            <a:ext cx="731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0">
                <a:solidFill>
                  <a:srgbClr val="D0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392B00F-37D3-7F40-BE8D-E5190228F78D}"/>
              </a:ext>
            </a:extLst>
          </p:cNvPr>
          <p:cNvSpPr txBox="1"/>
          <p:nvPr userDrawn="1"/>
        </p:nvSpPr>
        <p:spPr>
          <a:xfrm>
            <a:off x="755374" y="3148152"/>
            <a:ext cx="276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Skriv citat/text här</a:t>
            </a:r>
          </a:p>
        </p:txBody>
      </p:sp>
    </p:spTree>
    <p:extLst>
      <p:ext uri="{BB962C8B-B14F-4D97-AF65-F5344CB8AC3E}">
        <p14:creationId xmlns:p14="http://schemas.microsoft.com/office/powerpoint/2010/main" val="866220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1674E0BC-5AFB-3542-8A5F-D6106970C5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1554" y="262393"/>
            <a:ext cx="9849969" cy="5908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288057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81F9A2-EC67-47EC-B672-2BE51822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68CCE9-EBDF-4B89-B20C-F6D2A0B50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C31ED3-B483-4023-BE5C-F46C8949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6016D2-1EB3-4F7E-AB6C-C0BC5147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10C12B-2ED5-44B2-BA5D-FBDC3DF7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53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F8EEF4-EAD7-41F7-9C2D-F3736731C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489C9FF-D9C6-43CB-9D3E-845AF0FEF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E979A9-6DE4-4197-9DA0-C9E6E3D5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E28800-503F-49AF-8770-AF15B620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894E89-F5A5-4E7F-80B5-8F86759F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5855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81F9A2-EC67-47EC-B672-2BE51822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68CCE9-EBDF-4B89-B20C-F6D2A0B50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C31ED3-B483-4023-BE5C-F46C8949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6016D2-1EB3-4F7E-AB6C-C0BC5147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10C12B-2ED5-44B2-BA5D-FBDC3DF7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40290F-D488-4BAD-83EA-98A9C0D2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46C296-44AD-4D13-9B95-58B2BE70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438E2F-B6B5-432C-8F36-55832218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1A9425-77E9-423F-AC6A-3E66BFDD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86BB57-E632-4DD1-91E1-171A2F1B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6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92F49C-809F-4039-8F12-D9D744DC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251662-3F25-4D5E-BBFB-5C9E18D17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749BDD-D415-441E-8DE5-3DD604992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B725CE-1394-418D-B0E4-CCDFC4C8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EB4720F-A840-4EB1-B298-C5167742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BAE92EF-65FF-4630-82FC-3359555C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495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60823F-CBF6-4B5C-8D4B-8D3A99D0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264FF5-7C0B-4F82-B550-C0240DC7F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7ECDF0-A4ED-4E05-B0ED-28FD06867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FA52BBE-42FD-4B81-950F-CEF6D25EA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4FE1DEA-0E25-448D-AE2C-946F4BDA4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8C98373-8E89-46E4-A653-1051798A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E604686-B448-47A5-90F4-14C9D103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C4A6777-FC37-46AF-8D8B-C6F9D5E10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6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9EB1F-B35E-4511-9DF8-1B682556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16129DA-4494-48C0-8D56-21DAC52D0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5450FD-B7E3-411D-A413-7792488E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2401F9D-571C-4BB9-960D-B4B3CFA2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16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56D099C-4759-40BB-A9DE-C69B431B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136AF54-A875-48E1-B860-DB40DB59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AEA84B-F7BF-4090-BEDF-5E58C9E5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74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643331-21A5-4A0D-9584-9C85EBEC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94A842-55B7-40C8-81EB-390FAD82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311017-52AF-4EF2-BE98-DC0768C69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5AF1D3-D8B4-476C-9965-98462BAF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C417B1-91E4-4173-831B-6F92EF2B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6BD247-DE0E-4BDB-A805-5BBDEB59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95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CFF4B0-8F6E-4FF2-B1F5-7A610B75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E7DEDD1-6C34-49E0-BE38-E40A3C27E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C76DD8-67C8-4BA4-8D40-2E37CF856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0E5F7F-BF30-4E3B-9866-D0601DB3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AD09C23-5991-458E-B368-E6CB8F4C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4E2041-3B06-481E-B5C3-C06943CE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13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002BFAF-B3E8-4022-8068-C53DDE5C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84B055-6C5D-42B7-80C1-E7F75B653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0CA52D-5D68-46A1-A77A-62AE7C2A4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FCC4B-5D23-4CCA-AE32-82BB93344546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B3CBF7-3032-49D8-B3A5-12B34A51F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BE980-0A8E-43A1-8E5A-54A34BD08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8E9E-3887-4623-8D9A-C74B0BFB3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715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BACF02-BF0D-004C-B330-FE19CA60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23" y="1812330"/>
            <a:ext cx="6143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Powerpoint-mall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5BB3C1-75ED-BC4D-93F2-BB880B42A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315693"/>
            <a:ext cx="8552290" cy="286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för Vårdsamverkan Skåne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C8CAF73-5A59-6C4D-BBA9-7D48E3925668}"/>
              </a:ext>
            </a:extLst>
          </p:cNvPr>
          <p:cNvSpPr/>
          <p:nvPr userDrawn="1"/>
        </p:nvSpPr>
        <p:spPr>
          <a:xfrm>
            <a:off x="10328988" y="-93306"/>
            <a:ext cx="1863012" cy="70166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r="5400000" sx="107000" sy="107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C79C2E-6CB2-2C49-B5AE-AF6207F9952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10233" y="5789325"/>
            <a:ext cx="900521" cy="833686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A6413D2-7EFC-FA4A-8BEE-FD4AACCF60BE}"/>
              </a:ext>
            </a:extLst>
          </p:cNvPr>
          <p:cNvSpPr txBox="1">
            <a:spLocks/>
          </p:cNvSpPr>
          <p:nvPr userDrawn="1"/>
        </p:nvSpPr>
        <p:spPr>
          <a:xfrm>
            <a:off x="178242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Symbol" pitchFamily="2" charset="2"/>
              </a:rPr>
              <a:t></a:t>
            </a:r>
            <a:r>
              <a:rPr lang="sv-SE" sz="105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sv-SE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Vårdsamverkan Skåne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4E9748-A45B-054E-8910-397762ECC6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27125" y="291716"/>
            <a:ext cx="1466736" cy="421806"/>
          </a:xfrm>
          <a:prstGeom prst="rect">
            <a:avLst/>
          </a:prstGeom>
        </p:spPr>
      </p:pic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C51C3738-7CCD-554C-8634-E799D4786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106B-5170-2346-99EF-ED295E0C490D}" type="datetimeFigureOut">
              <a:rPr lang="sv-SE" smtClean="0"/>
              <a:t>2023-05-09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8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1" r:id="rId4"/>
    <p:sldLayoutId id="2147483715" r:id="rId5"/>
    <p:sldLayoutId id="2147483723" r:id="rId6"/>
    <p:sldLayoutId id="2147483722" r:id="rId7"/>
    <p:sldLayoutId id="2147483724" r:id="rId8"/>
    <p:sldLayoutId id="2147483737" r:id="rId9"/>
    <p:sldLayoutId id="2147483738" r:id="rId10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DBECF4-C7D7-43ED-9A9D-C7057473175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4950"/>
            <a:ext cx="9794875" cy="11049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latin typeface="+mn-lt"/>
              </a:rPr>
              <a:t>Våra</a:t>
            </a:r>
            <a:r>
              <a:rPr lang="en-US" sz="6000" dirty="0">
                <a:latin typeface="+mn-lt"/>
              </a:rPr>
              <a:t> </a:t>
            </a:r>
            <a:r>
              <a:rPr lang="en-US" sz="6000" dirty="0" err="1">
                <a:latin typeface="+mn-lt"/>
              </a:rPr>
              <a:t>patienter</a:t>
            </a:r>
            <a:endParaRPr lang="en-US" sz="6000" dirty="0">
              <a:latin typeface="+mn-lt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941700E-F76F-4E7D-9DF7-9B3C44B90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22" y="2200324"/>
            <a:ext cx="2082683" cy="274037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C88FC27-D882-4763-B8B8-9CDAE27CD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433" y="2246470"/>
            <a:ext cx="3197898" cy="269422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7BF0156-38D1-EFF7-EEC9-20F76E4BE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252" y="2200324"/>
            <a:ext cx="2338317" cy="28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DC929D-55DE-4568-85B3-CF4071D0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4421851" cy="1286160"/>
          </a:xfrm>
        </p:spPr>
        <p:txBody>
          <a:bodyPr anchor="b">
            <a:normAutofit fontScale="90000"/>
          </a:bodyPr>
          <a:lstStyle/>
          <a:p>
            <a:r>
              <a:rPr lang="sv-SE">
                <a:latin typeface="Arial"/>
                <a:cs typeface="Arial"/>
              </a:rPr>
              <a:t>Oplanerad </a:t>
            </a:r>
            <a:r>
              <a:rPr lang="sv-SE" err="1">
                <a:latin typeface="Arial"/>
                <a:cs typeface="Arial"/>
              </a:rPr>
              <a:t>återininskrivning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74D948-7C1F-FEDC-E1FC-1C433AE3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4941967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sv-SE" sz="2000">
                <a:effectLst/>
                <a:latin typeface="Arial"/>
                <a:ea typeface="MS Mincho"/>
                <a:cs typeface="Times New Roman"/>
              </a:rPr>
              <a:t>Att upprepat behöva söka vård på akutmottagningen för återkommande förutsägbara sjukdomstillstånd är inte förenligt med god vård.</a:t>
            </a:r>
            <a:r>
              <a:rPr lang="sv-SE" sz="2000">
                <a:latin typeface="Arial"/>
                <a:ea typeface="MS Mincho"/>
                <a:cs typeface="Times New Roman"/>
              </a:rPr>
              <a:t> </a:t>
            </a:r>
            <a:endParaRPr lang="sv-SE"/>
          </a:p>
          <a:p>
            <a:pPr algn="l">
              <a:spcAft>
                <a:spcPts val="1000"/>
              </a:spcAft>
            </a:pPr>
            <a:r>
              <a:rPr lang="sv-SE" sz="2000">
                <a:effectLst/>
                <a:latin typeface="Arial"/>
                <a:ea typeface="MS Mincho"/>
                <a:cs typeface="Times New Roman"/>
              </a:rPr>
              <a:t>Oplanerad återinskrivning förekommer i alla verksamheter men är ungefär dubbelt så hög för de mest sjuka äldre.</a:t>
            </a:r>
            <a:r>
              <a:rPr lang="sv-SE" sz="2000">
                <a:latin typeface="Arial"/>
                <a:ea typeface="MS Mincho"/>
                <a:cs typeface="Times New Roman"/>
              </a:rPr>
              <a:t> </a:t>
            </a:r>
          </a:p>
          <a:p>
            <a:pPr algn="l"/>
            <a:r>
              <a:rPr lang="sv-SE" sz="2000">
                <a:latin typeface="Arial"/>
                <a:ea typeface="MS Mincho"/>
                <a:cs typeface="Arial"/>
              </a:rPr>
              <a:t>Oplanerad återinskrivning är en indikator på hur väl samarbetet mellan olika vårdaktörer fungerar. </a:t>
            </a:r>
          </a:p>
          <a:p>
            <a:pPr algn="l">
              <a:spcAft>
                <a:spcPts val="1000"/>
              </a:spcAft>
            </a:pPr>
            <a:endParaRPr lang="sv-SE" sz="2000">
              <a:latin typeface="Arial"/>
              <a:ea typeface="MS Mincho"/>
              <a:cs typeface="Times New Roman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0C2493E-CA72-4E30-3268-D7D789372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9443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322BBC-0C68-9AC0-6ED9-07B0A03E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579878"/>
            <a:ext cx="7744571" cy="851357"/>
          </a:xfrm>
        </p:spPr>
        <p:txBody>
          <a:bodyPr anchor="ctr">
            <a:normAutofit fontScale="90000"/>
          </a:bodyPr>
          <a:lstStyle/>
          <a:p>
            <a:r>
              <a:rPr lang="sv-SE" dirty="0"/>
              <a:t>Oplanerad återinskrivning 30 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18DC25B-DD45-CCC1-9E67-C478DF3B004C}"/>
              </a:ext>
            </a:extLst>
          </p:cNvPr>
          <p:cNvGraphicFramePr>
            <a:graphicFrameLocks/>
          </p:cNvGraphicFramePr>
          <p:nvPr/>
        </p:nvGraphicFramePr>
        <p:xfrm>
          <a:off x="985652" y="1527718"/>
          <a:ext cx="9037121" cy="4750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BAC2CE90-4A5B-F890-F4E2-6C7B15F18B78}"/>
              </a:ext>
            </a:extLst>
          </p:cNvPr>
          <p:cNvSpPr/>
          <p:nvPr/>
        </p:nvSpPr>
        <p:spPr>
          <a:xfrm rot="19976377">
            <a:off x="208110" y="479345"/>
            <a:ext cx="1599145" cy="62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Förslag på målvärde</a:t>
            </a:r>
          </a:p>
        </p:txBody>
      </p:sp>
    </p:spTree>
    <p:extLst>
      <p:ext uri="{BB962C8B-B14F-4D97-AF65-F5344CB8AC3E}">
        <p14:creationId xmlns:p14="http://schemas.microsoft.com/office/powerpoint/2010/main" val="166654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322BBC-0C68-9AC0-6ED9-07B0A03E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579878"/>
            <a:ext cx="7744571" cy="851357"/>
          </a:xfrm>
        </p:spPr>
        <p:txBody>
          <a:bodyPr anchor="ctr">
            <a:normAutofit fontScale="90000"/>
          </a:bodyPr>
          <a:lstStyle/>
          <a:p>
            <a:r>
              <a:rPr lang="sv-SE" dirty="0"/>
              <a:t>Oplanerad återinskrivning 30 d 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F9B7424-7248-4963-AEE2-5F8B4CE988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798819"/>
              </p:ext>
            </p:extLst>
          </p:nvPr>
        </p:nvGraphicFramePr>
        <p:xfrm>
          <a:off x="902525" y="1572322"/>
          <a:ext cx="9096498" cy="470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B497470B-645D-DAF4-C094-149FD4752AAC}"/>
              </a:ext>
            </a:extLst>
          </p:cNvPr>
          <p:cNvSpPr/>
          <p:nvPr/>
        </p:nvSpPr>
        <p:spPr>
          <a:xfrm rot="19976377">
            <a:off x="208110" y="479345"/>
            <a:ext cx="1599145" cy="62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Förslag på målvärde</a:t>
            </a:r>
          </a:p>
        </p:txBody>
      </p:sp>
    </p:spTree>
    <p:extLst>
      <p:ext uri="{BB962C8B-B14F-4D97-AF65-F5344CB8AC3E}">
        <p14:creationId xmlns:p14="http://schemas.microsoft.com/office/powerpoint/2010/main" val="106723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83A2E9-CD1A-E394-8928-773CF667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327265"/>
            <a:ext cx="4707075" cy="1286160"/>
          </a:xfrm>
        </p:spPr>
        <p:txBody>
          <a:bodyPr anchor="b">
            <a:normAutofit fontScale="90000"/>
          </a:bodyPr>
          <a:lstStyle/>
          <a:p>
            <a:r>
              <a:rPr lang="sv-SE" sz="4100"/>
              <a:t>Utskrivningsklara patienter på sjukhus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E8AF48-72A1-3A9F-459E-5760A6805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1686187"/>
            <a:ext cx="5051025" cy="5338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sv-SE" sz="1600">
                <a:latin typeface="Arial"/>
                <a:cs typeface="Arial"/>
              </a:rPr>
              <a:t>Den gemensamma målbilden är att utskrivningsklara patienter på sjukhus ska vara så få som möjligt.</a:t>
            </a:r>
            <a:endParaRPr lang="sv-SE">
              <a:latin typeface="Arial"/>
              <a:cs typeface="Arial"/>
            </a:endParaRPr>
          </a:p>
          <a:p>
            <a:pPr algn="l"/>
            <a:r>
              <a:rPr lang="sv-SE" sz="1600">
                <a:latin typeface="Arial"/>
                <a:cs typeface="Arial"/>
              </a:rPr>
              <a:t>Alla aktörer kan bidra till att minska antalet utskrivningsklara patienter. </a:t>
            </a:r>
          </a:p>
          <a:p>
            <a:pPr algn="l"/>
            <a:r>
              <a:rPr lang="sv-SE" sz="1600">
                <a:latin typeface="Arial"/>
                <a:cs typeface="Arial"/>
              </a:rPr>
              <a:t>Primärvård och kommun arbetar proaktivt för att förebygga fall och försämring av hjärtsvikt. Sjukhuset säkerställer att höften blir opererad i tid och att hjärtsvikten är välbehandlad vid hemgång. Sjukhuset och primärvården planerar tillsammans så att det inte uppstår glapp i uppföljningen. Kommunen ansvarar för att rätt vårdnivå är tillgänglig då sjukhusvård inte längre behövs. </a:t>
            </a:r>
            <a:endParaRPr lang="sv-SE"/>
          </a:p>
          <a:p>
            <a:pPr algn="l"/>
            <a:r>
              <a:rPr lang="sv-SE" sz="1600">
                <a:latin typeface="Arial"/>
                <a:cs typeface="Arial"/>
              </a:rPr>
              <a:t>Alla bidrar på så sätt till att patienterna på ett tryggt och säkert sätt kommer hem till en boendeform, anpassad till det aktuella behovet.</a:t>
            </a:r>
            <a:endParaRPr lang="sv-SE"/>
          </a:p>
          <a:p>
            <a:pPr algn="l"/>
            <a:endParaRPr lang="sv-SE" sz="1600">
              <a:solidFill>
                <a:srgbClr val="FF000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B49F5C1-85EC-19FE-28AE-2CCABF5D0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0843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EE98AA6-FF49-2421-A62D-4D5C8BF8FD79}"/>
              </a:ext>
            </a:extLst>
          </p:cNvPr>
          <p:cNvGraphicFramePr>
            <a:graphicFrameLocks/>
          </p:cNvGraphicFramePr>
          <p:nvPr/>
        </p:nvGraphicFramePr>
        <p:xfrm>
          <a:off x="981307" y="1037063"/>
          <a:ext cx="8597591" cy="448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CD3F4D15-9E5E-F8EC-DA30-9BFA594B1783}"/>
              </a:ext>
            </a:extLst>
          </p:cNvPr>
          <p:cNvSpPr txBox="1"/>
          <p:nvPr/>
        </p:nvSpPr>
        <p:spPr>
          <a:xfrm>
            <a:off x="6147372" y="3090808"/>
            <a:ext cx="2731212" cy="369332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cs typeface="Arial"/>
              </a:rPr>
              <a:t>Målvärde 2023: &lt;1,7 d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162431-6CE9-339A-F5AB-969AA3DB561D}"/>
              </a:ext>
            </a:extLst>
          </p:cNvPr>
          <p:cNvSpPr txBox="1"/>
          <p:nvPr/>
        </p:nvSpPr>
        <p:spPr>
          <a:xfrm>
            <a:off x="6096000" y="5803684"/>
            <a:ext cx="38732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/>
              <a:t>Urval vid uttag av data från USK.qvw</a:t>
            </a:r>
          </a:p>
          <a:p>
            <a:r>
              <a:rPr lang="sv-SE" sz="1000"/>
              <a:t>Kommuner: Bjuv, Båstad, Helsingborg, Höganäs, Klippan, Landskrona, Svalöv, Åstorp, Ängelholm och Örkelljunga</a:t>
            </a:r>
          </a:p>
          <a:p>
            <a:r>
              <a:rPr lang="sv-SE" sz="1000"/>
              <a:t>Fakturering: Faktureringsbara</a:t>
            </a:r>
          </a:p>
          <a:p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E6AE638-79CA-816E-1438-56E0EE4C0C78}"/>
              </a:ext>
            </a:extLst>
          </p:cNvPr>
          <p:cNvSpPr/>
          <p:nvPr/>
        </p:nvSpPr>
        <p:spPr>
          <a:xfrm rot="19976377">
            <a:off x="208110" y="479345"/>
            <a:ext cx="1599145" cy="62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Förslag på målvärde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840233E-1393-AB53-D84F-732AB989E66B}"/>
              </a:ext>
            </a:extLst>
          </p:cNvPr>
          <p:cNvSpPr txBox="1"/>
          <p:nvPr/>
        </p:nvSpPr>
        <p:spPr>
          <a:xfrm>
            <a:off x="3213717" y="291568"/>
            <a:ext cx="6365181" cy="461665"/>
          </a:xfrm>
          <a:prstGeom prst="rect">
            <a:avLst/>
          </a:prstGeom>
          <a:noFill/>
          <a:ln>
            <a:solidFill>
              <a:srgbClr val="D0222A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200" dirty="0"/>
              <a:t>1,0 = motsvarar att alla patienter går hem samma dag som utskrivningsklar registrerats</a:t>
            </a:r>
          </a:p>
          <a:p>
            <a:r>
              <a:rPr lang="sv-SE" sz="1200" dirty="0"/>
              <a:t>2,0 = motsvarar att alla patienter går hem dagen efter att utskrivningsklar registrerats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20260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E98AA6-FF49-2421-A62D-4D5C8BF8FD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718665"/>
              </p:ext>
            </p:extLst>
          </p:nvPr>
        </p:nvGraphicFramePr>
        <p:xfrm>
          <a:off x="987552" y="1060705"/>
          <a:ext cx="8517154" cy="447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16D7ABE6-9A79-D501-08CA-499BC6C226C5}"/>
              </a:ext>
            </a:extLst>
          </p:cNvPr>
          <p:cNvSpPr txBox="1"/>
          <p:nvPr/>
        </p:nvSpPr>
        <p:spPr>
          <a:xfrm>
            <a:off x="6096000" y="5803684"/>
            <a:ext cx="38732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/>
              <a:t>Urval vid uttag av data från USK.qvw</a:t>
            </a:r>
          </a:p>
          <a:p>
            <a:r>
              <a:rPr lang="sv-SE" sz="1000"/>
              <a:t>Kommuner: Bjuv, Båstad, Helsingborg, Höganäs, Klippan, Landskrona, Svalöv, Åstorp, Ängelholm och Örkelljunga</a:t>
            </a:r>
          </a:p>
          <a:p>
            <a:r>
              <a:rPr lang="sv-SE" sz="1000"/>
              <a:t>Fakturering: Faktureringsbara</a:t>
            </a:r>
          </a:p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ADB7B48-23D9-CB40-BE52-54D8EFD219BD}"/>
              </a:ext>
            </a:extLst>
          </p:cNvPr>
          <p:cNvSpPr/>
          <p:nvPr/>
        </p:nvSpPr>
        <p:spPr>
          <a:xfrm rot="19976377">
            <a:off x="208110" y="479345"/>
            <a:ext cx="1599145" cy="62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Förslag på målvärde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3F79EEF-3FD2-796B-20BE-25DB5D55D3CE}"/>
              </a:ext>
            </a:extLst>
          </p:cNvPr>
          <p:cNvSpPr txBox="1"/>
          <p:nvPr/>
        </p:nvSpPr>
        <p:spPr>
          <a:xfrm>
            <a:off x="3135563" y="330645"/>
            <a:ext cx="6365181" cy="461665"/>
          </a:xfrm>
          <a:prstGeom prst="rect">
            <a:avLst/>
          </a:prstGeom>
          <a:noFill/>
          <a:ln>
            <a:solidFill>
              <a:srgbClr val="D0222A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200" dirty="0"/>
              <a:t>1,0 = motsvarar att alla patienter går hem samma dag som utskrivningsklar registrerats</a:t>
            </a:r>
          </a:p>
          <a:p>
            <a:r>
              <a:rPr lang="sv-SE" sz="1200" dirty="0"/>
              <a:t>2,0 = motsvarar att alla patienter går hem dagen efter att utskrivningsklar registrerats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39491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EE98AA6-FF49-2421-A62D-4D5C8BF8FD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116257"/>
              </p:ext>
            </p:extLst>
          </p:nvPr>
        </p:nvGraphicFramePr>
        <p:xfrm>
          <a:off x="981307" y="992459"/>
          <a:ext cx="8638181" cy="449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16B5E445-81A6-26FB-F876-8F21CF870022}"/>
              </a:ext>
            </a:extLst>
          </p:cNvPr>
          <p:cNvSpPr txBox="1"/>
          <p:nvPr/>
        </p:nvSpPr>
        <p:spPr>
          <a:xfrm>
            <a:off x="6096000" y="5803684"/>
            <a:ext cx="38732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1"/>
              <a:t>Urval vid uttag av data från USK.qvw</a:t>
            </a:r>
          </a:p>
          <a:p>
            <a:r>
              <a:rPr lang="sv-SE" sz="1000"/>
              <a:t>Kommuner: Bjuv, Båstad, Helsingborg, Höganäs, Klippan, Landskrona, Svalöv, Åstorp, Ängelholm och Örkelljunga</a:t>
            </a:r>
          </a:p>
          <a:p>
            <a:r>
              <a:rPr lang="sv-SE" sz="1000"/>
              <a:t>Fakturering: Faktureringsbara</a:t>
            </a:r>
          </a:p>
          <a:p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6163183-A97D-2661-DC0F-E95F6002FE61}"/>
              </a:ext>
            </a:extLst>
          </p:cNvPr>
          <p:cNvSpPr/>
          <p:nvPr/>
        </p:nvSpPr>
        <p:spPr>
          <a:xfrm rot="19976377">
            <a:off x="208110" y="479345"/>
            <a:ext cx="1599145" cy="62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Förslag på målvärde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1FFB3CD-5799-2058-647A-0F96FCA0166D}"/>
              </a:ext>
            </a:extLst>
          </p:cNvPr>
          <p:cNvSpPr txBox="1"/>
          <p:nvPr/>
        </p:nvSpPr>
        <p:spPr>
          <a:xfrm>
            <a:off x="3213717" y="213414"/>
            <a:ext cx="6365181" cy="461665"/>
          </a:xfrm>
          <a:prstGeom prst="rect">
            <a:avLst/>
          </a:prstGeom>
          <a:noFill/>
          <a:ln>
            <a:solidFill>
              <a:srgbClr val="D0222A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200" dirty="0"/>
              <a:t>1,0 = motsvarar att alla patienter går hem samma dag som utskrivningsklar registrerats</a:t>
            </a:r>
          </a:p>
          <a:p>
            <a:r>
              <a:rPr lang="sv-SE" sz="1200" dirty="0"/>
              <a:t>2,0 = motsvarar att alla patienter går hem dagen efter att utskrivningsklar registrerats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499329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83A2E9-CD1A-E394-8928-773CF667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093" y="327265"/>
            <a:ext cx="4994061" cy="1286160"/>
          </a:xfrm>
        </p:spPr>
        <p:txBody>
          <a:bodyPr anchor="b">
            <a:normAutofit/>
          </a:bodyPr>
          <a:lstStyle/>
          <a:p>
            <a:r>
              <a:rPr lang="sv-SE" sz="4100">
                <a:latin typeface="Arial"/>
                <a:cs typeface="Arial"/>
              </a:rPr>
              <a:t>Läkemedelslistor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E8AF48-72A1-3A9F-459E-5760A6805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1686187"/>
            <a:ext cx="5051025" cy="5338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sv-SE" sz="1600">
                <a:latin typeface="Arial"/>
                <a:cs typeface="Arial"/>
              </a:rPr>
              <a:t>En felaktig läkemedelslista från sjukhuset påverkar patientsäkerheten negativt och medför merarbete för mottagaren. </a:t>
            </a:r>
            <a:endParaRPr lang="sv-SE" sz="1600"/>
          </a:p>
          <a:p>
            <a:pPr algn="l"/>
            <a:r>
              <a:rPr lang="sv-SE" sz="1600">
                <a:latin typeface="Arial"/>
                <a:cs typeface="Arial"/>
              </a:rPr>
              <a:t>PPM Aktuella läkemedelslistor i Region Skåne 2020 visade att 3/4 av samtliga läkemedelslistor innehöll fel.</a:t>
            </a:r>
          </a:p>
          <a:p>
            <a:pPr algn="l"/>
            <a:r>
              <a:rPr lang="sv-SE" sz="1600">
                <a:latin typeface="Arial"/>
                <a:cs typeface="Arial"/>
              </a:rPr>
              <a:t>Problemet grundar sig delvis på icke kommunicerande journalsystem. Patienter med öppenvårdsdos har förutom läkemedelslistor i två journalsystem, ett ordinationsunderlag i form av Pascal. Systemen kommunicerar inte med varandra vilket innebär hög risk för fel </a:t>
            </a:r>
            <a:r>
              <a:rPr lang="sv-SE" sz="1600" err="1">
                <a:latin typeface="Arial"/>
                <a:cs typeface="Arial"/>
              </a:rPr>
              <a:t>pga</a:t>
            </a:r>
            <a:r>
              <a:rPr lang="sv-SE" sz="1600">
                <a:latin typeface="Arial"/>
                <a:cs typeface="Arial"/>
              </a:rPr>
              <a:t> dubbeldokumentation.</a:t>
            </a:r>
            <a:endParaRPr lang="sv-SE" sz="1600"/>
          </a:p>
          <a:p>
            <a:pPr algn="l"/>
            <a:endParaRPr lang="sv-SE" sz="1600">
              <a:latin typeface="Arial"/>
              <a:cs typeface="Arial"/>
            </a:endParaRPr>
          </a:p>
          <a:p>
            <a:pPr algn="l"/>
            <a:r>
              <a:rPr lang="sv-SE" sz="1600">
                <a:latin typeface="Arial"/>
                <a:cs typeface="Arial"/>
              </a:rPr>
              <a:t>Att sjukhuset lämnar över en korrekt läkemedelslista som överensstämmer med ordinationsunderlaget i Pascal är avgörande för en god och säker vård. </a:t>
            </a:r>
            <a:endParaRPr lang="sv-SE" sz="1600"/>
          </a:p>
          <a:p>
            <a:pPr algn="l"/>
            <a:endParaRPr lang="sv-SE" sz="1600"/>
          </a:p>
          <a:p>
            <a:pPr algn="l"/>
            <a:endParaRPr lang="sv-SE" sz="160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B49F5C1-85EC-19FE-28AE-2CCABF5D0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6" name="Bildobjekt 6" descr="En bild som visar diagram&#10;&#10;Automatiskt genererad beskrivning">
            <a:extLst>
              <a:ext uri="{FF2B5EF4-FFF2-40B4-BE49-F238E27FC236}">
                <a16:creationId xmlns:a16="http://schemas.microsoft.com/office/drawing/2014/main" id="{4E094C4B-0986-7CC4-FDFF-FF000DFAA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80" y="4053714"/>
            <a:ext cx="1878459" cy="24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54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F266E1-09DD-9F49-BFE2-275D9BD4B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8" y="1693626"/>
            <a:ext cx="8358615" cy="43016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Arial"/>
                <a:cs typeface="Arial"/>
              </a:rPr>
              <a:t>42 patienter med </a:t>
            </a:r>
            <a:r>
              <a:rPr lang="sv-SE" b="1" dirty="0">
                <a:latin typeface="Arial"/>
                <a:cs typeface="Arial"/>
              </a:rPr>
              <a:t>dosdispenserade</a:t>
            </a:r>
            <a:r>
              <a:rPr lang="sv-SE" dirty="0">
                <a:latin typeface="Arial"/>
                <a:cs typeface="Arial"/>
              </a:rPr>
              <a:t> läkemedel (vecka 11, 9 olika avdelningar)</a:t>
            </a:r>
          </a:p>
          <a:p>
            <a:r>
              <a:rPr lang="sv-SE" dirty="0">
                <a:latin typeface="Arial"/>
                <a:cs typeface="Arial"/>
              </a:rPr>
              <a:t>Av 42 patienter hade 10 (24%) minst ett fel vid hemgång</a:t>
            </a:r>
          </a:p>
          <a:p>
            <a:r>
              <a:rPr lang="sv-SE" dirty="0">
                <a:latin typeface="Arial"/>
                <a:cs typeface="Arial"/>
              </a:rPr>
              <a:t>Av 42 patienter hade 20 (48%) en korrekt Läkemedelsberättelse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E7A549-81BA-2AA5-2D24-37BF276A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Arial"/>
                <a:cs typeface="Arial"/>
              </a:rPr>
              <a:t>PPM läkemedelslistor SVU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2467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3AC1DD-AE56-9722-00E9-4466C902F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1693626"/>
            <a:ext cx="8967832" cy="4301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dirty="0">
                <a:latin typeface="Arial"/>
                <a:cs typeface="Arial"/>
              </a:rPr>
              <a:t>Kvalitetskontroll (genomförs av farmaceut) inför utskrivning av:</a:t>
            </a:r>
          </a:p>
          <a:p>
            <a:pPr lvl="1"/>
            <a:r>
              <a:rPr lang="sv-SE" dirty="0">
                <a:latin typeface="Arial"/>
                <a:cs typeface="Arial"/>
              </a:rPr>
              <a:t>Pascal</a:t>
            </a:r>
          </a:p>
          <a:p>
            <a:pPr lvl="1"/>
            <a:r>
              <a:rPr lang="sv-SE" dirty="0">
                <a:latin typeface="Arial"/>
                <a:cs typeface="Arial"/>
              </a:rPr>
              <a:t>Utskrivningsinfo</a:t>
            </a:r>
          </a:p>
          <a:p>
            <a:pPr lvl="1"/>
            <a:r>
              <a:rPr lang="sv-SE" dirty="0">
                <a:latin typeface="Arial"/>
                <a:cs typeface="Arial"/>
              </a:rPr>
              <a:t>Recept </a:t>
            </a:r>
          </a:p>
          <a:p>
            <a:pPr marL="457200" lvl="1" indent="0">
              <a:buNone/>
            </a:pPr>
            <a:endParaRPr lang="sv-SE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sv-SE" dirty="0">
                <a:latin typeface="Arial"/>
                <a:cs typeface="Arial"/>
              </a:rPr>
              <a:t>Önskat målvärde: 100% korrekta läkemedelslistor + Läkemedelsberättelser i utskrivningsinformationen</a:t>
            </a:r>
            <a:endParaRPr lang="sv-SE" dirty="0"/>
          </a:p>
          <a:p>
            <a:pPr marL="457200" lvl="1" indent="0">
              <a:buNone/>
            </a:pPr>
            <a:endParaRPr lang="sv-SE" dirty="0">
              <a:latin typeface="Arial"/>
              <a:cs typeface="Arial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0A5D05F-F7DE-9E61-E7F9-AC9D6C59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Nästa steg – en korrekt läkemedelslista</a:t>
            </a:r>
          </a:p>
        </p:txBody>
      </p:sp>
    </p:spTree>
    <p:extLst>
      <p:ext uri="{BB962C8B-B14F-4D97-AF65-F5344CB8AC3E}">
        <p14:creationId xmlns:p14="http://schemas.microsoft.com/office/powerpoint/2010/main" val="14200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B5A4DC72-2E20-4607-BD58-F81D1DB7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8" y="1693626"/>
            <a:ext cx="7744571" cy="430165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>
              <a:buNone/>
            </a:pPr>
            <a:r>
              <a:rPr lang="sv-SE" i="0" dirty="0">
                <a:effectLst/>
              </a:rPr>
              <a:t>Ett samarbete mellan </a:t>
            </a:r>
            <a:r>
              <a:rPr lang="sv-SE" dirty="0"/>
              <a:t>sjukhus, primärvård och kommun i nordväst med</a:t>
            </a:r>
            <a:r>
              <a:rPr lang="sv-SE" i="0" dirty="0">
                <a:effectLst/>
              </a:rPr>
              <a:t> siktet inställt på bästa möjliga omhändertagande av sköra äldre.</a:t>
            </a:r>
            <a:endParaRPr lang="sv-SE" dirty="0"/>
          </a:p>
          <a:p>
            <a:pPr marL="0" indent="0" algn="l">
              <a:buNone/>
            </a:pPr>
            <a:r>
              <a:rPr lang="sv-SE" dirty="0"/>
              <a:t>Det började med fokus på Helsingborg den 14 januari och avslutades i en lite större grupp  den 2 maj.</a:t>
            </a:r>
          </a:p>
          <a:p>
            <a:pPr marL="0" indent="0" algn="l">
              <a:buNone/>
            </a:pPr>
            <a:r>
              <a:rPr lang="sv-SE" dirty="0"/>
              <a:t>Fortsättning följer i hela den delregionala samverkan.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49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7F6E2-318B-CC3D-BB7C-A9AC87E1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Arial"/>
                <a:cs typeface="Arial"/>
              </a:rPr>
              <a:t>Bild på delregional organisation och beredningsgrupp nära vård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2B03677-9966-6C2E-1000-AE0D44096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466725"/>
            <a:ext cx="106299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95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B84EB0-323F-9829-CF1E-3A869141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579878"/>
            <a:ext cx="7753132" cy="1056840"/>
          </a:xfrm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br>
              <a:rPr lang="sv-SE" dirty="0">
                <a:latin typeface="Arial"/>
                <a:cs typeface="Arial"/>
              </a:rPr>
            </a:br>
            <a:r>
              <a:rPr lang="sv-SE" dirty="0">
                <a:latin typeface="Arial"/>
                <a:cs typeface="Arial"/>
              </a:rPr>
              <a:t>Förslag till permanenta gemensamma arbetsgrupper</a:t>
            </a:r>
          </a:p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E9881E-D62A-9438-1704-E4F240678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ED7D3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endParaRPr lang="sv-SE" dirty="0">
              <a:latin typeface="Arial"/>
              <a:cs typeface="Arial"/>
            </a:endParaRPr>
          </a:p>
          <a:p>
            <a:endParaRPr lang="sv-SE" dirty="0">
              <a:latin typeface="Arial"/>
              <a:cs typeface="Arial"/>
            </a:endParaRPr>
          </a:p>
          <a:p>
            <a:endParaRPr lang="sv-SE" dirty="0">
              <a:latin typeface="Arial"/>
              <a:cs typeface="Arial"/>
            </a:endParaRPr>
          </a:p>
          <a:p>
            <a:r>
              <a:rPr lang="sv-SE" dirty="0">
                <a:latin typeface="Arial"/>
                <a:cs typeface="Arial"/>
              </a:rPr>
              <a:t>Arbetsgrupp </a:t>
            </a:r>
            <a:r>
              <a:rPr lang="sv-SE" i="1" dirty="0">
                <a:latin typeface="Arial"/>
                <a:cs typeface="Arial"/>
              </a:rPr>
              <a:t>SVU/administrativa rutiner</a:t>
            </a:r>
            <a:r>
              <a:rPr lang="sv-SE" dirty="0">
                <a:latin typeface="Arial"/>
                <a:cs typeface="Arial"/>
              </a:rPr>
              <a:t> eller annat namn?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158FF26-87B7-CABD-BBB1-445DC33DE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ED7D3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endParaRPr lang="sv-SE" dirty="0">
              <a:latin typeface="Arial"/>
              <a:cs typeface="Arial"/>
            </a:endParaRPr>
          </a:p>
          <a:p>
            <a:endParaRPr lang="sv-SE" dirty="0">
              <a:latin typeface="Arial"/>
              <a:cs typeface="Arial"/>
            </a:endParaRPr>
          </a:p>
          <a:p>
            <a:endParaRPr lang="sv-SE" dirty="0">
              <a:latin typeface="Arial"/>
              <a:cs typeface="Arial"/>
            </a:endParaRPr>
          </a:p>
          <a:p>
            <a:r>
              <a:rPr lang="sv-SE" dirty="0">
                <a:latin typeface="Arial"/>
                <a:cs typeface="Arial"/>
              </a:rPr>
              <a:t>Medicinsk kompetensgrupp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836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3AC1DD-AE56-9722-00E9-4466C902F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1385401"/>
            <a:ext cx="9079135" cy="46098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400" dirty="0">
                <a:solidFill>
                  <a:srgbClr val="000000"/>
                </a:solidFill>
                <a:latin typeface="Arial"/>
                <a:cs typeface="Arial"/>
              </a:rPr>
              <a:t>Fortsatt arbete sker </a:t>
            </a:r>
            <a:r>
              <a:rPr lang="sv-SE" sz="2400" dirty="0">
                <a:latin typeface="Arial"/>
                <a:cs typeface="Arial"/>
              </a:rPr>
              <a:t>delregionalt i samverkan mellan </a:t>
            </a:r>
            <a:r>
              <a:rPr lang="sv-SE" sz="2400" dirty="0">
                <a:solidFill>
                  <a:srgbClr val="000000"/>
                </a:solidFill>
                <a:latin typeface="Arial"/>
                <a:cs typeface="Arial"/>
              </a:rPr>
              <a:t>med Helsingborgs lasarett, Landskrona Lasarett, Ängelholms sjukhus, 10 kommuner samt offentlig och privat primärvård.</a:t>
            </a:r>
            <a:endParaRPr lang="sv-SE" sz="2400" dirty="0">
              <a:solidFill>
                <a:srgbClr val="000000"/>
              </a:solidFill>
            </a:endParaRPr>
          </a:p>
          <a:p>
            <a:r>
              <a:rPr lang="sv-SE" sz="2400" dirty="0">
                <a:solidFill>
                  <a:srgbClr val="000000"/>
                </a:solidFill>
                <a:latin typeface="Arial"/>
                <a:cs typeface="Arial"/>
              </a:rPr>
              <a:t>Fortsatt arbete med </a:t>
            </a:r>
            <a:r>
              <a:rPr lang="sv-SE" sz="2400" dirty="0">
                <a:latin typeface="Arial"/>
                <a:cs typeface="Arial"/>
              </a:rPr>
              <a:t>förbättringsområdena sker </a:t>
            </a:r>
            <a:r>
              <a:rPr lang="sv-SE" sz="2400" dirty="0">
                <a:solidFill>
                  <a:srgbClr val="000000"/>
                </a:solidFill>
                <a:latin typeface="Arial"/>
                <a:cs typeface="Arial"/>
              </a:rPr>
              <a:t>i de nya gemensamma arbetsgrupperna – </a:t>
            </a:r>
            <a:r>
              <a:rPr lang="sv-SE" sz="2400" i="1" dirty="0">
                <a:solidFill>
                  <a:srgbClr val="000000"/>
                </a:solidFill>
                <a:latin typeface="Arial"/>
                <a:cs typeface="Arial"/>
              </a:rPr>
              <a:t>förslag.</a:t>
            </a:r>
            <a:endParaRPr lang="sv-SE" sz="2400" i="1" dirty="0"/>
          </a:p>
          <a:p>
            <a:r>
              <a:rPr lang="sv-SE" sz="2400" dirty="0">
                <a:solidFill>
                  <a:srgbClr val="000000"/>
                </a:solidFill>
                <a:latin typeface="Arial"/>
                <a:cs typeface="Arial"/>
              </a:rPr>
              <a:t>Förbättringsområden avseende </a:t>
            </a:r>
            <a:r>
              <a:rPr lang="sv-SE" sz="2400" b="1" dirty="0">
                <a:solidFill>
                  <a:srgbClr val="000000"/>
                </a:solidFill>
                <a:latin typeface="Arial"/>
                <a:cs typeface="Arial"/>
              </a:rPr>
              <a:t>tillgång till läkarstöd </a:t>
            </a:r>
            <a:r>
              <a:rPr lang="sv-SE" sz="2400" b="1" dirty="0">
                <a:latin typeface="Arial"/>
                <a:cs typeface="Arial"/>
              </a:rPr>
              <a:t>utanför sjukhus </a:t>
            </a:r>
            <a:r>
              <a:rPr lang="sv-SE" sz="2400" dirty="0">
                <a:latin typeface="Arial"/>
                <a:cs typeface="Arial"/>
              </a:rPr>
              <a:t>(nr 12), </a:t>
            </a:r>
            <a:r>
              <a:rPr lang="sv-SE" sz="2400" b="1" dirty="0">
                <a:latin typeface="Arial"/>
                <a:cs typeface="Arial"/>
              </a:rPr>
              <a:t>regionala och kommunala vårdplatser </a:t>
            </a:r>
            <a:r>
              <a:rPr lang="sv-SE" sz="2400" dirty="0">
                <a:latin typeface="Arial"/>
                <a:cs typeface="Arial"/>
              </a:rPr>
              <a:t>(nr 32,33) och </a:t>
            </a:r>
            <a:r>
              <a:rPr lang="sv-SE" sz="2400" b="1" dirty="0" err="1">
                <a:latin typeface="Arial"/>
                <a:cs typeface="Arial"/>
              </a:rPr>
              <a:t>rehabresurser</a:t>
            </a:r>
            <a:r>
              <a:rPr lang="sv-SE" sz="2400" dirty="0">
                <a:latin typeface="Arial"/>
                <a:cs typeface="Arial"/>
              </a:rPr>
              <a:t> (nr 22) lyfts till förvaltningscheferna.</a:t>
            </a:r>
            <a:endParaRPr lang="sv-SE" sz="24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0A5D05F-F7DE-9E61-E7F9-AC9D6C59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883" y="280215"/>
            <a:ext cx="7744571" cy="851357"/>
          </a:xfrm>
        </p:spPr>
        <p:txBody>
          <a:bodyPr/>
          <a:lstStyle/>
          <a:p>
            <a:r>
              <a:rPr lang="sv-SE" dirty="0"/>
              <a:t>Väg framåt</a:t>
            </a:r>
          </a:p>
        </p:txBody>
      </p:sp>
    </p:spTree>
    <p:extLst>
      <p:ext uri="{BB962C8B-B14F-4D97-AF65-F5344CB8AC3E}">
        <p14:creationId xmlns:p14="http://schemas.microsoft.com/office/powerpoint/2010/main" val="233795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DBECF4-C7D7-43ED-9A9D-C70574731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404" y="939567"/>
            <a:ext cx="4620584" cy="3779725"/>
          </a:xfrm>
        </p:spPr>
        <p:txBody>
          <a:bodyPr>
            <a:normAutofit/>
          </a:bodyPr>
          <a:lstStyle/>
          <a:p>
            <a:pPr algn="l"/>
            <a:r>
              <a:rPr lang="sv-SE" sz="3700">
                <a:latin typeface="Baguet Script" panose="020B0604020202020204" pitchFamily="2" charset="0"/>
              </a:rPr>
              <a:t>Kalle 78 år</a:t>
            </a:r>
            <a:br>
              <a:rPr lang="sv-SE" sz="3700">
                <a:latin typeface="Baguet Script" panose="020B0604020202020204" pitchFamily="2" charset="0"/>
              </a:rPr>
            </a:br>
            <a:r>
              <a:rPr lang="sv-SE" sz="3200"/>
              <a:t>Diabetes, hjärtsvikt, dålig balans. Har hemtjänstinsatser och hjälp med insulin. Drabbas av ökad hjärtsvikt, faller och bryter höften.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5A4DC72-2E20-4607-BD58-F81D1DB7F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sv-SE"/>
              <a:t>		 	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941700E-F76F-4E7D-9DF7-9B3C44B90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8" r="-2" b="745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412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DBECF4-C7D7-43ED-9A9D-C70574731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1191237"/>
            <a:ext cx="4620584" cy="3305262"/>
          </a:xfrm>
        </p:spPr>
        <p:txBody>
          <a:bodyPr>
            <a:normAutofit/>
          </a:bodyPr>
          <a:lstStyle/>
          <a:p>
            <a:pPr algn="l"/>
            <a:r>
              <a:rPr lang="sv-SE" sz="3600">
                <a:latin typeface="Baguet Script"/>
                <a:cs typeface="Arial"/>
              </a:rPr>
              <a:t>Astrid 85 år</a:t>
            </a:r>
            <a:br>
              <a:rPr lang="sv-SE" sz="4400"/>
            </a:br>
            <a:r>
              <a:rPr lang="sv-SE" sz="3200">
                <a:latin typeface="Arial"/>
                <a:cs typeface="Arial"/>
              </a:rPr>
              <a:t>Hypertoni, starr. Har larm och hjälp med städning och dusch. Faller och ådrar sig en radiusfraktur.</a:t>
            </a:r>
            <a:r>
              <a:rPr lang="sv-SE" sz="3600">
                <a:latin typeface="Arial"/>
                <a:cs typeface="Arial"/>
              </a:rPr>
              <a:t> </a:t>
            </a:r>
            <a:endParaRPr lang="sv-SE" sz="36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5A4DC72-2E20-4607-BD58-F81D1DB7F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sv-SE"/>
              <a:t>		 	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A053E8D-3410-1A1E-DBFC-616A5922D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89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384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DBECF4-C7D7-43ED-9A9D-C70574731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sv-SE" sz="3600">
                <a:latin typeface="Baguet Script"/>
                <a:cs typeface="Arial"/>
              </a:rPr>
              <a:t>Karin 88 år </a:t>
            </a:r>
            <a:r>
              <a:rPr lang="sv-SE" sz="3700">
                <a:latin typeface="Baguet Script"/>
                <a:cs typeface="Arial"/>
              </a:rPr>
              <a:t> </a:t>
            </a:r>
            <a:br>
              <a:rPr lang="sv-SE" sz="3700">
                <a:latin typeface="Arial"/>
                <a:cs typeface="Arial"/>
              </a:rPr>
            </a:br>
            <a:r>
              <a:rPr lang="sv-SE" sz="3200">
                <a:latin typeface="Arial"/>
                <a:cs typeface="Arial"/>
              </a:rPr>
              <a:t>Tidigare klarat sig själv med lite hjälp från barn och grannar. Faller ihop i hemmet. Utredning visar utbredd mediainfarkt (stroke).</a:t>
            </a:r>
            <a:br>
              <a:rPr lang="sv-SE" sz="3200"/>
            </a:br>
            <a:r>
              <a:rPr lang="sv-SE" sz="3200">
                <a:latin typeface="Arial"/>
                <a:cs typeface="Arial"/>
              </a:rPr>
              <a:t> </a:t>
            </a:r>
            <a:endParaRPr lang="sv-SE" sz="32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5A4DC72-2E20-4607-BD58-F81D1DB7F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sv-SE"/>
              <a:t>		 	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8FA00C1-059C-4669-9F6E-276693A0F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4" r="1900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33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ödesschema: Process 4">
            <a:extLst>
              <a:ext uri="{FF2B5EF4-FFF2-40B4-BE49-F238E27FC236}">
                <a16:creationId xmlns:a16="http://schemas.microsoft.com/office/drawing/2014/main" id="{4CA3BC61-A1EA-4E1E-A02E-4459EFD79172}"/>
              </a:ext>
            </a:extLst>
          </p:cNvPr>
          <p:cNvSpPr/>
          <p:nvPr/>
        </p:nvSpPr>
        <p:spPr>
          <a:xfrm>
            <a:off x="177800" y="1186684"/>
            <a:ext cx="1701800" cy="863600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Korttidsplats</a:t>
            </a:r>
          </a:p>
        </p:txBody>
      </p:sp>
      <p:sp>
        <p:nvSpPr>
          <p:cNvPr id="13" name="Flödesschema: Process 12">
            <a:extLst>
              <a:ext uri="{FF2B5EF4-FFF2-40B4-BE49-F238E27FC236}">
                <a16:creationId xmlns:a16="http://schemas.microsoft.com/office/drawing/2014/main" id="{A37986F0-4969-4099-8935-85950245D1E7}"/>
              </a:ext>
            </a:extLst>
          </p:cNvPr>
          <p:cNvSpPr/>
          <p:nvPr/>
        </p:nvSpPr>
        <p:spPr>
          <a:xfrm>
            <a:off x="177800" y="3860800"/>
            <a:ext cx="1701800" cy="863600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Vårdboende</a:t>
            </a:r>
          </a:p>
        </p:txBody>
      </p:sp>
      <p:sp>
        <p:nvSpPr>
          <p:cNvPr id="14" name="Flödesschema: Process 13">
            <a:extLst>
              <a:ext uri="{FF2B5EF4-FFF2-40B4-BE49-F238E27FC236}">
                <a16:creationId xmlns:a16="http://schemas.microsoft.com/office/drawing/2014/main" id="{37618522-B42A-4208-8707-330D601BB3E4}"/>
              </a:ext>
            </a:extLst>
          </p:cNvPr>
          <p:cNvSpPr/>
          <p:nvPr/>
        </p:nvSpPr>
        <p:spPr>
          <a:xfrm>
            <a:off x="6243636" y="2565400"/>
            <a:ext cx="1701800" cy="86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EVA</a:t>
            </a:r>
          </a:p>
        </p:txBody>
      </p:sp>
      <p:sp>
        <p:nvSpPr>
          <p:cNvPr id="15" name="Flödesschema: Process 14">
            <a:extLst>
              <a:ext uri="{FF2B5EF4-FFF2-40B4-BE49-F238E27FC236}">
                <a16:creationId xmlns:a16="http://schemas.microsoft.com/office/drawing/2014/main" id="{289DB88E-29CE-4F12-9ACF-2A26E8A1A2F3}"/>
              </a:ext>
            </a:extLst>
          </p:cNvPr>
          <p:cNvSpPr/>
          <p:nvPr/>
        </p:nvSpPr>
        <p:spPr>
          <a:xfrm>
            <a:off x="2217738" y="2565400"/>
            <a:ext cx="1701800" cy="86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Akuten</a:t>
            </a:r>
          </a:p>
        </p:txBody>
      </p:sp>
      <p:sp>
        <p:nvSpPr>
          <p:cNvPr id="19" name="Flödesschema: Process 18">
            <a:extLst>
              <a:ext uri="{FF2B5EF4-FFF2-40B4-BE49-F238E27FC236}">
                <a16:creationId xmlns:a16="http://schemas.microsoft.com/office/drawing/2014/main" id="{D17DAD7D-EDFF-4299-8D8B-70B5F4696C34}"/>
              </a:ext>
            </a:extLst>
          </p:cNvPr>
          <p:cNvSpPr/>
          <p:nvPr/>
        </p:nvSpPr>
        <p:spPr>
          <a:xfrm>
            <a:off x="177800" y="2565400"/>
            <a:ext cx="1701800" cy="86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Hemmet</a:t>
            </a:r>
          </a:p>
        </p:txBody>
      </p:sp>
      <p:sp>
        <p:nvSpPr>
          <p:cNvPr id="20" name="Flödesschema: Process 19">
            <a:extLst>
              <a:ext uri="{FF2B5EF4-FFF2-40B4-BE49-F238E27FC236}">
                <a16:creationId xmlns:a16="http://schemas.microsoft.com/office/drawing/2014/main" id="{5A903FCE-D4F7-44CB-A11E-A5F48CD589BD}"/>
              </a:ext>
            </a:extLst>
          </p:cNvPr>
          <p:cNvSpPr/>
          <p:nvPr/>
        </p:nvSpPr>
        <p:spPr>
          <a:xfrm>
            <a:off x="8366918" y="2565400"/>
            <a:ext cx="1701800" cy="86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Hemmet</a:t>
            </a:r>
          </a:p>
        </p:txBody>
      </p:sp>
      <p:sp>
        <p:nvSpPr>
          <p:cNvPr id="21" name="Flödesschema: Process 20">
            <a:extLst>
              <a:ext uri="{FF2B5EF4-FFF2-40B4-BE49-F238E27FC236}">
                <a16:creationId xmlns:a16="http://schemas.microsoft.com/office/drawing/2014/main" id="{1EB35080-BB85-4AD1-A289-6DBFDF7B1154}"/>
              </a:ext>
            </a:extLst>
          </p:cNvPr>
          <p:cNvSpPr/>
          <p:nvPr/>
        </p:nvSpPr>
        <p:spPr>
          <a:xfrm>
            <a:off x="8366918" y="1186684"/>
            <a:ext cx="1701800" cy="86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Korttidsplats</a:t>
            </a:r>
          </a:p>
        </p:txBody>
      </p:sp>
      <p:sp>
        <p:nvSpPr>
          <p:cNvPr id="22" name="Flödesschema: Process 21">
            <a:extLst>
              <a:ext uri="{FF2B5EF4-FFF2-40B4-BE49-F238E27FC236}">
                <a16:creationId xmlns:a16="http://schemas.microsoft.com/office/drawing/2014/main" id="{03F3D4DA-3F1A-4198-8D3C-0A5C7506F4D3}"/>
              </a:ext>
            </a:extLst>
          </p:cNvPr>
          <p:cNvSpPr/>
          <p:nvPr/>
        </p:nvSpPr>
        <p:spPr>
          <a:xfrm>
            <a:off x="8366918" y="3860800"/>
            <a:ext cx="1701800" cy="86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Vårdboende</a:t>
            </a:r>
          </a:p>
        </p:txBody>
      </p: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A9C10077-382D-475C-9182-4F25D885A8AA}"/>
              </a:ext>
            </a:extLst>
          </p:cNvPr>
          <p:cNvCxnSpPr>
            <a:stCxn id="19" idx="3"/>
            <a:endCxn id="15" idx="1"/>
          </p:cNvCxnSpPr>
          <p:nvPr/>
        </p:nvCxnSpPr>
        <p:spPr>
          <a:xfrm>
            <a:off x="1879600" y="2997200"/>
            <a:ext cx="3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C78F4697-2012-4EC8-9A5F-4A28F8012C05}"/>
              </a:ext>
            </a:extLst>
          </p:cNvPr>
          <p:cNvCxnSpPr>
            <a:cxnSpLocks/>
            <a:stCxn id="26" idx="3"/>
            <a:endCxn id="14" idx="1"/>
          </p:cNvCxnSpPr>
          <p:nvPr/>
        </p:nvCxnSpPr>
        <p:spPr>
          <a:xfrm flipV="1">
            <a:off x="5932487" y="2997200"/>
            <a:ext cx="311149" cy="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koppling 31">
            <a:extLst>
              <a:ext uri="{FF2B5EF4-FFF2-40B4-BE49-F238E27FC236}">
                <a16:creationId xmlns:a16="http://schemas.microsoft.com/office/drawing/2014/main" id="{5867FBDC-0A99-4FF4-9B24-A06BC0BD7F13}"/>
              </a:ext>
            </a:extLst>
          </p:cNvPr>
          <p:cNvCxnSpPr>
            <a:stCxn id="14" idx="3"/>
            <a:endCxn id="21" idx="1"/>
          </p:cNvCxnSpPr>
          <p:nvPr/>
        </p:nvCxnSpPr>
        <p:spPr>
          <a:xfrm flipV="1">
            <a:off x="7945436" y="1618484"/>
            <a:ext cx="421482" cy="1378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9745E721-36E1-4BEE-B589-F8CAFA2B51C2}"/>
              </a:ext>
            </a:extLst>
          </p:cNvPr>
          <p:cNvCxnSpPr>
            <a:stCxn id="14" idx="3"/>
            <a:endCxn id="20" idx="1"/>
          </p:cNvCxnSpPr>
          <p:nvPr/>
        </p:nvCxnSpPr>
        <p:spPr>
          <a:xfrm>
            <a:off x="7945436" y="2997200"/>
            <a:ext cx="4214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koppling 35">
            <a:extLst>
              <a:ext uri="{FF2B5EF4-FFF2-40B4-BE49-F238E27FC236}">
                <a16:creationId xmlns:a16="http://schemas.microsoft.com/office/drawing/2014/main" id="{267438EF-CC85-467D-AC75-6596501E2B75}"/>
              </a:ext>
            </a:extLst>
          </p:cNvPr>
          <p:cNvCxnSpPr>
            <a:stCxn id="14" idx="3"/>
            <a:endCxn id="22" idx="1"/>
          </p:cNvCxnSpPr>
          <p:nvPr/>
        </p:nvCxnSpPr>
        <p:spPr>
          <a:xfrm>
            <a:off x="7945436" y="2997200"/>
            <a:ext cx="421482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koppling 37">
            <a:extLst>
              <a:ext uri="{FF2B5EF4-FFF2-40B4-BE49-F238E27FC236}">
                <a16:creationId xmlns:a16="http://schemas.microsoft.com/office/drawing/2014/main" id="{271496F3-5A5C-4749-88FC-6BDEEE1B1B03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1879600" y="1618484"/>
            <a:ext cx="338138" cy="1378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koppling 40">
            <a:extLst>
              <a:ext uri="{FF2B5EF4-FFF2-40B4-BE49-F238E27FC236}">
                <a16:creationId xmlns:a16="http://schemas.microsoft.com/office/drawing/2014/main" id="{E4D0B7DE-AAAB-4D24-89E5-47ED6A017B7A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 flipV="1">
            <a:off x="1879600" y="2997200"/>
            <a:ext cx="338138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ödesschema: Process 25">
            <a:extLst>
              <a:ext uri="{FF2B5EF4-FFF2-40B4-BE49-F238E27FC236}">
                <a16:creationId xmlns:a16="http://schemas.microsoft.com/office/drawing/2014/main" id="{B7235883-EE5F-4EC3-95C4-2501C04B58C2}"/>
              </a:ext>
            </a:extLst>
          </p:cNvPr>
          <p:cNvSpPr/>
          <p:nvPr/>
        </p:nvSpPr>
        <p:spPr>
          <a:xfrm>
            <a:off x="4230687" y="2566415"/>
            <a:ext cx="1701800" cy="86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Vårdavdelning</a:t>
            </a:r>
          </a:p>
        </p:txBody>
      </p:sp>
      <p:cxnSp>
        <p:nvCxnSpPr>
          <p:cNvPr id="42" name="Rak pilkoppling 41">
            <a:extLst>
              <a:ext uri="{FF2B5EF4-FFF2-40B4-BE49-F238E27FC236}">
                <a16:creationId xmlns:a16="http://schemas.microsoft.com/office/drawing/2014/main" id="{551552B1-2E02-4A10-A7D7-14F82808671F}"/>
              </a:ext>
            </a:extLst>
          </p:cNvPr>
          <p:cNvCxnSpPr>
            <a:cxnSpLocks/>
            <a:stCxn id="15" idx="3"/>
            <a:endCxn id="26" idx="1"/>
          </p:cNvCxnSpPr>
          <p:nvPr/>
        </p:nvCxnSpPr>
        <p:spPr>
          <a:xfrm>
            <a:off x="3919538" y="2997200"/>
            <a:ext cx="311149" cy="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ödesschema: Process 53">
            <a:extLst>
              <a:ext uri="{FF2B5EF4-FFF2-40B4-BE49-F238E27FC236}">
                <a16:creationId xmlns:a16="http://schemas.microsoft.com/office/drawing/2014/main" id="{0F0FE4DF-64AE-4FB6-8384-C3C5EF258EE9}"/>
              </a:ext>
            </a:extLst>
          </p:cNvPr>
          <p:cNvSpPr/>
          <p:nvPr/>
        </p:nvSpPr>
        <p:spPr>
          <a:xfrm>
            <a:off x="10452100" y="2565400"/>
            <a:ext cx="1701800" cy="863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Akuten</a:t>
            </a:r>
          </a:p>
        </p:txBody>
      </p:sp>
      <p:cxnSp>
        <p:nvCxnSpPr>
          <p:cNvPr id="83" name="Rak pilkoppling 82">
            <a:extLst>
              <a:ext uri="{FF2B5EF4-FFF2-40B4-BE49-F238E27FC236}">
                <a16:creationId xmlns:a16="http://schemas.microsoft.com/office/drawing/2014/main" id="{22E716D4-17B7-4B67-B4E2-8ADEB85818C9}"/>
              </a:ext>
            </a:extLst>
          </p:cNvPr>
          <p:cNvCxnSpPr>
            <a:cxnSpLocks/>
            <a:stCxn id="21" idx="3"/>
            <a:endCxn id="54" idx="1"/>
          </p:cNvCxnSpPr>
          <p:nvPr/>
        </p:nvCxnSpPr>
        <p:spPr>
          <a:xfrm>
            <a:off x="10068718" y="1618484"/>
            <a:ext cx="383382" cy="1378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pilkoppling 85">
            <a:extLst>
              <a:ext uri="{FF2B5EF4-FFF2-40B4-BE49-F238E27FC236}">
                <a16:creationId xmlns:a16="http://schemas.microsoft.com/office/drawing/2014/main" id="{080684CA-1E3B-4BED-9A63-14B67E22A6EC}"/>
              </a:ext>
            </a:extLst>
          </p:cNvPr>
          <p:cNvCxnSpPr>
            <a:cxnSpLocks/>
            <a:stCxn id="20" idx="3"/>
            <a:endCxn id="54" idx="1"/>
          </p:cNvCxnSpPr>
          <p:nvPr/>
        </p:nvCxnSpPr>
        <p:spPr>
          <a:xfrm>
            <a:off x="10068718" y="2997200"/>
            <a:ext cx="383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k pilkoppling 88">
            <a:extLst>
              <a:ext uri="{FF2B5EF4-FFF2-40B4-BE49-F238E27FC236}">
                <a16:creationId xmlns:a16="http://schemas.microsoft.com/office/drawing/2014/main" id="{6A3AF4AD-D641-4A38-9183-C4695B9BB3D6}"/>
              </a:ext>
            </a:extLst>
          </p:cNvPr>
          <p:cNvCxnSpPr>
            <a:cxnSpLocks/>
            <a:stCxn id="22" idx="3"/>
            <a:endCxn id="54" idx="1"/>
          </p:cNvCxnSpPr>
          <p:nvPr/>
        </p:nvCxnSpPr>
        <p:spPr>
          <a:xfrm flipV="1">
            <a:off x="10068718" y="2997200"/>
            <a:ext cx="383382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535E9475-A202-49E5-D9D2-32C116A54090}"/>
              </a:ext>
            </a:extLst>
          </p:cNvPr>
          <p:cNvSpPr txBox="1"/>
          <p:nvPr/>
        </p:nvSpPr>
        <p:spPr>
          <a:xfrm>
            <a:off x="271461" y="5071151"/>
            <a:ext cx="986244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000" dirty="0"/>
              <a:t>Den 14 februari samlades ett 20-tal personer från Helsingborgs hemvård, hemsjukvård, biståndshandläggare, primärvård, sjukhus för att gemensamt lotsa Kalle, Astrid och Karin genom ovanstående vårdprocess. </a:t>
            </a:r>
            <a:r>
              <a:rPr lang="sv-SE" sz="2000" b="1" dirty="0"/>
              <a:t>Målen var två: förbättra för patienterna men också för oss själva.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32DAD9-1CA2-EEC7-293D-D6A123BA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23084"/>
            <a:ext cx="541461" cy="71292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8A9F50B-2390-686A-9DEF-C4297069C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51" y="323084"/>
            <a:ext cx="686518" cy="71292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41C29C8-FA56-B54C-7351-4EF5BB0E5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159" y="323084"/>
            <a:ext cx="877977" cy="7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2E5C23E3-A98E-F51F-15D9-8903E3F2B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0245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B16045AC-EBC7-6D54-4660-D190A8D97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22546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F606BC-69EF-43DA-B711-AAC491E9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47" y="545592"/>
            <a:ext cx="7482980" cy="1325563"/>
          </a:xfrm>
        </p:spPr>
        <p:txBody>
          <a:bodyPr/>
          <a:lstStyle/>
          <a:p>
            <a:r>
              <a:rPr lang="sv-SE">
                <a:latin typeface="Arial"/>
                <a:cs typeface="Arial"/>
              </a:rPr>
              <a:t>Lägesbeskrivning maj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6B2177-815B-429A-9FD1-9518D644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61" y="1780008"/>
            <a:ext cx="9504448" cy="390435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Arial"/>
                <a:cs typeface="Arial"/>
              </a:rPr>
              <a:t>42 </a:t>
            </a:r>
            <a:r>
              <a:rPr lang="sv-SE" sz="2400" dirty="0" err="1">
                <a:solidFill>
                  <a:srgbClr val="000000"/>
                </a:solidFill>
                <a:latin typeface="Arial"/>
                <a:cs typeface="Arial"/>
              </a:rPr>
              <a:t>st</a:t>
            </a:r>
            <a:r>
              <a:rPr lang="sv-SE" sz="2400" dirty="0">
                <a:solidFill>
                  <a:srgbClr val="000000"/>
                </a:solidFill>
                <a:latin typeface="Arial"/>
                <a:cs typeface="Arial"/>
              </a:rPr>
              <a:t> förbättringsområden har sammanställts i en förbättringsmatris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400" dirty="0">
                <a:latin typeface="Arial"/>
                <a:cs typeface="Arial"/>
              </a:rPr>
              <a:t>Gemensam data för uppföljning är framtagen </a:t>
            </a:r>
            <a:endParaRPr lang="sv-SE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400" dirty="0">
                <a:latin typeface="Arial"/>
                <a:cs typeface="Arial"/>
              </a:rPr>
              <a:t>Förslag på gemensamma målnivåer för oplanerad återinskrivning, utskrivningsklara patienter och korrekta läkemedelslistor inom SVU-processen</a:t>
            </a:r>
          </a:p>
          <a:p>
            <a:pPr marL="457200" indent="-457200" algn="l">
              <a:buFont typeface="Arial,Sans-Serif" panose="020B0604020202020204" pitchFamily="34" charset="0"/>
              <a:buChar char="•"/>
            </a:pPr>
            <a:r>
              <a:rPr lang="sv-SE" sz="2400" dirty="0">
                <a:latin typeface="Arial"/>
                <a:cs typeface="Arial"/>
              </a:rPr>
              <a:t>Farmaceutvalidering av läkemedelslistan i samband med utskrivning - beslutad i Helsingborg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400" dirty="0">
                <a:latin typeface="Arial"/>
                <a:cs typeface="Arial"/>
              </a:rPr>
              <a:t>Etablering av gemensam arbetsyta för region och kommun </a:t>
            </a:r>
            <a:endParaRPr lang="sv-SE" sz="2400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400" dirty="0">
                <a:latin typeface="Arial"/>
                <a:cs typeface="Arial"/>
              </a:rPr>
              <a:t>Förslag på rutin för effektiv kommunikation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400" dirty="0">
                <a:latin typeface="Arial"/>
                <a:cs typeface="Arial"/>
              </a:rPr>
              <a:t>Förslag på permanenta gemensamma arbetsgrupper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400" dirty="0">
              <a:latin typeface="Arial"/>
              <a:cs typeface="Arial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47309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̊rdsamverkan Skåne" id="{BDFE56B4-D865-904D-944B-50B29DA97DF2}" vid="{2268CEAC-C2AA-4C4C-AA46-740C7245D03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88F0E61DA8304682DF59837E45283F" ma:contentTypeVersion="4" ma:contentTypeDescription="Skapa ett nytt dokument." ma:contentTypeScope="" ma:versionID="fa792bf495e7cce90edced3605dab7f1">
  <xsd:schema xmlns:xsd="http://www.w3.org/2001/XMLSchema" xmlns:xs="http://www.w3.org/2001/XMLSchema" xmlns:p="http://schemas.microsoft.com/office/2006/metadata/properties" xmlns:ns2="1a4b8aec-72de-4fa6-9726-8aa71ac0934b" xmlns:ns3="ef0d1925-1c07-4081-9215-8def9eb211cb" targetNamespace="http://schemas.microsoft.com/office/2006/metadata/properties" ma:root="true" ma:fieldsID="d0e247e7414b1fb1632501a566ee67d7" ns2:_="" ns3:_="">
    <xsd:import namespace="1a4b8aec-72de-4fa6-9726-8aa71ac0934b"/>
    <xsd:import namespace="ef0d1925-1c07-4081-9215-8def9eb211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b8aec-72de-4fa6-9726-8aa71ac09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1925-1c07-4081-9215-8def9eb211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E9E397-E5CD-42B0-A04D-B141221FBA7E}">
  <ds:schemaRefs>
    <ds:schemaRef ds:uri="1a4b8aec-72de-4fa6-9726-8aa71ac0934b"/>
    <ds:schemaRef ds:uri="ef0d1925-1c07-4081-9215-8def9eb211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83A5434-D101-4BED-9CC5-3CAA0F94CA9F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ef0d1925-1c07-4081-9215-8def9eb211cb"/>
    <ds:schemaRef ds:uri="1a4b8aec-72de-4fa6-9726-8aa71ac0934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2DA0DE-E2C4-43E6-AD57-0376F5E41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0</TotalTime>
  <Words>1017</Words>
  <Application>Microsoft Office PowerPoint</Application>
  <PresentationFormat>Bredbild</PresentationFormat>
  <Paragraphs>106</Paragraphs>
  <Slides>22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Arial</vt:lpstr>
      <vt:lpstr>Arial,Sans-Serif</vt:lpstr>
      <vt:lpstr>Baguet Script</vt:lpstr>
      <vt:lpstr>Calibri</vt:lpstr>
      <vt:lpstr>Calibri Light</vt:lpstr>
      <vt:lpstr>1_Office-tema</vt:lpstr>
      <vt:lpstr>Office-tema</vt:lpstr>
      <vt:lpstr>Våra patienter</vt:lpstr>
      <vt:lpstr>PowerPoint-presentation</vt:lpstr>
      <vt:lpstr>Kalle 78 år Diabetes, hjärtsvikt, dålig balans. Har hemtjänstinsatser och hjälp med insulin. Drabbas av ökad hjärtsvikt, faller och bryter höften. </vt:lpstr>
      <vt:lpstr>Astrid 85 år Hypertoni, starr. Har larm och hjälp med städning och dusch. Faller och ådrar sig en radiusfraktur. </vt:lpstr>
      <vt:lpstr>Karin 88 år   Tidigare klarat sig själv med lite hjälp från barn och grannar. Faller ihop i hemmet. Utredning visar utbredd mediainfarkt (stroke).  </vt:lpstr>
      <vt:lpstr>PowerPoint-presentation</vt:lpstr>
      <vt:lpstr>PowerPoint-presentation</vt:lpstr>
      <vt:lpstr>PowerPoint-presentation</vt:lpstr>
      <vt:lpstr>Lägesbeskrivning maj 2023</vt:lpstr>
      <vt:lpstr>Oplanerad återininskrivning</vt:lpstr>
      <vt:lpstr>Oplanerad återinskrivning 30 d</vt:lpstr>
      <vt:lpstr>Oplanerad återinskrivning 30 d </vt:lpstr>
      <vt:lpstr>Utskrivningsklara patienter på sjukhus</vt:lpstr>
      <vt:lpstr>PowerPoint-presentation</vt:lpstr>
      <vt:lpstr>PowerPoint-presentation</vt:lpstr>
      <vt:lpstr>PowerPoint-presentation</vt:lpstr>
      <vt:lpstr>Läkemedelslistor</vt:lpstr>
      <vt:lpstr>PPM läkemedelslistor SVU</vt:lpstr>
      <vt:lpstr>Nästa steg – en korrekt läkemedelslista</vt:lpstr>
      <vt:lpstr>Bild på delregional organisation och beredningsgrupp nära vård</vt:lpstr>
      <vt:lpstr> Förslag till permanenta gemensamma arbetsgrupper </vt:lpstr>
      <vt:lpstr>Väg framåt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Hanna Nordehammar</dc:creator>
  <cp:lastModifiedBy>Borgstrand Emma</cp:lastModifiedBy>
  <cp:revision>124</cp:revision>
  <dcterms:created xsi:type="dcterms:W3CDTF">2020-11-05T12:06:33Z</dcterms:created>
  <dcterms:modified xsi:type="dcterms:W3CDTF">2023-05-09T17:36:01Z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0x0101007488F0E61DA8304682DF59837E45283F</vt:lpwstr>
  </property>
</Properties>
</file>