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sldIdLst>
    <p:sldId id="269" r:id="rId8"/>
    <p:sldId id="272" r:id="rId9"/>
    <p:sldId id="273" r:id="rId10"/>
    <p:sldId id="280" r:id="rId11"/>
    <p:sldId id="270" r:id="rId12"/>
    <p:sldId id="267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just format 3 - Dekorfär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5811" autoAdjust="0"/>
  </p:normalViewPr>
  <p:slideViewPr>
    <p:cSldViewPr snapToGrid="0">
      <p:cViewPr varScale="1">
        <p:scale>
          <a:sx n="114" d="100"/>
          <a:sy n="114" d="100"/>
        </p:scale>
        <p:origin x="186" y="96"/>
      </p:cViewPr>
      <p:guideLst>
        <p:guide orient="horz" pos="1003"/>
        <p:guide pos="3840"/>
      </p:guideLst>
    </p:cSldViewPr>
  </p:slideViewPr>
  <p:outlineViewPr>
    <p:cViewPr>
      <p:scale>
        <a:sx n="33" d="100"/>
        <a:sy n="33" d="100"/>
      </p:scale>
      <p:origin x="0" y="-79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461F43-B2CB-4520-900E-F3955BA56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9AC333-F4E3-40BB-A65E-53AF712E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25F725-9A08-4697-93A3-92578D97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52497BE-5C99-4235-BD47-33F28688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540FD78-70B7-424E-A375-6D9ACFF7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4F48D-2FBD-4D25-8D1C-1F2C6290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spcBef>
                <a:spcPts val="1000"/>
              </a:spcBef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>
              <a:lnSpc>
                <a:spcPct val="140000"/>
              </a:lnSpc>
              <a:buFontTx/>
              <a:buNone/>
              <a:defRPr sz="2000"/>
            </a:lvl1pPr>
          </a:lstStyle>
          <a:p>
            <a:r>
              <a:rPr lang="sv-SE" dirty="0"/>
              <a:t>Klicka på bildikonen och infoga bild, den fyller ut platshållaren med rundat hörn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52497BE-5C99-4235-BD47-33F28688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540FD78-70B7-424E-A375-6D9ACFF7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4F48D-2FBD-4D25-8D1C-1F2C6290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418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5652440-C592-4A93-8685-C39895AE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FD48E40-3050-4C22-9774-9FCE3220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F3786E9-BBDD-431B-94DD-E3718E99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431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360000"/>
            <a:ext cx="6947669" cy="617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>
              <a:lnSpc>
                <a:spcPct val="180000"/>
              </a:lnSpc>
              <a:buFontTx/>
              <a:buNone/>
              <a:defRPr sz="2000"/>
            </a:lvl1pPr>
          </a:lstStyle>
          <a:p>
            <a:r>
              <a:rPr lang="sv-SE" dirty="0"/>
              <a:t>Klicka på ikonen för att lägga till en bild, den fyller </a:t>
            </a:r>
            <a:br>
              <a:rPr lang="sv-SE" dirty="0"/>
            </a:br>
            <a:r>
              <a:rPr lang="sv-SE" dirty="0"/>
              <a:t>ut platshållaren med rundat hörn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3932237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1972919"/>
            <a:ext cx="3932237" cy="4262781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5887BAF-EE00-4485-8F3B-9963DB69C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88BDE05-485E-4AB9-B501-0D51D70E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8D94035-9302-4429-B749-DC9613F50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Halv fär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0"/>
            <a:ext cx="5983357" cy="6946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511175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defRPr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lnSpc>
                <a:spcPct val="110000"/>
              </a:lnSpc>
              <a:spcBef>
                <a:spcPts val="1000"/>
              </a:spcBef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1C50E5-8128-40E2-AE11-9CDB6525B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58EF10-607E-443F-9A2B-8E0CCA88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3932237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1D38C20-00FE-457A-BE28-DF515DC71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4893" y="360000"/>
            <a:ext cx="5997150" cy="518627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3200"/>
            </a:lvl1pPr>
            <a:lvl2pPr>
              <a:lnSpc>
                <a:spcPct val="110000"/>
              </a:lnSpc>
              <a:spcBef>
                <a:spcPts val="1000"/>
              </a:spcBef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11AA42-BF89-4282-B410-A24FF3FD6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1972920"/>
            <a:ext cx="3932237" cy="3573352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2E6BC3-D697-4291-AD7F-D9344F72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CE3CC86-22E2-427D-ABE9-662DB6754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A25E17-3393-4F80-B950-DA398AE31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183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AF462B-7C8A-4EC2-9A86-754718BC7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21A1C40-F691-4CC5-83A6-5B0A1689B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87DD35-D714-4303-964A-38DDA8D02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4A3F55-60A9-43F9-B11A-500A9EBBC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B3C420-137E-419B-A4B1-6D7DDA032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246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819ED1B-8FA7-4CA8-8308-66D786E37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DD152F3-FF17-474D-A5EA-0456353B6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1A49F8-BA16-414D-8C48-95EA8543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DC6E67-21EC-4BD6-A546-4175E072B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2F75D8-00D5-4A7F-84FF-AE4D4628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433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Invertera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461F43-B2CB-4520-900E-F3955BA56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9AC333-F4E3-40BB-A65E-53AF712E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25F725-9A08-4697-93A3-92578D97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5841A27E-EBFD-43BF-902B-FBFCD18690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9" y="584834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 anchor="t" anchorCtr="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lnSpc>
                <a:spcPct val="110000"/>
              </a:lnSpc>
              <a:spcBef>
                <a:spcPts val="800"/>
              </a:spcBef>
              <a:defRPr/>
            </a:lvl2pPr>
            <a:lvl3pPr>
              <a:lnSpc>
                <a:spcPct val="110000"/>
              </a:lnSpc>
              <a:spcBef>
                <a:spcPts val="800"/>
              </a:spcBef>
              <a:defRPr/>
            </a:lvl3pPr>
            <a:lvl4pPr>
              <a:lnSpc>
                <a:spcPct val="110000"/>
              </a:lnSpc>
              <a:spcBef>
                <a:spcPts val="800"/>
              </a:spcBef>
              <a:defRPr/>
            </a:lvl4pPr>
            <a:lvl5pPr>
              <a:lnSpc>
                <a:spcPct val="110000"/>
              </a:lnSpc>
              <a:spcBef>
                <a:spcPts val="800"/>
              </a:spcBef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960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Ha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3364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spcBef>
                <a:spcPts val="1000"/>
              </a:spcBef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181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lnSpc>
                <a:spcPct val="110000"/>
              </a:lnSpc>
              <a:spcBef>
                <a:spcPts val="1000"/>
              </a:spcBef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1C50E5-8128-40E2-AE11-9CDB6525B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494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505075"/>
            <a:ext cx="5157787" cy="3684588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/>
            </a:lvl1pPr>
            <a:lvl2pPr>
              <a:lnSpc>
                <a:spcPct val="110000"/>
              </a:lnSpc>
              <a:spcBef>
                <a:spcPts val="1000"/>
              </a:spcBef>
              <a:defRPr sz="2400"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2650" y="15494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99212" y="2505074"/>
            <a:ext cx="5183188" cy="3684588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/>
            </a:lvl1pPr>
            <a:lvl2pPr>
              <a:lnSpc>
                <a:spcPct val="110000"/>
              </a:lnSpc>
              <a:spcBef>
                <a:spcPts val="1000"/>
              </a:spcBef>
              <a:defRPr sz="2400"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1B20FEC-AC6C-4185-9558-FF620526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32B6478-60E6-4DB5-8AD9-C74836F5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966DAE3-5F86-48E0-A3B9-18884EA4F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/>
            </a:lvl1pPr>
          </a:lstStyle>
          <a:p>
            <a:r>
              <a:rPr lang="sv-SE" dirty="0"/>
              <a:t>Klicka på bildikonen och infoga bild, den fyller ut platshållaren med rundat hörn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52497BE-5C99-4235-BD47-33F28688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540FD78-70B7-424E-A375-6D9ACFF7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4F48D-2FBD-4D25-8D1C-1F2C6290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Klicka här för att ändra mall för rubrikformat</a:t>
            </a:r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Klicka här för att ändra format på bakgrundstexten</a:t>
            </a:r>
          </a:p>
          <a:p>
            <a:pPr lvl="1"/>
            <a:r>
              <a:rPr lang="en-US" dirty="0"/>
              <a:t>Nivå två</a:t>
            </a:r>
          </a:p>
          <a:p>
            <a:pPr lvl="2"/>
            <a:r>
              <a:rPr lang="en-US" dirty="0"/>
              <a:t>Nivå tre</a:t>
            </a:r>
          </a:p>
          <a:p>
            <a:pPr lvl="3"/>
            <a:r>
              <a:rPr lang="en-US" dirty="0"/>
              <a:t>Nivå fyra</a:t>
            </a:r>
          </a:p>
          <a:p>
            <a:pPr lvl="4"/>
            <a:r>
              <a:rPr lang="en-US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01E74-C129-49CC-A8E9-55F17C697E65}" type="datetimeFigureOut">
              <a:rPr lang="sv-SE" smtClean="0"/>
              <a:t>2023-03-14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75777A-8889-41C5-9B21-1D01DDBB0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62" r:id="rId3"/>
    <p:sldLayoutId id="2147483677" r:id="rId4"/>
    <p:sldLayoutId id="2147483676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FB84CD-A1BA-4121-9D13-32BC8C3A0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1224"/>
            <a:ext cx="10972800" cy="1487605"/>
          </a:xfrm>
          <a:solidFill>
            <a:schemeClr val="bg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sv-SE" sz="11200" dirty="0">
                <a:latin typeface="Calibri" panose="020F0502020204030204" pitchFamily="34" charset="0"/>
                <a:cs typeface="Calibri" panose="020F0502020204030204" pitchFamily="34" charset="0"/>
              </a:rPr>
              <a:t>Möte Delregional tjänstemannaberedning mellersta 230303</a:t>
            </a:r>
            <a:endParaRPr lang="sv-SE" dirty="0"/>
          </a:p>
          <a:p>
            <a:pPr marL="0" indent="0">
              <a:buNone/>
            </a:pPr>
            <a:endParaRPr lang="sv-S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sz="6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sz="6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6400" dirty="0">
                <a:latin typeface="Calibri" panose="020F0502020204030204" pitchFamily="34" charset="0"/>
                <a:cs typeface="Calibri" panose="020F0502020204030204" pitchFamily="34" charset="0"/>
              </a:rPr>
              <a:t>Anna Andersson</a:t>
            </a:r>
          </a:p>
          <a:p>
            <a:pPr marL="0" indent="0">
              <a:buNone/>
            </a:pPr>
            <a:r>
              <a:rPr lang="sv-SE" sz="6400" dirty="0">
                <a:latin typeface="Calibri" panose="020F0502020204030204" pitchFamily="34" charset="0"/>
                <a:cs typeface="Calibri" panose="020F0502020204030204" pitchFamily="34" charset="0"/>
              </a:rPr>
              <a:t>Handläggare för samverkan vid utskrivning, SUS. </a:t>
            </a:r>
          </a:p>
          <a:p>
            <a:pPr marL="0" indent="0">
              <a:buNone/>
            </a:pPr>
            <a:r>
              <a:rPr lang="sv-SE" dirty="0"/>
              <a:t>							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268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58941967-2F0E-49EE-A4F6-130D9590B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5" y="491394"/>
            <a:ext cx="9644742" cy="6256211"/>
          </a:xfrm>
          <a:prstGeom prst="rect">
            <a:avLst/>
          </a:prstGeom>
          <a:noFill/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55FDA42E-680C-4EB4-8515-BA0334A72B0F}"/>
              </a:ext>
            </a:extLst>
          </p:cNvPr>
          <p:cNvSpPr txBox="1"/>
          <p:nvPr/>
        </p:nvSpPr>
        <p:spPr>
          <a:xfrm>
            <a:off x="1861457" y="0"/>
            <a:ext cx="1748517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1600" b="1" dirty="0">
                <a:latin typeface="Calibri" panose="020F0502020204030204" pitchFamily="34" charset="0"/>
                <a:cs typeface="Calibri" panose="020F0502020204030204" pitchFamily="34" charset="0"/>
              </a:rPr>
              <a:t>Samverkansdagen den 7 januari</a:t>
            </a:r>
          </a:p>
        </p:txBody>
      </p:sp>
    </p:spTree>
    <p:extLst>
      <p:ext uri="{BB962C8B-B14F-4D97-AF65-F5344CB8AC3E}">
        <p14:creationId xmlns:p14="http://schemas.microsoft.com/office/powerpoint/2010/main" val="289822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D8EBECD-F23E-2A3A-6845-DB8530A50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9975"/>
            <a:ext cx="10972800" cy="1143000"/>
          </a:xfrm>
          <a:solidFill>
            <a:schemeClr val="tx1"/>
          </a:solidFill>
        </p:spPr>
        <p:txBody>
          <a:bodyPr/>
          <a:lstStyle/>
          <a:p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Utskrivningsklara </a:t>
            </a:r>
            <a:r>
              <a:rPr lang="sv-SE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202201 till och med 202301 </a:t>
            </a:r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inom </a:t>
            </a:r>
            <a:r>
              <a:rPr lang="sv-SE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Skånes universitetssjukvård </a:t>
            </a:r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somatiken, </a:t>
            </a:r>
            <a:r>
              <a:rPr lang="sv-SE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antal vårddagar efter </a:t>
            </a:r>
            <a:r>
              <a:rPr lang="sv-SE" sz="180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utskrivningsklardagen = 0</a:t>
            </a:r>
            <a:br>
              <a:rPr lang="sv-SE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4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D899AA46-7B0F-4EA8-9B5D-26C971E58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60126"/>
            <a:ext cx="10972800" cy="4935061"/>
          </a:xfrm>
          <a:prstGeom prst="rect">
            <a:avLst/>
          </a:prstGeom>
          <a:noFill/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EB20E045-435F-498A-B51E-66C92673D9CD}"/>
              </a:ext>
            </a:extLst>
          </p:cNvPr>
          <p:cNvSpPr txBox="1"/>
          <p:nvPr/>
        </p:nvSpPr>
        <p:spPr>
          <a:xfrm>
            <a:off x="609600" y="6513359"/>
            <a:ext cx="61055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Siffror framtagna av Håkan Ewéo, Koncernkontoret, ekonomistyrning, Verksamhetscontroller. </a:t>
            </a:r>
            <a:endParaRPr lang="sv-S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71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E3598F73-03B3-22A6-AE36-898754F64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61" y="1951493"/>
            <a:ext cx="5087906" cy="398184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ED6CEB4E-07B7-84C6-64BD-1EDE8A0B2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5428" y="1418823"/>
            <a:ext cx="6240863" cy="4884154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E40089BD-DCA9-689B-7A21-55C9997BBD9B}"/>
              </a:ext>
            </a:extLst>
          </p:cNvPr>
          <p:cNvSpPr txBox="1"/>
          <p:nvPr/>
        </p:nvSpPr>
        <p:spPr>
          <a:xfrm>
            <a:off x="331180" y="106532"/>
            <a:ext cx="1063735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800" b="1" dirty="0"/>
              <a:t>Utskrivningsklara patienter  - indikatorer för uppföljning </a:t>
            </a:r>
            <a:br>
              <a:rPr lang="sv-SE" sz="2800" b="1" dirty="0"/>
            </a:br>
            <a:r>
              <a:rPr lang="sv-SE" sz="2800" b="1" dirty="0"/>
              <a:t>Andel vårdplatser belagda av utskrivningsklara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46FECD82-E229-C606-6AA7-AD3CEC255177}"/>
              </a:ext>
            </a:extLst>
          </p:cNvPr>
          <p:cNvSpPr txBox="1"/>
          <p:nvPr/>
        </p:nvSpPr>
        <p:spPr>
          <a:xfrm>
            <a:off x="383715" y="1296863"/>
            <a:ext cx="4185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Visar andel av disponibla vårdplatser som varit belagda av utskrivningsklara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27DF167B-9D2D-4108-B2C2-EC5EDF1C1F7F}"/>
              </a:ext>
            </a:extLst>
          </p:cNvPr>
          <p:cNvSpPr txBox="1"/>
          <p:nvPr/>
        </p:nvSpPr>
        <p:spPr>
          <a:xfrm>
            <a:off x="1011073" y="6299803"/>
            <a:ext cx="277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Börjat öka igen efter pandemin/ Anna A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FFBE629-C345-4E40-9AF4-0AED3E1417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0776" y="5933333"/>
            <a:ext cx="1915516" cy="889690"/>
          </a:xfrm>
          <a:prstGeom prst="rect">
            <a:avLst/>
          </a:prstGeom>
        </p:spPr>
      </p:pic>
      <p:sp>
        <p:nvSpPr>
          <p:cNvPr id="8" name="Ellips 7">
            <a:extLst>
              <a:ext uri="{FF2B5EF4-FFF2-40B4-BE49-F238E27FC236}">
                <a16:creationId xmlns:a16="http://schemas.microsoft.com/office/drawing/2014/main" id="{752C7C00-5161-452D-9783-B417D42BD12F}"/>
              </a:ext>
            </a:extLst>
          </p:cNvPr>
          <p:cNvSpPr/>
          <p:nvPr/>
        </p:nvSpPr>
        <p:spPr>
          <a:xfrm rot="20419197">
            <a:off x="5863796" y="4954527"/>
            <a:ext cx="667804" cy="300678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31EBE19E-FDA6-48FE-8715-37DD0FFF0128}"/>
              </a:ext>
            </a:extLst>
          </p:cNvPr>
          <p:cNvSpPr/>
          <p:nvPr/>
        </p:nvSpPr>
        <p:spPr>
          <a:xfrm>
            <a:off x="2733675" y="5543550"/>
            <a:ext cx="638175" cy="3897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2760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D84EF6E6-829E-3F1B-30DA-4684DE743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Genomsnitt antal dagar från utskrivningsklar hem till kommun 2022 till och med januari 2023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40A9E0A-2107-43E0-998E-C946CD95C1E9}"/>
              </a:ext>
            </a:extLst>
          </p:cNvPr>
          <p:cNvSpPr txBox="1"/>
          <p:nvPr/>
        </p:nvSpPr>
        <p:spPr>
          <a:xfrm>
            <a:off x="209550" y="6339838"/>
            <a:ext cx="32337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https://qlikview.i.skane.se/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490C9B6B-D7CC-456A-9C64-E90B84D16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914172"/>
              </p:ext>
            </p:extLst>
          </p:nvPr>
        </p:nvGraphicFramePr>
        <p:xfrm>
          <a:off x="209550" y="1133668"/>
          <a:ext cx="11563350" cy="461716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136353236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4218723659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649479497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10069341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764231072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3615371753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1427103516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643830583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3100987700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419685525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401222765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1198656679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252388707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90508499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3620135029"/>
                    </a:ext>
                  </a:extLst>
                </a:gridCol>
              </a:tblGrid>
              <a:tr h="69573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Kommun</a:t>
                      </a:r>
                      <a:endParaRPr lang="sv-SE" sz="1400" b="1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202201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202202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202203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202204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202205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202206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202207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202208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202209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202210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202211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202212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202301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Medel</a:t>
                      </a:r>
                    </a:p>
                    <a:p>
                      <a:pPr algn="ct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-snitt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569439"/>
                  </a:ext>
                </a:extLst>
              </a:tr>
              <a:tr h="475327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Burlöv</a:t>
                      </a:r>
                      <a:endParaRPr lang="sv-SE" sz="1400" b="1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1,69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1,55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1,59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1,69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1,66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2,04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1,66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2,23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1,78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30867001"/>
                  </a:ext>
                </a:extLst>
              </a:tr>
              <a:tr h="315526">
                <a:tc>
                  <a:txBody>
                    <a:bodyPr/>
                    <a:lstStyle/>
                    <a:p>
                      <a:pPr algn="l" fontAlgn="ctr"/>
                      <a:endParaRPr lang="sv-SE" sz="1400" b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sv-SE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Eslöv</a:t>
                      </a:r>
                      <a:endParaRPr lang="sv-SE" sz="1400" b="1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1,76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1,56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1,82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2,09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2,08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2,08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1,49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1,52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1,96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1,79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1,72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2,19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1,84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12306432"/>
                  </a:ext>
                </a:extLst>
              </a:tr>
              <a:tr h="315526">
                <a:tc>
                  <a:txBody>
                    <a:bodyPr/>
                    <a:lstStyle/>
                    <a:p>
                      <a:pPr algn="l" fontAlgn="ctr"/>
                      <a:endParaRPr lang="sv-SE" sz="1400" b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sv-SE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Hörby</a:t>
                      </a:r>
                      <a:endParaRPr lang="sv-SE" sz="1400" b="1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2,07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1,96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2,12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1,88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2,03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2,23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1,94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2,06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1,78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89922835"/>
                  </a:ext>
                </a:extLst>
              </a:tr>
              <a:tr h="315526">
                <a:tc>
                  <a:txBody>
                    <a:bodyPr/>
                    <a:lstStyle/>
                    <a:p>
                      <a:pPr algn="l" fontAlgn="ctr"/>
                      <a:endParaRPr lang="sv-SE" sz="1400" b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sv-SE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Höör</a:t>
                      </a:r>
                      <a:endParaRPr lang="sv-SE" sz="1400" b="1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1,58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1,17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1,72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1,43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2,43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1,77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2,00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2,00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2,16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1,73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00100965"/>
                  </a:ext>
                </a:extLst>
              </a:tr>
              <a:tr h="475327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Kävlinge</a:t>
                      </a:r>
                      <a:endParaRPr lang="sv-SE" sz="1400" b="1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1,86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1,68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1,55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1,92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1,71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2,14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1,72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1,87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1,88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1,86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1,85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1,80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04532899"/>
                  </a:ext>
                </a:extLst>
              </a:tr>
              <a:tr h="475327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Lomma</a:t>
                      </a:r>
                      <a:endParaRPr lang="sv-SE" sz="1400" b="1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2,15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2,22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1,98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2,24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1,94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2,03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2,46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2,27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2,35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1,97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2,25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2,21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3,06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2,24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66434896"/>
                  </a:ext>
                </a:extLst>
              </a:tr>
              <a:tr h="315526">
                <a:tc>
                  <a:txBody>
                    <a:bodyPr/>
                    <a:lstStyle/>
                    <a:p>
                      <a:pPr algn="l" fontAlgn="ctr"/>
                      <a:endParaRPr lang="sv-SE" sz="1400" b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sv-SE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Lund</a:t>
                      </a:r>
                    </a:p>
                    <a:p>
                      <a:pPr algn="l" fontAlgn="ctr"/>
                      <a:endParaRPr lang="sv-SE" sz="1400" b="1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1,93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1,82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1,93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1,66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1,84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1,93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1,82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1,89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2,44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1,88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0182302"/>
                  </a:ext>
                </a:extLst>
              </a:tr>
              <a:tr h="54980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Staffanstorp</a:t>
                      </a:r>
                      <a:endParaRPr lang="sv-SE" sz="1400" b="1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1,70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1,68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1,80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1,58</a:t>
                      </a:r>
                      <a:endParaRPr lang="sv-SE" sz="1400" b="0" i="0" u="none" strike="noStrike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1,82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1,96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1,92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1,98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1,79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</a:t>
                      </a:r>
                      <a:endParaRPr lang="sv-SE" sz="1400" b="0" i="0" u="none" strike="noStrike" dirty="0">
                        <a:solidFill>
                          <a:srgbClr val="36363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1,82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90310188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0ADB0545-1EEF-47C5-9D13-101190F94DD0}"/>
              </a:ext>
            </a:extLst>
          </p:cNvPr>
          <p:cNvSpPr txBox="1"/>
          <p:nvPr/>
        </p:nvSpPr>
        <p:spPr>
          <a:xfrm>
            <a:off x="209550" y="5924550"/>
            <a:ext cx="300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Urval: alla, faktureringsbara</a:t>
            </a:r>
          </a:p>
        </p:txBody>
      </p:sp>
    </p:spTree>
    <p:extLst>
      <p:ext uri="{BB962C8B-B14F-4D97-AF65-F5344CB8AC3E}">
        <p14:creationId xmlns:p14="http://schemas.microsoft.com/office/powerpoint/2010/main" val="353085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42A22C-ED27-49A3-9CA5-3CB85C661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 anchor="t">
            <a:normAutofit/>
          </a:bodyPr>
          <a:lstStyle/>
          <a:p>
            <a:r>
              <a:rPr lang="sv-S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Andel återinläggningar under 2022 till och med januari 2023 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FC6F1FE-A162-4317-80AF-B309776C091C}"/>
              </a:ext>
            </a:extLst>
          </p:cNvPr>
          <p:cNvSpPr txBox="1"/>
          <p:nvPr/>
        </p:nvSpPr>
        <p:spPr>
          <a:xfrm>
            <a:off x="264660" y="5924260"/>
            <a:ext cx="6105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https://qlikview.i.skane.se/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E7E8009-AE67-4D1D-A3D0-A42190FF9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86" y="1212935"/>
            <a:ext cx="11582400" cy="194835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1827C20E-F211-43D3-844A-710535D01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7" y="3405214"/>
            <a:ext cx="11640910" cy="1953912"/>
          </a:xfrm>
          <a:prstGeom prst="rect">
            <a:avLst/>
          </a:prstGeom>
        </p:spPr>
      </p:pic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74D6CBA0-67CF-4082-BBA1-DD767DB9EBFA}"/>
              </a:ext>
            </a:extLst>
          </p:cNvPr>
          <p:cNvSpPr/>
          <p:nvPr/>
        </p:nvSpPr>
        <p:spPr>
          <a:xfrm>
            <a:off x="163285" y="2594948"/>
            <a:ext cx="11582400" cy="2721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52EB2087-58B7-482D-A205-B741B55FC149}"/>
              </a:ext>
            </a:extLst>
          </p:cNvPr>
          <p:cNvSpPr/>
          <p:nvPr/>
        </p:nvSpPr>
        <p:spPr>
          <a:xfrm>
            <a:off x="171450" y="4769303"/>
            <a:ext cx="11574235" cy="28847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4454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206DFCA-35C0-A7B8-074D-BA5E8738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Antal återinläggningar per hemort under 2022 till och med januari 2023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A8A29B2-9153-4A47-A386-F3DC5F632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0374"/>
            <a:ext cx="10972800" cy="33467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8997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265AFB-9570-420A-B681-4B48DE097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nätverket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1151CE-9EEE-4034-9500-DF35FB8BE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19176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Kommer inom kort att granska avvikelser från kommunerna i mellersta som rör SUS Lund under 2022:</a:t>
            </a:r>
          </a:p>
          <a:p>
            <a:pPr>
              <a:buFontTx/>
              <a:buChar char="-"/>
            </a:pPr>
            <a:r>
              <a:rPr lang="sv-S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Inom vilka kategorier rör det sig om?</a:t>
            </a:r>
          </a:p>
          <a:p>
            <a:pPr>
              <a:buFontTx/>
              <a:buChar char="-"/>
            </a:pPr>
            <a:r>
              <a:rPr lang="sv-S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Någon/några enheter som utmärker sig särskilt?</a:t>
            </a:r>
          </a:p>
          <a:p>
            <a:pPr>
              <a:buFontTx/>
              <a:buChar char="-"/>
            </a:pP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Förbättringsåtgärder </a:t>
            </a:r>
          </a:p>
        </p:txBody>
      </p:sp>
    </p:spTree>
    <p:extLst>
      <p:ext uri="{BB962C8B-B14F-4D97-AF65-F5344CB8AC3E}">
        <p14:creationId xmlns:p14="http://schemas.microsoft.com/office/powerpoint/2010/main" val="1322205293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Skåne">
  <a:themeElements>
    <a:clrScheme name="Region Skåne Strand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Region Skåne">
      <a:majorFont>
        <a:latin typeface="Arial" panose="020B0604020202020204"/>
        <a:ea typeface=""/>
        <a:cs typeface=""/>
      </a:majorFont>
      <a:minorFont>
        <a:latin typeface="Arial" panose="020B0604020202020204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lreg tjm mellersta 230120" id="{98195380-278B-404E-BA72-CF833E16D17A}" vid="{6D53B1E6-F485-41EA-95AA-AD85804F53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649d846f-5990-441a-b7ea-c87757b39728" ContentTypeId="0x0101000728167CD9C94899925BA69C4AF6743E1122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llertillochmed xmlns="http://schemas.microsoft.com/sharepoint/v3" xsi:nil="true"/>
    <Gallerfran xmlns="http://schemas.microsoft.com/sharepoint/v3">2022-03-13T23:00:00+00:00</Gallerfran>
    <Publiceringsdatum xmlns="http://schemas.microsoft.com/sharepoint/v3">2022-03-13T23:00:00+00:00</Publiceringsdatum>
    <h2c9d7dd9eeb4da4ac62aed9bea1dce9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Informationsmaterial</TermName>
          <TermId xmlns="http://schemas.microsoft.com/office/infopath/2007/PartnerControls">6564bb37-7519-47b5-a28d-bbe0dd5c58f7</TermId>
        </TermInfo>
      </Terms>
    </h2c9d7dd9eeb4da4ac62aed9bea1dce9>
    <bafcb4227c9043da9566b5ef78ddcc95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afcb4227c9043da9566b5ef78ddcc95>
    <b01f2f3f268b4d69803358402dbab91a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01f2f3f268b4d69803358402dbab91a>
    <Sakerhetsklass xmlns="http://schemas.microsoft.com/sharepoint/v3">Alla internt</Sakerhetsklass>
    <Dokumentforfattare xmlns="http://schemas.microsoft.com/sharepoint/v3">
      <UserInfo>
        <DisplayName>Hörlén Annika</DisplayName>
        <AccountId>6900</AccountId>
        <AccountType/>
      </UserInfo>
    </Dokumentforfattare>
    <Valdinnehallstyp xmlns="http://schemas.microsoft.com/sharepoint/v3">Informationmaterial</Valdinnehallstyp>
    <Externforfattare xmlns="http://schemas.microsoft.com/sharepoint/v3" xsi:nil="true"/>
    <Gallerforunderavdelningar xmlns="http://schemas.microsoft.com/sharepoint/v3">true</Gallerforunderavdelningar>
    <TaxCatchAll xmlns="08943ba7-0447-4cf0-b908-5d03d029f642">
      <Value>2458</Value>
      <Value>3319</Value>
    </TaxCatchAll>
    <Paminnelse xmlns="http://schemas.microsoft.com/sharepoint/v3">true</Paminnelse>
    <Aktuellversion xmlns="http://schemas.microsoft.com/sharepoint/v3">2</Aktuellversion>
    <Dokumentgodkannare xmlns="http://schemas.microsoft.com/sharepoint/v3" xsi:nil="true"/>
    <Comment xmlns="http://schemas.microsoft.com/sharepoint/v3" xsi:nil="true"/>
    <_dlc_DocId xmlns="a23a2f6b-7e21-49b1-b33f-300315b17fc7">RS03-00000102975</_dlc_DocId>
    <_dlc_DocIdUrl xmlns="a23a2f6b-7e21-49b1-b33f-300315b17fc7">
      <Url>http://dokumentportal.i.skane.se/_layouts/15/DocIdRedir.aspx?ID=RS03-00000102975</Url>
      <Description>RS03-00000102975</Description>
    </_dlc_DocIdUrl>
    <Dokumentslag xmlns="http://schemas.microsoft.com/sharepoint/v3">Informerande</Dokumentslag>
    <_dlc_DocIdPersistId xmlns="a23a2f6b-7e21-49b1-b33f-300315b17fc7">false</_dlc_DocIdPersistId>
  </documentManagement>
</p:properti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Informationmaterial" ma:contentTypeID="0x0101000728167CD9C94899925BA69C4AF6743E1122008026F9AFC070934998CB400726493303" ma:contentTypeVersion="36" ma:contentTypeDescription="Informerande" ma:contentTypeScope="" ma:versionID="a27e112612abd43f41d7e11b12199502">
  <xsd:schema xmlns:xsd="http://www.w3.org/2001/XMLSchema" xmlns:xs="http://www.w3.org/2001/XMLSchema" xmlns:p="http://schemas.microsoft.com/office/2006/metadata/properties" xmlns:ns1="http://schemas.microsoft.com/sharepoint/v3" xmlns:ns2="08943ba7-0447-4cf0-b908-5d03d029f642" xmlns:ns3="a23a2f6b-7e21-49b1-b33f-300315b17fc7" targetNamespace="http://schemas.microsoft.com/office/2006/metadata/properties" ma:root="true" ma:fieldsID="a48ccc16de756e6ccff5f19787005100" ns1:_="" ns2:_="" ns3:_="">
    <xsd:import namespace="http://schemas.microsoft.com/sharepoint/v3"/>
    <xsd:import namespace="08943ba7-0447-4cf0-b908-5d03d029f642"/>
    <xsd:import namespace="a23a2f6b-7e21-49b1-b33f-300315b17fc7"/>
    <xsd:element name="properties">
      <xsd:complexType>
        <xsd:sequence>
          <xsd:element name="documentManagement">
            <xsd:complexType>
              <xsd:all>
                <xsd:element ref="ns1:Dokumentforfattare"/>
                <xsd:element ref="ns2:TaxCatchAll" minOccurs="0"/>
                <xsd:element ref="ns2:TaxCatchAllLabel" minOccurs="0"/>
                <xsd:element ref="ns1:Externforfattare" minOccurs="0"/>
                <xsd:element ref="ns1:Gallerfran"/>
                <xsd:element ref="ns1:Gallertillochmed" minOccurs="0"/>
                <xsd:element ref="ns1:Paminnelse" minOccurs="0"/>
                <xsd:element ref="ns1:Publiceringsdatum"/>
                <xsd:element ref="ns1:bafcb4227c9043da9566b5ef78ddcc95" minOccurs="0"/>
                <xsd:element ref="ns1:Aktuellversion" minOccurs="0"/>
                <xsd:element ref="ns1:Valdinnehallstyp" minOccurs="0"/>
                <xsd:element ref="ns1:h2c9d7dd9eeb4da4ac62aed9bea1dce9" minOccurs="0"/>
                <xsd:element ref="ns1:b01f2f3f268b4d69803358402dbab91a" minOccurs="0"/>
                <xsd:element ref="ns1:Gallerforunderavdelningar" minOccurs="0"/>
                <xsd:element ref="ns1:Dokumentgodkannare" minOccurs="0"/>
                <xsd:element ref="ns1:Dokumentslag" minOccurs="0"/>
                <xsd:element ref="ns1:Sakerhetsklass"/>
                <xsd:element ref="ns1:Comment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kumentforfattare" ma:index="8" ma:displayName="Författare" ma:list="UserInfo" ma:internalName="Dokumentforfattare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forfattare" ma:index="11" nillable="true" ma:displayName="Extern författare" ma:internalName="Externforfattare">
      <xsd:simpleType>
        <xsd:restriction base="dms:Text"/>
      </xsd:simpleType>
    </xsd:element>
    <xsd:element name="Gallerfran" ma:index="12" ma:displayName="Gäller från" ma:format="DateOnly" ma:internalName="Gallerfran">
      <xsd:simpleType>
        <xsd:restriction base="dms:DateTime"/>
      </xsd:simpleType>
    </xsd:element>
    <xsd:element name="Gallertillochmed" ma:index="13" nillable="true" ma:displayName="Gäller till och med" ma:format="DateOnly" ma:internalName="Gallertillochmed">
      <xsd:simpleType>
        <xsd:restriction base="dms:DateTime"/>
      </xsd:simpleType>
    </xsd:element>
    <xsd:element name="Paminnelse" ma:index="14" nillable="true" ma:displayName="Påminnelse" ma:internalName="Paminnelse">
      <xsd:simpleType>
        <xsd:restriction base="dms:Boolean"/>
      </xsd:simpleType>
    </xsd:element>
    <xsd:element name="Publiceringsdatum" ma:index="15" ma:displayName="Publiceringsdatum" ma:format="DateOnly" ma:internalName="Publiceringsdatum">
      <xsd:simpleType>
        <xsd:restriction base="dms:DateTime"/>
      </xsd:simpleType>
    </xsd:element>
    <xsd:element name="bafcb4227c9043da9566b5ef78ddcc95" ma:index="16" ma:taxonomy="true" ma:internalName="bafcb4227c9043da9566b5ef78ddcc95" ma:taxonomyFieldName="Dokumentagandeenhet" ma:displayName="Dokumentägande enhet" ma:indexed="true" ma:default="" ma:fieldId="{bafcb422-7c90-43da-9566-b5ef78ddcc95}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Aktuellversion" ma:index="18" nillable="true" ma:displayName="Aktuell version" ma:hidden="true" ma:internalName="Aktuellversion">
      <xsd:simpleType>
        <xsd:restriction base="dms:Text"/>
      </xsd:simpleType>
    </xsd:element>
    <xsd:element name="Valdinnehallstyp" ma:index="19" nillable="true" ma:displayName="Vald innehållstyp" ma:hidden="true" ma:internalName="Valdinnehallstyp">
      <xsd:simpleType>
        <xsd:restriction base="dms:Text"/>
      </xsd:simpleType>
    </xsd:element>
    <xsd:element name="h2c9d7dd9eeb4da4ac62aed9bea1dce9" ma:index="20" ma:taxonomy="true" ma:internalName="h2c9d7dd9eeb4da4ac62aed9bea1dce9" ma:taxonomyFieldName="Taggning" ma:displayName="Ämnesområde" ma:readOnly="false" ma:default="" ma:fieldId="{12c9d7dd-9eeb-4da4-ac62-aed9bea1dce9}" ma:taxonomyMulti="true" ma:sspId="649d846f-5990-441a-b7ea-c87757b39728" ma:termSetId="c51e19ca-d4c2-4121-81f2-291317faa7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f2f3f268b4d69803358402dbab91a" ma:index="22" ma:taxonomy="true" ma:internalName="b01f2f3f268b4d69803358402dbab91a" ma:taxonomyFieldName="Gallerfor" ma:displayName="Gäller för" ma:default="" ma:fieldId="{b01f2f3f-268b-4d69-8033-58402dbab91a}" ma:taxonomyMulti="true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Gallerforunderavdelningar" ma:index="24" nillable="true" ma:displayName="Gäller för underavdelningar" ma:internalName="Gallerforunderavdelningar">
      <xsd:simpleType>
        <xsd:restriction base="dms:Boolean"/>
      </xsd:simpleType>
    </xsd:element>
    <xsd:element name="Dokumentgodkannare" ma:index="25" nillable="true" ma:displayName="Faktaägare" ma:hidden="true" ma:internalName="Dokumentgodkannare" ma:readOnly="false">
      <xsd:simpleType>
        <xsd:restriction base="dms:Text"/>
      </xsd:simpleType>
    </xsd:element>
    <xsd:element name="Dokumentslag" ma:index="26" nillable="true" ma:displayName="Dokumentslag" ma:internalName="Dokumentslag" ma:readOnly="true">
      <xsd:simpleType>
        <xsd:restriction base="dms:Text"/>
      </xsd:simpleType>
    </xsd:element>
    <xsd:element name="Sakerhetsklass" ma:index="27" ma:displayName="Säkerhetsklass" ma:internalName="Sakerhetsklass" ma:readOnly="false">
      <xsd:simpleType>
        <xsd:restriction base="dms:Choice">
          <xsd:enumeration value="Alla internt"/>
          <xsd:enumeration value="Alla"/>
        </xsd:restriction>
      </xsd:simpleType>
    </xsd:element>
    <xsd:element name="Comment" ma:index="28" nillable="true" ma:displayName="Beskrivning" ma:internalName="Commen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43ba7-0447-4cf0-b908-5d03d029f642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0cfea753-fe51-4d63-bfa0-6d9695f106c0}" ma:internalName="TaxCatchAll" ma:showField="CatchAllData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0cfea753-fe51-4d63-bfa0-6d9695f106c0}" ma:internalName="TaxCatchAllLabel" ma:readOnly="true" ma:showField="CatchAllDataLabel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a2f6b-7e21-49b1-b33f-300315b17fc7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8F79AE-76CB-4708-BAB4-3CB809BCAFE9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3D5B806C-DF68-48E5-AE8A-D4AF3F6B0017}">
  <ds:schemaRefs>
    <ds:schemaRef ds:uri="http://purl.org/dc/elements/1.1/"/>
    <ds:schemaRef ds:uri="08943ba7-0447-4cf0-b908-5d03d029f642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23a2f6b-7e21-49b1-b33f-300315b17fc7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79EAAD0-D469-486A-ABDF-7312A3EB578A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AE31B234-DEE3-42D9-B297-0333D2924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943ba7-0447-4cf0-b908-5d03d029f642"/>
    <ds:schemaRef ds:uri="a23a2f6b-7e21-49b1-b33f-300315b17f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6B14898E-7353-4BEA-9C0C-9E84DE307764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0120448F-3951-415A-927D-7B51345FFA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Delreg tjm mellersta 230120</Template>
  <TotalTime>0</TotalTime>
  <Words>321</Words>
  <Application>Microsoft Office PowerPoint</Application>
  <PresentationFormat>Bredbild</PresentationFormat>
  <Paragraphs>166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Calibri</vt:lpstr>
      <vt:lpstr>Region Skåne</vt:lpstr>
      <vt:lpstr>PowerPoint-presentation</vt:lpstr>
      <vt:lpstr>PowerPoint-presentation</vt:lpstr>
      <vt:lpstr>Utskrivningsklara 202201 till och med 202301 inom Skånes universitetssjukvård somatiken, antal vårddagar efter utskrivningsklardagen = 0 </vt:lpstr>
      <vt:lpstr>PowerPoint-presentation</vt:lpstr>
      <vt:lpstr>Genomsnitt antal dagar från utskrivningsklar hem till kommun 2022 till och med januari 2023</vt:lpstr>
      <vt:lpstr>Andel återinläggningar under 2022 till och med januari 2023 </vt:lpstr>
      <vt:lpstr>Antal återinläggningar per hemort under 2022 till och med januari 2023 </vt:lpstr>
      <vt:lpstr>I nätverket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Möte Delregional tjänstemannaberedning mellersta 230120</dc:title>
  <dc:creator>Andersson Anna IM</dc:creator>
  <cp:lastModifiedBy>Persson Jill</cp:lastModifiedBy>
  <cp:revision>29</cp:revision>
  <dcterms:created xsi:type="dcterms:W3CDTF">2023-01-16T10:53:18Z</dcterms:created>
  <dcterms:modified xsi:type="dcterms:W3CDTF">2023-03-14T09:32:05Z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0x0101000728167CD9C94899925BA69C4AF6743E1122008026F9AFC070934998CB400726493303</vt:lpwstr>
  </property>
  <property fmtid="{D5CDD505-2E9C-101B-9397-08002B2CF9AE}" pid="3" name="_dlc_DocIdItemGuid">
    <vt:lpwstr>d676e8fc-95ff-41c9-99e6-327efc644830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Order">
    <vt:r8>10297500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haredWithUsers">
    <vt:lpwstr/>
  </property>
  <property fmtid="{D5CDD505-2E9C-101B-9397-08002B2CF9AE}" pid="13" name="TemplateUrl">
    <vt:lpwstr/>
  </property>
  <property fmtid="{D5CDD505-2E9C-101B-9397-08002B2CF9AE}" pid="14" name="Overgripande">
    <vt:bool>false</vt:bool>
  </property>
</Properties>
</file>