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77" r:id="rId3"/>
    <p:sldId id="264" r:id="rId4"/>
    <p:sldId id="275" r:id="rId5"/>
    <p:sldId id="278" r:id="rId6"/>
    <p:sldId id="383" r:id="rId7"/>
    <p:sldId id="279" r:id="rId8"/>
    <p:sldId id="281" r:id="rId9"/>
    <p:sldId id="280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35" d="100"/>
          <a:sy n="35" d="100"/>
        </p:scale>
        <p:origin x="812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599FCC-3280-451B-A39F-E7BEF2304CFC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DA684F-03A5-4830-B485-3A23426E88B9}">
      <dgm:prSet/>
      <dgm:spPr/>
      <dgm:t>
        <a:bodyPr/>
        <a:lstStyle/>
        <a:p>
          <a:r>
            <a:rPr lang="en-US"/>
            <a:t>Samsjuklighetsutrednigen tydliggör de brister som vi redan har idag avseende personer med skadligt bruk/beroende och psykisk ohälsa. Slutbetänkandet kommer i januari 2023. </a:t>
          </a:r>
        </a:p>
      </dgm:t>
    </dgm:pt>
    <dgm:pt modelId="{A1E2C373-6D5E-43F9-905D-DBA60A5723CD}" type="parTrans" cxnId="{03151ABF-5E8B-4393-BE5E-767DC5E08BA6}">
      <dgm:prSet/>
      <dgm:spPr/>
      <dgm:t>
        <a:bodyPr/>
        <a:lstStyle/>
        <a:p>
          <a:endParaRPr lang="en-US"/>
        </a:p>
      </dgm:t>
    </dgm:pt>
    <dgm:pt modelId="{A6E2B10C-1929-498C-9690-7157351CA6DA}" type="sibTrans" cxnId="{03151ABF-5E8B-4393-BE5E-767DC5E08BA6}">
      <dgm:prSet/>
      <dgm:spPr/>
      <dgm:t>
        <a:bodyPr/>
        <a:lstStyle/>
        <a:p>
          <a:endParaRPr lang="en-US"/>
        </a:p>
      </dgm:t>
    </dgm:pt>
    <dgm:pt modelId="{A9B044F3-2BE8-45E3-85D4-08B257008500}">
      <dgm:prSet/>
      <dgm:spPr/>
      <dgm:t>
        <a:bodyPr/>
        <a:lstStyle/>
        <a:p>
          <a:r>
            <a:rPr lang="en-US"/>
            <a:t>Beslutet är tänkt att träda i kraft 1 januari 2026 och det kommer att föreslås femåriga stimulansmedel. </a:t>
          </a:r>
        </a:p>
      </dgm:t>
    </dgm:pt>
    <dgm:pt modelId="{8C54BB79-40EB-4644-8670-945303E24898}" type="parTrans" cxnId="{EE14F046-1D87-4117-93FC-313821C2954C}">
      <dgm:prSet/>
      <dgm:spPr/>
      <dgm:t>
        <a:bodyPr/>
        <a:lstStyle/>
        <a:p>
          <a:endParaRPr lang="en-US"/>
        </a:p>
      </dgm:t>
    </dgm:pt>
    <dgm:pt modelId="{A2C19861-02B2-408B-A784-B2F1374C6D95}" type="sibTrans" cxnId="{EE14F046-1D87-4117-93FC-313821C2954C}">
      <dgm:prSet/>
      <dgm:spPr/>
      <dgm:t>
        <a:bodyPr/>
        <a:lstStyle/>
        <a:p>
          <a:endParaRPr lang="en-US"/>
        </a:p>
      </dgm:t>
    </dgm:pt>
    <dgm:pt modelId="{0DA9B966-365E-446F-ABF2-914853A678A6}">
      <dgm:prSet/>
      <dgm:spPr/>
      <dgm:t>
        <a:bodyPr/>
        <a:lstStyle/>
        <a:p>
          <a:r>
            <a:rPr lang="en-US" dirty="0"/>
            <a:t>2022-11-08 </a:t>
          </a:r>
          <a:r>
            <a:rPr lang="en-US" dirty="0" err="1"/>
            <a:t>genomfördes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gemensam</a:t>
          </a:r>
          <a:r>
            <a:rPr lang="en-US" dirty="0"/>
            <a:t> </a:t>
          </a:r>
          <a:r>
            <a:rPr lang="en-US" dirty="0" err="1"/>
            <a:t>chefsdialog</a:t>
          </a:r>
          <a:r>
            <a:rPr lang="en-US" dirty="0"/>
            <a:t> och det </a:t>
          </a:r>
          <a:r>
            <a:rPr lang="en-US" dirty="0" err="1"/>
            <a:t>är</a:t>
          </a:r>
          <a:r>
            <a:rPr lang="en-US" dirty="0"/>
            <a:t> </a:t>
          </a:r>
          <a:r>
            <a:rPr lang="en-US" dirty="0" err="1"/>
            <a:t>tydligt</a:t>
          </a:r>
          <a:r>
            <a:rPr lang="en-US" dirty="0"/>
            <a:t> </a:t>
          </a:r>
          <a:r>
            <a:rPr lang="en-US" dirty="0" err="1"/>
            <a:t>att</a:t>
          </a:r>
          <a:r>
            <a:rPr lang="en-US" dirty="0"/>
            <a:t> det </a:t>
          </a:r>
          <a:r>
            <a:rPr lang="en-US" dirty="0" err="1"/>
            <a:t>behöver</a:t>
          </a:r>
          <a:r>
            <a:rPr lang="en-US" dirty="0"/>
            <a:t> </a:t>
          </a:r>
          <a:r>
            <a:rPr lang="en-US" dirty="0" err="1"/>
            <a:t>finnas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stabil</a:t>
          </a:r>
          <a:r>
            <a:rPr lang="en-US" dirty="0"/>
            <a:t> </a:t>
          </a:r>
          <a:r>
            <a:rPr lang="en-US" dirty="0" err="1"/>
            <a:t>organisation</a:t>
          </a:r>
          <a:r>
            <a:rPr lang="en-US" dirty="0"/>
            <a:t> för </a:t>
          </a:r>
          <a:r>
            <a:rPr lang="en-US" dirty="0" err="1"/>
            <a:t>arbetet</a:t>
          </a:r>
          <a:r>
            <a:rPr lang="en-US" dirty="0"/>
            <a:t> i Skåne.</a:t>
          </a:r>
        </a:p>
      </dgm:t>
    </dgm:pt>
    <dgm:pt modelId="{9B0D6B89-CAB2-4E5E-B359-2B9CDB577087}" type="parTrans" cxnId="{4D948C44-248F-422A-A711-A1FA473E2C93}">
      <dgm:prSet/>
      <dgm:spPr/>
      <dgm:t>
        <a:bodyPr/>
        <a:lstStyle/>
        <a:p>
          <a:endParaRPr lang="en-US"/>
        </a:p>
      </dgm:t>
    </dgm:pt>
    <dgm:pt modelId="{A6401C0D-D779-4007-90E7-98626C07ABBE}" type="sibTrans" cxnId="{4D948C44-248F-422A-A711-A1FA473E2C93}">
      <dgm:prSet/>
      <dgm:spPr/>
      <dgm:t>
        <a:bodyPr/>
        <a:lstStyle/>
        <a:p>
          <a:endParaRPr lang="en-US"/>
        </a:p>
      </dgm:t>
    </dgm:pt>
    <dgm:pt modelId="{3D30F881-B8FA-4CB6-AB1A-08E9075F0362}" type="pres">
      <dgm:prSet presAssocID="{7E599FCC-3280-451B-A39F-E7BEF2304CFC}" presName="linear" presStyleCnt="0">
        <dgm:presLayoutVars>
          <dgm:animLvl val="lvl"/>
          <dgm:resizeHandles val="exact"/>
        </dgm:presLayoutVars>
      </dgm:prSet>
      <dgm:spPr/>
    </dgm:pt>
    <dgm:pt modelId="{770A157C-F82E-474E-A8C5-0428B9EC7D34}" type="pres">
      <dgm:prSet presAssocID="{48DA684F-03A5-4830-B485-3A23426E88B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7F07D3F-CCA9-40EF-A661-708298A059C7}" type="pres">
      <dgm:prSet presAssocID="{A6E2B10C-1929-498C-9690-7157351CA6DA}" presName="spacer" presStyleCnt="0"/>
      <dgm:spPr/>
    </dgm:pt>
    <dgm:pt modelId="{B2730233-2A14-4F3D-BDE2-8DD5E7569D83}" type="pres">
      <dgm:prSet presAssocID="{A9B044F3-2BE8-45E3-85D4-08B25700850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CEAEC4C-B8DE-43BB-BC16-4E1D75CF3149}" type="pres">
      <dgm:prSet presAssocID="{A2C19861-02B2-408B-A784-B2F1374C6D95}" presName="spacer" presStyleCnt="0"/>
      <dgm:spPr/>
    </dgm:pt>
    <dgm:pt modelId="{8900521C-1117-47A9-ACB2-54D3D4649C47}" type="pres">
      <dgm:prSet presAssocID="{0DA9B966-365E-446F-ABF2-914853A678A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E633C18-B612-4A73-9B14-4D7F6142A6BC}" type="presOf" srcId="{A9B044F3-2BE8-45E3-85D4-08B257008500}" destId="{B2730233-2A14-4F3D-BDE2-8DD5E7569D83}" srcOrd="0" destOrd="0" presId="urn:microsoft.com/office/officeart/2005/8/layout/vList2"/>
    <dgm:cxn modelId="{C798E423-86C9-4C5C-93D4-7C4FE2A1CE5A}" type="presOf" srcId="{48DA684F-03A5-4830-B485-3A23426E88B9}" destId="{770A157C-F82E-474E-A8C5-0428B9EC7D34}" srcOrd="0" destOrd="0" presId="urn:microsoft.com/office/officeart/2005/8/layout/vList2"/>
    <dgm:cxn modelId="{DABBD662-69B9-4BC5-B6D1-7E7F69967B3C}" type="presOf" srcId="{0DA9B966-365E-446F-ABF2-914853A678A6}" destId="{8900521C-1117-47A9-ACB2-54D3D4649C47}" srcOrd="0" destOrd="0" presId="urn:microsoft.com/office/officeart/2005/8/layout/vList2"/>
    <dgm:cxn modelId="{4D948C44-248F-422A-A711-A1FA473E2C93}" srcId="{7E599FCC-3280-451B-A39F-E7BEF2304CFC}" destId="{0DA9B966-365E-446F-ABF2-914853A678A6}" srcOrd="2" destOrd="0" parTransId="{9B0D6B89-CAB2-4E5E-B359-2B9CDB577087}" sibTransId="{A6401C0D-D779-4007-90E7-98626C07ABBE}"/>
    <dgm:cxn modelId="{EE14F046-1D87-4117-93FC-313821C2954C}" srcId="{7E599FCC-3280-451B-A39F-E7BEF2304CFC}" destId="{A9B044F3-2BE8-45E3-85D4-08B257008500}" srcOrd="1" destOrd="0" parTransId="{8C54BB79-40EB-4644-8670-945303E24898}" sibTransId="{A2C19861-02B2-408B-A784-B2F1374C6D95}"/>
    <dgm:cxn modelId="{03151ABF-5E8B-4393-BE5E-767DC5E08BA6}" srcId="{7E599FCC-3280-451B-A39F-E7BEF2304CFC}" destId="{48DA684F-03A5-4830-B485-3A23426E88B9}" srcOrd="0" destOrd="0" parTransId="{A1E2C373-6D5E-43F9-905D-DBA60A5723CD}" sibTransId="{A6E2B10C-1929-498C-9690-7157351CA6DA}"/>
    <dgm:cxn modelId="{009F6CF7-C8ED-462C-AFF0-0BEA3D8E504E}" type="presOf" srcId="{7E599FCC-3280-451B-A39F-E7BEF2304CFC}" destId="{3D30F881-B8FA-4CB6-AB1A-08E9075F0362}" srcOrd="0" destOrd="0" presId="urn:microsoft.com/office/officeart/2005/8/layout/vList2"/>
    <dgm:cxn modelId="{1D5678E4-9646-45CA-B968-34B0178D0192}" type="presParOf" srcId="{3D30F881-B8FA-4CB6-AB1A-08E9075F0362}" destId="{770A157C-F82E-474E-A8C5-0428B9EC7D34}" srcOrd="0" destOrd="0" presId="urn:microsoft.com/office/officeart/2005/8/layout/vList2"/>
    <dgm:cxn modelId="{2E137724-5C16-43F0-9317-E9D358C1947B}" type="presParOf" srcId="{3D30F881-B8FA-4CB6-AB1A-08E9075F0362}" destId="{C7F07D3F-CCA9-40EF-A661-708298A059C7}" srcOrd="1" destOrd="0" presId="urn:microsoft.com/office/officeart/2005/8/layout/vList2"/>
    <dgm:cxn modelId="{1252A096-D167-4D63-B918-F85CF102D263}" type="presParOf" srcId="{3D30F881-B8FA-4CB6-AB1A-08E9075F0362}" destId="{B2730233-2A14-4F3D-BDE2-8DD5E7569D83}" srcOrd="2" destOrd="0" presId="urn:microsoft.com/office/officeart/2005/8/layout/vList2"/>
    <dgm:cxn modelId="{469E994A-3383-4E38-A584-1930E138E4CE}" type="presParOf" srcId="{3D30F881-B8FA-4CB6-AB1A-08E9075F0362}" destId="{ACEAEC4C-B8DE-43BB-BC16-4E1D75CF3149}" srcOrd="3" destOrd="0" presId="urn:microsoft.com/office/officeart/2005/8/layout/vList2"/>
    <dgm:cxn modelId="{D7120712-E472-4162-8056-4AFF18E2D952}" type="presParOf" srcId="{3D30F881-B8FA-4CB6-AB1A-08E9075F0362}" destId="{8900521C-1117-47A9-ACB2-54D3D4649C4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0A157C-F82E-474E-A8C5-0428B9EC7D34}">
      <dsp:nvSpPr>
        <dsp:cNvPr id="0" name=""/>
        <dsp:cNvSpPr/>
      </dsp:nvSpPr>
      <dsp:spPr>
        <a:xfrm>
          <a:off x="0" y="350018"/>
          <a:ext cx="7744571" cy="11583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Samsjuklighetsutrednigen tydliggör de brister som vi redan har idag avseende personer med skadligt bruk/beroende och psykisk ohälsa. Slutbetänkandet kommer i januari 2023. </a:t>
          </a:r>
        </a:p>
      </dsp:txBody>
      <dsp:txXfrm>
        <a:off x="56544" y="406562"/>
        <a:ext cx="7631483" cy="1045212"/>
      </dsp:txXfrm>
    </dsp:sp>
    <dsp:sp modelId="{B2730233-2A14-4F3D-BDE2-8DD5E7569D83}">
      <dsp:nvSpPr>
        <dsp:cNvPr id="0" name=""/>
        <dsp:cNvSpPr/>
      </dsp:nvSpPr>
      <dsp:spPr>
        <a:xfrm>
          <a:off x="0" y="1571678"/>
          <a:ext cx="7744571" cy="11583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Beslutet är tänkt att träda i kraft 1 januari 2026 och det kommer att föreslås femåriga stimulansmedel. </a:t>
          </a:r>
        </a:p>
      </dsp:txBody>
      <dsp:txXfrm>
        <a:off x="56544" y="1628222"/>
        <a:ext cx="7631483" cy="1045212"/>
      </dsp:txXfrm>
    </dsp:sp>
    <dsp:sp modelId="{8900521C-1117-47A9-ACB2-54D3D4649C47}">
      <dsp:nvSpPr>
        <dsp:cNvPr id="0" name=""/>
        <dsp:cNvSpPr/>
      </dsp:nvSpPr>
      <dsp:spPr>
        <a:xfrm>
          <a:off x="0" y="2793338"/>
          <a:ext cx="7744571" cy="11583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2022-11-08 </a:t>
          </a:r>
          <a:r>
            <a:rPr lang="en-US" sz="2200" kern="1200" dirty="0" err="1"/>
            <a:t>genomfördes</a:t>
          </a:r>
          <a:r>
            <a:rPr lang="en-US" sz="2200" kern="1200" dirty="0"/>
            <a:t> </a:t>
          </a:r>
          <a:r>
            <a:rPr lang="en-US" sz="2200" kern="1200" dirty="0" err="1"/>
            <a:t>en</a:t>
          </a:r>
          <a:r>
            <a:rPr lang="en-US" sz="2200" kern="1200" dirty="0"/>
            <a:t> </a:t>
          </a:r>
          <a:r>
            <a:rPr lang="en-US" sz="2200" kern="1200" dirty="0" err="1"/>
            <a:t>gemensam</a:t>
          </a:r>
          <a:r>
            <a:rPr lang="en-US" sz="2200" kern="1200" dirty="0"/>
            <a:t> </a:t>
          </a:r>
          <a:r>
            <a:rPr lang="en-US" sz="2200" kern="1200" dirty="0" err="1"/>
            <a:t>chefsdialog</a:t>
          </a:r>
          <a:r>
            <a:rPr lang="en-US" sz="2200" kern="1200" dirty="0"/>
            <a:t> och det </a:t>
          </a:r>
          <a:r>
            <a:rPr lang="en-US" sz="2200" kern="1200" dirty="0" err="1"/>
            <a:t>är</a:t>
          </a:r>
          <a:r>
            <a:rPr lang="en-US" sz="2200" kern="1200" dirty="0"/>
            <a:t> </a:t>
          </a:r>
          <a:r>
            <a:rPr lang="en-US" sz="2200" kern="1200" dirty="0" err="1"/>
            <a:t>tydligt</a:t>
          </a:r>
          <a:r>
            <a:rPr lang="en-US" sz="2200" kern="1200" dirty="0"/>
            <a:t> </a:t>
          </a:r>
          <a:r>
            <a:rPr lang="en-US" sz="2200" kern="1200" dirty="0" err="1"/>
            <a:t>att</a:t>
          </a:r>
          <a:r>
            <a:rPr lang="en-US" sz="2200" kern="1200" dirty="0"/>
            <a:t> det </a:t>
          </a:r>
          <a:r>
            <a:rPr lang="en-US" sz="2200" kern="1200" dirty="0" err="1"/>
            <a:t>behöver</a:t>
          </a:r>
          <a:r>
            <a:rPr lang="en-US" sz="2200" kern="1200" dirty="0"/>
            <a:t> </a:t>
          </a:r>
          <a:r>
            <a:rPr lang="en-US" sz="2200" kern="1200" dirty="0" err="1"/>
            <a:t>finnas</a:t>
          </a:r>
          <a:r>
            <a:rPr lang="en-US" sz="2200" kern="1200" dirty="0"/>
            <a:t> </a:t>
          </a:r>
          <a:r>
            <a:rPr lang="en-US" sz="2200" kern="1200" dirty="0" err="1"/>
            <a:t>en</a:t>
          </a:r>
          <a:r>
            <a:rPr lang="en-US" sz="2200" kern="1200" dirty="0"/>
            <a:t> </a:t>
          </a:r>
          <a:r>
            <a:rPr lang="en-US" sz="2200" kern="1200" dirty="0" err="1"/>
            <a:t>stabil</a:t>
          </a:r>
          <a:r>
            <a:rPr lang="en-US" sz="2200" kern="1200" dirty="0"/>
            <a:t> </a:t>
          </a:r>
          <a:r>
            <a:rPr lang="en-US" sz="2200" kern="1200" dirty="0" err="1"/>
            <a:t>organisation</a:t>
          </a:r>
          <a:r>
            <a:rPr lang="en-US" sz="2200" kern="1200" dirty="0"/>
            <a:t> för </a:t>
          </a:r>
          <a:r>
            <a:rPr lang="en-US" sz="2200" kern="1200" dirty="0" err="1"/>
            <a:t>arbetet</a:t>
          </a:r>
          <a:r>
            <a:rPr lang="en-US" sz="2200" kern="1200" dirty="0"/>
            <a:t> i Skåne.</a:t>
          </a:r>
        </a:p>
      </dsp:txBody>
      <dsp:txXfrm>
        <a:off x="56544" y="2849882"/>
        <a:ext cx="7631483" cy="1045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4A223-4768-4398-B868-400FD72F54E3}" type="datetimeFigureOut">
              <a:rPr lang="sv-SE" smtClean="0"/>
              <a:t>2023-01-20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EAB21-1CD2-4B2D-8BDC-21B58FC670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858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Reviderad</a:t>
            </a:r>
            <a:endParaRPr lang="en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15445-5C8E-44BF-B5A0-D6D939F163DB}" type="slidenum">
              <a:rPr lang="en-SE" smtClean="0"/>
              <a:t>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170707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Två år innan ikraftträdande och tre år efter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EAB21-1CD2-4B2D-8BDC-21B58FC6708F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7960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Utifrån de 10 bärande delarna i samsjuklighetsutredningen har vi, utifrån diskussionerna vid chefsdialogen  8 november, gjort bedömningen att man bör avvakta med vissa av delarna. Dessa är markerade med </a:t>
            </a:r>
            <a:r>
              <a:rPr lang="sv-SE" dirty="0">
                <a:sym typeface="Wingdings" panose="05000000000000000000" pitchFamily="2" charset="2"/>
              </a:rPr>
              <a:t>rosa.</a:t>
            </a:r>
          </a:p>
          <a:p>
            <a:r>
              <a:rPr lang="sv-SE" dirty="0">
                <a:sym typeface="Wingdings" panose="05000000000000000000" pitchFamily="2" charset="2"/>
              </a:rPr>
              <a:t>Vissa delar bedömer vi att man kan påbörja arbete med redan nu och dessa är markerade med gult</a:t>
            </a:r>
          </a:p>
          <a:p>
            <a:r>
              <a:rPr lang="sv-SE" dirty="0">
                <a:sym typeface="Wingdings" panose="05000000000000000000" pitchFamily="2" charset="2"/>
              </a:rPr>
              <a:t>Nummer 3, Sprutbyte är en verksamhet som redan finns med god tillgänglighet i Skåne och som har funnits över tid. Vi bedömer att denna punkt är klar och den är markerad med grönt.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4B4E0D-5B48-AF4D-824B-E170B93077B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974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EAB21-1CD2-4B2D-8BDC-21B58FC6708F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8806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15445-5C8E-44BF-B5A0-D6D939F163DB}" type="slidenum">
              <a:rPr lang="en-SE" smtClean="0"/>
              <a:t>6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805509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EAB21-1CD2-4B2D-8BDC-21B58FC6708F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0281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9BA99A-7C38-7545-9D16-2013E1BB8D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8133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dirty="0"/>
              <a:t>PowerPoint-mall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C87A503-72F0-DB49-AEED-62A5CDEAD7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813318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sv-SE" dirty="0"/>
              <a:t>för Vårdsamverkan Skåne</a:t>
            </a:r>
          </a:p>
        </p:txBody>
      </p:sp>
    </p:spTree>
    <p:extLst>
      <p:ext uri="{BB962C8B-B14F-4D97-AF65-F5344CB8AC3E}">
        <p14:creationId xmlns:p14="http://schemas.microsoft.com/office/powerpoint/2010/main" val="2944833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B25618-3213-A848-322D-BCD0C4211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6D20182-4D30-EE33-3FF0-84EF5BC50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4901779-D5AE-FE43-E426-AEE368D72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9F06-038D-46F4-B911-DB967D60BC5A}" type="datetime1">
              <a:rPr lang="sv-SE" smtClean="0"/>
              <a:t>2023-01-20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8D31EE9-8DE0-DF39-F75D-96B8FC037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3E8F937-9FD1-9AB9-345F-408BAC09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415A-EFC6-499F-99C2-14B07AD9D1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9380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i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9D78090A-F528-9343-8A24-89A28E0B1C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5688" y="2899376"/>
            <a:ext cx="7857307" cy="136842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4400" b="1" i="0">
                <a:solidFill>
                  <a:schemeClr val="bg1"/>
                </a:solidFill>
                <a:latin typeface="+mj-lt"/>
                <a:cs typeface="Arial Black" panose="020B0604020202020204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POWERPOINT-MALL</a:t>
            </a:r>
            <a:br>
              <a:rPr lang="en-GB" dirty="0"/>
            </a:br>
            <a:r>
              <a:rPr lang="en-GB" dirty="0"/>
              <a:t>CLICK TO EDIT TEXT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ED59BBC8-78DF-9643-BD80-82521C66E2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5688" y="2349500"/>
            <a:ext cx="6577012" cy="4016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Presentation</a:t>
            </a:r>
            <a:endParaRPr lang="en-SE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C0A3995-E9A0-4749-8E4D-55855FD080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4272523"/>
            <a:ext cx="6577012" cy="4016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Skåns</a:t>
            </a:r>
            <a:r>
              <a:rPr lang="en-GB" dirty="0"/>
              <a:t> </a:t>
            </a:r>
            <a:r>
              <a:rPr lang="en-GB" dirty="0" err="1"/>
              <a:t>Kommuner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4489283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A6BA53-F0FA-C343-B7BF-F8D6F3C623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2939" y="579878"/>
            <a:ext cx="7744571" cy="851357"/>
          </a:xfrm>
        </p:spPr>
        <p:txBody>
          <a:bodyPr/>
          <a:lstStyle/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3841262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era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DC4F8DD-9BE7-364D-8031-E375120D6B2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52938" y="1693626"/>
            <a:ext cx="7744571" cy="4301657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Punktlista centrerad</a:t>
            </a:r>
          </a:p>
          <a:p>
            <a:pPr lvl="0"/>
            <a:endParaRPr lang="sv-SE" dirty="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57B242AF-659E-D446-8357-FCE5D6CFDD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2939" y="579878"/>
            <a:ext cx="7744571" cy="851357"/>
          </a:xfrm>
        </p:spPr>
        <p:txBody>
          <a:bodyPr/>
          <a:lstStyle/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594472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nsterställ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DC4F8DD-9BE7-364D-8031-E375120D6B2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52938" y="1693626"/>
            <a:ext cx="7744571" cy="4301657"/>
          </a:xfrm>
        </p:spPr>
        <p:txBody>
          <a:bodyPr/>
          <a:lstStyle>
            <a:lvl1pPr marL="457200" indent="-457200" algn="l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Punktlista centrerad</a:t>
            </a:r>
          </a:p>
          <a:p>
            <a:pPr lvl="0"/>
            <a:endParaRPr lang="sv-SE" dirty="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57B242AF-659E-D446-8357-FCE5D6CFDD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2939" y="579878"/>
            <a:ext cx="7744571" cy="851357"/>
          </a:xfrm>
        </p:spPr>
        <p:txBody>
          <a:bodyPr/>
          <a:lstStyle/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475806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0212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vå stap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A6BA53-F0FA-C343-B7BF-F8D6F3C623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2939" y="579878"/>
            <a:ext cx="7744571" cy="851357"/>
          </a:xfrm>
        </p:spPr>
        <p:txBody>
          <a:bodyPr/>
          <a:lstStyle/>
          <a:p>
            <a:r>
              <a:rPr lang="sv-SE" dirty="0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BE5350-2968-7543-8689-F583FC8C34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2939" y="1924215"/>
            <a:ext cx="3697356" cy="416528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CE3C97C-C4FA-5048-8E31-5F81DCEE4D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0153" y="1924215"/>
            <a:ext cx="3697357" cy="41652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2241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9E06AE2-EB3C-8145-8A56-0E076994567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040959" y="254442"/>
            <a:ext cx="6128759" cy="61711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för att lägga till bild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455E6962-B958-7949-BC6B-821DBA17500F}"/>
              </a:ext>
            </a:extLst>
          </p:cNvPr>
          <p:cNvSpPr txBox="1"/>
          <p:nvPr userDrawn="1"/>
        </p:nvSpPr>
        <p:spPr>
          <a:xfrm>
            <a:off x="389614" y="1947824"/>
            <a:ext cx="7315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0" dirty="0">
                <a:solidFill>
                  <a:srgbClr val="D022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4392B00F-37D3-7F40-BE8D-E5190228F78D}"/>
              </a:ext>
            </a:extLst>
          </p:cNvPr>
          <p:cNvSpPr txBox="1"/>
          <p:nvPr userDrawn="1"/>
        </p:nvSpPr>
        <p:spPr>
          <a:xfrm>
            <a:off x="755374" y="3148152"/>
            <a:ext cx="2767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Skriv citat/text här</a:t>
            </a:r>
          </a:p>
        </p:txBody>
      </p:sp>
    </p:spTree>
    <p:extLst>
      <p:ext uri="{BB962C8B-B14F-4D97-AF65-F5344CB8AC3E}">
        <p14:creationId xmlns:p14="http://schemas.microsoft.com/office/powerpoint/2010/main" val="1906229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2">
            <a:extLst>
              <a:ext uri="{FF2B5EF4-FFF2-40B4-BE49-F238E27FC236}">
                <a16:creationId xmlns:a16="http://schemas.microsoft.com/office/drawing/2014/main" id="{1674E0BC-5AFB-3542-8A5F-D6106970C5A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51554" y="262393"/>
            <a:ext cx="9849969" cy="59087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för att lägga till bild</a:t>
            </a:r>
          </a:p>
        </p:txBody>
      </p:sp>
    </p:spTree>
    <p:extLst>
      <p:ext uri="{BB962C8B-B14F-4D97-AF65-F5344CB8AC3E}">
        <p14:creationId xmlns:p14="http://schemas.microsoft.com/office/powerpoint/2010/main" val="3457724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5C6BE1-54F2-5C3A-4124-1C0B598C4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2910687-7C32-17E2-35B8-DE83C8A89E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5E09FC2-74E9-59F5-6306-4763CFBB8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734A-6C6A-4861-ABEC-EA2B8233ECB0}" type="datetime1">
              <a:rPr lang="sv-SE" smtClean="0"/>
              <a:t>2023-01-20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C8269D-F145-2325-E90A-2307F5017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E5F65CA-AF9D-9363-98A6-14D5AF580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B415A-EFC6-499F-99C2-14B07AD9D1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7377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FBACF02-BF0D-004C-B330-FE19CA60E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823" y="1812330"/>
            <a:ext cx="61430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Powerpoint-mall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55BB3C1-75ED-BC4D-93F2-BB880B42A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3315693"/>
            <a:ext cx="8552290" cy="2861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för Vårdsamverkan Skåne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3C8CAF73-5A59-6C4D-BBA9-7D48E3925668}"/>
              </a:ext>
            </a:extLst>
          </p:cNvPr>
          <p:cNvSpPr/>
          <p:nvPr userDrawn="1"/>
        </p:nvSpPr>
        <p:spPr>
          <a:xfrm>
            <a:off x="10328988" y="-93306"/>
            <a:ext cx="1863012" cy="701662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>
            <a:outerShdw blurRad="50800" dir="5400000" sx="107000" sy="107000" algn="ctr" rotWithShape="0">
              <a:srgbClr val="000000">
                <a:alpha val="1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FC79C2E-6CB2-2C49-B5AE-AF6207F9952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10233" y="5789325"/>
            <a:ext cx="900521" cy="833686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DA6413D2-7EFC-FA4A-8BEE-FD4AACCF60BE}"/>
              </a:ext>
            </a:extLst>
          </p:cNvPr>
          <p:cNvSpPr txBox="1">
            <a:spLocks/>
          </p:cNvSpPr>
          <p:nvPr userDrawn="1"/>
        </p:nvSpPr>
        <p:spPr>
          <a:xfrm>
            <a:off x="178242" y="63547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1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Symbol" pitchFamily="2" charset="2"/>
              </a:rPr>
              <a:t></a:t>
            </a:r>
            <a:r>
              <a:rPr lang="sv-SE" sz="105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sv-SE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Vårdsamverkan Skåne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24E9748-A45B-054E-8910-397762ECC6E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527125" y="291716"/>
            <a:ext cx="1466736" cy="421806"/>
          </a:xfrm>
          <a:prstGeom prst="rect">
            <a:avLst/>
          </a:prstGeom>
        </p:spPr>
      </p:pic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C51C3738-7CCD-554C-8634-E799D47866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6B3B2-D4B9-4B0F-B31B-6296680E6BE1}" type="datetime1">
              <a:rPr lang="sv-SE" smtClean="0"/>
              <a:t>2023-01-20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563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kr.se/skr/halsasjukvard/utvecklingavverksamhet/psykiskhalsa/overenskommelsepsykiskhalsa.234.html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6F6009-25BA-1A42-BBC5-D05D34E120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5688" y="2789276"/>
            <a:ext cx="9770808" cy="1368426"/>
          </a:xfrm>
        </p:spPr>
        <p:txBody>
          <a:bodyPr/>
          <a:lstStyle/>
          <a:p>
            <a:r>
              <a:rPr lang="sv-SE" sz="4000" b="0" dirty="0"/>
              <a:t>Central tjänstemannaberedning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715E4-A54C-9A47-BD90-E2BD0A5020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2023-01-17</a:t>
            </a:r>
          </a:p>
          <a:p>
            <a:endParaRPr lang="sv-SE" dirty="0"/>
          </a:p>
          <a:p>
            <a:endParaRPr lang="sv-SE" dirty="0"/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22852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038C898-DB85-36B0-F9E6-F7EAF5CCB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939" y="579878"/>
            <a:ext cx="7744571" cy="851357"/>
          </a:xfrm>
        </p:spPr>
        <p:txBody>
          <a:bodyPr anchor="ctr">
            <a:noAutofit/>
          </a:bodyPr>
          <a:lstStyle/>
          <a:p>
            <a:r>
              <a:rPr lang="sv-SE" sz="2400" b="1" dirty="0"/>
              <a:t>Från delar till helhet – En reform för samordnade, behovsanpassade och personcentrerade insatser till personer med samsjuklighet, SOU 2021:93 </a:t>
            </a:r>
          </a:p>
        </p:txBody>
      </p:sp>
      <p:graphicFrame>
        <p:nvGraphicFramePr>
          <p:cNvPr id="7" name="Platshållare för innehåll 4">
            <a:extLst>
              <a:ext uri="{FF2B5EF4-FFF2-40B4-BE49-F238E27FC236}">
                <a16:creationId xmlns:a16="http://schemas.microsoft.com/office/drawing/2014/main" id="{1960B25C-B651-65E8-9684-A2C11AF8BE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2515417"/>
              </p:ext>
            </p:extLst>
          </p:nvPr>
        </p:nvGraphicFramePr>
        <p:xfrm>
          <a:off x="1152938" y="1693626"/>
          <a:ext cx="7744571" cy="4301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2791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text&#10;&#10;Automatiskt genererad beskrivning">
            <a:extLst>
              <a:ext uri="{FF2B5EF4-FFF2-40B4-BE49-F238E27FC236}">
                <a16:creationId xmlns:a16="http://schemas.microsoft.com/office/drawing/2014/main" id="{4ACD3211-B4DB-1A3C-C182-2652CA0CF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54" y="372593"/>
            <a:ext cx="9849969" cy="56883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073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tshållare för innehåll 11" descr="En bild som visar text&#10;&#10;Automatiskt genererad beskrivning">
            <a:extLst>
              <a:ext uri="{FF2B5EF4-FFF2-40B4-BE49-F238E27FC236}">
                <a16:creationId xmlns:a16="http://schemas.microsoft.com/office/drawing/2014/main" id="{FCF45A7C-CED4-ECDF-9727-E887C5D1B9A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tretch/>
        </p:blipFill>
        <p:spPr>
          <a:xfrm>
            <a:off x="351554" y="372594"/>
            <a:ext cx="9849969" cy="5688356"/>
          </a:xfrm>
          <a:noFill/>
        </p:spPr>
      </p:pic>
    </p:spTree>
    <p:extLst>
      <p:ext uri="{BB962C8B-B14F-4D97-AF65-F5344CB8AC3E}">
        <p14:creationId xmlns:p14="http://schemas.microsoft.com/office/powerpoint/2010/main" val="1632906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F8FA9DF0-01DD-A118-1AF7-EE5702722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938" y="1693626"/>
            <a:ext cx="7744571" cy="430165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sv-SE" sz="2200" dirty="0"/>
              <a:t>Samsjuklighetsutredningen och sammanställningen från chefsdialogen lyfts till Central Tjänstemannaberedning. </a:t>
            </a:r>
          </a:p>
          <a:p>
            <a:pPr marL="0" indent="0" algn="l">
              <a:buNone/>
            </a:pPr>
            <a:endParaRPr lang="sv-SE" sz="2200" dirty="0"/>
          </a:p>
          <a:p>
            <a:pPr marL="0" indent="0" algn="l">
              <a:buNone/>
            </a:pPr>
            <a:r>
              <a:rPr lang="sv-SE" sz="2200" dirty="0"/>
              <a:t>RSP lyfter vikten av en regional samordning, förslagsvis en regional samverkansgrupp för samsjuklighetsutredningen direkt under tjänstemannaberedningen med delregional representation. </a:t>
            </a:r>
          </a:p>
          <a:p>
            <a:pPr marL="0" indent="0" algn="l">
              <a:buNone/>
            </a:pPr>
            <a:endParaRPr lang="sv-SE" sz="2200" dirty="0"/>
          </a:p>
          <a:p>
            <a:pPr marL="0" indent="0" algn="l">
              <a:buNone/>
            </a:pPr>
            <a:r>
              <a:rPr lang="sv-SE" sz="2200" dirty="0"/>
              <a:t>Delregionerna uppmanas att skapa en samverkansstruktur kring frågan. 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038C898-DB85-36B0-F9E6-F7EAF5CCB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939" y="579878"/>
            <a:ext cx="7744571" cy="851357"/>
          </a:xfrm>
        </p:spPr>
        <p:txBody>
          <a:bodyPr anchor="ctr">
            <a:normAutofit/>
          </a:bodyPr>
          <a:lstStyle/>
          <a:p>
            <a:r>
              <a:rPr lang="sv-SE" sz="2400" b="1" dirty="0"/>
              <a:t>Beslut i Regional Samverkansgrupp Psykiatri </a:t>
            </a:r>
            <a:br>
              <a:rPr lang="sv-SE" sz="2400" b="1" dirty="0"/>
            </a:br>
            <a:r>
              <a:rPr lang="sv-SE" sz="2400" b="1" dirty="0"/>
              <a:t>2022-12- 08</a:t>
            </a:r>
          </a:p>
        </p:txBody>
      </p:sp>
    </p:spTree>
    <p:extLst>
      <p:ext uri="{BB962C8B-B14F-4D97-AF65-F5344CB8AC3E}">
        <p14:creationId xmlns:p14="http://schemas.microsoft.com/office/powerpoint/2010/main" val="3729334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307DBF1-4F40-CAA8-CF97-F414F6A27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938" y="2269375"/>
            <a:ext cx="7744571" cy="3725908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B81494D6-E863-6FD7-3ED7-E6567B5F4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</a:rPr>
              <a:t>​</a:t>
            </a:r>
            <a:br>
              <a:rPr lang="sv-SE" b="1" dirty="0"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sv-SE" b="1" dirty="0"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sv-SE" b="1" dirty="0"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sv-SE" b="1" dirty="0"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sv-SE" b="1" dirty="0"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sv-SE" b="1" dirty="0"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sv-SE" b="1" dirty="0"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sv-SE" b="1" dirty="0"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sv-SE" b="1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sv-SE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Överenskommelse Psykiatri hälsa och suicidprevention </a:t>
            </a:r>
            <a:br>
              <a:rPr lang="sv-SE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sv-SE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sv-SE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3565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0ECA478F-5401-AFAD-72DE-F0756A0B4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938" y="1693626"/>
            <a:ext cx="7744571" cy="4301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200" u="sng" dirty="0">
                <a:effectLst/>
                <a:hlinkClick r:id="rId2"/>
              </a:rPr>
              <a:t>https://skr.se/skr/halsasjukvard/utvecklingavverksamhet/psykiskhalsa/overenskommelsepsykiskhalsa.234.html</a:t>
            </a:r>
            <a:endParaRPr lang="sv-SE" sz="2200" u="sng" dirty="0">
              <a:effectLst/>
            </a:endParaRPr>
          </a:p>
          <a:p>
            <a:pPr marL="0" indent="0">
              <a:buNone/>
            </a:pPr>
            <a:endParaRPr lang="sv-SE" sz="2200" dirty="0">
              <a:effectLst/>
            </a:endParaRPr>
          </a:p>
          <a:p>
            <a:pPr marL="0" indent="0">
              <a:buNone/>
            </a:pPr>
            <a:r>
              <a:rPr lang="sv-SE" sz="2200" dirty="0"/>
              <a:t>3.3 En mer sammanhållen, behovsanpassad och personcentrerad vård och omsorg för personer med samsjuklighet</a:t>
            </a:r>
          </a:p>
          <a:p>
            <a:pPr marL="0" indent="0">
              <a:buNone/>
            </a:pPr>
            <a:r>
              <a:rPr lang="sv-SE" sz="2200" dirty="0"/>
              <a:t>3.5 En systematisk patient-, brukar- och anhörigmedverkan i vården och omsorgen</a:t>
            </a:r>
          </a:p>
          <a:p>
            <a:pPr marL="0" indent="0">
              <a:buNone/>
            </a:pPr>
            <a:r>
              <a:rPr lang="sv-SE" sz="2200" dirty="0"/>
              <a:t>3.6 Stärkt och utvecklat suicidpreventivt arbete</a:t>
            </a:r>
          </a:p>
          <a:p>
            <a:pPr marL="0" indent="0">
              <a:buNone/>
            </a:pPr>
            <a:endParaRPr lang="sv-SE" sz="2200" dirty="0"/>
          </a:p>
          <a:p>
            <a:pPr marL="0" indent="0">
              <a:buNone/>
            </a:pPr>
            <a:r>
              <a:rPr lang="sv-SE" sz="2200" dirty="0"/>
              <a:t>Totalt ca 46 645 244 kr (justerad utifrån beslut 16 jan)</a:t>
            </a:r>
          </a:p>
          <a:p>
            <a:pPr marL="0" indent="0">
              <a:buNone/>
            </a:pPr>
            <a:endParaRPr lang="sv-SE" sz="2200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D23C4196-C32E-6706-23F0-0FF970335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939" y="579878"/>
            <a:ext cx="7744571" cy="851357"/>
          </a:xfrm>
        </p:spPr>
        <p:txBody>
          <a:bodyPr anchor="ctr">
            <a:normAutofit/>
          </a:bodyPr>
          <a:lstStyle/>
          <a:p>
            <a:r>
              <a:rPr lang="sv-SE" sz="2100" b="1" kern="0" dirty="0"/>
              <a:t>Överenskommelse om psykisk hälsa </a:t>
            </a:r>
            <a:br>
              <a:rPr lang="sv-SE" sz="2100" b="1" kern="0" dirty="0"/>
            </a:br>
            <a:r>
              <a:rPr lang="sv-SE" sz="2100" b="1" kern="0" dirty="0"/>
              <a:t>och suicidprevention 2023 Länsgemensamma medel</a:t>
            </a:r>
            <a:endParaRPr lang="sv-SE" sz="2100" dirty="0"/>
          </a:p>
        </p:txBody>
      </p:sp>
    </p:spTree>
    <p:extLst>
      <p:ext uri="{BB962C8B-B14F-4D97-AF65-F5344CB8AC3E}">
        <p14:creationId xmlns:p14="http://schemas.microsoft.com/office/powerpoint/2010/main" val="1269399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5A929CEE-D43D-229F-7EC5-2F36B6CDC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938" y="1693626"/>
            <a:ext cx="7744571" cy="4301657"/>
          </a:xfrm>
        </p:spPr>
        <p:txBody>
          <a:bodyPr>
            <a:normAutofit/>
          </a:bodyPr>
          <a:lstStyle/>
          <a:p>
            <a:r>
              <a:rPr lang="sv-SE" sz="2600"/>
              <a:t>Fördelningen av medel bygger på en modell där varje delregion får 1mkr i bas för insatser för att skapa goda förutsättningar för samverkan för personer med samsjuklighet, 1 mkr för ett stärkt suicidpreventivt arbete och 0,3 mkr för patient- och brukarmedverkan. Resterande medel har fördelats utifrån invånarantal 2022. </a:t>
            </a:r>
          </a:p>
          <a:p>
            <a:endParaRPr lang="sv-SE" sz="2600"/>
          </a:p>
          <a:p>
            <a:r>
              <a:rPr lang="sv-SE" sz="2600"/>
              <a:t>4 mkr används för skånegemensamt utvecklingsarbete i linje med överenskommelsen. 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E93F72ED-19DC-DF5B-5194-192604892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939" y="579878"/>
            <a:ext cx="7744571" cy="851357"/>
          </a:xfrm>
        </p:spPr>
        <p:txBody>
          <a:bodyPr anchor="ctr">
            <a:normAutofit/>
          </a:bodyPr>
          <a:lstStyle/>
          <a:p>
            <a:r>
              <a:rPr lang="sv-SE" dirty="0"/>
              <a:t>Fördelning</a:t>
            </a:r>
          </a:p>
        </p:txBody>
      </p:sp>
    </p:spTree>
    <p:extLst>
      <p:ext uri="{BB962C8B-B14F-4D97-AF65-F5344CB8AC3E}">
        <p14:creationId xmlns:p14="http://schemas.microsoft.com/office/powerpoint/2010/main" val="4062838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Bildobjekt 1">
            <a:extLst>
              <a:ext uri="{FF2B5EF4-FFF2-40B4-BE49-F238E27FC236}">
                <a16:creationId xmlns:a16="http://schemas.microsoft.com/office/drawing/2014/main" id="{2E673481-B8E0-C1F5-289A-B0235453C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410" y="1410856"/>
            <a:ext cx="9849969" cy="37183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50019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̊rdsamverkan Skåne" id="{BDFE56B4-D865-904D-944B-50B29DA97DF2}" vid="{2268CEAC-C2AA-4C4C-AA46-740C7245D03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</Words>
  <Application>Microsoft Office PowerPoint</Application>
  <PresentationFormat>Bredbild</PresentationFormat>
  <Paragraphs>37</Paragraphs>
  <Slides>9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2" baseType="lpstr">
      <vt:lpstr>Arial</vt:lpstr>
      <vt:lpstr>Calibri</vt:lpstr>
      <vt:lpstr>1_Office-tema</vt:lpstr>
      <vt:lpstr>PowerPoint-presentation</vt:lpstr>
      <vt:lpstr>Från delar till helhet – En reform för samordnade, behovsanpassade och personcentrerade insatser till personer med samsjuklighet, SOU 2021:93 </vt:lpstr>
      <vt:lpstr>PowerPoint-presentation</vt:lpstr>
      <vt:lpstr>PowerPoint-presentation</vt:lpstr>
      <vt:lpstr>Beslut i Regional Samverkansgrupp Psykiatri  2022-12- 08</vt:lpstr>
      <vt:lpstr>​         Överenskommelse Psykiatri hälsa och suicidprevention    </vt:lpstr>
      <vt:lpstr>Överenskommelse om psykisk hälsa  och suicidprevention 2023 Länsgemensamma medel</vt:lpstr>
      <vt:lpstr>Fördelning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Från delar till helhet – En reform för samordnade, behovsanpassade och personcentrerade insatser till personer med samsjuklighet, SOU 2021:93</dc:title>
  <dc:creator>Emelie Sundén</dc:creator>
  <cp:lastModifiedBy>Mårtensson Eva</cp:lastModifiedBy>
  <cp:revision>9</cp:revision>
  <dcterms:created xsi:type="dcterms:W3CDTF">2023-01-11T12:32:26Z</dcterms:created>
  <dcterms:modified xsi:type="dcterms:W3CDTF">2023-01-20T13:06:31Z</dcterms:modified>
</cp:coreProperties>
</file>