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7"/>
    <p:sldMasterId id="2147483718" r:id="rId8"/>
  </p:sldMasterIdLst>
  <p:notesMasterIdLst>
    <p:notesMasterId r:id="rId22"/>
  </p:notesMasterIdLst>
  <p:sldIdLst>
    <p:sldId id="414" r:id="rId9"/>
    <p:sldId id="429" r:id="rId10"/>
    <p:sldId id="424" r:id="rId11"/>
    <p:sldId id="433" r:id="rId12"/>
    <p:sldId id="425" r:id="rId13"/>
    <p:sldId id="426" r:id="rId14"/>
    <p:sldId id="427" r:id="rId15"/>
    <p:sldId id="432" r:id="rId16"/>
    <p:sldId id="428" r:id="rId17"/>
    <p:sldId id="417" r:id="rId18"/>
    <p:sldId id="419" r:id="rId19"/>
    <p:sldId id="430" r:id="rId20"/>
    <p:sldId id="431" r:id="rId21"/>
  </p:sldIdLst>
  <p:sldSz cx="12192000" cy="6858000"/>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845" userDrawn="1">
          <p15:clr>
            <a:srgbClr val="A4A3A4"/>
          </p15:clr>
        </p15:guide>
        <p15:guide id="2" orient="horz" pos="1200">
          <p15:clr>
            <a:srgbClr val="A4A3A4"/>
          </p15:clr>
        </p15:guide>
        <p15:guide id="3" orient="horz" pos="3504">
          <p15:clr>
            <a:srgbClr val="A4A3A4"/>
          </p15:clr>
        </p15:guide>
        <p15:guide id="4" pos="576">
          <p15:clr>
            <a:srgbClr val="A4A3A4"/>
          </p15:clr>
        </p15:guide>
        <p15:guide id="5" pos="6656">
          <p15:clr>
            <a:srgbClr val="A4A3A4"/>
          </p15:clr>
        </p15:guide>
        <p15:guide id="6" pos="3712">
          <p15:clr>
            <a:srgbClr val="A4A3A4"/>
          </p15:clr>
        </p15:guide>
        <p15:guide id="7" pos="338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79F"/>
    <a:srgbClr val="2D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5816" autoAdjust="0"/>
  </p:normalViewPr>
  <p:slideViewPr>
    <p:cSldViewPr showGuides="1">
      <p:cViewPr varScale="1">
        <p:scale>
          <a:sx n="72" d="100"/>
          <a:sy n="72" d="100"/>
        </p:scale>
        <p:origin x="726" y="72"/>
      </p:cViewPr>
      <p:guideLst>
        <p:guide orient="horz" pos="845"/>
        <p:guide orient="horz" pos="1200"/>
        <p:guide orient="horz" pos="3504"/>
        <p:guide pos="576"/>
        <p:guide pos="6656"/>
        <p:guide pos="3712"/>
        <p:guide pos="338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0" d="100"/>
          <a:sy n="60" d="100"/>
        </p:scale>
        <p:origin x="-20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9D82DC-5434-4B13-AFDE-361B5E2118B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099" name="Rectangle 3">
            <a:extLst>
              <a:ext uri="{FF2B5EF4-FFF2-40B4-BE49-F238E27FC236}">
                <a16:creationId xmlns:a16="http://schemas.microsoft.com/office/drawing/2014/main" id="{3D1AD93E-D021-4F3F-8073-4A550286A78A}"/>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sv-SE"/>
          </a:p>
        </p:txBody>
      </p:sp>
      <p:sp>
        <p:nvSpPr>
          <p:cNvPr id="3076" name="Rectangle 4">
            <a:extLst>
              <a:ext uri="{FF2B5EF4-FFF2-40B4-BE49-F238E27FC236}">
                <a16:creationId xmlns:a16="http://schemas.microsoft.com/office/drawing/2014/main" id="{3D1B3C60-9B66-4B3C-BD18-03B9C358845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705CAB4D-95FC-4E1E-9C91-39D38488AF57}"/>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a:extLst>
              <a:ext uri="{FF2B5EF4-FFF2-40B4-BE49-F238E27FC236}">
                <a16:creationId xmlns:a16="http://schemas.microsoft.com/office/drawing/2014/main" id="{AFC18B5E-4434-42F2-8907-0C97DA06F6A6}"/>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103" name="Rectangle 7">
            <a:extLst>
              <a:ext uri="{FF2B5EF4-FFF2-40B4-BE49-F238E27FC236}">
                <a16:creationId xmlns:a16="http://schemas.microsoft.com/office/drawing/2014/main" id="{4EEC4E84-ADB6-447F-BDFA-AB701CF2603F}"/>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ea typeface="ヒラギノ角ゴ Pro W3"/>
                <a:cs typeface="ヒラギノ角ゴ Pro W3"/>
              </a:defRPr>
            </a:lvl1pPr>
          </a:lstStyle>
          <a:p>
            <a:pPr>
              <a:defRPr/>
            </a:pPr>
            <a:fld id="{B1BF5E35-0CD6-4D01-8E8D-A31FF9510064}" type="slidenum">
              <a:rPr lang="sv-SE" altLang="sv-SE"/>
              <a:pPr>
                <a:defRPr/>
              </a:pPr>
              <a:t>‹#›</a:t>
            </a:fld>
            <a:endParaRPr lang="sv-SE" altLang="sv-SE"/>
          </a:p>
        </p:txBody>
      </p:sp>
    </p:spTree>
    <p:extLst>
      <p:ext uri="{BB962C8B-B14F-4D97-AF65-F5344CB8AC3E}">
        <p14:creationId xmlns:p14="http://schemas.microsoft.com/office/powerpoint/2010/main" val="94354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68836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0825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11480690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format</a:t>
            </a:r>
            <a:endParaRPr lang="sv-SE" dirty="0"/>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402411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36166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7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F2D5CC-F833-48DB-B6B6-72FBF1F1A1CD}"/>
              </a:ext>
            </a:extLst>
          </p:cNvPr>
          <p:cNvSpPr>
            <a:spLocks noGrp="1"/>
          </p:cNvSpPr>
          <p:nvPr>
            <p:ph type="title"/>
          </p:nvPr>
        </p:nvSpPr>
        <p:spPr>
          <a:xfrm>
            <a:off x="695400" y="476672"/>
            <a:ext cx="5040560" cy="3960440"/>
          </a:xfrm>
          <a:prstGeom prst="rect">
            <a:avLst/>
          </a:prstGeom>
        </p:spPr>
        <p:txBody>
          <a:bodyPr/>
          <a:lstStyle/>
          <a:p>
            <a:r>
              <a:rPr lang="sv-SE"/>
              <a:t>Klicka här för att ändra format</a:t>
            </a:r>
          </a:p>
        </p:txBody>
      </p:sp>
      <p:sp>
        <p:nvSpPr>
          <p:cNvPr id="3" name="Rektangel 2">
            <a:extLst>
              <a:ext uri="{FF2B5EF4-FFF2-40B4-BE49-F238E27FC236}">
                <a16:creationId xmlns:a16="http://schemas.microsoft.com/office/drawing/2014/main" id="{1B487910-FAFB-488A-B7D0-1958B204828E}"/>
              </a:ext>
            </a:extLst>
          </p:cNvPr>
          <p:cNvSpPr/>
          <p:nvPr userDrawn="1"/>
        </p:nvSpPr>
        <p:spPr bwMode="auto">
          <a:xfrm>
            <a:off x="0" y="0"/>
            <a:ext cx="6528048"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94733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9030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063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208503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39123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53998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26152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73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32452"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24658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ld eller platta vä">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6456040"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25400" y="-26988"/>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88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174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88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60618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9951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65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7" r:id="rId4"/>
    <p:sldLayoutId id="2147483716"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5718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ent-natur.blogspot.com/2015/05/den-14-maj.html"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ardgivare.skane.se/siteassets/6.-it/it-stod-och-tjanster/pmo/vardenheterna---fillistning/funktionsmanualer---fillistning/manual-for-behandlingsbegransningar.pdf" TargetMode="External"/><Relationship Id="rId1" Type="http://schemas.openxmlformats.org/officeDocument/2006/relationships/slideLayout" Target="../slideLayouts/slideLayout2.xml"/><Relationship Id="rId4" Type="http://schemas.openxmlformats.org/officeDocument/2006/relationships/image" Target="cid:image002.png@01D8690B.608909A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9000" b="-19000"/>
          </a:stretch>
        </a:blip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1E8B455-97C0-4564-A0CD-09F1339D5616}"/>
              </a:ext>
            </a:extLst>
          </p:cNvPr>
          <p:cNvSpPr>
            <a:spLocks noGrp="1"/>
          </p:cNvSpPr>
          <p:nvPr>
            <p:ph type="ctrTitle"/>
          </p:nvPr>
        </p:nvSpPr>
        <p:spPr>
          <a:xfrm>
            <a:off x="914400" y="476673"/>
            <a:ext cx="9430072" cy="576064"/>
          </a:xfrm>
          <a:solidFill>
            <a:schemeClr val="bg1">
              <a:lumMod val="95000"/>
            </a:schemeClr>
          </a:solidFill>
        </p:spPr>
        <p:txBody>
          <a:bodyPr>
            <a:normAutofit/>
          </a:bodyPr>
          <a:lstStyle/>
          <a:p>
            <a:r>
              <a:rPr lang="sv-SE" sz="2400" dirty="0">
                <a:effectLst/>
                <a:latin typeface="Calibri" panose="020F0502020204030204" pitchFamily="34" charset="0"/>
                <a:cs typeface="Calibri" panose="020F0502020204030204" pitchFamily="34" charset="0"/>
              </a:rPr>
              <a:t>Delregional tjänstemannaberedning 2 mars </a:t>
            </a:r>
            <a:r>
              <a:rPr lang="sv-SE" sz="2400" dirty="0">
                <a:latin typeface="Calibri" panose="020F0502020204030204" pitchFamily="34" charset="0"/>
                <a:cs typeface="Calibri" panose="020F0502020204030204" pitchFamily="34" charset="0"/>
              </a:rPr>
              <a:t>2022</a:t>
            </a:r>
          </a:p>
        </p:txBody>
      </p:sp>
      <p:sp>
        <p:nvSpPr>
          <p:cNvPr id="2" name="textruta 1">
            <a:extLst>
              <a:ext uri="{FF2B5EF4-FFF2-40B4-BE49-F238E27FC236}">
                <a16:creationId xmlns:a16="http://schemas.microsoft.com/office/drawing/2014/main" id="{B218F983-E7CB-45BD-B6DE-353E78428FC4}"/>
              </a:ext>
            </a:extLst>
          </p:cNvPr>
          <p:cNvSpPr txBox="1"/>
          <p:nvPr/>
        </p:nvSpPr>
        <p:spPr>
          <a:xfrm>
            <a:off x="6456040" y="5733256"/>
            <a:ext cx="4248472" cy="523220"/>
          </a:xfrm>
          <a:prstGeom prst="rect">
            <a:avLst/>
          </a:prstGeom>
          <a:solidFill>
            <a:schemeClr val="accent1"/>
          </a:solidFill>
        </p:spPr>
        <p:txBody>
          <a:bodyPr wrap="square" rtlCol="0">
            <a:spAutoFit/>
          </a:bodyPr>
          <a:lstStyle/>
          <a:p>
            <a:pPr algn="l">
              <a:spcAft>
                <a:spcPts val="1200"/>
              </a:spcAft>
            </a:pPr>
            <a:r>
              <a:rPr lang="sv-SE" sz="2000" dirty="0">
                <a:latin typeface="Calibri" panose="020F0502020204030204" pitchFamily="34" charset="0"/>
                <a:cs typeface="Calibri" panose="020F0502020204030204" pitchFamily="34" charset="0"/>
              </a:rPr>
              <a:t>Anna Andersson SVU-handläggare SUS </a:t>
            </a:r>
            <a:r>
              <a:rPr lang="sv-SE" sz="2800" dirty="0"/>
              <a:t> </a:t>
            </a:r>
          </a:p>
        </p:txBody>
      </p:sp>
    </p:spTree>
    <p:extLst>
      <p:ext uri="{BB962C8B-B14F-4D97-AF65-F5344CB8AC3E}">
        <p14:creationId xmlns:p14="http://schemas.microsoft.com/office/powerpoint/2010/main" val="216028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787A4B2-1EF8-45D8-9A16-AF955B34B54F}"/>
              </a:ext>
            </a:extLst>
          </p:cNvPr>
          <p:cNvSpPr>
            <a:spLocks noGrp="1"/>
          </p:cNvSpPr>
          <p:nvPr>
            <p:ph type="title"/>
          </p:nvPr>
        </p:nvSpPr>
        <p:spPr>
          <a:xfrm>
            <a:off x="609600" y="274638"/>
            <a:ext cx="6926560" cy="490066"/>
          </a:xfrm>
          <a:solidFill>
            <a:schemeClr val="bg1">
              <a:lumMod val="95000"/>
            </a:schemeClr>
          </a:solidFill>
        </p:spPr>
        <p:txBody>
          <a:bodyPr>
            <a:normAutofit fontScale="90000"/>
          </a:bodyPr>
          <a:lstStyle/>
          <a:p>
            <a:r>
              <a:rPr lang="en-US" sz="2800" dirty="0">
                <a:latin typeface="Calibri" panose="020F0502020204030204" pitchFamily="34" charset="0"/>
                <a:cs typeface="Calibri" panose="020F0502020204030204" pitchFamily="34" charset="0"/>
              </a:rPr>
              <a:t>Antal återinläggningar i procent 2021 - 2022</a:t>
            </a:r>
          </a:p>
        </p:txBody>
      </p:sp>
      <p:pic>
        <p:nvPicPr>
          <p:cNvPr id="3" name="Bildobjekt 2">
            <a:extLst>
              <a:ext uri="{FF2B5EF4-FFF2-40B4-BE49-F238E27FC236}">
                <a16:creationId xmlns:a16="http://schemas.microsoft.com/office/drawing/2014/main" id="{B14001C2-3AC3-42E2-80D7-069112DC8507}"/>
              </a:ext>
            </a:extLst>
          </p:cNvPr>
          <p:cNvPicPr>
            <a:picLocks noChangeAspect="1"/>
          </p:cNvPicPr>
          <p:nvPr/>
        </p:nvPicPr>
        <p:blipFill>
          <a:blip r:embed="rId2"/>
          <a:stretch>
            <a:fillRect/>
          </a:stretch>
        </p:blipFill>
        <p:spPr>
          <a:xfrm>
            <a:off x="479376" y="3861048"/>
            <a:ext cx="10972800" cy="1508759"/>
          </a:xfrm>
          <a:prstGeom prst="rect">
            <a:avLst/>
          </a:prstGeom>
          <a:noFill/>
        </p:spPr>
      </p:pic>
      <p:sp>
        <p:nvSpPr>
          <p:cNvPr id="4" name="textruta 3">
            <a:extLst>
              <a:ext uri="{FF2B5EF4-FFF2-40B4-BE49-F238E27FC236}">
                <a16:creationId xmlns:a16="http://schemas.microsoft.com/office/drawing/2014/main" id="{70FD9242-895F-4880-B377-20356F689039}"/>
              </a:ext>
            </a:extLst>
          </p:cNvPr>
          <p:cNvSpPr txBox="1"/>
          <p:nvPr/>
        </p:nvSpPr>
        <p:spPr>
          <a:xfrm>
            <a:off x="454575" y="3337828"/>
            <a:ext cx="7142584" cy="461665"/>
          </a:xfrm>
          <a:prstGeom prst="rect">
            <a:avLst/>
          </a:prstGeom>
          <a:solidFill>
            <a:schemeClr val="bg1">
              <a:lumMod val="95000"/>
            </a:schemeClr>
          </a:solidFill>
        </p:spPr>
        <p:txBody>
          <a:bodyPr wrap="square" rtlCol="0">
            <a:spAutoFit/>
          </a:bodyPr>
          <a:lstStyle/>
          <a:p>
            <a:pPr algn="l">
              <a:spcAft>
                <a:spcPts val="1200"/>
              </a:spcAft>
            </a:pPr>
            <a:r>
              <a:rPr lang="sv-SE" b="1" dirty="0">
                <a:latin typeface="Calibri" panose="020F0502020204030204" pitchFamily="34" charset="0"/>
                <a:cs typeface="Calibri" panose="020F0502020204030204" pitchFamily="34" charset="0"/>
              </a:rPr>
              <a:t>Antal vårdtillfällen 2021 - 2022</a:t>
            </a:r>
          </a:p>
        </p:txBody>
      </p:sp>
      <p:pic>
        <p:nvPicPr>
          <p:cNvPr id="7" name="Bildobjekt 6">
            <a:extLst>
              <a:ext uri="{FF2B5EF4-FFF2-40B4-BE49-F238E27FC236}">
                <a16:creationId xmlns:a16="http://schemas.microsoft.com/office/drawing/2014/main" id="{693B7510-95E1-4336-96E2-7FF039173364}"/>
              </a:ext>
            </a:extLst>
          </p:cNvPr>
          <p:cNvPicPr>
            <a:picLocks noChangeAspect="1"/>
          </p:cNvPicPr>
          <p:nvPr/>
        </p:nvPicPr>
        <p:blipFill>
          <a:blip r:embed="rId3"/>
          <a:stretch>
            <a:fillRect/>
          </a:stretch>
        </p:blipFill>
        <p:spPr>
          <a:xfrm>
            <a:off x="468774" y="1256814"/>
            <a:ext cx="10513951" cy="1508759"/>
          </a:xfrm>
          <a:prstGeom prst="rect">
            <a:avLst/>
          </a:prstGeom>
        </p:spPr>
      </p:pic>
      <p:sp>
        <p:nvSpPr>
          <p:cNvPr id="2" name="Rektangel: rundade hörn 1">
            <a:extLst>
              <a:ext uri="{FF2B5EF4-FFF2-40B4-BE49-F238E27FC236}">
                <a16:creationId xmlns:a16="http://schemas.microsoft.com/office/drawing/2014/main" id="{BAC90912-668F-4D96-B991-2B0D7ABCA903}"/>
              </a:ext>
            </a:extLst>
          </p:cNvPr>
          <p:cNvSpPr/>
          <p:nvPr/>
        </p:nvSpPr>
        <p:spPr bwMode="auto">
          <a:xfrm flipV="1">
            <a:off x="479377" y="2348880"/>
            <a:ext cx="10081120" cy="14401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ktangel: rundade hörn 8">
            <a:extLst>
              <a:ext uri="{FF2B5EF4-FFF2-40B4-BE49-F238E27FC236}">
                <a16:creationId xmlns:a16="http://schemas.microsoft.com/office/drawing/2014/main" id="{46352392-C49B-4376-B916-E694585F77FF}"/>
              </a:ext>
            </a:extLst>
          </p:cNvPr>
          <p:cNvSpPr/>
          <p:nvPr/>
        </p:nvSpPr>
        <p:spPr bwMode="auto">
          <a:xfrm flipV="1">
            <a:off x="454574" y="4944003"/>
            <a:ext cx="10465961" cy="14118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83726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0235629-D6D0-477E-A630-3E7D99F1AC9B}"/>
              </a:ext>
            </a:extLst>
          </p:cNvPr>
          <p:cNvPicPr>
            <a:picLocks noChangeAspect="1"/>
          </p:cNvPicPr>
          <p:nvPr/>
        </p:nvPicPr>
        <p:blipFill>
          <a:blip r:embed="rId2"/>
          <a:stretch>
            <a:fillRect/>
          </a:stretch>
        </p:blipFill>
        <p:spPr>
          <a:xfrm>
            <a:off x="275264" y="1556792"/>
            <a:ext cx="11072456" cy="3561395"/>
          </a:xfrm>
          <a:prstGeom prst="rect">
            <a:avLst/>
          </a:prstGeom>
        </p:spPr>
      </p:pic>
      <p:sp>
        <p:nvSpPr>
          <p:cNvPr id="4" name="Rektangel: rundade hörn 3">
            <a:extLst>
              <a:ext uri="{FF2B5EF4-FFF2-40B4-BE49-F238E27FC236}">
                <a16:creationId xmlns:a16="http://schemas.microsoft.com/office/drawing/2014/main" id="{1CB11581-7220-407B-8398-169C2B15226A}"/>
              </a:ext>
            </a:extLst>
          </p:cNvPr>
          <p:cNvSpPr/>
          <p:nvPr/>
        </p:nvSpPr>
        <p:spPr bwMode="auto">
          <a:xfrm>
            <a:off x="4799856" y="1772816"/>
            <a:ext cx="2160240" cy="3600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05506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A3AE5C0-30CE-4A90-B706-1A18FA78F2D3}"/>
              </a:ext>
            </a:extLst>
          </p:cNvPr>
          <p:cNvPicPr>
            <a:picLocks noChangeAspect="1"/>
          </p:cNvPicPr>
          <p:nvPr/>
        </p:nvPicPr>
        <p:blipFill>
          <a:blip r:embed="rId2"/>
          <a:stretch>
            <a:fillRect/>
          </a:stretch>
        </p:blipFill>
        <p:spPr>
          <a:xfrm>
            <a:off x="609600" y="1196752"/>
            <a:ext cx="10972800" cy="3483861"/>
          </a:xfrm>
          <a:prstGeom prst="rect">
            <a:avLst/>
          </a:prstGeom>
          <a:noFill/>
        </p:spPr>
      </p:pic>
      <p:sp>
        <p:nvSpPr>
          <p:cNvPr id="6" name="Rektangel: rundade hörn 5">
            <a:extLst>
              <a:ext uri="{FF2B5EF4-FFF2-40B4-BE49-F238E27FC236}">
                <a16:creationId xmlns:a16="http://schemas.microsoft.com/office/drawing/2014/main" id="{14FC92F0-02BD-464B-BF4F-67464BCB79E8}"/>
              </a:ext>
            </a:extLst>
          </p:cNvPr>
          <p:cNvSpPr/>
          <p:nvPr/>
        </p:nvSpPr>
        <p:spPr bwMode="auto">
          <a:xfrm>
            <a:off x="4871864" y="1412776"/>
            <a:ext cx="2520280" cy="3600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71263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E2229-70C1-4ADC-9A21-1C6C087AA8D6}"/>
              </a:ext>
            </a:extLst>
          </p:cNvPr>
          <p:cNvSpPr>
            <a:spLocks noGrp="1"/>
          </p:cNvSpPr>
          <p:nvPr>
            <p:ph type="title"/>
          </p:nvPr>
        </p:nvSpPr>
        <p:spPr>
          <a:xfrm>
            <a:off x="609600" y="274638"/>
            <a:ext cx="10972800" cy="1143000"/>
          </a:xfrm>
        </p:spPr>
        <p:txBody>
          <a:bodyPr>
            <a:normAutofit/>
          </a:bodyPr>
          <a:lstStyle/>
          <a:p>
            <a:r>
              <a:rPr lang="sv-SE"/>
              <a:t>2021 - 2022</a:t>
            </a:r>
          </a:p>
        </p:txBody>
      </p:sp>
      <p:pic>
        <p:nvPicPr>
          <p:cNvPr id="9" name="Bildobjekt 8" descr="En bild som visar bord&#10;&#10;Automatiskt genererad beskrivning">
            <a:extLst>
              <a:ext uri="{FF2B5EF4-FFF2-40B4-BE49-F238E27FC236}">
                <a16:creationId xmlns:a16="http://schemas.microsoft.com/office/drawing/2014/main" id="{5CDB5E83-736F-4583-9E36-C5C8648F749D}"/>
              </a:ext>
            </a:extLst>
          </p:cNvPr>
          <p:cNvPicPr>
            <a:picLocks noChangeAspect="1"/>
          </p:cNvPicPr>
          <p:nvPr/>
        </p:nvPicPr>
        <p:blipFill>
          <a:blip r:embed="rId2"/>
          <a:stretch>
            <a:fillRect/>
          </a:stretch>
        </p:blipFill>
        <p:spPr>
          <a:xfrm>
            <a:off x="609600" y="1417638"/>
            <a:ext cx="10972800" cy="3401565"/>
          </a:xfrm>
          <a:prstGeom prst="rect">
            <a:avLst/>
          </a:prstGeom>
          <a:noFill/>
        </p:spPr>
      </p:pic>
    </p:spTree>
    <p:extLst>
      <p:ext uri="{BB962C8B-B14F-4D97-AF65-F5344CB8AC3E}">
        <p14:creationId xmlns:p14="http://schemas.microsoft.com/office/powerpoint/2010/main" val="36208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F039A6-3DE9-4954-82BC-0296E6AE2E28}"/>
              </a:ext>
            </a:extLst>
          </p:cNvPr>
          <p:cNvSpPr>
            <a:spLocks noGrp="1"/>
          </p:cNvSpPr>
          <p:nvPr>
            <p:ph type="title"/>
          </p:nvPr>
        </p:nvSpPr>
        <p:spPr>
          <a:xfrm>
            <a:off x="609600" y="274638"/>
            <a:ext cx="4478288" cy="634082"/>
          </a:xfrm>
          <a:solidFill>
            <a:schemeClr val="bg1">
              <a:lumMod val="95000"/>
            </a:schemeClr>
          </a:solidFill>
        </p:spPr>
        <p:txBody>
          <a:bodyPr/>
          <a:lstStyle/>
          <a:p>
            <a:r>
              <a:rPr lang="sv-SE" sz="3200" dirty="0">
                <a:latin typeface="Calibri Light" panose="020F0302020204030204" pitchFamily="34" charset="0"/>
                <a:cs typeface="Calibri Light" panose="020F0302020204030204" pitchFamily="34" charset="0"/>
              </a:rPr>
              <a:t>Projekt återinläggningar</a:t>
            </a:r>
          </a:p>
        </p:txBody>
      </p:sp>
      <p:sp>
        <p:nvSpPr>
          <p:cNvPr id="3" name="Platshållare för innehåll 2">
            <a:extLst>
              <a:ext uri="{FF2B5EF4-FFF2-40B4-BE49-F238E27FC236}">
                <a16:creationId xmlns:a16="http://schemas.microsoft.com/office/drawing/2014/main" id="{3EC82BAD-DCA0-4AB6-81AC-BF3C2D775412}"/>
              </a:ext>
            </a:extLst>
          </p:cNvPr>
          <p:cNvSpPr>
            <a:spLocks noGrp="1"/>
          </p:cNvSpPr>
          <p:nvPr>
            <p:ph idx="1"/>
          </p:nvPr>
        </p:nvSpPr>
        <p:spPr>
          <a:xfrm>
            <a:off x="609600" y="1600201"/>
            <a:ext cx="10972800" cy="2044823"/>
          </a:xfrm>
        </p:spPr>
        <p:txBody>
          <a:bodyPr/>
          <a:lstStyle/>
          <a:p>
            <a:r>
              <a:rPr lang="sv-SE" dirty="0"/>
              <a:t>Har fått in 3 ärenden hitintills, samtliga har lämnat samtycke till regionen om deltagande. </a:t>
            </a:r>
          </a:p>
        </p:txBody>
      </p:sp>
    </p:spTree>
    <p:extLst>
      <p:ext uri="{BB962C8B-B14F-4D97-AF65-F5344CB8AC3E}">
        <p14:creationId xmlns:p14="http://schemas.microsoft.com/office/powerpoint/2010/main" val="28255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875DA5-DA4D-4C0E-A706-6831DEE1C0E5}"/>
              </a:ext>
            </a:extLst>
          </p:cNvPr>
          <p:cNvSpPr>
            <a:spLocks noGrp="1"/>
          </p:cNvSpPr>
          <p:nvPr>
            <p:ph idx="1"/>
          </p:nvPr>
        </p:nvSpPr>
        <p:spPr>
          <a:xfrm>
            <a:off x="609600" y="476672"/>
            <a:ext cx="10972800" cy="4525963"/>
          </a:xfrm>
        </p:spPr>
        <p:txBody>
          <a:bodyPr/>
          <a:lstStyle/>
          <a:p>
            <a:pPr marL="0" indent="0">
              <a:lnSpc>
                <a:spcPts val="1250"/>
              </a:lnSpc>
              <a:spcBef>
                <a:spcPts val="900"/>
              </a:spcBef>
              <a:spcAft>
                <a:spcPts val="400"/>
              </a:spcAft>
              <a:buNone/>
            </a:pPr>
            <a:r>
              <a:rPr lang="sv-SE"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Dokumentation av beslut om behandlingsbegränsningar i PMO och SIP i Mina Plane</a:t>
            </a:r>
            <a:r>
              <a:rPr lang="sv-S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p>
          <a:p>
            <a:pPr marL="0" indent="0">
              <a:spcAft>
                <a:spcPts val="300"/>
              </a:spcAft>
              <a:buNone/>
            </a:pPr>
            <a:r>
              <a:rPr lang="sv-SE" sz="1800" dirty="0">
                <a:effectLst/>
                <a:latin typeface="Calibri" panose="020F0502020204030204" pitchFamily="34" charset="0"/>
                <a:ea typeface="Times New Roman" panose="02020603050405020304" pitchFamily="18" charset="0"/>
                <a:cs typeface="Calibri" panose="020F0502020204030204" pitchFamily="34" charset="0"/>
              </a:rPr>
              <a:t>För att kvalitetssäkra processen för hur beslut rörande livsuppehållande behandling och andra begränsningar i vårdnivå ska dokumenteras i primärvårdens journalsystem PMO har ett antal åtgärder vidtagits</a:t>
            </a:r>
            <a:r>
              <a:rPr lang="sv-SE" sz="1800" dirty="0">
                <a:latin typeface="Calibri" panose="020F0502020204030204" pitchFamily="34" charset="0"/>
                <a:ea typeface="Times New Roman" panose="02020603050405020304" pitchFamily="18" charset="0"/>
                <a:cs typeface="Calibri" panose="020F0502020204030204" pitchFamily="34" charset="0"/>
              </a:rPr>
              <a:t>:</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300"/>
              </a:spcAft>
              <a:buFontTx/>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Den för ändamålet </a:t>
            </a:r>
            <a:r>
              <a:rPr lang="sv-SE"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framtagna journalmallen ”Livsuppehållande behandling” ska användas </a:t>
            </a:r>
            <a:r>
              <a:rPr lang="sv-SE" sz="1800" dirty="0">
                <a:effectLst/>
                <a:latin typeface="Calibri" panose="020F0502020204030204" pitchFamily="34" charset="0"/>
                <a:ea typeface="Times New Roman" panose="02020603050405020304" pitchFamily="18" charset="0"/>
                <a:cs typeface="Calibri" panose="020F0502020204030204" pitchFamily="34" charset="0"/>
              </a:rPr>
              <a:t>och </a:t>
            </a:r>
            <a:r>
              <a:rPr lang="sv-SE"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är ett krav </a:t>
            </a:r>
            <a:r>
              <a:rPr lang="sv-SE" sz="1800" dirty="0">
                <a:effectLst/>
                <a:latin typeface="Calibri" panose="020F0502020204030204" pitchFamily="34" charset="0"/>
                <a:ea typeface="Times New Roman" panose="02020603050405020304" pitchFamily="18" charset="0"/>
                <a:cs typeface="Calibri" panose="020F0502020204030204" pitchFamily="34" charset="0"/>
              </a:rPr>
              <a:t>för att beslut om vårdnivå ska få synliggöras i patientens SIP. </a:t>
            </a:r>
          </a:p>
          <a:p>
            <a:pPr>
              <a:spcAft>
                <a:spcPts val="300"/>
              </a:spcAft>
              <a:buFontTx/>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IT-verktyget Mina Planer kommer från och med 25 maj att ha särskilda fält för att synliggöra om beslut om vårdnivå finns med datum för beslut/senaste uppdatering. </a:t>
            </a:r>
          </a:p>
          <a:p>
            <a:pPr>
              <a:spcAft>
                <a:spcPts val="300"/>
              </a:spcAft>
              <a:buFontTx/>
              <a:buChar char="-"/>
            </a:pPr>
            <a:r>
              <a:rPr lang="sv-SE" sz="1800" dirty="0">
                <a:effectLst/>
                <a:latin typeface="Calibri" panose="020F0502020204030204" pitchFamily="34" charset="0"/>
                <a:ea typeface="Times New Roman" panose="02020603050405020304" pitchFamily="18" charset="0"/>
                <a:cs typeface="Calibri" panose="020F0502020204030204" pitchFamily="34" charset="0"/>
              </a:rPr>
              <a:t>Ansvarig läkare/vårdenhet tillser att ansvarig sjuksköterska i kommunen erhåller en utskrift av journalanteckningen, vilken även kan läsas i NPÖ.</a:t>
            </a:r>
          </a:p>
          <a:p>
            <a:pPr marL="0" indent="0">
              <a:spcAft>
                <a:spcPts val="300"/>
              </a:spcAft>
              <a:buNone/>
            </a:pPr>
            <a:r>
              <a:rPr lang="sv-SE" sz="1800" dirty="0">
                <a:effectLst/>
                <a:latin typeface="Calibri" panose="020F0502020204030204" pitchFamily="34" charset="0"/>
                <a:ea typeface="Times New Roman" panose="02020603050405020304" pitchFamily="18" charset="0"/>
                <a:cs typeface="Calibri" panose="020F0502020204030204" pitchFamily="34" charset="0"/>
              </a:rPr>
              <a:t> </a:t>
            </a:r>
          </a:p>
          <a:p>
            <a:pPr>
              <a:spcAft>
                <a:spcPts val="3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Mer information om hur beslut avseende livsuppehållande behandling och andra begränsningar i vårdnivå ska dokumenteras finns på; </a:t>
            </a:r>
            <a:r>
              <a:rPr lang="sv-SE"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https://vardgivare.skane.se/siteassets/6.-it/it-stod-och-tjanster/pmo/vardenheterna---fillistning/funktionsmanualer---fillistning/manual-for-behandlingsbegransningar.pdf</a:t>
            </a:r>
            <a:r>
              <a:rPr lang="sv-SE"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endParaRPr lang="sv-SE" dirty="0"/>
          </a:p>
        </p:txBody>
      </p:sp>
      <p:sp>
        <p:nvSpPr>
          <p:cNvPr id="4" name="Rectangle 2">
            <a:extLst>
              <a:ext uri="{FF2B5EF4-FFF2-40B4-BE49-F238E27FC236}">
                <a16:creationId xmlns:a16="http://schemas.microsoft.com/office/drawing/2014/main" id="{4A72DF89-5790-41DB-9311-E9D629215B6D}"/>
              </a:ext>
            </a:extLst>
          </p:cNvPr>
          <p:cNvSpPr>
            <a:spLocks noChangeArrowheads="1"/>
          </p:cNvSpPr>
          <p:nvPr/>
        </p:nvSpPr>
        <p:spPr bwMode="auto">
          <a:xfrm>
            <a:off x="479377" y="4873223"/>
            <a:ext cx="7560840" cy="1508105"/>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sv-SE" altLang="sv-SE"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SIP:</a:t>
            </a:r>
            <a:r>
              <a:rPr kumimoji="0" lang="sv-SE" altLang="sv-SE"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Det kommer nu att </a:t>
            </a:r>
            <a:r>
              <a:rPr kumimoji="0" lang="sv-SE" altLang="sv-SE" sz="14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finnas nytt fält i SIP planen under "Riskbedömning och åtgärd</a:t>
            </a:r>
            <a:r>
              <a:rPr kumimoji="0" lang="sv-SE" altLang="sv-SE"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sv-SE" altLang="sv-S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Fältet har rubrik "Anteckning om patientens vårdnivå finns i journal" </a:t>
            </a:r>
          </a:p>
          <a:p>
            <a:pPr marL="0" marR="0" lvl="0" indent="0" algn="l" defTabSz="914400" rtl="0" eaLnBrk="0" fontAlgn="ctr"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och där ska ansvarig läkare dokumentera om det finns eventuella beslut om behandlingsbegränsningar som skrivs in i patientens journal. </a:t>
            </a:r>
            <a:endParaRPr kumimoji="0" lang="sv-SE" altLang="sv-S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1025" name="Bildobjekt 1">
            <a:extLst>
              <a:ext uri="{FF2B5EF4-FFF2-40B4-BE49-F238E27FC236}">
                <a16:creationId xmlns:a16="http://schemas.microsoft.com/office/drawing/2014/main" id="{3B0A2F05-F2B1-409E-8BF0-F7454348C49D}"/>
              </a:ext>
            </a:extLst>
          </p:cNvPr>
          <p:cNvPicPr>
            <a:picLocks noChangeAspect="1" noChangeArrowheads="1"/>
          </p:cNvPicPr>
          <p:nvPr/>
        </p:nvPicPr>
        <p:blipFill>
          <a:blip r:embed="rId3" r:link="rId4" cstate="screen">
            <a:extLst>
              <a:ext uri="{28A0092B-C50C-407E-A947-70E740481C1C}">
                <a14:useLocalDpi xmlns:a14="http://schemas.microsoft.com/office/drawing/2010/main" val="0"/>
              </a:ext>
            </a:extLst>
          </a:blip>
          <a:srcRect/>
          <a:stretch>
            <a:fillRect/>
          </a:stretch>
        </p:blipFill>
        <p:spPr bwMode="auto">
          <a:xfrm>
            <a:off x="8273497" y="4622205"/>
            <a:ext cx="3223103" cy="207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7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49C26F-A631-8975-A3EA-2A3E0B8BDC64}"/>
              </a:ext>
            </a:extLst>
          </p:cNvPr>
          <p:cNvSpPr>
            <a:spLocks noGrp="1"/>
          </p:cNvSpPr>
          <p:nvPr>
            <p:ph type="title"/>
          </p:nvPr>
        </p:nvSpPr>
        <p:spPr>
          <a:xfrm>
            <a:off x="191345" y="0"/>
            <a:ext cx="9433048" cy="980728"/>
          </a:xfrm>
          <a:solidFill>
            <a:schemeClr val="bg1">
              <a:lumMod val="95000"/>
            </a:schemeClr>
          </a:solidFill>
        </p:spPr>
        <p:txBody>
          <a:bodyPr/>
          <a:lstStyle/>
          <a:p>
            <a:br>
              <a:rPr lang="sv-SE" sz="1800" b="0" i="0" u="none" strike="noStrike" baseline="0" dirty="0">
                <a:solidFill>
                  <a:srgbClr val="000000"/>
                </a:solidFill>
                <a:latin typeface="Arial" panose="020B0604020202020204" pitchFamily="34" charset="0"/>
              </a:rPr>
            </a:br>
            <a:r>
              <a:rPr lang="sv-SE" sz="2000" b="0" i="0" u="none" strike="noStrike" baseline="0" dirty="0">
                <a:solidFill>
                  <a:srgbClr val="000000"/>
                </a:solidFill>
                <a:latin typeface="Calibri" panose="020F0502020204030204" pitchFamily="34" charset="0"/>
                <a:cs typeface="Calibri" panose="020F0502020204030204" pitchFamily="34" charset="0"/>
              </a:rPr>
              <a:t> Håkan Ewéo </a:t>
            </a:r>
            <a:r>
              <a:rPr lang="sv-SE" sz="1200" b="0" i="0" u="none" strike="noStrike" baseline="0" dirty="0">
                <a:solidFill>
                  <a:srgbClr val="000000"/>
                </a:solidFill>
                <a:latin typeface="Calibri" panose="020F0502020204030204" pitchFamily="34" charset="0"/>
                <a:cs typeface="Calibri" panose="020F0502020204030204" pitchFamily="34" charset="0"/>
              </a:rPr>
              <a:t>(Verksamhetscontroller Enheten för controlling/uppföljning Koncernstab ekonomistyrning Region Skåne) </a:t>
            </a:r>
            <a:r>
              <a:rPr lang="sv-SE" sz="2000" b="0" i="0" u="none" strike="noStrike" baseline="0" dirty="0">
                <a:solidFill>
                  <a:srgbClr val="000000"/>
                </a:solidFill>
                <a:latin typeface="Calibri" panose="020F0502020204030204" pitchFamily="34" charset="0"/>
                <a:cs typeface="Calibri" panose="020F0502020204030204" pitchFamily="34" charset="0"/>
              </a:rPr>
              <a:t>hade avstämningsmöte gällande samverkan vid utskrivning med alla socialchefer. </a:t>
            </a:r>
            <a:endParaRPr lang="en-US" sz="2000" dirty="0">
              <a:latin typeface="Calibri" panose="020F0502020204030204" pitchFamily="34" charset="0"/>
              <a:cs typeface="Calibri" panose="020F0502020204030204" pitchFamily="34" charset="0"/>
            </a:endParaRPr>
          </a:p>
        </p:txBody>
      </p:sp>
      <p:pic>
        <p:nvPicPr>
          <p:cNvPr id="5" name="Platshållare för innehåll 4">
            <a:extLst>
              <a:ext uri="{FF2B5EF4-FFF2-40B4-BE49-F238E27FC236}">
                <a16:creationId xmlns:a16="http://schemas.microsoft.com/office/drawing/2014/main" id="{1C43089C-F592-4D4A-80A4-09D6662D963F}"/>
              </a:ext>
            </a:extLst>
          </p:cNvPr>
          <p:cNvPicPr>
            <a:picLocks noGrp="1" noChangeAspect="1"/>
          </p:cNvPicPr>
          <p:nvPr>
            <p:ph idx="1"/>
          </p:nvPr>
        </p:nvPicPr>
        <p:blipFill>
          <a:blip r:embed="rId2"/>
          <a:stretch>
            <a:fillRect/>
          </a:stretch>
        </p:blipFill>
        <p:spPr>
          <a:xfrm>
            <a:off x="1690" y="980728"/>
            <a:ext cx="11278886" cy="6117334"/>
          </a:xfrm>
          <a:noFill/>
        </p:spPr>
      </p:pic>
      <p:sp>
        <p:nvSpPr>
          <p:cNvPr id="6" name="textruta 5">
            <a:extLst>
              <a:ext uri="{FF2B5EF4-FFF2-40B4-BE49-F238E27FC236}">
                <a16:creationId xmlns:a16="http://schemas.microsoft.com/office/drawing/2014/main" id="{B8A765D6-BCEC-49C1-896C-3C25FF638757}"/>
              </a:ext>
            </a:extLst>
          </p:cNvPr>
          <p:cNvSpPr txBox="1"/>
          <p:nvPr/>
        </p:nvSpPr>
        <p:spPr>
          <a:xfrm>
            <a:off x="9624392" y="2132856"/>
            <a:ext cx="2232248" cy="2308324"/>
          </a:xfrm>
          <a:prstGeom prst="rect">
            <a:avLst/>
          </a:prstGeom>
          <a:solidFill>
            <a:schemeClr val="bg1">
              <a:lumMod val="95000"/>
            </a:schemeClr>
          </a:solidFill>
          <a:ln>
            <a:solidFill>
              <a:srgbClr val="FF0000"/>
            </a:solidFill>
          </a:ln>
        </p:spPr>
        <p:txBody>
          <a:bodyPr wrap="square" rtlCol="0">
            <a:spAutoFit/>
          </a:bodyPr>
          <a:lstStyle/>
          <a:p>
            <a:r>
              <a:rPr lang="sv-SE" sz="1600" dirty="0">
                <a:effectLst/>
                <a:latin typeface="Calibri" panose="020F0502020204030204" pitchFamily="34" charset="0"/>
                <a:ea typeface="Calibri" panose="020F0502020204030204" pitchFamily="34" charset="0"/>
                <a:cs typeface="Times New Roman" panose="02020603050405020304" pitchFamily="18" charset="0"/>
              </a:rPr>
              <a:t>Med den vårdplatsbrist vi har räknas varje dygn.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600" dirty="0">
                <a:effectLst/>
                <a:latin typeface="Calibri" panose="020F0502020204030204" pitchFamily="34" charset="0"/>
                <a:ea typeface="Calibri" panose="020F0502020204030204" pitchFamily="34" charset="0"/>
                <a:cs typeface="Times New Roman" panose="02020603050405020304" pitchFamily="18" charset="0"/>
              </a:rPr>
              <a:t>Vi upplever att kommunerna i Mellersta anstränger sig för att patienterna ska tas hem utan dröjsmål när de är utskrivningsklara.</a:t>
            </a:r>
          </a:p>
        </p:txBody>
      </p:sp>
    </p:spTree>
    <p:extLst>
      <p:ext uri="{BB962C8B-B14F-4D97-AF65-F5344CB8AC3E}">
        <p14:creationId xmlns:p14="http://schemas.microsoft.com/office/powerpoint/2010/main" val="132269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9E75A0-9110-4C30-B7BB-914E274E08C3}"/>
              </a:ext>
            </a:extLst>
          </p:cNvPr>
          <p:cNvSpPr>
            <a:spLocks noGrp="1"/>
          </p:cNvSpPr>
          <p:nvPr>
            <p:ph type="title"/>
          </p:nvPr>
        </p:nvSpPr>
        <p:spPr>
          <a:solidFill>
            <a:schemeClr val="bg1">
              <a:lumMod val="95000"/>
            </a:schemeClr>
          </a:solidFill>
        </p:spPr>
        <p:txBody>
          <a:bodyPr/>
          <a:lstStyle/>
          <a:p>
            <a:r>
              <a:rPr lang="sv-SE" sz="2400" b="1" dirty="0">
                <a:solidFill>
                  <a:srgbClr val="000000"/>
                </a:solidFill>
                <a:effectLst/>
                <a:latin typeface="Calibri" panose="020F0502020204030204" pitchFamily="34" charset="0"/>
                <a:ea typeface="Times New Roman" panose="02020603050405020304" pitchFamily="18" charset="0"/>
              </a:rPr>
              <a:t>”Skulle vara intressant att höra hur Nätverksgrupp för samverkan vid utskrivning mellan Region Skåne och kommunerna i Mellersta” ser på den bild som presenterades av Håkan Eweó”</a:t>
            </a:r>
            <a:br>
              <a:rPr lang="sv-SE" sz="2400" dirty="0">
                <a:effectLst/>
                <a:latin typeface="Times New Roman" panose="02020603050405020304" pitchFamily="18" charset="0"/>
                <a:ea typeface="Times New Roman" panose="02020603050405020304" pitchFamily="18" charset="0"/>
              </a:rPr>
            </a:br>
            <a:endParaRPr lang="sv-SE" sz="2400" dirty="0"/>
          </a:p>
        </p:txBody>
      </p:sp>
      <p:sp>
        <p:nvSpPr>
          <p:cNvPr id="3" name="Platshållare för innehåll 2">
            <a:extLst>
              <a:ext uri="{FF2B5EF4-FFF2-40B4-BE49-F238E27FC236}">
                <a16:creationId xmlns:a16="http://schemas.microsoft.com/office/drawing/2014/main" id="{C10B9D56-412D-4449-8D2C-AFD7117FF319}"/>
              </a:ext>
            </a:extLst>
          </p:cNvPr>
          <p:cNvSpPr>
            <a:spLocks noGrp="1"/>
          </p:cNvSpPr>
          <p:nvPr>
            <p:ph idx="1"/>
          </p:nvPr>
        </p:nvSpPr>
        <p:spPr>
          <a:xfrm>
            <a:off x="609600" y="1772816"/>
            <a:ext cx="10972800" cy="4525963"/>
          </a:xfrm>
        </p:spPr>
        <p:txBody>
          <a:bodyPr/>
          <a:lstStyle/>
          <a:p>
            <a:pPr marL="0" indent="0" hangingPunct="0">
              <a:buNone/>
            </a:pPr>
            <a:r>
              <a:rPr lang="sv-SE"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Från Anna Natzén, Staffanstorp </a:t>
            </a:r>
          </a:p>
          <a:p>
            <a:pPr hangingPunct="0"/>
            <a:r>
              <a:rPr lang="sv-SE" sz="1800" dirty="0">
                <a:effectLst/>
                <a:latin typeface="Calibri" panose="020F0502020204030204" pitchFamily="34" charset="0"/>
                <a:ea typeface="Times New Roman" panose="02020603050405020304" pitchFamily="18" charset="0"/>
              </a:rPr>
              <a:t>Vi ser vad statistiken visar, men tänker att den som gjort den måste ha med sig att i väldigt många ärenden med utskrivningsklara patienter saknas t ex ställningstagande eller annan väsentligen info för att kommunen ska kunna hantera ärendet. </a:t>
            </a:r>
            <a:endParaRPr lang="sv-SE" sz="1800" dirty="0">
              <a:effectLst/>
              <a:latin typeface="Times New Roman" panose="02020603050405020304" pitchFamily="18" charset="0"/>
              <a:ea typeface="Times New Roman" panose="02020603050405020304" pitchFamily="18" charset="0"/>
            </a:endParaRPr>
          </a:p>
          <a:p>
            <a:pPr hangingPunct="0"/>
            <a:r>
              <a:rPr lang="sv-SE" sz="1800" dirty="0">
                <a:effectLst/>
                <a:latin typeface="Calibri" panose="020F0502020204030204" pitchFamily="34" charset="0"/>
                <a:ea typeface="Times New Roman" panose="02020603050405020304" pitchFamily="18" charset="0"/>
              </a:rPr>
              <a:t>Detta gör att de slutsatser som dras kunde sett ut på ett annat sätt om rätt förutsättningar fanns. </a:t>
            </a:r>
            <a:endParaRPr lang="sv-SE" sz="1800" dirty="0">
              <a:effectLst/>
              <a:latin typeface="Times New Roman" panose="02020603050405020304" pitchFamily="18" charset="0"/>
              <a:ea typeface="Times New Roman" panose="02020603050405020304" pitchFamily="18" charset="0"/>
            </a:endParaRPr>
          </a:p>
          <a:p>
            <a:pPr marL="0" indent="0" hangingPunct="0">
              <a:buNone/>
            </a:pPr>
            <a:endParaRPr lang="sv-SE" sz="1800" dirty="0">
              <a:effectLst/>
              <a:latin typeface="Times New Roman" panose="02020603050405020304" pitchFamily="18" charset="0"/>
              <a:ea typeface="Times New Roman" panose="02020603050405020304" pitchFamily="18" charset="0"/>
            </a:endParaRPr>
          </a:p>
          <a:p>
            <a:pPr hangingPunct="0"/>
            <a:r>
              <a:rPr lang="sv-SE" sz="1800" dirty="0">
                <a:effectLst/>
                <a:latin typeface="Calibri" panose="020F0502020204030204" pitchFamily="34" charset="0"/>
                <a:ea typeface="Times New Roman" panose="02020603050405020304" pitchFamily="18" charset="0"/>
              </a:rPr>
              <a:t>Det behöver inte heller innebära att ärendena hanteras snabbare då kommunerna fortsatt kan behöva eftersöka information och prioritera ärenden där info saknas framför hanteringen av  de ärenden som är fullständiga. Eftersom kommunerna då behöver arbeta mot att ingen patientens ärende överstiger tre vårddygn</a:t>
            </a:r>
            <a:r>
              <a:rPr lang="sv-SE" sz="1800" dirty="0">
                <a:effectLst/>
                <a:latin typeface="Times New Roman" panose="02020603050405020304" pitchFamily="18" charset="0"/>
                <a:ea typeface="Times New Roman" panose="02020603050405020304" pitchFamily="18" charset="0"/>
              </a:rPr>
              <a:t>. </a:t>
            </a:r>
          </a:p>
          <a:p>
            <a:pPr marL="0" indent="0">
              <a:buNone/>
            </a:pPr>
            <a:endParaRPr lang="sv-SE" dirty="0"/>
          </a:p>
        </p:txBody>
      </p:sp>
    </p:spTree>
    <p:extLst>
      <p:ext uri="{BB962C8B-B14F-4D97-AF65-F5344CB8AC3E}">
        <p14:creationId xmlns:p14="http://schemas.microsoft.com/office/powerpoint/2010/main" val="70999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0A00BF-9943-4C09-A94B-91A0F4474694}"/>
              </a:ext>
            </a:extLst>
          </p:cNvPr>
          <p:cNvSpPr>
            <a:spLocks noGrp="1"/>
          </p:cNvSpPr>
          <p:nvPr>
            <p:ph type="title"/>
          </p:nvPr>
        </p:nvSpPr>
        <p:spPr>
          <a:xfrm>
            <a:off x="609600" y="274638"/>
            <a:ext cx="10972800" cy="346050"/>
          </a:xfrm>
        </p:spPr>
        <p:txBody>
          <a:bodyPr/>
          <a:lstStyle/>
          <a:p>
            <a:r>
              <a:rPr lang="sv-SE" sz="1400" dirty="0">
                <a:highlight>
                  <a:srgbClr val="FFFF00"/>
                </a:highlight>
                <a:latin typeface="Calibri" panose="020F0502020204030204" pitchFamily="34" charset="0"/>
                <a:cs typeface="Calibri" panose="020F0502020204030204" pitchFamily="34" charset="0"/>
              </a:rPr>
              <a:t>Forts.  Från Emma Englander MAS i Lund: </a:t>
            </a:r>
          </a:p>
        </p:txBody>
      </p:sp>
      <p:sp>
        <p:nvSpPr>
          <p:cNvPr id="3" name="Platshållare för innehåll 2">
            <a:extLst>
              <a:ext uri="{FF2B5EF4-FFF2-40B4-BE49-F238E27FC236}">
                <a16:creationId xmlns:a16="http://schemas.microsoft.com/office/drawing/2014/main" id="{BCD74DFA-006E-48AB-B4CE-4DB0AFA7398D}"/>
              </a:ext>
            </a:extLst>
          </p:cNvPr>
          <p:cNvSpPr>
            <a:spLocks noGrp="1"/>
          </p:cNvSpPr>
          <p:nvPr>
            <p:ph idx="1"/>
          </p:nvPr>
        </p:nvSpPr>
        <p:spPr>
          <a:xfrm>
            <a:off x="609600" y="654368"/>
            <a:ext cx="10972800" cy="4525963"/>
          </a:xfrm>
        </p:spPr>
        <p:txBody>
          <a:bodyPr/>
          <a:lstStyle/>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Times New Roman" panose="02020603050405020304" pitchFamily="18" charset="0"/>
              </a:rPr>
              <a:t>Det är viktigt att planeringen påbörjas direkt när patienten läggs in. Tyvärr ser vi ofta att all information inte fylls i och då försenas planeringen för man får be varandra komplettera med information. </a:t>
            </a:r>
            <a:endParaRPr lang="sv-SE" sz="1800" dirty="0">
              <a:effectLst/>
              <a:latin typeface="Times New Roman" panose="02020603050405020304" pitchFamily="18" charset="0"/>
              <a:ea typeface="Calibri" panose="020F0502020204030204" pitchFamily="34" charset="0"/>
            </a:endParaRPr>
          </a:p>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Times New Roman" panose="02020603050405020304" pitchFamily="18" charset="0"/>
              </a:rPr>
              <a:t>Okunskap kring Mina Planer och regelverket. Vi märker att man saknar kunskap i processen och därmed förlängs den ibland olyckligtvis. </a:t>
            </a:r>
            <a:endParaRPr lang="sv-SE" sz="1800" dirty="0">
              <a:effectLst/>
              <a:latin typeface="Times New Roman" panose="02020603050405020304" pitchFamily="18" charset="0"/>
              <a:ea typeface="Calibri" panose="020F0502020204030204" pitchFamily="34" charset="0"/>
            </a:endParaRPr>
          </a:p>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Times New Roman" panose="02020603050405020304" pitchFamily="18" charset="0"/>
              </a:rPr>
              <a:t>De röda dagar som man kommer överens om resulterar i få eller inga hemgångar trots att man är bemannade och ”redo” att ta hem dessa dagar. </a:t>
            </a:r>
            <a:endParaRPr lang="sv-SE" sz="1800" dirty="0">
              <a:effectLst/>
              <a:latin typeface="Times New Roman" panose="02020603050405020304" pitchFamily="18" charset="0"/>
              <a:ea typeface="Calibri" panose="020F0502020204030204" pitchFamily="34" charset="0"/>
            </a:endParaRPr>
          </a:p>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Times New Roman" panose="02020603050405020304" pitchFamily="18" charset="0"/>
              </a:rPr>
              <a:t>Det är bättre att slutenvården gör patienten klara när de faktiskt ÄR klara då man ofta är redo men det visar sig att patienten inte är klar och utskrivningen då blir fördröjd.</a:t>
            </a:r>
            <a:endParaRPr lang="sv-SE" sz="1800" dirty="0">
              <a:effectLst/>
              <a:latin typeface="Times New Roman" panose="02020603050405020304" pitchFamily="18" charset="0"/>
              <a:ea typeface="Calibri" panose="020F0502020204030204" pitchFamily="34" charset="0"/>
            </a:endParaRPr>
          </a:p>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Times New Roman" panose="02020603050405020304" pitchFamily="18" charset="0"/>
              </a:rPr>
              <a:t>Jag har hittills bara erfarenhet från en liten kommun, Burlöv, och kort av en stor, Lund, men tycker mig höra och se ett stort engagemang när det gäller ”att ta hem så fort som möjligt”. Jag upplever inte att man vill fördröja eller skjuta på hemgången. Kanske hade det varit intressant att slumpmässigt titta på några ärenden där det gått flera dagar över och se vad orsakerna har varit och kanske där skönja mönster eller direkta orsaker. </a:t>
            </a:r>
            <a:endParaRPr lang="sv-SE" sz="1800" dirty="0">
              <a:effectLst/>
              <a:latin typeface="Times New Roman" panose="02020603050405020304" pitchFamily="18" charset="0"/>
              <a:ea typeface="Calibri" panose="020F0502020204030204" pitchFamily="34" charset="0"/>
            </a:endParaRPr>
          </a:p>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Times New Roman" panose="02020603050405020304" pitchFamily="18" charset="0"/>
              </a:rPr>
              <a:t>Det hade varit bra med tvingande funktioner i Mina Planer där man inte kan göra en patient klar utan att ha hanterat de steg som krävs för att kunna ta emot patienten på ett säkert sätt.</a:t>
            </a:r>
            <a:endParaRPr lang="sv-SE" sz="1800" dirty="0">
              <a:effectLst/>
              <a:latin typeface="Times New Roman" panose="02020603050405020304" pitchFamily="18" charset="0"/>
              <a:ea typeface="Calibri" panose="020F0502020204030204" pitchFamily="34" charset="0"/>
            </a:endParaRPr>
          </a:p>
          <a:p>
            <a:pPr marL="342900" lvl="0" indent="-342900">
              <a:spcAft>
                <a:spcPts val="1000"/>
              </a:spcAft>
              <a:buFont typeface="Arial" panose="020B0604020202020204" pitchFamily="34" charset="0"/>
              <a:buChar char="-"/>
            </a:pPr>
            <a:r>
              <a:rPr lang="sv-SE" sz="1800" dirty="0">
                <a:solidFill>
                  <a:srgbClr val="000000"/>
                </a:solidFill>
                <a:effectLst/>
                <a:latin typeface="Calibri" panose="020F0502020204030204" pitchFamily="34" charset="0"/>
                <a:ea typeface="Calibri" panose="020F0502020204030204" pitchFamily="34" charset="0"/>
              </a:rPr>
              <a:t>Slutligen tänker jag att mycket hänger ihop och att vi också kanske borde fokusera på ett förstärkt läkarstöd så patienten kunde vårdas i hemmet oftare och inte behöva läggas in på sjukhusen i samma utsträckning. </a:t>
            </a:r>
            <a:endParaRPr lang="sv-SE" sz="1800" dirty="0">
              <a:effectLst/>
              <a:latin typeface="Times New Roman" panose="02020603050405020304" pitchFamily="18" charset="0"/>
              <a:ea typeface="Calibri" panose="020F0502020204030204" pitchFamily="34" charset="0"/>
            </a:endParaRPr>
          </a:p>
          <a:p>
            <a:pPr marL="0" indent="0">
              <a:buNone/>
            </a:pPr>
            <a:endParaRPr lang="sv-SE" dirty="0"/>
          </a:p>
        </p:txBody>
      </p:sp>
    </p:spTree>
    <p:extLst>
      <p:ext uri="{BB962C8B-B14F-4D97-AF65-F5344CB8AC3E}">
        <p14:creationId xmlns:p14="http://schemas.microsoft.com/office/powerpoint/2010/main" val="196662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16465-5880-47DE-820B-0C3A5D70C1D1}"/>
              </a:ext>
            </a:extLst>
          </p:cNvPr>
          <p:cNvSpPr>
            <a:spLocks noGrp="1"/>
          </p:cNvSpPr>
          <p:nvPr>
            <p:ph type="title"/>
          </p:nvPr>
        </p:nvSpPr>
        <p:spPr>
          <a:xfrm>
            <a:off x="609600" y="274638"/>
            <a:ext cx="10972800" cy="274042"/>
          </a:xfrm>
        </p:spPr>
        <p:txBody>
          <a:bodyPr/>
          <a:lstStyle/>
          <a:p>
            <a:r>
              <a:rPr lang="sv-SE" sz="1400" dirty="0">
                <a:highlight>
                  <a:srgbClr val="FFFF00"/>
                </a:highlight>
                <a:latin typeface="Calibri" panose="020F0502020204030204" pitchFamily="34" charset="0"/>
                <a:cs typeface="Calibri" panose="020F0502020204030204" pitchFamily="34" charset="0"/>
              </a:rPr>
              <a:t>Forts. från MAS/MAR gruppen mellersta </a:t>
            </a:r>
          </a:p>
        </p:txBody>
      </p:sp>
      <p:sp>
        <p:nvSpPr>
          <p:cNvPr id="3" name="Platshållare för innehåll 2">
            <a:extLst>
              <a:ext uri="{FF2B5EF4-FFF2-40B4-BE49-F238E27FC236}">
                <a16:creationId xmlns:a16="http://schemas.microsoft.com/office/drawing/2014/main" id="{E5BB80B9-E245-4930-8F76-2BF8B8BB181B}"/>
              </a:ext>
            </a:extLst>
          </p:cNvPr>
          <p:cNvSpPr>
            <a:spLocks noGrp="1"/>
          </p:cNvSpPr>
          <p:nvPr>
            <p:ph idx="1"/>
          </p:nvPr>
        </p:nvSpPr>
        <p:spPr>
          <a:xfrm>
            <a:off x="609600" y="692696"/>
            <a:ext cx="10972800" cy="4525963"/>
          </a:xfrm>
        </p:spPr>
        <p:txBody>
          <a:bodyPr/>
          <a:lstStyle/>
          <a:p>
            <a:pPr marL="342900" lvl="0" indent="-342900">
              <a:buFont typeface="Arial" panose="020B0604020202020204" pitchFamily="34" charset="0"/>
              <a:buChar char="-"/>
            </a:pPr>
            <a:r>
              <a:rPr lang="sv-S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 förekommer (inte ofta) att vi inte kunnat ta hem omgående då det tagit tid att få fram rätt hjälpmedel och sedan visar det sig när patienten kommer hem att hjälpmedlet inte behövts då statuset förbättrats. Viktigt att uppdatera denna information i kartläggningen så kan hemgången ske snabbare. </a:t>
            </a:r>
            <a:endPar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buNone/>
            </a:pPr>
            <a:endPar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sv-S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Justering av datum när transport fallerar måste påminnas (ofta flera gånger) av kommun och bevakas att det faktiskt blir gjort. Det kan finnas ett mörkertal i siffrorna här. Dvs. </a:t>
            </a:r>
            <a:r>
              <a:rPr lang="sv-SE"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transportproblematiken kan vara en anledning till att hemgången fördröjs </a:t>
            </a:r>
            <a:r>
              <a:rPr lang="sv-S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men datumen justeras inte och då ökar antalet dagar. Vet ej om transportproblematiken var lika stor då lagen inträdde men det är en faktor som påverkar idag. </a:t>
            </a:r>
          </a:p>
          <a:p>
            <a:pPr marL="0" lvl="0" indent="0">
              <a:buNone/>
            </a:pPr>
            <a:endPar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sv-S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Patienten inte är klar, och då menar jag exempelvis att läkemedelslistan fortfarande kan ändras, eller att man bedömer patientens behov som annorlunda än vad som framkommer i kartläggningen. Svaret som då ofta kommer är att det från slutenvården ses som nödvändigt att justera detta i sista sekund (*kultur på sjukhuset?). Och där kommer ju den naturliga frågan varför? Skulle inte den slutjusteringen kunna göras tidigare? Kan påverka tiden för hemgång. </a:t>
            </a:r>
            <a:endPar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v-SE"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400" b="1" dirty="0">
                <a:solidFill>
                  <a:srgbClr val="0070C0"/>
                </a:solidFill>
                <a:latin typeface="Calibri" panose="020F0502020204030204" pitchFamily="34" charset="0"/>
                <a:cs typeface="Calibri" panose="020F0502020204030204" pitchFamily="34" charset="0"/>
              </a:rPr>
              <a:t>* Mitt svar; nej en patientsäkerhetsfråga när det gäller läkemedelslistan, vissa behandlingar avslutas utskrivningsdagen och ändringar behöver göras då. </a:t>
            </a:r>
          </a:p>
        </p:txBody>
      </p:sp>
    </p:spTree>
    <p:extLst>
      <p:ext uri="{BB962C8B-B14F-4D97-AF65-F5344CB8AC3E}">
        <p14:creationId xmlns:p14="http://schemas.microsoft.com/office/powerpoint/2010/main" val="410767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8D51233-3F10-40EA-B3CE-71F29B8E0FCA}"/>
              </a:ext>
            </a:extLst>
          </p:cNvPr>
          <p:cNvSpPr>
            <a:spLocks noGrp="1"/>
          </p:cNvSpPr>
          <p:nvPr>
            <p:ph idx="1"/>
          </p:nvPr>
        </p:nvSpPr>
        <p:spPr>
          <a:xfrm>
            <a:off x="4223792" y="2132856"/>
            <a:ext cx="3470176" cy="648072"/>
          </a:xfrm>
          <a:solidFill>
            <a:schemeClr val="bg1">
              <a:lumMod val="95000"/>
            </a:schemeClr>
          </a:solidFill>
        </p:spPr>
        <p:txBody>
          <a:bodyPr/>
          <a:lstStyle/>
          <a:p>
            <a:pPr marL="0" indent="0" algn="ctr">
              <a:buNone/>
            </a:pPr>
            <a:r>
              <a:rPr lang="sv-SE" sz="4000" dirty="0">
                <a:latin typeface="Calibri" panose="020F0502020204030204" pitchFamily="34" charset="0"/>
                <a:cs typeface="Calibri" panose="020F0502020204030204" pitchFamily="34" charset="0"/>
              </a:rPr>
              <a:t>Statistik</a:t>
            </a:r>
            <a:r>
              <a:rPr lang="sv-SE"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7567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6F1963-2B0D-217F-9E71-A5A8140909C6}"/>
              </a:ext>
            </a:extLst>
          </p:cNvPr>
          <p:cNvSpPr>
            <a:spLocks noGrp="1"/>
          </p:cNvSpPr>
          <p:nvPr>
            <p:ph type="title"/>
          </p:nvPr>
        </p:nvSpPr>
        <p:spPr>
          <a:xfrm>
            <a:off x="609600" y="274638"/>
            <a:ext cx="6278488" cy="490066"/>
          </a:xfrm>
          <a:solidFill>
            <a:schemeClr val="bg1">
              <a:lumMod val="95000"/>
            </a:schemeClr>
          </a:solidFill>
        </p:spPr>
        <p:txBody>
          <a:bodyPr/>
          <a:lstStyle/>
          <a:p>
            <a:r>
              <a:rPr lang="en-US" sz="2400" dirty="0">
                <a:latin typeface="Calibri" panose="020F0502020204030204" pitchFamily="34" charset="0"/>
                <a:cs typeface="Calibri" panose="020F0502020204030204" pitchFamily="34" charset="0"/>
              </a:rPr>
              <a:t>Antal återinläggningar vissa tidsintervall 2022</a:t>
            </a:r>
          </a:p>
        </p:txBody>
      </p:sp>
      <p:pic>
        <p:nvPicPr>
          <p:cNvPr id="5" name="Bildobjekt 4">
            <a:extLst>
              <a:ext uri="{FF2B5EF4-FFF2-40B4-BE49-F238E27FC236}">
                <a16:creationId xmlns:a16="http://schemas.microsoft.com/office/drawing/2014/main" id="{F22D36C7-27AB-4894-A6C6-DD06CFE0B2AD}"/>
              </a:ext>
            </a:extLst>
          </p:cNvPr>
          <p:cNvPicPr>
            <a:picLocks noChangeAspect="1"/>
          </p:cNvPicPr>
          <p:nvPr/>
        </p:nvPicPr>
        <p:blipFill>
          <a:blip r:embed="rId2"/>
          <a:stretch>
            <a:fillRect/>
          </a:stretch>
        </p:blipFill>
        <p:spPr>
          <a:xfrm>
            <a:off x="609600" y="1929227"/>
            <a:ext cx="10972800" cy="3867911"/>
          </a:xfrm>
          <a:prstGeom prst="rect">
            <a:avLst/>
          </a:prstGeom>
          <a:noFill/>
        </p:spPr>
      </p:pic>
      <p:sp>
        <p:nvSpPr>
          <p:cNvPr id="6" name="Rektangel: rundade hörn 5">
            <a:extLst>
              <a:ext uri="{FF2B5EF4-FFF2-40B4-BE49-F238E27FC236}">
                <a16:creationId xmlns:a16="http://schemas.microsoft.com/office/drawing/2014/main" id="{909DEA02-AB7F-4D7A-811C-01588C9D3B6D}"/>
              </a:ext>
            </a:extLst>
          </p:cNvPr>
          <p:cNvSpPr/>
          <p:nvPr/>
        </p:nvSpPr>
        <p:spPr bwMode="auto">
          <a:xfrm>
            <a:off x="695400" y="4869160"/>
            <a:ext cx="10513168" cy="288032"/>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790178691"/>
      </p:ext>
    </p:extLst>
  </p:cSld>
  <p:clrMapOvr>
    <a:masterClrMapping/>
  </p:clrMapOvr>
</p:sld>
</file>

<file path=ppt/theme/theme1.xml><?xml version="1.0" encoding="utf-8"?>
<a:theme xmlns:a="http://schemas.openxmlformats.org/drawingml/2006/main" name="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txDef>
      <a:spPr>
        <a:noFill/>
      </a:spPr>
      <a:bodyPr wrap="square" rtlCol="0">
        <a:spAutoFit/>
      </a:bodyPr>
      <a:lstStyle>
        <a:defPPr algn="l">
          <a:spcAft>
            <a:spcPts val="1200"/>
          </a:spcAft>
          <a:defRPr sz="2800" dirty="0"/>
        </a:defPPr>
      </a:lstStyle>
    </a:tx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reg tjm mellersta 1 mars 2022" id="{4945FC9B-8E7F-4304-859C-2F6BAD63ECBD}" vid="{35FD15D8-FCB4-4BE2-81FB-46D46C5FE182}"/>
    </a:ext>
  </a:extLst>
</a:theme>
</file>

<file path=ppt/theme/theme2.xml><?xml version="1.0" encoding="utf-8"?>
<a:theme xmlns:a="http://schemas.openxmlformats.org/drawingml/2006/main" name="1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reg tjm mellersta 1 mars 2022" id="{4945FC9B-8E7F-4304-859C-2F6BAD63ECBD}" vid="{BD7EDF41-F602-4F91-A45E-E93498BA4179}"/>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649d846f-5990-441a-b7ea-c87757b39728" ContentTypeId="0x0101000728167CD9C94899925BA69C4AF6743E1122" PreviousValue="false"/>
</file>

<file path=customXml/item2.xml><?xml version="1.0" encoding="utf-8"?>
<p:properties xmlns:p="http://schemas.microsoft.com/office/2006/metadata/properties" xmlns:xsi="http://www.w3.org/2001/XMLSchema-instance" xmlns:pc="http://schemas.microsoft.com/office/infopath/2007/PartnerControls">
  <documentManagement>
    <Gallertillochmed xmlns="http://schemas.microsoft.com/sharepoint/v3" xsi:nil="true"/>
    <Gallerfran xmlns="http://schemas.microsoft.com/sharepoint/v3">2021-02-23T23:00:00+00:00</Gallerfran>
    <Publiceringsdatum xmlns="http://schemas.microsoft.com/sharepoint/v3">2021-02-23T23:00:00+00:00</Publiceringsdatum>
    <h2c9d7dd9eeb4da4ac62aed9bea1dce9 xmlns="http://schemas.microsoft.com/sharepoint/v3">
      <Terms xmlns="http://schemas.microsoft.com/office/infopath/2007/PartnerControls">
        <TermInfo xmlns="http://schemas.microsoft.com/office/infopath/2007/PartnerControls">
          <TermName xmlns="http://schemas.microsoft.com/office/infopath/2007/PartnerControls">Informationsmaterial</TermName>
          <TermId xmlns="http://schemas.microsoft.com/office/infopath/2007/PartnerControls">6564bb37-7519-47b5-a28d-bbe0dd5c58f7</TermId>
        </TermInfo>
      </Terms>
    </h2c9d7dd9eeb4da4ac62aed9bea1dce9>
    <bafcb4227c9043da9566b5ef78ddcc95 xmlns="http://schemas.microsoft.com/sharepoint/v3">
      <Terms xmlns="http://schemas.microsoft.com/office/infopath/2007/PartnerControls">
        <TermInfo xmlns="http://schemas.microsoft.com/office/infopath/2007/PartnerControls">
          <TermName xmlns="http://schemas.microsoft.com/office/infopath/2007/PartnerControls">Kommunikation</TermName>
          <TermId xmlns="http://schemas.microsoft.com/office/infopath/2007/PartnerControls">9daa9f5a-0c0d-427a-a8e5-a42deff6fd30</TermId>
        </TermInfo>
      </Terms>
    </bafcb4227c9043da9566b5ef78ddcc95>
    <b01f2f3f268b4d69803358402dbab91a xmlns="http://schemas.microsoft.com/sharepoint/v3">
      <Terms xmlns="http://schemas.microsoft.com/office/infopath/2007/PartnerControls">
        <TermInfo xmlns="http://schemas.microsoft.com/office/infopath/2007/PartnerControls">
          <TermName xmlns="http://schemas.microsoft.com/office/infopath/2007/PartnerControls">Kommunikation</TermName>
          <TermId xmlns="http://schemas.microsoft.com/office/infopath/2007/PartnerControls">9daa9f5a-0c0d-427a-a8e5-a42deff6fd30</TermId>
        </TermInfo>
      </Terms>
    </b01f2f3f268b4d69803358402dbab91a>
    <Sakerhetsklass xmlns="http://schemas.microsoft.com/sharepoint/v3">Alla internt</Sakerhetsklass>
    <Dokumentforfattare xmlns="http://schemas.microsoft.com/sharepoint/v3">
      <UserInfo>
        <DisplayName>Jönsson Bo ER</DisplayName>
        <AccountId>7270</AccountId>
        <AccountType/>
      </UserInfo>
    </Dokumentforfattare>
    <Valdinnehallstyp xmlns="http://schemas.microsoft.com/sharepoint/v3">Informationmaterial</Valdinnehallstyp>
    <Externforfattare xmlns="http://schemas.microsoft.com/sharepoint/v3" xsi:nil="true"/>
    <Gallerforunderavdelningar xmlns="http://schemas.microsoft.com/sharepoint/v3">false</Gallerforunderavdelningar>
    <TaxCatchAll xmlns="08943ba7-0447-4cf0-b908-5d03d029f642">
      <Value>2458</Value>
      <Value>3319</Value>
    </TaxCatchAll>
    <Paminnelse xmlns="http://schemas.microsoft.com/sharepoint/v3">false</Paminnelse>
    <Aktuellversion xmlns="http://schemas.microsoft.com/sharepoint/v3">2</Aktuellversion>
    <Dokumentgodkannare xmlns="http://schemas.microsoft.com/sharepoint/v3" xsi:nil="true"/>
    <Comment xmlns="http://schemas.microsoft.com/sharepoint/v3" xsi:nil="true"/>
    <_dlc_DocId xmlns="a23a2f6b-7e21-49b1-b33f-300315b17fc7">RS03-00000077226</_dlc_DocId>
    <_dlc_DocIdUrl xmlns="a23a2f6b-7e21-49b1-b33f-300315b17fc7">
      <Url>http://dokumentportal.i.skane.se/_layouts/15/DocIdRedir.aspx?ID=RS03-00000077226</Url>
      <Description>RS03-00000077226</Description>
    </_dlc_DocIdUrl>
    <Dokumentslag xmlns="http://schemas.microsoft.com/sharepoint/v3">Informerande</Dokumentslag>
    <_dlc_DocIdPersistId xmlns="a23a2f6b-7e21-49b1-b33f-300315b17fc7">false</_dlc_DocIdPersistId>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Informationmaterial" ma:contentTypeID="0x0101000728167CD9C94899925BA69C4AF6743E1122008026F9AFC070934998CB400726493303" ma:contentTypeVersion="36" ma:contentTypeDescription="Informerande" ma:contentTypeScope="" ma:versionID="32d73ffb366e90c24a4a96ba47c771ca">
  <xsd:schema xmlns:xsd="http://www.w3.org/2001/XMLSchema" xmlns:xs="http://www.w3.org/2001/XMLSchema" xmlns:p="http://schemas.microsoft.com/office/2006/metadata/properties" xmlns:ns1="http://schemas.microsoft.com/sharepoint/v3" xmlns:ns2="08943ba7-0447-4cf0-b908-5d03d029f642" xmlns:ns3="a23a2f6b-7e21-49b1-b33f-300315b17fc7" targetNamespace="http://schemas.microsoft.com/office/2006/metadata/properties" ma:root="true" ma:fieldsID="58474af0ac72dd28791d1fbd65743fda" ns1:_="" ns2:_="" ns3:_="">
    <xsd:import namespace="http://schemas.microsoft.com/sharepoint/v3"/>
    <xsd:import namespace="08943ba7-0447-4cf0-b908-5d03d029f642"/>
    <xsd:import namespace="a23a2f6b-7e21-49b1-b33f-300315b17fc7"/>
    <xsd:element name="properties">
      <xsd:complexType>
        <xsd:sequence>
          <xsd:element name="documentManagement">
            <xsd:complexType>
              <xsd:all>
                <xsd:element ref="ns1:Dokumentforfattare"/>
                <xsd:element ref="ns2:TaxCatchAll" minOccurs="0"/>
                <xsd:element ref="ns2:TaxCatchAllLabel" minOccurs="0"/>
                <xsd:element ref="ns1:Externforfattare" minOccurs="0"/>
                <xsd:element ref="ns1:Gallerfran"/>
                <xsd:element ref="ns1:Gallertillochmed" minOccurs="0"/>
                <xsd:element ref="ns1:Paminnelse" minOccurs="0"/>
                <xsd:element ref="ns1:Publiceringsdatum"/>
                <xsd:element ref="ns1:bafcb4227c9043da9566b5ef78ddcc95" minOccurs="0"/>
                <xsd:element ref="ns1:Aktuellversion" minOccurs="0"/>
                <xsd:element ref="ns1:Valdinnehallstyp" minOccurs="0"/>
                <xsd:element ref="ns1:h2c9d7dd9eeb4da4ac62aed9bea1dce9" minOccurs="0"/>
                <xsd:element ref="ns1:b01f2f3f268b4d69803358402dbab91a" minOccurs="0"/>
                <xsd:element ref="ns1:Gallerforunderavdelningar" minOccurs="0"/>
                <xsd:element ref="ns1:Dokumentgodkannare" minOccurs="0"/>
                <xsd:element ref="ns1:Dokumentslag" minOccurs="0"/>
                <xsd:element ref="ns1:Sakerhetsklass"/>
                <xsd:element ref="ns1:Commen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kumentforfattare" ma:index="8" ma:displayName="Författare" ma:list="UserInfo" ma:internalName="Dokumentforfattare"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ternforfattare" ma:index="11" nillable="true" ma:displayName="Extern författare" ma:internalName="Externforfattare">
      <xsd:simpleType>
        <xsd:restriction base="dms:Text"/>
      </xsd:simpleType>
    </xsd:element>
    <xsd:element name="Gallerfran" ma:index="12" ma:displayName="Gäller från" ma:format="DateOnly" ma:internalName="Gallerfran">
      <xsd:simpleType>
        <xsd:restriction base="dms:DateTime"/>
      </xsd:simpleType>
    </xsd:element>
    <xsd:element name="Gallertillochmed" ma:index="13" nillable="true" ma:displayName="Gäller till och med" ma:format="DateOnly" ma:internalName="Gallertillochmed">
      <xsd:simpleType>
        <xsd:restriction base="dms:DateTime"/>
      </xsd:simpleType>
    </xsd:element>
    <xsd:element name="Paminnelse" ma:index="14" nillable="true" ma:displayName="Påminnelse" ma:internalName="Paminnelse">
      <xsd:simpleType>
        <xsd:restriction base="dms:Boolean"/>
      </xsd:simpleType>
    </xsd:element>
    <xsd:element name="Publiceringsdatum" ma:index="15" ma:displayName="Publiceringsdatum" ma:format="DateOnly" ma:internalName="Publiceringsdatum">
      <xsd:simpleType>
        <xsd:restriction base="dms:DateTime"/>
      </xsd:simpleType>
    </xsd:element>
    <xsd:element name="bafcb4227c9043da9566b5ef78ddcc95" ma:index="16" ma:taxonomy="true" ma:internalName="bafcb4227c9043da9566b5ef78ddcc95" ma:taxonomyFieldName="Dokumentagandeenhet" ma:displayName="Dokumentägande enhet" ma:indexed="true" ma:default="" ma:fieldId="{bafcb422-7c90-43da-9566-b5ef78ddcc95}" ma:sspId="649d846f-5990-441a-b7ea-c87757b39728" ma:termSetId="d6c0c6fc-2c94-474b-a565-70d641e6154c" ma:anchorId="ca822978-0689-4562-8110-f77377f87f93" ma:open="false" ma:isKeyword="false">
      <xsd:complexType>
        <xsd:sequence>
          <xsd:element ref="pc:Terms" minOccurs="0" maxOccurs="1"/>
        </xsd:sequence>
      </xsd:complexType>
    </xsd:element>
    <xsd:element name="Aktuellversion" ma:index="18" nillable="true" ma:displayName="Aktuell version" ma:hidden="true" ma:internalName="Aktuellversion">
      <xsd:simpleType>
        <xsd:restriction base="dms:Text"/>
      </xsd:simpleType>
    </xsd:element>
    <xsd:element name="Valdinnehallstyp" ma:index="19" nillable="true" ma:displayName="Vald innehållstyp" ma:hidden="true" ma:internalName="Valdinnehallstyp">
      <xsd:simpleType>
        <xsd:restriction base="dms:Text"/>
      </xsd:simpleType>
    </xsd:element>
    <xsd:element name="h2c9d7dd9eeb4da4ac62aed9bea1dce9" ma:index="20" ma:taxonomy="true" ma:internalName="h2c9d7dd9eeb4da4ac62aed9bea1dce9" ma:taxonomyFieldName="Taggning" ma:displayName="Ämnesområde" ma:readOnly="false" ma:default="" ma:fieldId="{12c9d7dd-9eeb-4da4-ac62-aed9bea1dce9}" ma:taxonomyMulti="true" ma:sspId="649d846f-5990-441a-b7ea-c87757b39728" ma:termSetId="c51e19ca-d4c2-4121-81f2-291317faa78f" ma:anchorId="00000000-0000-0000-0000-000000000000" ma:open="false" ma:isKeyword="false">
      <xsd:complexType>
        <xsd:sequence>
          <xsd:element ref="pc:Terms" minOccurs="0" maxOccurs="1"/>
        </xsd:sequence>
      </xsd:complexType>
    </xsd:element>
    <xsd:element name="b01f2f3f268b4d69803358402dbab91a" ma:index="22" ma:taxonomy="true" ma:internalName="b01f2f3f268b4d69803358402dbab91a" ma:taxonomyFieldName="Gallerfor" ma:displayName="Gäller för" ma:default="" ma:fieldId="{b01f2f3f-268b-4d69-8033-58402dbab91a}" ma:taxonomyMulti="true" ma:sspId="649d846f-5990-441a-b7ea-c87757b39728" ma:termSetId="d6c0c6fc-2c94-474b-a565-70d641e6154c" ma:anchorId="ca822978-0689-4562-8110-f77377f87f93" ma:open="false" ma:isKeyword="false">
      <xsd:complexType>
        <xsd:sequence>
          <xsd:element ref="pc:Terms" minOccurs="0" maxOccurs="1"/>
        </xsd:sequence>
      </xsd:complexType>
    </xsd:element>
    <xsd:element name="Gallerforunderavdelningar" ma:index="24" nillable="true" ma:displayName="Gäller för underavdelningar" ma:internalName="Gallerforunderavdelningar">
      <xsd:simpleType>
        <xsd:restriction base="dms:Boolean"/>
      </xsd:simpleType>
    </xsd:element>
    <xsd:element name="Dokumentgodkannare" ma:index="25" nillable="true" ma:displayName="Faktaägare" ma:hidden="true" ma:internalName="Dokumentgodkannare" ma:readOnly="false">
      <xsd:simpleType>
        <xsd:restriction base="dms:Text"/>
      </xsd:simpleType>
    </xsd:element>
    <xsd:element name="Dokumentslag" ma:index="26" nillable="true" ma:displayName="Dokumentslag" ma:internalName="Dokumentslag" ma:readOnly="true">
      <xsd:simpleType>
        <xsd:restriction base="dms:Text"/>
      </xsd:simpleType>
    </xsd:element>
    <xsd:element name="Sakerhetsklass" ma:index="27" ma:displayName="Säkerhetsklass" ma:internalName="Sakerhetsklass" ma:readOnly="false">
      <xsd:simpleType>
        <xsd:restriction base="dms:Choice">
          <xsd:enumeration value="Alla internt"/>
          <xsd:enumeration value="Alla"/>
        </xsd:restriction>
      </xsd:simpleType>
    </xsd:element>
    <xsd:element name="Comment" ma:index="28" nillable="true" ma:displayName="Beskrivning"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943ba7-0447-4cf0-b908-5d03d029f64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cfea753-fe51-4d63-bfa0-6d9695f106c0}" ma:internalName="TaxCatchAll" ma:showField="CatchAllData" ma:web="813faf41-6702-4fce-8689-e91bbb568e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cfea753-fe51-4d63-bfa0-6d9695f106c0}" ma:internalName="TaxCatchAllLabel" ma:readOnly="true" ma:showField="CatchAllDataLabel" ma:web="813faf41-6702-4fce-8689-e91bbb568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3a2f6b-7e21-49b1-b33f-300315b17fc7" elementFormDefault="qualified">
    <xsd:import namespace="http://schemas.microsoft.com/office/2006/documentManagement/types"/>
    <xsd:import namespace="http://schemas.microsoft.com/office/infopath/2007/PartnerControls"/>
    <xsd:element name="_dlc_DocId" ma:index="29" nillable="true" ma:displayName="Dokument-ID-värde" ma:description="Värdet för dokument-ID som tilldelats till det här objektet." ma:internalName="_dlc_DocId" ma:readOnly="true">
      <xsd:simpleType>
        <xsd:restriction base="dms:Text"/>
      </xsd:simpleType>
    </xsd:element>
    <xsd:element name="_dlc_DocIdUrl" ma:index="30"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5E20E-C2FC-4793-95DB-3383A48427AF}">
  <ds:schemaRefs>
    <ds:schemaRef ds:uri="Microsoft.SharePoint.Taxonomy.ContentTypeSync"/>
  </ds:schemaRefs>
</ds:datastoreItem>
</file>

<file path=customXml/itemProps2.xml><?xml version="1.0" encoding="utf-8"?>
<ds:datastoreItem xmlns:ds="http://schemas.openxmlformats.org/officeDocument/2006/customXml" ds:itemID="{1780AD26-2BBA-4F8D-A846-D24DA55A8258}">
  <ds:schemaRefs>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sharepoint/v3"/>
    <ds:schemaRef ds:uri="a23a2f6b-7e21-49b1-b33f-300315b17fc7"/>
    <ds:schemaRef ds:uri="08943ba7-0447-4cf0-b908-5d03d029f642"/>
    <ds:schemaRef ds:uri="http://www.w3.org/XML/1998/namespace"/>
    <ds:schemaRef ds:uri="http://purl.org/dc/terms/"/>
  </ds:schemaRefs>
</ds:datastoreItem>
</file>

<file path=customXml/itemProps3.xml><?xml version="1.0" encoding="utf-8"?>
<ds:datastoreItem xmlns:ds="http://schemas.openxmlformats.org/officeDocument/2006/customXml" ds:itemID="{94E4E136-265A-4286-A709-C44411EEEF4D}">
  <ds:schemaRefs>
    <ds:schemaRef ds:uri="http://schemas.microsoft.com/office/2006/metadata/customXsn"/>
  </ds:schemaRefs>
</ds:datastoreItem>
</file>

<file path=customXml/itemProps4.xml><?xml version="1.0" encoding="utf-8"?>
<ds:datastoreItem xmlns:ds="http://schemas.openxmlformats.org/officeDocument/2006/customXml" ds:itemID="{1FF541F4-0B41-43BA-8AC8-8CC77B8FB659}">
  <ds:schemaRefs>
    <ds:schemaRef ds:uri="http://schemas.microsoft.com/sharepoint/events"/>
  </ds:schemaRefs>
</ds:datastoreItem>
</file>

<file path=customXml/itemProps5.xml><?xml version="1.0" encoding="utf-8"?>
<ds:datastoreItem xmlns:ds="http://schemas.openxmlformats.org/officeDocument/2006/customXml" ds:itemID="{B8216C18-20C1-49E5-B4F8-22E0787368DE}">
  <ds:schemaRefs>
    <ds:schemaRef ds:uri="http://schemas.microsoft.com/sharepoint/v3/contenttype/forms"/>
  </ds:schemaRefs>
</ds:datastoreItem>
</file>

<file path=customXml/itemProps6.xml><?xml version="1.0" encoding="utf-8"?>
<ds:datastoreItem xmlns:ds="http://schemas.openxmlformats.org/officeDocument/2006/customXml" ds:itemID="{69712FAD-553D-4218-A79C-B8CB76B4E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943ba7-0447-4cf0-b908-5d03d029f642"/>
    <ds:schemaRef ds:uri="a23a2f6b-7e21-49b1-b33f-300315b17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Delreg tjm mellersta 1 mars 2022</Template>
  <TotalTime>0</TotalTime>
  <Words>979</Words>
  <Application>Microsoft Office PowerPoint</Application>
  <PresentationFormat>Bredbild</PresentationFormat>
  <Paragraphs>46</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13</vt:i4>
      </vt:variant>
    </vt:vector>
  </HeadingPairs>
  <TitlesOfParts>
    <vt:vector size="19" baseType="lpstr">
      <vt:lpstr>Arial</vt:lpstr>
      <vt:lpstr>Calibri</vt:lpstr>
      <vt:lpstr>Calibri Light</vt:lpstr>
      <vt:lpstr>Times New Roman</vt:lpstr>
      <vt:lpstr>Region Skåne</vt:lpstr>
      <vt:lpstr>1_Region Skåne</vt:lpstr>
      <vt:lpstr>Delregional tjänstemannaberedning 2 mars 2022</vt:lpstr>
      <vt:lpstr>Projekt återinläggningar</vt:lpstr>
      <vt:lpstr>PowerPoint-presentation</vt:lpstr>
      <vt:lpstr>  Håkan Ewéo (Verksamhetscontroller Enheten för controlling/uppföljning Koncernstab ekonomistyrning Region Skåne) hade avstämningsmöte gällande samverkan vid utskrivning med alla socialchefer. </vt:lpstr>
      <vt:lpstr>”Skulle vara intressant att höra hur Nätverksgrupp för samverkan vid utskrivning mellan Region Skåne och kommunerna i Mellersta” ser på den bild som presenterades av Håkan Eweó” </vt:lpstr>
      <vt:lpstr>Forts.  Från Emma Englander MAS i Lund: </vt:lpstr>
      <vt:lpstr>Forts. från MAS/MAR gruppen mellersta </vt:lpstr>
      <vt:lpstr>PowerPoint-presentation</vt:lpstr>
      <vt:lpstr>Antal återinläggningar vissa tidsintervall 2022</vt:lpstr>
      <vt:lpstr>Antal återinläggningar i procent 2021 - 2022</vt:lpstr>
      <vt:lpstr>PowerPoint-presentation</vt:lpstr>
      <vt:lpstr>PowerPoint-presentation</vt:lpstr>
      <vt:lpstr>2021 - 2022</vt:lpstr>
    </vt:vector>
  </TitlesOfParts>
  <Company>Grafisk designer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Delregional tjänstemannaberedning 2 mars 2022</dc:title>
  <dc:creator>Andersson Anna IM</dc:creator>
  <cp:lastModifiedBy>Mårtensson Eva</cp:lastModifiedBy>
  <cp:revision>33</cp:revision>
  <dcterms:created xsi:type="dcterms:W3CDTF">2022-02-23T12:16:41Z</dcterms:created>
  <dcterms:modified xsi:type="dcterms:W3CDTF">2022-05-31T11:31:37Z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0x0101000728167CD9C94899925BA69C4AF6743E1122008026F9AFC070934998CB400726493303</vt:lpwstr>
  </property>
  <property fmtid="{D5CDD505-2E9C-101B-9397-08002B2CF9AE}" pid="3" name="_dlc_DocIdItemGuid">
    <vt:lpwstr>965291bd-16e8-4db8-9512-0b49369d4b86</vt:lpwstr>
  </property>
  <property fmtid="{D5CDD505-2E9C-101B-9397-08002B2CF9AE}" pid="4" name="Dokumentagandeenhet">
    <vt:lpwstr>3319;#Kommunikation|9daa9f5a-0c0d-427a-a8e5-a42deff6fd30</vt:lpwstr>
  </property>
  <property fmtid="{D5CDD505-2E9C-101B-9397-08002B2CF9AE}" pid="5" name="Taggning">
    <vt:lpwstr>2458;#Informationsmaterial|6564bb37-7519-47b5-a28d-bbe0dd5c58f7</vt:lpwstr>
  </property>
  <property fmtid="{D5CDD505-2E9C-101B-9397-08002B2CF9AE}" pid="6" name="Gallerfor">
    <vt:lpwstr>3319;#Kommunikation|9daa9f5a-0c0d-427a-a8e5-a42deff6fd30</vt:lpwstr>
  </property>
  <property fmtid="{D5CDD505-2E9C-101B-9397-08002B2CF9AE}" pid="7" name="f704ae44dfee48309a4736a767fe9886">
    <vt:lpwstr/>
  </property>
  <property fmtid="{D5CDD505-2E9C-101B-9397-08002B2CF9AE}" pid="8" name="Forfattarensenhet">
    <vt:lpwstr/>
  </property>
  <property fmtid="{D5CDD505-2E9C-101B-9397-08002B2CF9AE}" pid="9" name="Order">
    <vt:r8>6105800</vt:r8>
  </property>
  <property fmtid="{D5CDD505-2E9C-101B-9397-08002B2CF9AE}" pid="10" name="xd_Signature">
    <vt:bool>false</vt:bool>
  </property>
  <property fmtid="{D5CDD505-2E9C-101B-9397-08002B2CF9AE}" pid="11" name="xd_ProgID">
    <vt:lpwstr/>
  </property>
  <property fmtid="{D5CDD505-2E9C-101B-9397-08002B2CF9AE}" pid="12" name="SharedWithUsers">
    <vt:lpwstr/>
  </property>
  <property fmtid="{D5CDD505-2E9C-101B-9397-08002B2CF9AE}" pid="13" name="TemplateUrl">
    <vt:lpwstr/>
  </property>
  <property fmtid="{D5CDD505-2E9C-101B-9397-08002B2CF9AE}" pid="14" name="Overgripande">
    <vt:bool>false</vt:bool>
  </property>
</Properties>
</file>