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4"/>
  </p:notesMasterIdLst>
  <p:sldIdLst>
    <p:sldId id="256" r:id="rId2"/>
    <p:sldId id="258" r:id="rId3"/>
    <p:sldId id="276" r:id="rId4"/>
    <p:sldId id="257" r:id="rId5"/>
    <p:sldId id="288" r:id="rId6"/>
    <p:sldId id="283" r:id="rId7"/>
    <p:sldId id="280" r:id="rId8"/>
    <p:sldId id="278" r:id="rId9"/>
    <p:sldId id="281" r:id="rId10"/>
    <p:sldId id="275" r:id="rId11"/>
    <p:sldId id="282" r:id="rId12"/>
    <p:sldId id="286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2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0"/>
    <p:restoredTop sz="73820" autoAdjust="0"/>
  </p:normalViewPr>
  <p:slideViewPr>
    <p:cSldViewPr snapToGrid="0" snapToObjects="1">
      <p:cViewPr varScale="1">
        <p:scale>
          <a:sx n="77" d="100"/>
          <a:sy n="77" d="100"/>
        </p:scale>
        <p:origin x="912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Jansson" userId="178bf46f-fb19-4f20-ae2d-8d4f62eb5257" providerId="ADAL" clId="{5AC57ED3-2E50-4D86-94A8-CBD01F163D1E}"/>
    <pc:docChg chg="custSel modSld">
      <pc:chgData name="Emma Jansson" userId="178bf46f-fb19-4f20-ae2d-8d4f62eb5257" providerId="ADAL" clId="{5AC57ED3-2E50-4D86-94A8-CBD01F163D1E}" dt="2023-01-16T14:03:14.696" v="37" actId="20577"/>
      <pc:docMkLst>
        <pc:docMk/>
      </pc:docMkLst>
      <pc:sldChg chg="modSp mod">
        <pc:chgData name="Emma Jansson" userId="178bf46f-fb19-4f20-ae2d-8d4f62eb5257" providerId="ADAL" clId="{5AC57ED3-2E50-4D86-94A8-CBD01F163D1E}" dt="2023-01-16T14:03:14.696" v="37" actId="20577"/>
        <pc:sldMkLst>
          <pc:docMk/>
          <pc:sldMk cId="1465339004" sldId="283"/>
        </pc:sldMkLst>
        <pc:spChg chg="mod">
          <ac:chgData name="Emma Jansson" userId="178bf46f-fb19-4f20-ae2d-8d4f62eb5257" providerId="ADAL" clId="{5AC57ED3-2E50-4D86-94A8-CBD01F163D1E}" dt="2023-01-16T14:03:08.275" v="35" actId="20577"/>
          <ac:spMkLst>
            <pc:docMk/>
            <pc:sldMk cId="1465339004" sldId="283"/>
            <ac:spMk id="2" creationId="{17D47F8A-8D4A-1947-040A-6EB8329AE670}"/>
          </ac:spMkLst>
        </pc:spChg>
        <pc:spChg chg="mod">
          <ac:chgData name="Emma Jansson" userId="178bf46f-fb19-4f20-ae2d-8d4f62eb5257" providerId="ADAL" clId="{5AC57ED3-2E50-4D86-94A8-CBD01F163D1E}" dt="2023-01-16T14:03:14.696" v="37" actId="20577"/>
          <ac:spMkLst>
            <pc:docMk/>
            <pc:sldMk cId="1465339004" sldId="283"/>
            <ac:spMk id="3" creationId="{773086D1-4BE3-912A-0329-8B2FB6A83966}"/>
          </ac:spMkLst>
        </pc:spChg>
      </pc:sldChg>
      <pc:sldChg chg="modSp mod">
        <pc:chgData name="Emma Jansson" userId="178bf46f-fb19-4f20-ae2d-8d4f62eb5257" providerId="ADAL" clId="{5AC57ED3-2E50-4D86-94A8-CBD01F163D1E}" dt="2023-01-16T12:25:56.934" v="5" actId="404"/>
        <pc:sldMkLst>
          <pc:docMk/>
          <pc:sldMk cId="281816517" sldId="286"/>
        </pc:sldMkLst>
        <pc:spChg chg="mod">
          <ac:chgData name="Emma Jansson" userId="178bf46f-fb19-4f20-ae2d-8d4f62eb5257" providerId="ADAL" clId="{5AC57ED3-2E50-4D86-94A8-CBD01F163D1E}" dt="2023-01-16T12:25:56.934" v="5" actId="404"/>
          <ac:spMkLst>
            <pc:docMk/>
            <pc:sldMk cId="281816517" sldId="286"/>
            <ac:spMk id="3" creationId="{A09444E6-6856-B2EE-ADC9-A091FBD18452}"/>
          </ac:spMkLst>
        </pc:spChg>
      </pc:sldChg>
      <pc:sldChg chg="modSp mod">
        <pc:chgData name="Emma Jansson" userId="178bf46f-fb19-4f20-ae2d-8d4f62eb5257" providerId="ADAL" clId="{5AC57ED3-2E50-4D86-94A8-CBD01F163D1E}" dt="2023-01-16T14:02:01.730" v="20" actId="20577"/>
        <pc:sldMkLst>
          <pc:docMk/>
          <pc:sldMk cId="3785704491" sldId="288"/>
        </pc:sldMkLst>
        <pc:spChg chg="mod">
          <ac:chgData name="Emma Jansson" userId="178bf46f-fb19-4f20-ae2d-8d4f62eb5257" providerId="ADAL" clId="{5AC57ED3-2E50-4D86-94A8-CBD01F163D1E}" dt="2023-01-16T14:02:01.730" v="20" actId="20577"/>
          <ac:spMkLst>
            <pc:docMk/>
            <pc:sldMk cId="3785704491" sldId="288"/>
            <ac:spMk id="2" creationId="{9D2A9E77-1F58-A1C4-BB42-2BD3C5159C94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7D5BFF-3682-421A-92CA-B39602701936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8CA11B08-2944-430F-BF68-D72839E4E0B8}">
      <dgm:prSet phldrT="[Text]" custT="1"/>
      <dgm:spPr/>
      <dgm:t>
        <a:bodyPr/>
        <a:lstStyle/>
        <a:p>
          <a:r>
            <a:rPr lang="sv-SE" sz="1200" b="1" dirty="0"/>
            <a:t>2009 </a:t>
          </a:r>
        </a:p>
        <a:p>
          <a:r>
            <a:rPr lang="sv-SE" sz="1200" dirty="0"/>
            <a:t>”Överenskommelse om palliativ vård i Skåne</a:t>
          </a:r>
          <a:r>
            <a:rPr lang="sv-SE" sz="1000" dirty="0"/>
            <a:t>”</a:t>
          </a:r>
        </a:p>
      </dgm:t>
    </dgm:pt>
    <dgm:pt modelId="{114AA0E6-9F27-435B-808D-7C6E037EC78E}" type="parTrans" cxnId="{1CAA899B-80C6-4CC5-8D7D-E5F62132D325}">
      <dgm:prSet/>
      <dgm:spPr/>
      <dgm:t>
        <a:bodyPr/>
        <a:lstStyle/>
        <a:p>
          <a:endParaRPr lang="sv-SE"/>
        </a:p>
      </dgm:t>
    </dgm:pt>
    <dgm:pt modelId="{F1B3B75D-58B9-490A-BB05-4C404EE32742}" type="sibTrans" cxnId="{1CAA899B-80C6-4CC5-8D7D-E5F62132D325}">
      <dgm:prSet/>
      <dgm:spPr/>
      <dgm:t>
        <a:bodyPr/>
        <a:lstStyle/>
        <a:p>
          <a:endParaRPr lang="sv-SE"/>
        </a:p>
      </dgm:t>
    </dgm:pt>
    <dgm:pt modelId="{4EA2A04E-8AAC-4BA7-A38C-E698E488DDA8}">
      <dgm:prSet phldrT="[Text]" custT="1"/>
      <dgm:spPr/>
      <dgm:t>
        <a:bodyPr/>
        <a:lstStyle/>
        <a:p>
          <a:r>
            <a:rPr lang="sv-SE" sz="1200" b="1" dirty="0"/>
            <a:t>2016 </a:t>
          </a:r>
        </a:p>
        <a:p>
          <a:r>
            <a:rPr lang="sv-SE" sz="1200" dirty="0"/>
            <a:t>”Avtal om ansvarsfördelning och utveckling avseende hälso- och sjukvården i Skåne”</a:t>
          </a:r>
        </a:p>
      </dgm:t>
    </dgm:pt>
    <dgm:pt modelId="{8B1F34C5-96AE-4334-B882-9E0220F20BF2}" type="parTrans" cxnId="{1CAAAFB4-AEDA-4757-A66F-7C3F60D5B98E}">
      <dgm:prSet/>
      <dgm:spPr/>
      <dgm:t>
        <a:bodyPr/>
        <a:lstStyle/>
        <a:p>
          <a:endParaRPr lang="sv-SE"/>
        </a:p>
      </dgm:t>
    </dgm:pt>
    <dgm:pt modelId="{65D6F5CE-32D4-4C19-B7B1-E04A4A5D0B8C}" type="sibTrans" cxnId="{1CAAAFB4-AEDA-4757-A66F-7C3F60D5B98E}">
      <dgm:prSet/>
      <dgm:spPr/>
      <dgm:t>
        <a:bodyPr/>
        <a:lstStyle/>
        <a:p>
          <a:endParaRPr lang="sv-SE"/>
        </a:p>
      </dgm:t>
    </dgm:pt>
    <dgm:pt modelId="{1F28A30C-D9B5-44F8-89BC-4DDB853E10D3}">
      <dgm:prSet phldrT="[Text]" custT="1"/>
      <dgm:spPr/>
      <dgm:t>
        <a:bodyPr/>
        <a:lstStyle/>
        <a:p>
          <a:r>
            <a:rPr lang="sv-SE" sz="1200" b="1" dirty="0"/>
            <a:t>2018</a:t>
          </a:r>
        </a:p>
        <a:p>
          <a:r>
            <a:rPr lang="sv-SE" sz="1200" dirty="0"/>
            <a:t>Kunskapsstyrnings-organisationen</a:t>
          </a:r>
        </a:p>
        <a:p>
          <a:r>
            <a:rPr lang="sv-SE" sz="1200" dirty="0"/>
            <a:t>”Äldres hälsa och palliativ vård”</a:t>
          </a:r>
        </a:p>
      </dgm:t>
    </dgm:pt>
    <dgm:pt modelId="{7CD9D984-21A7-446C-8CEE-7810F6EAE8A3}" type="parTrans" cxnId="{E0ABA052-204A-420F-9137-D0043EECD3D9}">
      <dgm:prSet/>
      <dgm:spPr/>
      <dgm:t>
        <a:bodyPr/>
        <a:lstStyle/>
        <a:p>
          <a:endParaRPr lang="sv-SE"/>
        </a:p>
      </dgm:t>
    </dgm:pt>
    <dgm:pt modelId="{1E38C6AC-DABF-466F-B81C-FB913FD2745D}" type="sibTrans" cxnId="{E0ABA052-204A-420F-9137-D0043EECD3D9}">
      <dgm:prSet/>
      <dgm:spPr/>
      <dgm:t>
        <a:bodyPr/>
        <a:lstStyle/>
        <a:p>
          <a:endParaRPr lang="sv-SE"/>
        </a:p>
      </dgm:t>
    </dgm:pt>
    <dgm:pt modelId="{E1499416-3E39-4FDC-A396-3760D2044495}">
      <dgm:prSet/>
      <dgm:spPr/>
      <dgm:t>
        <a:bodyPr/>
        <a:lstStyle/>
        <a:p>
          <a:endParaRPr lang="sv-SE" dirty="0"/>
        </a:p>
      </dgm:t>
    </dgm:pt>
    <dgm:pt modelId="{F5245EF9-69A3-4D4B-9478-33E2C479DB0E}" type="parTrans" cxnId="{A2F54530-1E7B-49C4-82E5-5A2C452CB208}">
      <dgm:prSet/>
      <dgm:spPr/>
      <dgm:t>
        <a:bodyPr/>
        <a:lstStyle/>
        <a:p>
          <a:endParaRPr lang="sv-SE"/>
        </a:p>
      </dgm:t>
    </dgm:pt>
    <dgm:pt modelId="{3BC8C5CF-9EAF-4F7A-B237-75CC699F5CEF}" type="sibTrans" cxnId="{A2F54530-1E7B-49C4-82E5-5A2C452CB208}">
      <dgm:prSet/>
      <dgm:spPr/>
      <dgm:t>
        <a:bodyPr/>
        <a:lstStyle/>
        <a:p>
          <a:endParaRPr lang="sv-SE"/>
        </a:p>
      </dgm:t>
    </dgm:pt>
    <dgm:pt modelId="{B8C5D4A2-7F05-4E57-AF9D-5972F8334A7E}" type="pres">
      <dgm:prSet presAssocID="{497D5BFF-3682-421A-92CA-B39602701936}" presName="Name0" presStyleCnt="0">
        <dgm:presLayoutVars>
          <dgm:dir/>
          <dgm:resizeHandles val="exact"/>
        </dgm:presLayoutVars>
      </dgm:prSet>
      <dgm:spPr/>
    </dgm:pt>
    <dgm:pt modelId="{3E39F1DF-59EC-46A6-A7EE-C935530B56FF}" type="pres">
      <dgm:prSet presAssocID="{497D5BFF-3682-421A-92CA-B39602701936}" presName="arrow" presStyleLbl="bgShp" presStyleIdx="0" presStyleCnt="1"/>
      <dgm:spPr/>
    </dgm:pt>
    <dgm:pt modelId="{63443A32-CBD0-4D13-858C-066593C23D1C}" type="pres">
      <dgm:prSet presAssocID="{497D5BFF-3682-421A-92CA-B39602701936}" presName="points" presStyleCnt="0"/>
      <dgm:spPr/>
    </dgm:pt>
    <dgm:pt modelId="{051AA3BA-6A0A-4686-ABB9-64FFDFF8CADB}" type="pres">
      <dgm:prSet presAssocID="{8CA11B08-2944-430F-BF68-D72839E4E0B8}" presName="compositeA" presStyleCnt="0"/>
      <dgm:spPr/>
    </dgm:pt>
    <dgm:pt modelId="{ACACB22B-2FAD-4F25-BC1C-245638F34E85}" type="pres">
      <dgm:prSet presAssocID="{8CA11B08-2944-430F-BF68-D72839E4E0B8}" presName="textA" presStyleLbl="revTx" presStyleIdx="0" presStyleCnt="4">
        <dgm:presLayoutVars>
          <dgm:bulletEnabled val="1"/>
        </dgm:presLayoutVars>
      </dgm:prSet>
      <dgm:spPr/>
    </dgm:pt>
    <dgm:pt modelId="{2DF22974-F8F5-4194-A9B3-3288CDF33AD2}" type="pres">
      <dgm:prSet presAssocID="{8CA11B08-2944-430F-BF68-D72839E4E0B8}" presName="circleA" presStyleLbl="node1" presStyleIdx="0" presStyleCnt="4"/>
      <dgm:spPr/>
    </dgm:pt>
    <dgm:pt modelId="{57558F2A-381B-4375-8284-067D39DC7C96}" type="pres">
      <dgm:prSet presAssocID="{8CA11B08-2944-430F-BF68-D72839E4E0B8}" presName="spaceA" presStyleCnt="0"/>
      <dgm:spPr/>
    </dgm:pt>
    <dgm:pt modelId="{8A4F88E8-0C66-4507-97F8-70F1EE8ECBBD}" type="pres">
      <dgm:prSet presAssocID="{F1B3B75D-58B9-490A-BB05-4C404EE32742}" presName="space" presStyleCnt="0"/>
      <dgm:spPr/>
    </dgm:pt>
    <dgm:pt modelId="{0627AF37-B42C-4C3D-B57B-4A649260645D}" type="pres">
      <dgm:prSet presAssocID="{4EA2A04E-8AAC-4BA7-A38C-E698E488DDA8}" presName="compositeB" presStyleCnt="0"/>
      <dgm:spPr/>
    </dgm:pt>
    <dgm:pt modelId="{30AE6E9D-797C-464C-A00B-6FB0522C4FFB}" type="pres">
      <dgm:prSet presAssocID="{4EA2A04E-8AAC-4BA7-A38C-E698E488DDA8}" presName="textB" presStyleLbl="revTx" presStyleIdx="1" presStyleCnt="4" custLinFactNeighborX="43098" custLinFactNeighborY="-4831">
        <dgm:presLayoutVars>
          <dgm:bulletEnabled val="1"/>
        </dgm:presLayoutVars>
      </dgm:prSet>
      <dgm:spPr/>
    </dgm:pt>
    <dgm:pt modelId="{75A13584-F1E9-4224-AF02-59FDB563089E}" type="pres">
      <dgm:prSet presAssocID="{4EA2A04E-8AAC-4BA7-A38C-E698E488DDA8}" presName="circleB" presStyleLbl="node1" presStyleIdx="1" presStyleCnt="4" custLinFactX="62308" custLinFactNeighborX="100000" custLinFactNeighborY="5797"/>
      <dgm:spPr/>
    </dgm:pt>
    <dgm:pt modelId="{24137A44-93F3-4863-847B-90A61DC80DCD}" type="pres">
      <dgm:prSet presAssocID="{4EA2A04E-8AAC-4BA7-A38C-E698E488DDA8}" presName="spaceB" presStyleCnt="0"/>
      <dgm:spPr/>
    </dgm:pt>
    <dgm:pt modelId="{CB2786D4-182B-44D1-9DB2-169E5272EE93}" type="pres">
      <dgm:prSet presAssocID="{65D6F5CE-32D4-4C19-B7B1-E04A4A5D0B8C}" presName="space" presStyleCnt="0"/>
      <dgm:spPr/>
    </dgm:pt>
    <dgm:pt modelId="{0E415526-454E-455C-A76A-A205D68B546B}" type="pres">
      <dgm:prSet presAssocID="{1F28A30C-D9B5-44F8-89BC-4DDB853E10D3}" presName="compositeA" presStyleCnt="0"/>
      <dgm:spPr/>
    </dgm:pt>
    <dgm:pt modelId="{D2DD89D9-B412-4294-93B4-377ED8E9285F}" type="pres">
      <dgm:prSet presAssocID="{1F28A30C-D9B5-44F8-89BC-4DDB853E10D3}" presName="textA" presStyleLbl="revTx" presStyleIdx="2" presStyleCnt="4">
        <dgm:presLayoutVars>
          <dgm:bulletEnabled val="1"/>
        </dgm:presLayoutVars>
      </dgm:prSet>
      <dgm:spPr/>
    </dgm:pt>
    <dgm:pt modelId="{4B064D33-22B0-41CF-8AA6-AE3265584862}" type="pres">
      <dgm:prSet presAssocID="{1F28A30C-D9B5-44F8-89BC-4DDB853E10D3}" presName="circleA" presStyleLbl="node1" presStyleIdx="2" presStyleCnt="4"/>
      <dgm:spPr/>
    </dgm:pt>
    <dgm:pt modelId="{55A12510-35ED-481D-AE6E-7CE5FDE88BEC}" type="pres">
      <dgm:prSet presAssocID="{1F28A30C-D9B5-44F8-89BC-4DDB853E10D3}" presName="spaceA" presStyleCnt="0"/>
      <dgm:spPr/>
    </dgm:pt>
    <dgm:pt modelId="{A4B78A67-6011-4D13-97DA-15C702801494}" type="pres">
      <dgm:prSet presAssocID="{1E38C6AC-DABF-466F-B81C-FB913FD2745D}" presName="space" presStyleCnt="0"/>
      <dgm:spPr/>
    </dgm:pt>
    <dgm:pt modelId="{80F98567-BFD9-46A2-9057-C25E1A37C961}" type="pres">
      <dgm:prSet presAssocID="{E1499416-3E39-4FDC-A396-3760D2044495}" presName="compositeB" presStyleCnt="0"/>
      <dgm:spPr/>
    </dgm:pt>
    <dgm:pt modelId="{7FD340F4-47A9-4630-BD5B-35E61670FED6}" type="pres">
      <dgm:prSet presAssocID="{E1499416-3E39-4FDC-A396-3760D2044495}" presName="textB" presStyleLbl="revTx" presStyleIdx="3" presStyleCnt="4">
        <dgm:presLayoutVars>
          <dgm:bulletEnabled val="1"/>
        </dgm:presLayoutVars>
      </dgm:prSet>
      <dgm:spPr/>
    </dgm:pt>
    <dgm:pt modelId="{14E893B3-A68D-470B-A287-CCCB106755B5}" type="pres">
      <dgm:prSet presAssocID="{E1499416-3E39-4FDC-A396-3760D2044495}" presName="circleB" presStyleLbl="node1" presStyleIdx="3" presStyleCnt="4" custLinFactX="-66173" custLinFactNeighborX="-100000"/>
      <dgm:spPr/>
    </dgm:pt>
    <dgm:pt modelId="{14B3C748-CB81-45BE-83A8-753B1C25AF7A}" type="pres">
      <dgm:prSet presAssocID="{E1499416-3E39-4FDC-A396-3760D2044495}" presName="spaceB" presStyleCnt="0"/>
      <dgm:spPr/>
    </dgm:pt>
  </dgm:ptLst>
  <dgm:cxnLst>
    <dgm:cxn modelId="{46722A07-EFBA-40EF-9366-31610112DBEA}" type="presOf" srcId="{8CA11B08-2944-430F-BF68-D72839E4E0B8}" destId="{ACACB22B-2FAD-4F25-BC1C-245638F34E85}" srcOrd="0" destOrd="0" presId="urn:microsoft.com/office/officeart/2005/8/layout/hProcess11"/>
    <dgm:cxn modelId="{B18C8E10-D021-4C11-B1D2-85F6D3FC81F7}" type="presOf" srcId="{E1499416-3E39-4FDC-A396-3760D2044495}" destId="{7FD340F4-47A9-4630-BD5B-35E61670FED6}" srcOrd="0" destOrd="0" presId="urn:microsoft.com/office/officeart/2005/8/layout/hProcess11"/>
    <dgm:cxn modelId="{909BD225-57AC-4BF8-877C-05AD4AD5B90B}" type="presOf" srcId="{4EA2A04E-8AAC-4BA7-A38C-E698E488DDA8}" destId="{30AE6E9D-797C-464C-A00B-6FB0522C4FFB}" srcOrd="0" destOrd="0" presId="urn:microsoft.com/office/officeart/2005/8/layout/hProcess11"/>
    <dgm:cxn modelId="{A2F54530-1E7B-49C4-82E5-5A2C452CB208}" srcId="{497D5BFF-3682-421A-92CA-B39602701936}" destId="{E1499416-3E39-4FDC-A396-3760D2044495}" srcOrd="3" destOrd="0" parTransId="{F5245EF9-69A3-4D4B-9478-33E2C479DB0E}" sibTransId="{3BC8C5CF-9EAF-4F7A-B237-75CC699F5CEF}"/>
    <dgm:cxn modelId="{E0ABA052-204A-420F-9137-D0043EECD3D9}" srcId="{497D5BFF-3682-421A-92CA-B39602701936}" destId="{1F28A30C-D9B5-44F8-89BC-4DDB853E10D3}" srcOrd="2" destOrd="0" parTransId="{7CD9D984-21A7-446C-8CEE-7810F6EAE8A3}" sibTransId="{1E38C6AC-DABF-466F-B81C-FB913FD2745D}"/>
    <dgm:cxn modelId="{815A018C-B600-4DB4-9A43-1908E520ED8B}" type="presOf" srcId="{497D5BFF-3682-421A-92CA-B39602701936}" destId="{B8C5D4A2-7F05-4E57-AF9D-5972F8334A7E}" srcOrd="0" destOrd="0" presId="urn:microsoft.com/office/officeart/2005/8/layout/hProcess11"/>
    <dgm:cxn modelId="{1CAA899B-80C6-4CC5-8D7D-E5F62132D325}" srcId="{497D5BFF-3682-421A-92CA-B39602701936}" destId="{8CA11B08-2944-430F-BF68-D72839E4E0B8}" srcOrd="0" destOrd="0" parTransId="{114AA0E6-9F27-435B-808D-7C6E037EC78E}" sibTransId="{F1B3B75D-58B9-490A-BB05-4C404EE32742}"/>
    <dgm:cxn modelId="{1CAAAFB4-AEDA-4757-A66F-7C3F60D5B98E}" srcId="{497D5BFF-3682-421A-92CA-B39602701936}" destId="{4EA2A04E-8AAC-4BA7-A38C-E698E488DDA8}" srcOrd="1" destOrd="0" parTransId="{8B1F34C5-96AE-4334-B882-9E0220F20BF2}" sibTransId="{65D6F5CE-32D4-4C19-B7B1-E04A4A5D0B8C}"/>
    <dgm:cxn modelId="{2028ABF3-6EA7-4C10-B66C-7DA183978D94}" type="presOf" srcId="{1F28A30C-D9B5-44F8-89BC-4DDB853E10D3}" destId="{D2DD89D9-B412-4294-93B4-377ED8E9285F}" srcOrd="0" destOrd="0" presId="urn:microsoft.com/office/officeart/2005/8/layout/hProcess11"/>
    <dgm:cxn modelId="{EE1C6C55-61A4-49A3-933E-2877323A1567}" type="presParOf" srcId="{B8C5D4A2-7F05-4E57-AF9D-5972F8334A7E}" destId="{3E39F1DF-59EC-46A6-A7EE-C935530B56FF}" srcOrd="0" destOrd="0" presId="urn:microsoft.com/office/officeart/2005/8/layout/hProcess11"/>
    <dgm:cxn modelId="{EE12F493-3DB9-4371-9FED-D70BA7F73F5A}" type="presParOf" srcId="{B8C5D4A2-7F05-4E57-AF9D-5972F8334A7E}" destId="{63443A32-CBD0-4D13-858C-066593C23D1C}" srcOrd="1" destOrd="0" presId="urn:microsoft.com/office/officeart/2005/8/layout/hProcess11"/>
    <dgm:cxn modelId="{E7869B02-12BC-401D-AA5F-9433BFF5DBFB}" type="presParOf" srcId="{63443A32-CBD0-4D13-858C-066593C23D1C}" destId="{051AA3BA-6A0A-4686-ABB9-64FFDFF8CADB}" srcOrd="0" destOrd="0" presId="urn:microsoft.com/office/officeart/2005/8/layout/hProcess11"/>
    <dgm:cxn modelId="{AC5FE6AD-0BD6-42C5-840E-BF7E419740D9}" type="presParOf" srcId="{051AA3BA-6A0A-4686-ABB9-64FFDFF8CADB}" destId="{ACACB22B-2FAD-4F25-BC1C-245638F34E85}" srcOrd="0" destOrd="0" presId="urn:microsoft.com/office/officeart/2005/8/layout/hProcess11"/>
    <dgm:cxn modelId="{FF5FC451-301E-4D27-9E52-4E6F1FB6D8B9}" type="presParOf" srcId="{051AA3BA-6A0A-4686-ABB9-64FFDFF8CADB}" destId="{2DF22974-F8F5-4194-A9B3-3288CDF33AD2}" srcOrd="1" destOrd="0" presId="urn:microsoft.com/office/officeart/2005/8/layout/hProcess11"/>
    <dgm:cxn modelId="{3F335D5F-C7C0-45EF-8773-203597D383A7}" type="presParOf" srcId="{051AA3BA-6A0A-4686-ABB9-64FFDFF8CADB}" destId="{57558F2A-381B-4375-8284-067D39DC7C96}" srcOrd="2" destOrd="0" presId="urn:microsoft.com/office/officeart/2005/8/layout/hProcess11"/>
    <dgm:cxn modelId="{962F5AB1-873E-47A3-9D84-0686C1BCD9BD}" type="presParOf" srcId="{63443A32-CBD0-4D13-858C-066593C23D1C}" destId="{8A4F88E8-0C66-4507-97F8-70F1EE8ECBBD}" srcOrd="1" destOrd="0" presId="urn:microsoft.com/office/officeart/2005/8/layout/hProcess11"/>
    <dgm:cxn modelId="{6BD351A0-6A92-43B1-8DE0-0C5A7437C458}" type="presParOf" srcId="{63443A32-CBD0-4D13-858C-066593C23D1C}" destId="{0627AF37-B42C-4C3D-B57B-4A649260645D}" srcOrd="2" destOrd="0" presId="urn:microsoft.com/office/officeart/2005/8/layout/hProcess11"/>
    <dgm:cxn modelId="{B83DAB78-B8FE-4AD8-8254-22F0BD7F4BCE}" type="presParOf" srcId="{0627AF37-B42C-4C3D-B57B-4A649260645D}" destId="{30AE6E9D-797C-464C-A00B-6FB0522C4FFB}" srcOrd="0" destOrd="0" presId="urn:microsoft.com/office/officeart/2005/8/layout/hProcess11"/>
    <dgm:cxn modelId="{588453A7-AABF-426F-976A-143940C971C7}" type="presParOf" srcId="{0627AF37-B42C-4C3D-B57B-4A649260645D}" destId="{75A13584-F1E9-4224-AF02-59FDB563089E}" srcOrd="1" destOrd="0" presId="urn:microsoft.com/office/officeart/2005/8/layout/hProcess11"/>
    <dgm:cxn modelId="{AA7D5F6E-FE7A-42F0-9415-636E6C54549E}" type="presParOf" srcId="{0627AF37-B42C-4C3D-B57B-4A649260645D}" destId="{24137A44-93F3-4863-847B-90A61DC80DCD}" srcOrd="2" destOrd="0" presId="urn:microsoft.com/office/officeart/2005/8/layout/hProcess11"/>
    <dgm:cxn modelId="{3CB093AE-634E-4CC7-B2C4-3F3CAC8F6D2D}" type="presParOf" srcId="{63443A32-CBD0-4D13-858C-066593C23D1C}" destId="{CB2786D4-182B-44D1-9DB2-169E5272EE93}" srcOrd="3" destOrd="0" presId="urn:microsoft.com/office/officeart/2005/8/layout/hProcess11"/>
    <dgm:cxn modelId="{42A5B306-35AA-4D2D-A25D-4214BB734F84}" type="presParOf" srcId="{63443A32-CBD0-4D13-858C-066593C23D1C}" destId="{0E415526-454E-455C-A76A-A205D68B546B}" srcOrd="4" destOrd="0" presId="urn:microsoft.com/office/officeart/2005/8/layout/hProcess11"/>
    <dgm:cxn modelId="{28AD976E-C5C5-4D94-9D14-42A04017E894}" type="presParOf" srcId="{0E415526-454E-455C-A76A-A205D68B546B}" destId="{D2DD89D9-B412-4294-93B4-377ED8E9285F}" srcOrd="0" destOrd="0" presId="urn:microsoft.com/office/officeart/2005/8/layout/hProcess11"/>
    <dgm:cxn modelId="{91DF88F1-29FF-43CA-808B-8152EC792DFA}" type="presParOf" srcId="{0E415526-454E-455C-A76A-A205D68B546B}" destId="{4B064D33-22B0-41CF-8AA6-AE3265584862}" srcOrd="1" destOrd="0" presId="urn:microsoft.com/office/officeart/2005/8/layout/hProcess11"/>
    <dgm:cxn modelId="{4AD2A597-7AC0-419B-AEAE-E99E83B6A7CE}" type="presParOf" srcId="{0E415526-454E-455C-A76A-A205D68B546B}" destId="{55A12510-35ED-481D-AE6E-7CE5FDE88BEC}" srcOrd="2" destOrd="0" presId="urn:microsoft.com/office/officeart/2005/8/layout/hProcess11"/>
    <dgm:cxn modelId="{BD37C0F2-2993-4483-BDA9-A208D0CB4167}" type="presParOf" srcId="{63443A32-CBD0-4D13-858C-066593C23D1C}" destId="{A4B78A67-6011-4D13-97DA-15C702801494}" srcOrd="5" destOrd="0" presId="urn:microsoft.com/office/officeart/2005/8/layout/hProcess11"/>
    <dgm:cxn modelId="{BFAD3BA3-65D4-4F57-A5FE-2A8F60CBC193}" type="presParOf" srcId="{63443A32-CBD0-4D13-858C-066593C23D1C}" destId="{80F98567-BFD9-46A2-9057-C25E1A37C961}" srcOrd="6" destOrd="0" presId="urn:microsoft.com/office/officeart/2005/8/layout/hProcess11"/>
    <dgm:cxn modelId="{F55CB35A-C73D-4B97-A87C-A8D557761FC4}" type="presParOf" srcId="{80F98567-BFD9-46A2-9057-C25E1A37C961}" destId="{7FD340F4-47A9-4630-BD5B-35E61670FED6}" srcOrd="0" destOrd="0" presId="urn:microsoft.com/office/officeart/2005/8/layout/hProcess11"/>
    <dgm:cxn modelId="{1899CBBF-3177-4D62-BEC7-BAAB842B5815}" type="presParOf" srcId="{80F98567-BFD9-46A2-9057-C25E1A37C961}" destId="{14E893B3-A68D-470B-A287-CCCB106755B5}" srcOrd="1" destOrd="0" presId="urn:microsoft.com/office/officeart/2005/8/layout/hProcess11"/>
    <dgm:cxn modelId="{0C5332C6-2E88-4DE4-AAFC-5B7FEB1D30F6}" type="presParOf" srcId="{80F98567-BFD9-46A2-9057-C25E1A37C961}" destId="{14B3C748-CB81-45BE-83A8-753B1C25AF7A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39F1DF-59EC-46A6-A7EE-C935530B56FF}">
      <dsp:nvSpPr>
        <dsp:cNvPr id="0" name=""/>
        <dsp:cNvSpPr/>
      </dsp:nvSpPr>
      <dsp:spPr>
        <a:xfrm>
          <a:off x="0" y="1290637"/>
          <a:ext cx="7745413" cy="172085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ACB22B-2FAD-4F25-BC1C-245638F34E85}">
      <dsp:nvSpPr>
        <dsp:cNvPr id="0" name=""/>
        <dsp:cNvSpPr/>
      </dsp:nvSpPr>
      <dsp:spPr>
        <a:xfrm>
          <a:off x="3488" y="0"/>
          <a:ext cx="1678046" cy="1720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b="1" kern="1200" dirty="0"/>
            <a:t>2009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”Överenskommelse om palliativ vård i Skåne</a:t>
          </a:r>
          <a:r>
            <a:rPr lang="sv-SE" sz="1000" kern="1200" dirty="0"/>
            <a:t>”</a:t>
          </a:r>
        </a:p>
      </dsp:txBody>
      <dsp:txXfrm>
        <a:off x="3488" y="0"/>
        <a:ext cx="1678046" cy="1720850"/>
      </dsp:txXfrm>
    </dsp:sp>
    <dsp:sp modelId="{2DF22974-F8F5-4194-A9B3-3288CDF33AD2}">
      <dsp:nvSpPr>
        <dsp:cNvPr id="0" name=""/>
        <dsp:cNvSpPr/>
      </dsp:nvSpPr>
      <dsp:spPr>
        <a:xfrm>
          <a:off x="627405" y="1935956"/>
          <a:ext cx="430212" cy="4302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AE6E9D-797C-464C-A00B-6FB0522C4FFB}">
      <dsp:nvSpPr>
        <dsp:cNvPr id="0" name=""/>
        <dsp:cNvSpPr/>
      </dsp:nvSpPr>
      <dsp:spPr>
        <a:xfrm>
          <a:off x="2488642" y="2498140"/>
          <a:ext cx="1678046" cy="1720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b="1" kern="1200" dirty="0"/>
            <a:t>2016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”Avtal om ansvarsfördelning och utveckling avseende hälso- och sjukvården i Skåne”</a:t>
          </a:r>
        </a:p>
      </dsp:txBody>
      <dsp:txXfrm>
        <a:off x="2488642" y="2498140"/>
        <a:ext cx="1678046" cy="1720850"/>
      </dsp:txXfrm>
    </dsp:sp>
    <dsp:sp modelId="{75A13584-F1E9-4224-AF02-59FDB563089E}">
      <dsp:nvSpPr>
        <dsp:cNvPr id="0" name=""/>
        <dsp:cNvSpPr/>
      </dsp:nvSpPr>
      <dsp:spPr>
        <a:xfrm>
          <a:off x="3087624" y="1960895"/>
          <a:ext cx="430212" cy="4302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DD89D9-B412-4294-93B4-377ED8E9285F}">
      <dsp:nvSpPr>
        <dsp:cNvPr id="0" name=""/>
        <dsp:cNvSpPr/>
      </dsp:nvSpPr>
      <dsp:spPr>
        <a:xfrm>
          <a:off x="3527387" y="0"/>
          <a:ext cx="1678046" cy="1720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b="1" kern="1200" dirty="0"/>
            <a:t>2018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Kunskapsstyrnings-organisationen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”Äldres hälsa och palliativ vård”</a:t>
          </a:r>
        </a:p>
      </dsp:txBody>
      <dsp:txXfrm>
        <a:off x="3527387" y="0"/>
        <a:ext cx="1678046" cy="1720850"/>
      </dsp:txXfrm>
    </dsp:sp>
    <dsp:sp modelId="{4B064D33-22B0-41CF-8AA6-AE3265584862}">
      <dsp:nvSpPr>
        <dsp:cNvPr id="0" name=""/>
        <dsp:cNvSpPr/>
      </dsp:nvSpPr>
      <dsp:spPr>
        <a:xfrm>
          <a:off x="4151304" y="1935956"/>
          <a:ext cx="430212" cy="4302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D340F4-47A9-4630-BD5B-35E61670FED6}">
      <dsp:nvSpPr>
        <dsp:cNvPr id="0" name=""/>
        <dsp:cNvSpPr/>
      </dsp:nvSpPr>
      <dsp:spPr>
        <a:xfrm>
          <a:off x="5289336" y="2581275"/>
          <a:ext cx="1678046" cy="1720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0944" tIns="440944" rIns="440944" bIns="440944" numCol="1" spcCol="1270" anchor="t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6200" kern="1200" dirty="0"/>
        </a:p>
      </dsp:txBody>
      <dsp:txXfrm>
        <a:off x="5289336" y="2581275"/>
        <a:ext cx="1678046" cy="1720850"/>
      </dsp:txXfrm>
    </dsp:sp>
    <dsp:sp modelId="{14E893B3-A68D-470B-A287-CCCB106755B5}">
      <dsp:nvSpPr>
        <dsp:cNvPr id="0" name=""/>
        <dsp:cNvSpPr/>
      </dsp:nvSpPr>
      <dsp:spPr>
        <a:xfrm>
          <a:off x="5198356" y="1935956"/>
          <a:ext cx="430212" cy="4302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09247-D286-7B4E-B4A8-14AABB535E54}" type="datetimeFigureOut">
              <a:rPr lang="sv-SE" smtClean="0"/>
              <a:t>2023-01-16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B4E0D-5B48-AF4D-824B-E170B9307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9472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4B4E0D-5B48-AF4D-824B-E170B93077B9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46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4B4E0D-5B48-AF4D-824B-E170B93077B9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4573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4B4E0D-5B48-AF4D-824B-E170B93077B9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2142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4B4E0D-5B48-AF4D-824B-E170B93077B9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2501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sv-S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4B4E0D-5B48-AF4D-824B-E170B93077B9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6496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4B4E0D-5B48-AF4D-824B-E170B93077B9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2262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4B4E0D-5B48-AF4D-824B-E170B93077B9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01944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: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4B4E0D-5B48-AF4D-824B-E170B93077B9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3145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9BA99A-7C38-7545-9D16-2013E1BB8D8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133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/>
              <a:t>PowerPoint-mall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C87A503-72F0-DB49-AEED-62A5CDEAD7A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13318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sv-SE" dirty="0"/>
              <a:t>för Vårdsamverkan Skåne</a:t>
            </a:r>
          </a:p>
        </p:txBody>
      </p:sp>
    </p:spTree>
    <p:extLst>
      <p:ext uri="{BB962C8B-B14F-4D97-AF65-F5344CB8AC3E}">
        <p14:creationId xmlns:p14="http://schemas.microsoft.com/office/powerpoint/2010/main" val="176137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A6BA53-F0FA-C343-B7BF-F8D6F3C623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45962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rerad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C4F8DD-9BE7-364D-8031-E375120D6B2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2938" y="1693626"/>
            <a:ext cx="7744571" cy="4301657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 dirty="0"/>
              <a:t>Punktlista centrerad</a:t>
            </a:r>
          </a:p>
          <a:p>
            <a:pPr lvl="0"/>
            <a:endParaRPr lang="sv-SE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57B242AF-659E-D446-8357-FCE5D6CFDD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2463723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nsterställd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C4F8DD-9BE7-364D-8031-E375120D6B2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2938" y="1693626"/>
            <a:ext cx="7744571" cy="4301657"/>
          </a:xfrm>
        </p:spPr>
        <p:txBody>
          <a:bodyPr/>
          <a:lstStyle>
            <a:lvl1pPr marL="457200" indent="-457200" algn="l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 dirty="0"/>
              <a:t>Punktlista centrerad</a:t>
            </a:r>
          </a:p>
          <a:p>
            <a:pPr lvl="0"/>
            <a:endParaRPr lang="sv-SE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57B242AF-659E-D446-8357-FCE5D6CFDD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230088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976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vå stap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A6BA53-F0FA-C343-B7BF-F8D6F3C623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7BE5350-2968-7543-8689-F583FC8C34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52939" y="1924215"/>
            <a:ext cx="3697356" cy="4165283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CE3C97C-C4FA-5048-8E31-5F81DCEE4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0153" y="1924215"/>
            <a:ext cx="3697357" cy="41652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4864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9E06AE2-EB3C-8145-8A56-0E076994567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4040959" y="254442"/>
            <a:ext cx="6128759" cy="61711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att lägga till bild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455E6962-B958-7949-BC6B-821DBA17500F}"/>
              </a:ext>
            </a:extLst>
          </p:cNvPr>
          <p:cNvSpPr txBox="1"/>
          <p:nvPr userDrawn="1"/>
        </p:nvSpPr>
        <p:spPr>
          <a:xfrm>
            <a:off x="389614" y="1947824"/>
            <a:ext cx="73152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5000" dirty="0">
                <a:solidFill>
                  <a:srgbClr val="D022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4392B00F-37D3-7F40-BE8D-E5190228F78D}"/>
              </a:ext>
            </a:extLst>
          </p:cNvPr>
          <p:cNvSpPr txBox="1"/>
          <p:nvPr userDrawn="1"/>
        </p:nvSpPr>
        <p:spPr>
          <a:xfrm>
            <a:off x="755374" y="3148152"/>
            <a:ext cx="2767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Skriv citat/text här</a:t>
            </a:r>
          </a:p>
        </p:txBody>
      </p:sp>
    </p:spTree>
    <p:extLst>
      <p:ext uri="{BB962C8B-B14F-4D97-AF65-F5344CB8AC3E}">
        <p14:creationId xmlns:p14="http://schemas.microsoft.com/office/powerpoint/2010/main" val="866220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2">
            <a:extLst>
              <a:ext uri="{FF2B5EF4-FFF2-40B4-BE49-F238E27FC236}">
                <a16:creationId xmlns:a16="http://schemas.microsoft.com/office/drawing/2014/main" id="{1674E0BC-5AFB-3542-8A5F-D6106970C5A3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351554" y="262393"/>
            <a:ext cx="9849969" cy="5908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att lägga till bild</a:t>
            </a:r>
          </a:p>
        </p:txBody>
      </p:sp>
    </p:spTree>
    <p:extLst>
      <p:ext uri="{BB962C8B-B14F-4D97-AF65-F5344CB8AC3E}">
        <p14:creationId xmlns:p14="http://schemas.microsoft.com/office/powerpoint/2010/main" val="288057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FBACF02-BF0D-004C-B330-FE19CA60E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2823" y="1812330"/>
            <a:ext cx="61430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Powerpoint-mall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55BB3C1-75ED-BC4D-93F2-BB880B42A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3315693"/>
            <a:ext cx="8552290" cy="2861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för Vårdsamverkan Skåne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3C8CAF73-5A59-6C4D-BBA9-7D48E3925668}"/>
              </a:ext>
            </a:extLst>
          </p:cNvPr>
          <p:cNvSpPr/>
          <p:nvPr userDrawn="1"/>
        </p:nvSpPr>
        <p:spPr>
          <a:xfrm>
            <a:off x="10328988" y="-93306"/>
            <a:ext cx="1863012" cy="701662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r="5400000" sx="107000" sy="107000" algn="ctr" rotWithShape="0">
              <a:srgbClr val="000000">
                <a:alpha val="1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9FC79C2E-6CB2-2C49-B5AE-AF6207F9952A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0810233" y="5789325"/>
            <a:ext cx="900521" cy="833686"/>
          </a:xfrm>
          <a:prstGeom prst="rect">
            <a:avLst/>
          </a:prstGeom>
        </p:spPr>
      </p:pic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DA6413D2-7EFC-FA4A-8BEE-FD4AACCF60BE}"/>
              </a:ext>
            </a:extLst>
          </p:cNvPr>
          <p:cNvSpPr txBox="1">
            <a:spLocks/>
          </p:cNvSpPr>
          <p:nvPr userDrawn="1"/>
        </p:nvSpPr>
        <p:spPr>
          <a:xfrm>
            <a:off x="178242" y="63547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b="1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sym typeface="Symbol" pitchFamily="2" charset="2"/>
              </a:rPr>
              <a:t></a:t>
            </a:r>
            <a:r>
              <a:rPr lang="sv-SE" sz="105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sv-SE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Vårdsamverkan Skåne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24E9748-A45B-054E-8910-397762ECC6E8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527125" y="291716"/>
            <a:ext cx="1466736" cy="421806"/>
          </a:xfrm>
          <a:prstGeom prst="rect">
            <a:avLst/>
          </a:prstGeom>
        </p:spPr>
      </p:pic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C51C3738-7CCD-554C-8634-E799D47866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F106B-5170-2346-99EF-ED295E0C490D}" type="datetimeFigureOut">
              <a:rPr lang="sv-SE" smtClean="0"/>
              <a:t>2023-01-16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0837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0" r:id="rId2"/>
    <p:sldLayoutId id="2147483710" r:id="rId3"/>
    <p:sldLayoutId id="2147483721" r:id="rId4"/>
    <p:sldLayoutId id="2147483715" r:id="rId5"/>
    <p:sldLayoutId id="2147483723" r:id="rId6"/>
    <p:sldLayoutId id="2147483722" r:id="rId7"/>
    <p:sldLayoutId id="2147483724" r:id="rId8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v&#229;rdsamverkansk&#229;ne.se/wp-content/uploads/sites/25/2021/10/Malbild-handlingsplan-Nara-vard-HS-avtal-24-sept.pdf" TargetMode="External"/><Relationship Id="rId2" Type="http://schemas.openxmlformats.org/officeDocument/2006/relationships/hyperlink" Target="https://vardgivare.skane.se/siteassets/4.-uppdrag-och-avtal/kommunsamverkan/samverkansavtal/avtal-om-ansvarsfordelning-och-utveckling-avseende-halso-och-sjukvarden-i-skane.pdf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skr.se/5.2070d58a1817fca64d32a17.html" TargetMode="External"/><Relationship Id="rId4" Type="http://schemas.openxmlformats.org/officeDocument/2006/relationships/hyperlink" Target="file:///C:\Users\EmmaJansson\Downloads\Vardsamverkan-Skane-Aktivitets-och-tidsplan-220222%20(15)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0B04A89-48C3-7CC3-8831-BBDE6EC52C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7842" y="1346358"/>
            <a:ext cx="4040853" cy="416528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Översyn</a:t>
            </a:r>
          </a:p>
          <a:p>
            <a:endParaRPr lang="en-US" dirty="0"/>
          </a:p>
          <a:p>
            <a:r>
              <a:rPr lang="en-US" dirty="0"/>
              <a:t>Överenskommelse om Palliativ vård i Skåne</a:t>
            </a:r>
          </a:p>
          <a:p>
            <a:r>
              <a:rPr lang="en-US" dirty="0" err="1"/>
              <a:t>bilaga</a:t>
            </a:r>
            <a:r>
              <a:rPr lang="en-US" dirty="0"/>
              <a:t> 7</a:t>
            </a:r>
          </a:p>
          <a:p>
            <a:endParaRPr lang="en-US" dirty="0"/>
          </a:p>
          <a:p>
            <a:pPr algn="l"/>
            <a:r>
              <a:rPr lang="en-US" sz="1800" dirty="0"/>
              <a:t>Ingrid Vesterberg, Region Skåne</a:t>
            </a:r>
          </a:p>
          <a:p>
            <a:pPr algn="l"/>
            <a:r>
              <a:rPr lang="en-US" sz="1800" dirty="0"/>
              <a:t>Emma Jansson, Skånes Kommuner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11D25561-8215-45BF-8904-6F817CDAC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0570" y="1547526"/>
            <a:ext cx="2978176" cy="41652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78985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5E7EED0A-2D63-5F65-7F56-E78BE966B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938" y="1716685"/>
            <a:ext cx="7744571" cy="4301657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Överenskommelse om palliativ vård, bilaga 7 tas bort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Motivering till förslag till beslut: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sv-SE" sz="2900" dirty="0">
                <a:latin typeface="Calibri" panose="020F0502020204030204" pitchFamily="34" charset="0"/>
                <a:cs typeface="Calibri" panose="020F0502020204030204" pitchFamily="34" charset="0"/>
              </a:rPr>
              <a:t>Identifierade behov ryms inom ramen för rådande HS avtal och därtill kopplad aktivitets- och tidsplan, god och nära vård.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sv-SE" sz="2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Skrivning om ansvarsfördelning riskerar att m</a:t>
            </a:r>
            <a:r>
              <a:rPr lang="sv-SE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otverka samverkan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sv-SE" sz="2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Olika tolkningar skapar otydlighet och lokala rutiner, skapar ojämlik vård.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sv-SE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Bilaga 7 saknar ett nära vård-perspektiv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sv-SE" sz="24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A71E6B84-8CA5-1482-ED97-F0CBE6B7E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Arbetsgruppens förslag till beslut</a:t>
            </a:r>
          </a:p>
        </p:txBody>
      </p:sp>
    </p:spTree>
    <p:extLst>
      <p:ext uri="{BB962C8B-B14F-4D97-AF65-F5344CB8AC3E}">
        <p14:creationId xmlns:p14="http://schemas.microsoft.com/office/powerpoint/2010/main" val="682738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7045C69D-72C9-4231-92DD-A9447673F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6090" y="1785066"/>
            <a:ext cx="7744571" cy="4301657"/>
          </a:xfrm>
        </p:spPr>
        <p:txBody>
          <a:bodyPr/>
          <a:lstStyle/>
          <a:p>
            <a:r>
              <a:rPr lang="sv-SE" dirty="0"/>
              <a:t>Personcenterat arbetssätt</a:t>
            </a:r>
          </a:p>
          <a:p>
            <a:r>
              <a:rPr lang="sv-SE" dirty="0"/>
              <a:t>Läkarstöd</a:t>
            </a:r>
          </a:p>
          <a:p>
            <a:r>
              <a:rPr lang="sv-SE" dirty="0"/>
              <a:t>Kompetens</a:t>
            </a:r>
          </a:p>
          <a:p>
            <a:r>
              <a:rPr lang="sv-SE" dirty="0"/>
              <a:t>Teamsamverkan – </a:t>
            </a:r>
            <a:r>
              <a:rPr lang="sv-SE" sz="1800" dirty="0">
                <a:latin typeface="+mn-lt"/>
              </a:rPr>
              <a:t>”</a:t>
            </a:r>
            <a:r>
              <a:rPr lang="sv-SE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Så länge vi utgår från patientens behov fungerar det, när vi ska sätta in patienten i ett speciellt fack kompliceras samverkan”</a:t>
            </a:r>
            <a:endParaRPr lang="sv-SE" dirty="0">
              <a:latin typeface="+mn-lt"/>
            </a:endParaRPr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AA28ACB7-F3AD-4541-887C-946F09E2F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Önskad prioritering i fortsatt utveckling</a:t>
            </a:r>
          </a:p>
        </p:txBody>
      </p:sp>
    </p:spTree>
    <p:extLst>
      <p:ext uri="{BB962C8B-B14F-4D97-AF65-F5344CB8AC3E}">
        <p14:creationId xmlns:p14="http://schemas.microsoft.com/office/powerpoint/2010/main" val="1378268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F79A581E-1E60-9C2D-5E6D-A90720333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dirty="0">
                <a:hlinkClick r:id="rId2"/>
              </a:rPr>
              <a:t>Avtal om ansvarsfördelning och utveckling avseende hälso- och sjukvården i Skåne 2016-01-19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>
                <a:hlinkClick r:id="rId3"/>
              </a:rPr>
              <a:t>Målbild och handlingsplan avseende god och nära vård inom ramen för Vårdsamverkan Skåne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>
                <a:hlinkClick r:id="rId4" action="ppaction://hlinkfile"/>
              </a:rPr>
              <a:t>Aktivitets- och tidplan avseende god och nära vård inom ramen för Vårdsamverkan Skåne 2022-2025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u="sng" dirty="0">
                <a:solidFill>
                  <a:srgbClr val="0563C1"/>
                </a:solidFill>
                <a:effectLst/>
                <a:latin typeface="+mn-lt"/>
                <a:ea typeface="Calibri" panose="020F0502020204030204" pitchFamily="34" charset="0"/>
                <a:hlinkClick r:id="rId5"/>
              </a:rPr>
              <a:t>Specialiserad vård i hemmet | SKR</a:t>
            </a:r>
            <a:endParaRPr lang="sv-SE" u="sng" dirty="0">
              <a:solidFill>
                <a:srgbClr val="0563C1"/>
              </a:solidFill>
              <a:effectLst/>
              <a:latin typeface="+mn-lt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sv-SE" u="sng" dirty="0">
              <a:solidFill>
                <a:srgbClr val="0563C1"/>
              </a:solidFill>
              <a:latin typeface="+mn-lt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A09444E6-6856-B2EE-ADC9-A091FBD18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Referenser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1816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2CAFD4B2-2F09-706B-BA06-EC090BB13E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8934" y="1693626"/>
            <a:ext cx="6592579" cy="43016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ECDB56A0-6AAB-58ED-BC32-B2A89D558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939" y="579878"/>
            <a:ext cx="7744571" cy="851357"/>
          </a:xfrm>
        </p:spPr>
        <p:txBody>
          <a:bodyPr anchor="ctr">
            <a:normAutofit/>
          </a:bodyPr>
          <a:lstStyle/>
          <a:p>
            <a:r>
              <a:rPr lang="sv-SE" sz="3200" dirty="0"/>
              <a:t>Uppdraget</a:t>
            </a:r>
          </a:p>
        </p:txBody>
      </p:sp>
    </p:spTree>
    <p:extLst>
      <p:ext uri="{BB962C8B-B14F-4D97-AF65-F5344CB8AC3E}">
        <p14:creationId xmlns:p14="http://schemas.microsoft.com/office/powerpoint/2010/main" val="3243074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59BBCBEB-57C9-B7DE-F269-F0EF0C7FF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Arbetsgrupp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55C3D7E6-9788-E1AC-AD49-10C088970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l">
              <a:buNone/>
            </a:pPr>
            <a:r>
              <a:rPr lang="sv-SE" i="1" dirty="0"/>
              <a:t>Region Skåne/Palliativ vård och ASIH</a:t>
            </a:r>
          </a:p>
          <a:p>
            <a:pPr marL="0" indent="0" algn="l">
              <a:buNone/>
            </a:pPr>
            <a:r>
              <a:rPr lang="sv-SE" dirty="0"/>
              <a:t>Annika Andersson, fysioterapeut ASIH Ängelholm</a:t>
            </a:r>
          </a:p>
          <a:p>
            <a:pPr marL="0" indent="0" algn="l">
              <a:buNone/>
            </a:pPr>
            <a:r>
              <a:rPr lang="sv-SE" dirty="0"/>
              <a:t>Camilla Håkansson, sjuksköterska ASIH Malmö</a:t>
            </a:r>
          </a:p>
          <a:p>
            <a:pPr marL="0" indent="0" algn="l">
              <a:buNone/>
            </a:pPr>
            <a:r>
              <a:rPr lang="sv-SE" dirty="0"/>
              <a:t>Karolin Karlsson, arbetsterapeut ASIH Kristianstad</a:t>
            </a:r>
          </a:p>
          <a:p>
            <a:pPr marL="0" indent="0" algn="l">
              <a:buNone/>
            </a:pPr>
            <a:r>
              <a:rPr lang="sv-SE" dirty="0"/>
              <a:t>Louise Roberts, ledningsstrateg</a:t>
            </a:r>
          </a:p>
          <a:p>
            <a:pPr marL="0" indent="0" algn="l">
              <a:buNone/>
            </a:pPr>
            <a:r>
              <a:rPr lang="sv-SE" dirty="0"/>
              <a:t>Karin Rådberg, enhetschef ASIH Lund</a:t>
            </a:r>
          </a:p>
          <a:p>
            <a:pPr marL="0" indent="0" algn="l">
              <a:buNone/>
            </a:pPr>
            <a:endParaRPr lang="sv-SE" dirty="0"/>
          </a:p>
          <a:p>
            <a:pPr marL="0" indent="0" algn="l">
              <a:buNone/>
            </a:pPr>
            <a:r>
              <a:rPr lang="sv-SE" i="1" dirty="0"/>
              <a:t>Kommuner</a:t>
            </a:r>
          </a:p>
          <a:p>
            <a:pPr marL="0" indent="0" algn="l">
              <a:buNone/>
            </a:pPr>
            <a:r>
              <a:rPr lang="sv-SE" dirty="0"/>
              <a:t>Therese Friberg, sjuksköterska Sjöbo kommun</a:t>
            </a:r>
          </a:p>
          <a:p>
            <a:pPr marL="0" indent="0" algn="l">
              <a:buNone/>
            </a:pPr>
            <a:r>
              <a:rPr lang="sv-SE" dirty="0"/>
              <a:t>Andriette Näslund, områdeschef Hälsa och boende Osby kommun</a:t>
            </a:r>
          </a:p>
          <a:p>
            <a:pPr marL="0" indent="0" algn="l">
              <a:buNone/>
            </a:pPr>
            <a:r>
              <a:rPr lang="sv-SE" dirty="0"/>
              <a:t>Magdalena Jeppsson, MAS Malmö stad</a:t>
            </a:r>
          </a:p>
          <a:p>
            <a:pPr marL="0" indent="0" algn="l">
              <a:buNone/>
            </a:pPr>
            <a:r>
              <a:rPr lang="sv-SE" dirty="0"/>
              <a:t>Mia S Burghard, MAR Malmö stad</a:t>
            </a:r>
          </a:p>
          <a:p>
            <a:pPr marL="0" indent="0" algn="l">
              <a:buNone/>
            </a:pPr>
            <a:r>
              <a:rPr lang="sv-SE" dirty="0"/>
              <a:t>Marie Hultén, sjuksköterska Lunds kommun</a:t>
            </a:r>
          </a:p>
          <a:p>
            <a:pPr marL="0" indent="0" algn="l">
              <a:buNone/>
            </a:pPr>
            <a:endParaRPr lang="sv-SE" dirty="0"/>
          </a:p>
          <a:p>
            <a:pPr marL="0" indent="0" algn="l">
              <a:buNone/>
            </a:pPr>
            <a:r>
              <a:rPr lang="sv-SE" dirty="0"/>
              <a:t>Ingrid Vesterberg, sammankallande, primärvårdschef Palliativ vård och ASIH</a:t>
            </a:r>
          </a:p>
          <a:p>
            <a:pPr marL="0" indent="0" algn="l">
              <a:buNone/>
            </a:pPr>
            <a:r>
              <a:rPr lang="sv-SE" dirty="0"/>
              <a:t>Emma Jansson, hälso- och sjukvårdsstrateg Skånes Kommuner</a:t>
            </a:r>
          </a:p>
        </p:txBody>
      </p:sp>
    </p:spTree>
    <p:extLst>
      <p:ext uri="{BB962C8B-B14F-4D97-AF65-F5344CB8AC3E}">
        <p14:creationId xmlns:p14="http://schemas.microsoft.com/office/powerpoint/2010/main" val="3859725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6559309D-C9FD-0119-E26F-F6E3DA531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938" y="1828800"/>
            <a:ext cx="7744571" cy="41664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sz="2600" dirty="0">
                <a:latin typeface="+mj-lt"/>
              </a:rPr>
              <a:t>Fyra tillfällen, varav två fysiskt </a:t>
            </a:r>
          </a:p>
          <a:p>
            <a:pPr marL="0" indent="0">
              <a:buNone/>
            </a:pPr>
            <a:endParaRPr lang="sv-SE" sz="2600" dirty="0">
              <a:latin typeface="+mj-lt"/>
            </a:endParaRPr>
          </a:p>
          <a:p>
            <a:pPr marL="0" indent="0">
              <a:buNone/>
            </a:pPr>
            <a:r>
              <a:rPr lang="sv-SE" sz="2600" dirty="0">
                <a:latin typeface="+mj-lt"/>
              </a:rPr>
              <a:t>Utifrån uppdraget fokus på</a:t>
            </a:r>
          </a:p>
          <a:p>
            <a:r>
              <a:rPr lang="sv-SE" sz="2600" dirty="0">
                <a:latin typeface="+mn-lt"/>
              </a:rPr>
              <a:t>Personcentrerad vård</a:t>
            </a:r>
          </a:p>
          <a:p>
            <a:r>
              <a:rPr lang="sv-SE" sz="2600" dirty="0">
                <a:latin typeface="+mn-lt"/>
              </a:rPr>
              <a:t>Hur fungerar samverkan idag kring den palliativa patienten?</a:t>
            </a:r>
          </a:p>
          <a:p>
            <a:r>
              <a:rPr lang="sv-SE" sz="2600" dirty="0">
                <a:effectLst/>
                <a:latin typeface="+mn-lt"/>
                <a:ea typeface="Times New Roman" panose="02020603050405020304" pitchFamily="18" charset="0"/>
              </a:rPr>
              <a:t>Möter rådande skrivning i bilaga 7 dagens och morgondagens patienter/vårdtagares behov?</a:t>
            </a:r>
            <a:endParaRPr lang="sv-SE" sz="2600" dirty="0">
              <a:latin typeface="+mn-lt"/>
            </a:endParaRPr>
          </a:p>
          <a:p>
            <a:r>
              <a:rPr lang="sv-SE" sz="2600" dirty="0">
                <a:latin typeface="+mn-lt"/>
              </a:rPr>
              <a:t>Vad fångar dagens HS-avtal upp?</a:t>
            </a:r>
          </a:p>
          <a:p>
            <a:r>
              <a:rPr lang="sv-SE" sz="2600" dirty="0">
                <a:latin typeface="+mn-lt"/>
              </a:rPr>
              <a:t>Konklusion och dialog utifrån hypotes</a:t>
            </a:r>
          </a:p>
          <a:p>
            <a:pPr marL="0" indent="0">
              <a:buNone/>
            </a:pPr>
            <a:endParaRPr lang="sv-SE" sz="2600" dirty="0">
              <a:latin typeface="+mj-lt"/>
            </a:endParaRPr>
          </a:p>
          <a:p>
            <a:pPr marL="0" indent="0">
              <a:buNone/>
            </a:pPr>
            <a:endParaRPr lang="sv-SE" sz="2800" dirty="0">
              <a:latin typeface="+mj-lt"/>
            </a:endParaRP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0077DA29-17A3-7320-F977-A89238731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Arbetsprocess </a:t>
            </a:r>
            <a:endParaRPr lang="sv-SE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975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9D2A9E77-1F58-A1C4-BB42-2BD3C5159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938" y="1092047"/>
            <a:ext cx="7744571" cy="4301657"/>
          </a:xfrm>
        </p:spPr>
        <p:txBody>
          <a:bodyPr>
            <a:normAutofit/>
          </a:bodyPr>
          <a:lstStyle/>
          <a:p>
            <a:r>
              <a:rPr lang="sv-SE" sz="2400" dirty="0"/>
              <a:t>Viss utmaning att begränsa diskussion till uppdraget</a:t>
            </a:r>
          </a:p>
          <a:p>
            <a:pPr marL="0" indent="0">
              <a:buNone/>
            </a:pPr>
            <a:endParaRPr lang="sv-SE" sz="2400" dirty="0"/>
          </a:p>
          <a:p>
            <a:r>
              <a:rPr lang="sv-SE" sz="2400" dirty="0"/>
              <a:t>Behov framkom från kommunrepresentanter kring läkarstöd och kompetens rörande allmän palliativ vård</a:t>
            </a:r>
          </a:p>
          <a:p>
            <a:pPr marL="0" indent="0">
              <a:buNone/>
            </a:pPr>
            <a:endParaRPr lang="sv-SE" sz="2400" dirty="0"/>
          </a:p>
          <a:p>
            <a:r>
              <a:rPr lang="sv-SE" sz="2400" dirty="0"/>
              <a:t>Olika tolkningar av vad bilaga 7 är/ska vara</a:t>
            </a:r>
          </a:p>
        </p:txBody>
      </p:sp>
    </p:spTree>
    <p:extLst>
      <p:ext uri="{BB962C8B-B14F-4D97-AF65-F5344CB8AC3E}">
        <p14:creationId xmlns:p14="http://schemas.microsoft.com/office/powerpoint/2010/main" val="3785704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17D47F8A-8D4A-1947-040A-6EB8329AE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938" y="1431236"/>
            <a:ext cx="7744571" cy="5202320"/>
          </a:xfrm>
        </p:spPr>
        <p:txBody>
          <a:bodyPr>
            <a:normAutofit fontScale="25000" lnSpcReduction="20000"/>
          </a:bodyPr>
          <a:lstStyle/>
          <a:p>
            <a:pPr marL="0" indent="0" algn="l">
              <a:buNone/>
            </a:pPr>
            <a:r>
              <a:rPr lang="sv-SE" sz="8000" dirty="0"/>
              <a:t>”Region och kommuner ska samverka så att en enskild, som kommunen har ansvar för, får övrig vård och behandling som hans eller hennes tillstånd fordrar” </a:t>
            </a:r>
          </a:p>
          <a:p>
            <a:pPr marL="0" indent="0" algn="l">
              <a:buNone/>
            </a:pPr>
            <a:r>
              <a:rPr lang="sv-SE" sz="8000" dirty="0"/>
              <a:t>	</a:t>
            </a:r>
            <a:r>
              <a:rPr lang="sv-SE" sz="5600" dirty="0"/>
              <a:t>			Ref: 16 kap. 2 § hälso- och sjukvårdslagen, HSL</a:t>
            </a:r>
          </a:p>
          <a:p>
            <a:pPr marL="0" indent="0" algn="l">
              <a:buNone/>
            </a:pPr>
            <a:endParaRPr lang="sv-SE" sz="8000" dirty="0"/>
          </a:p>
          <a:p>
            <a:pPr marL="0" indent="0" algn="l">
              <a:buNone/>
            </a:pPr>
            <a:r>
              <a:rPr lang="sv-SE" sz="8000" b="1" dirty="0"/>
              <a:t>Region Skåne ansvarar för: </a:t>
            </a:r>
          </a:p>
          <a:p>
            <a:pPr marL="0" indent="0" algn="l">
              <a:buNone/>
            </a:pPr>
            <a:r>
              <a:rPr lang="sv-SE" sz="8000" dirty="0"/>
              <a:t>• allmän palliativ vård till patienter som vårdas inom slutenvård </a:t>
            </a:r>
          </a:p>
          <a:p>
            <a:pPr marL="0" indent="0" algn="l">
              <a:buNone/>
            </a:pPr>
            <a:r>
              <a:rPr lang="sv-SE" sz="8000" dirty="0"/>
              <a:t>• läkarstöd till den kommunala allmänna palliativa vården </a:t>
            </a:r>
          </a:p>
          <a:p>
            <a:pPr marL="0" indent="0" algn="l">
              <a:buNone/>
            </a:pPr>
            <a:r>
              <a:rPr lang="sv-SE" sz="8000" dirty="0"/>
              <a:t>• den specialiserade palliativa vården</a:t>
            </a:r>
          </a:p>
          <a:p>
            <a:pPr marL="0" indent="0" algn="l">
              <a:buNone/>
            </a:pPr>
            <a:endParaRPr lang="sv-SE" sz="8000" dirty="0"/>
          </a:p>
          <a:p>
            <a:pPr marL="0" indent="0" algn="l">
              <a:buNone/>
            </a:pPr>
            <a:r>
              <a:rPr lang="sv-SE" sz="8000" b="1" dirty="0"/>
              <a:t>Kommunen ansvarar för: </a:t>
            </a:r>
          </a:p>
          <a:p>
            <a:pPr marL="0" indent="0" algn="l">
              <a:buNone/>
            </a:pPr>
            <a:r>
              <a:rPr lang="sv-SE" sz="8000" dirty="0"/>
              <a:t>• allmän palliativ vård i ordinärt boende eller i särskilt boende upp till och med sjuksköterskenivå. Läkarstöd ska utgå från primärvården </a:t>
            </a:r>
          </a:p>
          <a:p>
            <a:pPr marL="0" indent="0" algn="l">
              <a:buNone/>
            </a:pPr>
            <a:r>
              <a:rPr lang="sv-SE" sz="8000" dirty="0"/>
              <a:t>• hemtjänst enligt Socialtjänstlagen (</a:t>
            </a:r>
            <a:r>
              <a:rPr lang="sv-SE" sz="8000" dirty="0" err="1"/>
              <a:t>SoL</a:t>
            </a:r>
            <a:r>
              <a:rPr lang="sv-SE" sz="8000" dirty="0"/>
              <a:t>)</a:t>
            </a:r>
          </a:p>
          <a:p>
            <a:pPr marL="0" indent="0" algn="l">
              <a:buNone/>
            </a:pPr>
            <a:r>
              <a:rPr lang="sv-SE" sz="8000" dirty="0"/>
              <a:t>					</a:t>
            </a:r>
            <a:r>
              <a:rPr lang="sv-SE" sz="5600" dirty="0"/>
              <a:t>Ref: HS-avtalet 2016</a:t>
            </a:r>
          </a:p>
          <a:p>
            <a:pPr marL="0" indent="0" algn="l">
              <a:buNone/>
            </a:pPr>
            <a:endParaRPr lang="sv-SE" sz="8000" dirty="0"/>
          </a:p>
          <a:p>
            <a:pPr marL="0" indent="0" algn="l">
              <a:buNone/>
            </a:pPr>
            <a:endParaRPr lang="sv-SE" sz="3400" dirty="0"/>
          </a:p>
          <a:p>
            <a:pPr marL="0" indent="0" algn="l">
              <a:buNone/>
            </a:pPr>
            <a:endParaRPr lang="sv-SE" dirty="0"/>
          </a:p>
          <a:p>
            <a:pPr marL="0" indent="0" algn="l">
              <a:buNone/>
            </a:pPr>
            <a:r>
              <a:rPr lang="sv-SE" dirty="0"/>
              <a:t>			</a:t>
            </a:r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773086D1-4BE3-912A-0329-8B2FB6A83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Utgångspunkter</a:t>
            </a:r>
          </a:p>
        </p:txBody>
      </p:sp>
    </p:spTree>
    <p:extLst>
      <p:ext uri="{BB962C8B-B14F-4D97-AF65-F5344CB8AC3E}">
        <p14:creationId xmlns:p14="http://schemas.microsoft.com/office/powerpoint/2010/main" val="1465339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C021509A-34AF-FE9B-7B8D-C84C32011B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713814"/>
              </p:ext>
            </p:extLst>
          </p:nvPr>
        </p:nvGraphicFramePr>
        <p:xfrm>
          <a:off x="1152525" y="1693863"/>
          <a:ext cx="7745413" cy="430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ubrik 2">
            <a:extLst>
              <a:ext uri="{FF2B5EF4-FFF2-40B4-BE49-F238E27FC236}">
                <a16:creationId xmlns:a16="http://schemas.microsoft.com/office/drawing/2014/main" id="{27E5D4FC-DCD7-35BF-E513-4E6258A06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/>
              <a:t>Tidslinje</a:t>
            </a:r>
            <a:br>
              <a:rPr lang="sv-SE" sz="3200" dirty="0"/>
            </a:br>
            <a:r>
              <a:rPr lang="sv-SE" sz="3200" dirty="0"/>
              <a:t>Utveckling samarbete palliativ vård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761F7A9F-D5E1-54D1-9BCC-109E9F381967}"/>
              </a:ext>
            </a:extLst>
          </p:cNvPr>
          <p:cNvSpPr txBox="1"/>
          <p:nvPr/>
        </p:nvSpPr>
        <p:spPr>
          <a:xfrm>
            <a:off x="6234545" y="4305993"/>
            <a:ext cx="17124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2021 Målbild Aktivitets- och tidsplan </a:t>
            </a:r>
          </a:p>
        </p:txBody>
      </p:sp>
    </p:spTree>
    <p:extLst>
      <p:ext uri="{BB962C8B-B14F-4D97-AF65-F5344CB8AC3E}">
        <p14:creationId xmlns:p14="http://schemas.microsoft.com/office/powerpoint/2010/main" val="3002902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CBFB0F3A-FAF6-D069-B207-46B5DBA02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909" y="435652"/>
            <a:ext cx="9216357" cy="851357"/>
          </a:xfrm>
        </p:spPr>
        <p:txBody>
          <a:bodyPr anchor="ctr">
            <a:noAutofit/>
          </a:bodyPr>
          <a:lstStyle/>
          <a:p>
            <a:pPr algn="l"/>
            <a:r>
              <a:rPr lang="sv-SE" sz="2400" dirty="0"/>
              <a:t>Klippt ur  ”Överenskommelse om palliativ vård i Skåne”, </a:t>
            </a:r>
            <a:r>
              <a:rPr lang="sv-SE" sz="1800" dirty="0"/>
              <a:t>2009-11-27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310FBCEF-BE65-7742-18F1-3F2B80E0A1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3775" y="1287009"/>
            <a:ext cx="9564624" cy="4845914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sv-SE" sz="1300" dirty="0"/>
          </a:p>
          <a:p>
            <a:pPr algn="l">
              <a:spcBef>
                <a:spcPts val="0"/>
              </a:spcBef>
            </a:pPr>
            <a:r>
              <a:rPr lang="sv-SE" sz="1300" i="1" dirty="0"/>
              <a:t>Samverkan kring den palliativa patienten är avgörande för att målet med en god palliativ vård på lika villkor ska kunna uppnås. </a:t>
            </a:r>
          </a:p>
          <a:p>
            <a:pPr algn="l">
              <a:spcBef>
                <a:spcPts val="0"/>
              </a:spcBef>
            </a:pPr>
            <a:r>
              <a:rPr lang="sv-SE" sz="1300" i="1" dirty="0"/>
              <a:t>För varje patient ska en individuell vårdplan upprättas…….</a:t>
            </a:r>
          </a:p>
          <a:p>
            <a:pPr algn="l">
              <a:spcBef>
                <a:spcPts val="0"/>
              </a:spcBef>
            </a:pPr>
            <a:endParaRPr lang="sv-SE" sz="1300" i="1" dirty="0"/>
          </a:p>
          <a:p>
            <a:pPr algn="l">
              <a:spcBef>
                <a:spcPts val="0"/>
              </a:spcBef>
            </a:pPr>
            <a:r>
              <a:rPr lang="sv-SE" sz="1300" i="1" dirty="0"/>
              <a:t>Region Skåne och Skånes kommuner ska gemensamt tillse att medborgarna tillförsäkras palliativ vård av hög kvalitet och på lika villkor. Verksamheten bedrivs som basal resp. specialiserad palliativ vård…..</a:t>
            </a:r>
          </a:p>
          <a:p>
            <a:pPr algn="l">
              <a:spcBef>
                <a:spcPts val="0"/>
              </a:spcBef>
            </a:pPr>
            <a:endParaRPr lang="sv-SE" sz="1300" b="1" i="1" dirty="0"/>
          </a:p>
          <a:p>
            <a:pPr algn="l">
              <a:spcBef>
                <a:spcPts val="0"/>
              </a:spcBef>
            </a:pPr>
            <a:r>
              <a:rPr lang="sv-SE" sz="1300" b="1" i="1" dirty="0"/>
              <a:t>Region Skåne ansvarar för</a:t>
            </a:r>
          </a:p>
          <a:p>
            <a:pPr algn="l"/>
            <a:r>
              <a:rPr lang="sv-SE" sz="1300" i="1" dirty="0"/>
              <a:t> • basal palliativ vård till patienter som vårdas inom slutenvård</a:t>
            </a:r>
          </a:p>
          <a:p>
            <a:pPr algn="l"/>
            <a:r>
              <a:rPr lang="sv-SE" sz="1300" i="1" dirty="0"/>
              <a:t> • läkarstöd till den kommunala basala palliativa vården</a:t>
            </a:r>
          </a:p>
          <a:p>
            <a:pPr algn="l"/>
            <a:r>
              <a:rPr lang="sv-SE" sz="1300" i="1" dirty="0"/>
              <a:t> • den specialiserade palliativa vården, vilken utgår från särskilda enheter. Dessa enheter bedriver avancerad sjukvård i hemmet (</a:t>
            </a:r>
            <a:r>
              <a:rPr lang="sv-SE" sz="1300" i="1" dirty="0" err="1"/>
              <a:t>ASiH</a:t>
            </a:r>
            <a:r>
              <a:rPr lang="sv-SE" sz="1300" i="1" dirty="0"/>
              <a:t>), specialiserad slutenvård </a:t>
            </a:r>
            <a:r>
              <a:rPr lang="sv-SE" sz="1300" i="1" dirty="0" err="1"/>
              <a:t>inkl</a:t>
            </a:r>
            <a:r>
              <a:rPr lang="sv-SE" sz="1300" i="1" dirty="0"/>
              <a:t> hospice, samt erbjuder konsultstöd till den basala palliativa vården. </a:t>
            </a:r>
          </a:p>
          <a:p>
            <a:pPr algn="l"/>
            <a:r>
              <a:rPr lang="sv-SE" sz="1300" b="1" i="1" dirty="0"/>
              <a:t>Kommunen ansvarar för:</a:t>
            </a:r>
          </a:p>
          <a:p>
            <a:pPr algn="l"/>
            <a:r>
              <a:rPr lang="sv-SE" sz="1300" i="1" dirty="0"/>
              <a:t> • basal palliativ vård i ordinärt boende eller i särskilt boende upp t o m sjuksköterskenivå. Läkarstöd ska utgå från primärvården.</a:t>
            </a:r>
          </a:p>
          <a:p>
            <a:pPr algn="l"/>
            <a:r>
              <a:rPr lang="sv-SE" sz="1300" i="1" dirty="0"/>
              <a:t> • hemtjänst enligt Socialtjänstlagen (</a:t>
            </a:r>
            <a:r>
              <a:rPr lang="sv-SE" sz="1300" i="1" dirty="0" err="1"/>
              <a:t>SoL</a:t>
            </a:r>
            <a:r>
              <a:rPr lang="sv-SE" sz="1300" i="1" dirty="0"/>
              <a:t>).</a:t>
            </a:r>
          </a:p>
          <a:p>
            <a:pPr algn="l"/>
            <a:r>
              <a:rPr lang="sv-SE" sz="1300" dirty="0"/>
              <a:t>……. </a:t>
            </a:r>
          </a:p>
          <a:p>
            <a:pPr algn="l"/>
            <a:r>
              <a:rPr lang="sv-SE" sz="1300" i="1" dirty="0">
                <a:solidFill>
                  <a:schemeClr val="accent5"/>
                </a:solidFill>
              </a:rPr>
              <a:t>För patient utan pågående hemsjukvårdsinsatser som är inskriven i ASIH och bor i ordinärt boende har Region Skåne det medicinska ansvaret och ansvarar för alla hälso- och sjukvårdsinsatser som utförs i patientens hem. </a:t>
            </a:r>
          </a:p>
          <a:p>
            <a:pPr algn="l"/>
            <a:r>
              <a:rPr lang="sv-SE" sz="1300" i="1" dirty="0">
                <a:solidFill>
                  <a:schemeClr val="accent5"/>
                </a:solidFill>
              </a:rPr>
              <a:t>För patient med pågående hemsjukvårdsinsatser som är inskriven i ASIH och bor i ordinärt boende har kommunen ansvaret för basal palliativ vård upp t o m sjuksköterskenivå och Region Skåne ansvarar för specialiserad palliativ vård.</a:t>
            </a:r>
            <a:endParaRPr lang="en-US" sz="1300" i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959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 7">
            <a:extLst>
              <a:ext uri="{FF2B5EF4-FFF2-40B4-BE49-F238E27FC236}">
                <a16:creationId xmlns:a16="http://schemas.microsoft.com/office/drawing/2014/main" id="{5FF35A1C-9DD0-4549-BAEE-5900413BC7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814925"/>
              </p:ext>
            </p:extLst>
          </p:nvPr>
        </p:nvGraphicFramePr>
        <p:xfrm>
          <a:off x="748364" y="486491"/>
          <a:ext cx="9335193" cy="5805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8181">
                  <a:extLst>
                    <a:ext uri="{9D8B030D-6E8A-4147-A177-3AD203B41FA5}">
                      <a16:colId xmlns:a16="http://schemas.microsoft.com/office/drawing/2014/main" val="3995981150"/>
                    </a:ext>
                  </a:extLst>
                </a:gridCol>
                <a:gridCol w="4617012">
                  <a:extLst>
                    <a:ext uri="{9D8B030D-6E8A-4147-A177-3AD203B41FA5}">
                      <a16:colId xmlns:a16="http://schemas.microsoft.com/office/drawing/2014/main" val="166976838"/>
                    </a:ext>
                  </a:extLst>
                </a:gridCol>
              </a:tblGrid>
              <a:tr h="840316">
                <a:tc>
                  <a:txBody>
                    <a:bodyPr/>
                    <a:lstStyle/>
                    <a:p>
                      <a:r>
                        <a:rPr lang="sv-SE" sz="1800" dirty="0"/>
                        <a:t>Behov utveckling i samverkan kring palliativ vård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Aktivitets- och tidplan avseende god och nära vård inom ramen för Vårdsamverkan Skåne 2022–2025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7288333"/>
                  </a:ext>
                </a:extLst>
              </a:tr>
              <a:tr h="476179">
                <a:tc>
                  <a:txBody>
                    <a:bodyPr/>
                    <a:lstStyle/>
                    <a:p>
                      <a:r>
                        <a:rPr lang="sv-SE" sz="1400" dirty="0"/>
                        <a:t>Tillgänglig och säker dokumentation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Gemensamma digitala lösningar</a:t>
                      </a:r>
                    </a:p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493985"/>
                  </a:ext>
                </a:extLst>
              </a:tr>
              <a:tr h="868327"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Personcenterat arbete där Primärvården ska vara navet.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Personcenterat arbets-och förhållningssätt, Patientkontrakt och Samordnad individuell plan, SIP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Utveckling av insatser för tidvis sviktande</a:t>
                      </a:r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877013"/>
                  </a:ext>
                </a:extLst>
              </a:tr>
              <a:tr h="672253"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Saknas tidig identifikation av allmän palliativ vård samt läkarstöd i dessa frågor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Etablera en jämlik läkarmedverkan på primärvårdsnivå för den kommunala hälso-och sjukvården</a:t>
                      </a:r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902353"/>
                  </a:ext>
                </a:extLst>
              </a:tr>
              <a:tr h="672253"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Kompetensutvecklingen är väldigt viktig för alla parter, samverkan kan bli bättre inom detta område 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Kompetenssamverkan</a:t>
                      </a:r>
                    </a:p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Kompetensplattform</a:t>
                      </a:r>
                    </a:p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00340"/>
                  </a:ext>
                </a:extLst>
              </a:tr>
              <a:tr h="672253"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Vården upplevs idag  uppdelad för patienten, synsättet kring ett gemensamt ansvar kring patienten behöver utvecklas 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Utveckling av teambaserad vårdform för de mest sjuka</a:t>
                      </a:r>
                    </a:p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540179"/>
                  </a:ext>
                </a:extLst>
              </a:tr>
              <a:tr h="1064401"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När är det allmän respektive specialiserad vård? </a:t>
                      </a:r>
                    </a:p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 kan gå in och ur dessa stadier</a:t>
                      </a:r>
                    </a:p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Lokala överenskommelser kommer alltid behövas kring varje enskild patient 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Kompetens</a:t>
                      </a:r>
                    </a:p>
                    <a:p>
                      <a:r>
                        <a:rPr lang="sv-SE" sz="1400" dirty="0"/>
                        <a:t>Kunskapsstryrning</a:t>
                      </a:r>
                    </a:p>
                    <a:p>
                      <a:r>
                        <a:rPr lang="sv-SE" sz="1400" dirty="0"/>
                        <a:t>SIP/Mina Planer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Utveckling av teambaserad vårdform för de mest sjuka</a:t>
                      </a:r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5800051"/>
                  </a:ext>
                </a:extLst>
              </a:tr>
              <a:tr h="280105"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Rehabperspektiv saknas i bilaga 7 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Rehabilitering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240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46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̊rdsamverkan Skåne" id="{BDFE56B4-D865-904D-944B-50B29DA97DF2}" vid="{2268CEAC-C2AA-4C4C-AA46-740C7245D03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3</TotalTime>
  <Words>905</Words>
  <Application>Microsoft Office PowerPoint</Application>
  <PresentationFormat>Bredbild</PresentationFormat>
  <Paragraphs>143</Paragraphs>
  <Slides>12</Slides>
  <Notes>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Office-tema</vt:lpstr>
      <vt:lpstr>PowerPoint-presentation</vt:lpstr>
      <vt:lpstr>Uppdraget</vt:lpstr>
      <vt:lpstr>Arbetsgrupp</vt:lpstr>
      <vt:lpstr>Arbetsprocess </vt:lpstr>
      <vt:lpstr>PowerPoint-presentation</vt:lpstr>
      <vt:lpstr>Utgångspunkter</vt:lpstr>
      <vt:lpstr>Tidslinje Utveckling samarbete palliativ vård</vt:lpstr>
      <vt:lpstr>Klippt ur  ”Överenskommelse om palliativ vård i Skåne”, 2009-11-27</vt:lpstr>
      <vt:lpstr>PowerPoint-presentation</vt:lpstr>
      <vt:lpstr>Arbetsgruppens förslag till beslut</vt:lpstr>
      <vt:lpstr>Önskad prioritering i fortsatt utveckling</vt:lpstr>
      <vt:lpstr>Referenser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Hanna Nordehammar</dc:creator>
  <cp:lastModifiedBy>Emma Jansson</cp:lastModifiedBy>
  <cp:revision>27</cp:revision>
  <dcterms:created xsi:type="dcterms:W3CDTF">2020-11-05T12:06:33Z</dcterms:created>
  <dcterms:modified xsi:type="dcterms:W3CDTF">2023-01-16T14:03:17Z</dcterms:modified>
</cp:coreProperties>
</file>