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7"/>
  </p:sldMasterIdLst>
  <p:notesMasterIdLst>
    <p:notesMasterId r:id="rId11"/>
  </p:notesMasterIdLst>
  <p:sldIdLst>
    <p:sldId id="256" r:id="rId8"/>
    <p:sldId id="316" r:id="rId9"/>
    <p:sldId id="317" r:id="rId10"/>
  </p:sldIdLst>
  <p:sldSz cx="12192000" cy="6858000"/>
  <p:notesSz cx="6669088" cy="9926638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504">
          <p15:clr>
            <a:srgbClr val="A4A3A4"/>
          </p15:clr>
        </p15:guide>
        <p15:guide id="4" pos="576">
          <p15:clr>
            <a:srgbClr val="A4A3A4"/>
          </p15:clr>
        </p15:guide>
        <p15:guide id="5" pos="6656">
          <p15:clr>
            <a:srgbClr val="A4A3A4"/>
          </p15:clr>
        </p15:guide>
        <p15:guide id="6" pos="3712">
          <p15:clr>
            <a:srgbClr val="A4A3A4"/>
          </p15:clr>
        </p15:guide>
        <p15:guide id="7" pos="33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4B79F"/>
    <a:srgbClr val="2D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llanmörkt format 1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13" autoAdjust="0"/>
    <p:restoredTop sz="72405" autoAdjust="0"/>
  </p:normalViewPr>
  <p:slideViewPr>
    <p:cSldViewPr showGuides="1">
      <p:cViewPr varScale="1">
        <p:scale>
          <a:sx n="67" d="100"/>
          <a:sy n="67" d="100"/>
        </p:scale>
        <p:origin x="492" y="40"/>
      </p:cViewPr>
      <p:guideLst>
        <p:guide orient="horz" pos="845"/>
        <p:guide orient="horz" pos="1200"/>
        <p:guide orient="horz" pos="3504"/>
        <p:guide pos="576"/>
        <p:guide pos="6656"/>
        <p:guide pos="3712"/>
        <p:guide pos="33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076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69D82DC-5434-4B13-AFDE-361B5E211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fornian FB" panose="0207040306080B030204" pitchFamily="18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D1AD93E-D021-4F3F-8073-4A550286A7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fornian FB" panose="0207040306080B030204" pitchFamily="18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D1B3C60-9B66-4B3C-BD18-03B9C35884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8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05CAB4D-95FC-4E1E-9C91-39D38488AF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715153"/>
            <a:ext cx="4890665" cy="44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FC18B5E-4434-42F2-8907-0C97DA06F6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889938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fornian FB" panose="0207040306080B030204" pitchFamily="18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EEC4E84-ADB6-447F-BDFA-AB701CF260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430306"/>
            <a:ext cx="2889938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fornian FB" panose="0207040306080B030204" pitchFamily="18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1BF5E35-0CD6-4D01-8E8D-A31FF9510064}" type="slidenum">
              <a:rPr lang="sv-SE" altLang="sv-SE" smtClean="0"/>
              <a:pPr>
                <a:defRPr/>
              </a:pPr>
              <a:t>‹#›</a:t>
            </a:fld>
            <a:endParaRPr lang="sv-SE" alt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fornian FB" panose="0207040306080B030204" pitchFamily="18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fornian FB" panose="0207040306080B030204" pitchFamily="18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fornian FB" panose="0207040306080B030204" pitchFamily="18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fornian FB" panose="0207040306080B030204" pitchFamily="18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fornian FB" panose="0207040306080B030204" pitchFamily="18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Camilla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008ED-5F1B-4CE6-B357-341C01F4CDF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2085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Californian FB" panose="0207040306080B030204" pitchFamily="18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fornian FB" panose="0207040306080B0302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6883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fornian FB" panose="0207040306080B030204" pitchFamily="18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fornian FB" panose="0207040306080B0302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dirty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fornian FB" panose="0207040306080B0302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082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1480690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  <a:lvl2pPr>
              <a:defRPr>
                <a:latin typeface="Californian FB" panose="0207040306080B030204" pitchFamily="18" charset="0"/>
              </a:defRPr>
            </a:lvl2pPr>
            <a:lvl3pPr>
              <a:defRPr>
                <a:latin typeface="Californian FB" panose="0207040306080B030204" pitchFamily="18" charset="0"/>
              </a:defRPr>
            </a:lvl3pPr>
            <a:lvl4pPr>
              <a:defRPr>
                <a:latin typeface="Californian FB" panose="0207040306080B030204" pitchFamily="18" charset="0"/>
              </a:defRPr>
            </a:lvl4pPr>
            <a:lvl5pPr>
              <a:defRPr>
                <a:latin typeface="Californian FB" panose="0207040306080B030204" pitchFamily="18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5399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73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anose="0207040306080B030204" pitchFamily="18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58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anose="0207040306080B030204" pitchFamily="18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88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fornian FB" panose="0207040306080B030204" pitchFamily="18" charset="0"/>
              </a:defRPr>
            </a:lvl1pPr>
            <a:lvl2pPr>
              <a:defRPr sz="2400">
                <a:latin typeface="Californian FB" panose="0207040306080B030204" pitchFamily="18" charset="0"/>
              </a:defRPr>
            </a:lvl2pPr>
            <a:lvl3pPr>
              <a:defRPr sz="2000">
                <a:latin typeface="Californian FB" panose="0207040306080B030204" pitchFamily="18" charset="0"/>
              </a:defRPr>
            </a:lvl3pPr>
            <a:lvl4pPr>
              <a:defRPr sz="1800">
                <a:latin typeface="Californian FB" panose="0207040306080B030204" pitchFamily="18" charset="0"/>
              </a:defRPr>
            </a:lvl4pPr>
            <a:lvl5pPr>
              <a:defRPr sz="1800">
                <a:latin typeface="Californian FB" panose="0207040306080B0302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fornian FB" panose="0207040306080B030204" pitchFamily="18" charset="0"/>
              </a:defRPr>
            </a:lvl1pPr>
            <a:lvl2pPr>
              <a:defRPr sz="2400">
                <a:latin typeface="Californian FB" panose="0207040306080B030204" pitchFamily="18" charset="0"/>
              </a:defRPr>
            </a:lvl2pPr>
            <a:lvl3pPr>
              <a:defRPr sz="2000">
                <a:latin typeface="Californian FB" panose="0207040306080B030204" pitchFamily="18" charset="0"/>
              </a:defRPr>
            </a:lvl3pPr>
            <a:lvl4pPr>
              <a:defRPr sz="1800">
                <a:latin typeface="Californian FB" panose="0207040306080B030204" pitchFamily="18" charset="0"/>
              </a:defRPr>
            </a:lvl4pPr>
            <a:lvl5pPr>
              <a:defRPr sz="1800">
                <a:latin typeface="Californian FB" panose="0207040306080B0302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2174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fornian FB" panose="0207040306080B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fornian FB" panose="0207040306080B030204" pitchFamily="18" charset="0"/>
              </a:defRPr>
            </a:lvl1pPr>
            <a:lvl2pPr>
              <a:defRPr sz="2000">
                <a:latin typeface="Californian FB" panose="0207040306080B030204" pitchFamily="18" charset="0"/>
              </a:defRPr>
            </a:lvl2pPr>
            <a:lvl3pPr>
              <a:defRPr sz="1800">
                <a:latin typeface="Californian FB" panose="0207040306080B030204" pitchFamily="18" charset="0"/>
              </a:defRPr>
            </a:lvl3pPr>
            <a:lvl4pPr>
              <a:defRPr sz="1600">
                <a:latin typeface="Californian FB" panose="0207040306080B030204" pitchFamily="18" charset="0"/>
              </a:defRPr>
            </a:lvl4pPr>
            <a:lvl5pPr>
              <a:defRPr sz="1600">
                <a:latin typeface="Californian FB" panose="0207040306080B0302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fornian FB" panose="0207040306080B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fornian FB" panose="0207040306080B030204" pitchFamily="18" charset="0"/>
              </a:defRPr>
            </a:lvl1pPr>
            <a:lvl2pPr>
              <a:defRPr sz="2000">
                <a:latin typeface="Californian FB" panose="0207040306080B030204" pitchFamily="18" charset="0"/>
              </a:defRPr>
            </a:lvl2pPr>
            <a:lvl3pPr>
              <a:defRPr sz="1800">
                <a:latin typeface="Californian FB" panose="0207040306080B030204" pitchFamily="18" charset="0"/>
              </a:defRPr>
            </a:lvl3pPr>
            <a:lvl4pPr>
              <a:defRPr sz="1600">
                <a:latin typeface="Californian FB" panose="0207040306080B030204" pitchFamily="18" charset="0"/>
              </a:defRPr>
            </a:lvl4pPr>
            <a:lvl5pPr>
              <a:defRPr sz="1600">
                <a:latin typeface="Californian FB" panose="0207040306080B0302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3884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0618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fornian FB" panose="0207040306080B030204" pitchFamily="18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lifornian FB" panose="0207040306080B030204" pitchFamily="18" charset="0"/>
              </a:defRPr>
            </a:lvl1pPr>
            <a:lvl2pPr>
              <a:defRPr sz="2800">
                <a:latin typeface="Californian FB" panose="0207040306080B030204" pitchFamily="18" charset="0"/>
              </a:defRPr>
            </a:lvl2pPr>
            <a:lvl3pPr>
              <a:defRPr sz="2400">
                <a:latin typeface="Californian FB" panose="0207040306080B030204" pitchFamily="18" charset="0"/>
              </a:defRPr>
            </a:lvl3pPr>
            <a:lvl4pPr>
              <a:defRPr sz="2000">
                <a:latin typeface="Californian FB" panose="0207040306080B030204" pitchFamily="18" charset="0"/>
              </a:defRPr>
            </a:lvl4pPr>
            <a:lvl5pPr>
              <a:defRPr sz="2000">
                <a:latin typeface="Californian FB" panose="0207040306080B0302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fornian FB" panose="0207040306080B0302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951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>
                <a:latin typeface="Californian FB" panose="0207040306080B030204" pitchFamily="18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 dirty="0">
              <a:latin typeface="Californian FB" panose="0207040306080B030204" pitchFamily="18" charset="0"/>
            </a:endParaRPr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1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17" r:id="rId4"/>
    <p:sldLayoutId id="2147483716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44239A0C-EDBA-449C-A6CD-055DBF8429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1584" y="692696"/>
            <a:ext cx="8089006" cy="446405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BD0362B-7F11-4CEE-8179-A61B8EC5F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510" y="620688"/>
            <a:ext cx="10861153" cy="832569"/>
          </a:xfrm>
        </p:spPr>
        <p:txBody>
          <a:bodyPr/>
          <a:lstStyle/>
          <a:p>
            <a:r>
              <a:rPr lang="sv-SE" sz="4800" b="0" dirty="0">
                <a:cs typeface="Calibri" panose="020F0502020204030204" pitchFamily="34" charset="0"/>
              </a:rPr>
              <a:t>Sårprojekt – Digital sårbehandlingskonsult</a:t>
            </a:r>
            <a:br>
              <a:rPr lang="sv-SE" sz="4800" b="0" dirty="0">
                <a:cs typeface="Calibri" panose="020F0502020204030204" pitchFamily="34" charset="0"/>
              </a:rPr>
            </a:br>
            <a:endParaRPr lang="sv-SE" sz="2800" b="0" dirty="0">
              <a:cs typeface="Calibri" panose="020F0502020204030204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B9D3A85-EA77-4078-A7AD-DDFBB4F1151D}"/>
              </a:ext>
            </a:extLst>
          </p:cNvPr>
          <p:cNvSpPr txBox="1"/>
          <p:nvPr/>
        </p:nvSpPr>
        <p:spPr>
          <a:xfrm>
            <a:off x="1025242" y="5445224"/>
            <a:ext cx="4261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Camilla Lindqvist Pavlovic</a:t>
            </a: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Studierektor – verksamhetsutvecklare</a:t>
            </a: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Primärvården Skåne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7D6BF0C-B23A-4055-A31E-D2D6BF00DE99}"/>
              </a:ext>
            </a:extLst>
          </p:cNvPr>
          <p:cNvSpPr txBox="1"/>
          <p:nvPr/>
        </p:nvSpPr>
        <p:spPr>
          <a:xfrm>
            <a:off x="5671463" y="5445224"/>
            <a:ext cx="51912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Christina Monsen</a:t>
            </a: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Coach – sårprojekt, Verksamhetsutvecklare</a:t>
            </a: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Leg. sjuksköterska, Dr Med Vet</a:t>
            </a: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Primärvården Skåne/Skånes universitetssjukvård</a:t>
            </a:r>
          </a:p>
        </p:txBody>
      </p:sp>
    </p:spTree>
    <p:extLst>
      <p:ext uri="{BB962C8B-B14F-4D97-AF65-F5344CB8AC3E}">
        <p14:creationId xmlns:p14="http://schemas.microsoft.com/office/powerpoint/2010/main" val="28778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35F7504-9F4C-4F8C-A739-692B1FCD8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1761544"/>
            <a:ext cx="11077433" cy="1061771"/>
          </a:xfrm>
        </p:spPr>
        <p:txBody>
          <a:bodyPr>
            <a:noAutofit/>
          </a:bodyPr>
          <a:lstStyle/>
          <a:p>
            <a:br>
              <a:rPr lang="sv-SE" sz="3600" b="1" dirty="0">
                <a:solidFill>
                  <a:schemeClr val="tx1"/>
                </a:solidFill>
              </a:rPr>
            </a:br>
            <a:endParaRPr lang="sv-SE" sz="36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B64898-7246-49F9-8BB5-F92B7F75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546" y="1370390"/>
            <a:ext cx="6264696" cy="5328591"/>
          </a:xfrm>
          <a:ln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endParaRPr lang="sv-SE" sz="3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sv-SE" sz="8600" dirty="0">
                <a:solidFill>
                  <a:schemeClr val="tx1"/>
                </a:solidFill>
                <a:cs typeface="Arial" panose="020B0604020202020204" pitchFamily="34" charset="0"/>
              </a:rPr>
              <a:t>Orsak till såret?</a:t>
            </a:r>
          </a:p>
          <a:p>
            <a:r>
              <a:rPr lang="sv-SE" sz="8600" dirty="0">
                <a:solidFill>
                  <a:schemeClr val="tx1"/>
                </a:solidFill>
                <a:cs typeface="Arial" panose="020B0604020202020204" pitchFamily="34" charset="0"/>
              </a:rPr>
              <a:t>Är diagnos ställd?</a:t>
            </a:r>
          </a:p>
          <a:p>
            <a:r>
              <a:rPr lang="sv-SE" sz="8600" dirty="0">
                <a:solidFill>
                  <a:schemeClr val="tx1"/>
                </a:solidFill>
                <a:cs typeface="Arial" panose="020B0604020202020204" pitchFamily="34" charset="0"/>
              </a:rPr>
              <a:t>Läkningshämmande – faktorer</a:t>
            </a:r>
          </a:p>
          <a:p>
            <a:pPr marL="457200" lvl="1" indent="0">
              <a:buNone/>
            </a:pPr>
            <a:r>
              <a:rPr lang="sv-SE" sz="4900" dirty="0">
                <a:cs typeface="Arial" panose="020B0604020202020204" pitchFamily="34" charset="0"/>
              </a:rPr>
              <a:t>Ödem</a:t>
            </a:r>
          </a:p>
          <a:p>
            <a:pPr marL="457200" lvl="1" indent="0">
              <a:buNone/>
            </a:pPr>
            <a:r>
              <a:rPr lang="sv-SE" sz="4900" dirty="0">
                <a:solidFill>
                  <a:schemeClr val="tx1"/>
                </a:solidFill>
                <a:cs typeface="Arial" panose="020B0604020202020204" pitchFamily="34" charset="0"/>
              </a:rPr>
              <a:t>Nutrition</a:t>
            </a:r>
          </a:p>
          <a:p>
            <a:pPr marL="457200" lvl="1" indent="0">
              <a:buNone/>
            </a:pPr>
            <a:r>
              <a:rPr lang="sv-SE" sz="4900" dirty="0">
                <a:cs typeface="Arial" panose="020B0604020202020204" pitchFamily="34" charset="0"/>
              </a:rPr>
              <a:t>S</a:t>
            </a:r>
            <a:r>
              <a:rPr lang="sv-SE" sz="4900" dirty="0">
                <a:solidFill>
                  <a:schemeClr val="tx1"/>
                </a:solidFill>
                <a:cs typeface="Arial" panose="020B0604020202020204" pitchFamily="34" charset="0"/>
              </a:rPr>
              <a:t>märta</a:t>
            </a:r>
          </a:p>
          <a:p>
            <a:r>
              <a:rPr lang="sv-SE" sz="8600" dirty="0">
                <a:solidFill>
                  <a:schemeClr val="tx1"/>
                </a:solidFill>
                <a:cs typeface="Arial" panose="020B0604020202020204" pitchFamily="34" charset="0"/>
              </a:rPr>
              <a:t>Bensår/fotsår – ankeltryck/tåtryck</a:t>
            </a:r>
          </a:p>
          <a:p>
            <a:r>
              <a:rPr lang="sv-SE" sz="8600" dirty="0">
                <a:solidFill>
                  <a:schemeClr val="tx1"/>
                </a:solidFill>
                <a:cs typeface="Arial" panose="020B0604020202020204" pitchFamily="34" charset="0"/>
              </a:rPr>
              <a:t>Optimera lokal sårbehandling/kompression</a:t>
            </a:r>
          </a:p>
          <a:p>
            <a:pPr marL="457200" lvl="1" indent="0">
              <a:buNone/>
            </a:pPr>
            <a:r>
              <a:rPr lang="sv-SE" sz="4900" dirty="0">
                <a:solidFill>
                  <a:schemeClr val="tx1"/>
                </a:solidFill>
                <a:cs typeface="Arial" panose="020B0604020202020204" pitchFamily="34" charset="0"/>
              </a:rPr>
              <a:t>Utgå från sårets behov</a:t>
            </a:r>
          </a:p>
          <a:p>
            <a:r>
              <a:rPr lang="sv-SE" sz="8600" dirty="0">
                <a:cs typeface="Arial" panose="020B0604020202020204" pitchFamily="34" charset="0"/>
              </a:rPr>
              <a:t>Behov av hjälpmedel</a:t>
            </a:r>
          </a:p>
          <a:p>
            <a:pPr marL="457200" lvl="1" indent="0">
              <a:buNone/>
            </a:pPr>
            <a:r>
              <a:rPr lang="sv-SE" sz="4900" dirty="0">
                <a:cs typeface="Arial" panose="020B0604020202020204" pitchFamily="34" charset="0"/>
              </a:rPr>
              <a:t>Avlastning</a:t>
            </a:r>
          </a:p>
          <a:p>
            <a:pPr marL="457200" lvl="1" indent="0">
              <a:buNone/>
            </a:pPr>
            <a:r>
              <a:rPr lang="sv-SE" sz="4900" dirty="0">
                <a:cs typeface="Arial" panose="020B0604020202020204" pitchFamily="34" charset="0"/>
              </a:rPr>
              <a:t>Förflyttning</a:t>
            </a:r>
            <a:endParaRPr lang="sv-SE" sz="4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sv-SE" dirty="0"/>
          </a:p>
        </p:txBody>
      </p:sp>
      <p:sp>
        <p:nvSpPr>
          <p:cNvPr id="5" name="Pratbubbla: rektangel med rundade hörn 4">
            <a:extLst>
              <a:ext uri="{FF2B5EF4-FFF2-40B4-BE49-F238E27FC236}">
                <a16:creationId xmlns:a16="http://schemas.microsoft.com/office/drawing/2014/main" id="{C98860DF-1860-4DA4-816F-0B76E9C9D37C}"/>
              </a:ext>
            </a:extLst>
          </p:cNvPr>
          <p:cNvSpPr/>
          <p:nvPr/>
        </p:nvSpPr>
        <p:spPr>
          <a:xfrm>
            <a:off x="6522148" y="2823314"/>
            <a:ext cx="5343399" cy="2664296"/>
          </a:xfrm>
          <a:prstGeom prst="wedgeRoundRectCallout">
            <a:avLst>
              <a:gd name="adj1" fmla="val 1087"/>
              <a:gd name="adj2" fmla="val -107856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fornian FB" panose="0207040306080B0302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fornian FB" panose="0207040306080B030204" pitchFamily="18" charset="0"/>
              <a:ea typeface="+mn-ea"/>
              <a:cs typeface="+mn-cs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800" b="1" dirty="0">
                <a:solidFill>
                  <a:prstClr val="black"/>
                </a:solidFill>
                <a:latin typeface="Californian FB" panose="0207040306080B030204" pitchFamily="18" charset="0"/>
              </a:rPr>
              <a:t>Sårkonsult – Stödfunktion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800" dirty="0">
                <a:solidFill>
                  <a:prstClr val="black"/>
                </a:solidFill>
                <a:latin typeface="Californian FB" panose="0207040306080B030204" pitchFamily="18" charset="0"/>
              </a:rPr>
              <a:t>Rätt resursutnyttjande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800" i="1" dirty="0">
                <a:solidFill>
                  <a:prstClr val="black"/>
                </a:solidFill>
                <a:latin typeface="Californian FB" panose="0207040306080B030204" pitchFamily="18" charset="0"/>
              </a:rPr>
              <a:t>Omläggningsfrekvens</a:t>
            </a:r>
            <a:endParaRPr kumimoji="0" lang="sv-SE" sz="280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fornian FB" panose="0207040306080B0302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Ökad kompetens – vårdkvalité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800" dirty="0">
                <a:solidFill>
                  <a:prstClr val="black"/>
                </a:solidFill>
                <a:latin typeface="Californian FB" panose="0207040306080B030204" pitchFamily="18" charset="0"/>
              </a:rPr>
              <a:t>Läkt sår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LÄRANDE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fornian FB" panose="0207040306080B0302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fornian FB" panose="0207040306080B030204" pitchFamily="18" charset="0"/>
              <a:ea typeface="+mn-ea"/>
              <a:cs typeface="+mn-c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EEA098E-0BAD-4037-AA23-642C44CCAE41}"/>
              </a:ext>
            </a:extLst>
          </p:cNvPr>
          <p:cNvSpPr txBox="1"/>
          <p:nvPr/>
        </p:nvSpPr>
        <p:spPr>
          <a:xfrm>
            <a:off x="983432" y="689319"/>
            <a:ext cx="111612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000" i="1" dirty="0">
                <a:solidFill>
                  <a:schemeClr val="tx1"/>
                </a:solidFill>
                <a:latin typeface="Californian FB" panose="0207040306080B030204" pitchFamily="18" charset="0"/>
                <a:cs typeface="Arial" panose="020B0604020202020204" pitchFamily="34" charset="0"/>
              </a:rPr>
              <a:t>Sårbehandling</a:t>
            </a:r>
            <a:r>
              <a:rPr lang="sv-SE" sz="4000" dirty="0">
                <a:solidFill>
                  <a:schemeClr val="tx1"/>
                </a:solidFill>
                <a:latin typeface="Californian FB" panose="0207040306080B030204" pitchFamily="18" charset="0"/>
                <a:cs typeface="Arial" panose="020B0604020202020204" pitchFamily="34" charset="0"/>
              </a:rPr>
              <a:t> – inte bara att ”lägga om”!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fornian FB" panose="0207040306080B030204" pitchFamily="18" charset="0"/>
              <a:ea typeface="ヒラギノ角ゴ Pro W3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49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47E8DD2-76B0-41FA-82C5-8DAF79DF26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6" r="13197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72D31DB-5056-483C-B50A-1B6D768D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155304"/>
            <a:ext cx="10297144" cy="1221468"/>
          </a:xfrm>
          <a:solidFill>
            <a:schemeClr val="bg1"/>
          </a:solidFill>
        </p:spPr>
        <p:txBody>
          <a:bodyPr anchor="b">
            <a:normAutofit fontScale="90000"/>
          </a:bodyPr>
          <a:lstStyle/>
          <a:p>
            <a:r>
              <a:rPr lang="sv-SE" sz="4200" dirty="0">
                <a:ea typeface="ヒラギノ角ゴ Pro W3" charset="-128"/>
                <a:cs typeface="Arial" panose="020B0604020202020204" pitchFamily="34" charset="0"/>
              </a:rPr>
              <a:t>Om din patienter har haft ett sår i 4-6 veckor </a:t>
            </a:r>
            <a:br>
              <a:rPr lang="sv-SE" sz="3200" dirty="0">
                <a:ea typeface="ヒラギノ角ゴ Pro W3" charset="-128"/>
                <a:cs typeface="Arial" panose="020B0604020202020204" pitchFamily="34" charset="0"/>
              </a:rPr>
            </a:br>
            <a:r>
              <a:rPr lang="sv-SE" sz="2800" dirty="0">
                <a:ea typeface="ヒラギノ角ゴ Pro W3" charset="-128"/>
                <a:cs typeface="Arial" panose="020B0604020202020204" pitchFamily="34" charset="0"/>
              </a:rPr>
              <a:t> → </a:t>
            </a:r>
            <a:r>
              <a:rPr lang="sv-SE" sz="2600" b="1" dirty="0">
                <a:ea typeface="ヒラギノ角ゴ Pro W3" charset="-128"/>
                <a:cs typeface="Arial" panose="020B0604020202020204" pitchFamily="34" charset="0"/>
              </a:rPr>
              <a:t>kontakta din Sårkonsult för dialog kring sårbehandlingen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283A1B-2E59-4095-A119-90179A4C0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2895814"/>
            <a:ext cx="6878774" cy="3806882"/>
          </a:xfrm>
          <a:solidFill>
            <a:schemeClr val="bg1"/>
          </a:solidFill>
          <a:effectLst>
            <a:softEdge rad="63500"/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400" b="1" dirty="0">
              <a:solidFill>
                <a:srgbClr val="454545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srgbClr val="454545"/>
                </a:solidFill>
              </a:rPr>
              <a:t>Kunskapsstyrning - kunskapsbaserad, jämlik och resurseffektiv vård av hög kvalité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srgbClr val="454545"/>
                </a:solidFill>
                <a:latin typeface="Californian FB" panose="0207040306080B030204" pitchFamily="18" charset="0"/>
              </a:rPr>
              <a:t>Minskat lidande för patienterna.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srgbClr val="454545"/>
                </a:solidFill>
                <a:latin typeface="Californian FB" panose="0207040306080B030204" pitchFamily="18" charset="0"/>
              </a:rPr>
              <a:t>Kostnadseffektiv, hälsoekonomisk och miljövänlig sårbehandling. 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b="0" i="0" dirty="0">
                <a:solidFill>
                  <a:srgbClr val="454545"/>
                </a:solidFill>
                <a:effectLst/>
                <a:latin typeface="Californian FB" panose="0207040306080B030204" pitchFamily="18" charset="0"/>
              </a:rPr>
              <a:t>Ökad samverkan och samsyn av gemensamma patienter inom Skåne (specialistvården, kommunerna och primärvården)</a:t>
            </a:r>
          </a:p>
        </p:txBody>
      </p:sp>
      <p:sp>
        <p:nvSpPr>
          <p:cNvPr id="4" name="Tankebubbla: moln 3">
            <a:extLst>
              <a:ext uri="{FF2B5EF4-FFF2-40B4-BE49-F238E27FC236}">
                <a16:creationId xmlns:a16="http://schemas.microsoft.com/office/drawing/2014/main" id="{D2015E37-3B55-4278-9029-7A63673119A8}"/>
              </a:ext>
            </a:extLst>
          </p:cNvPr>
          <p:cNvSpPr/>
          <p:nvPr/>
        </p:nvSpPr>
        <p:spPr bwMode="auto">
          <a:xfrm>
            <a:off x="191344" y="1376772"/>
            <a:ext cx="5472608" cy="1872208"/>
          </a:xfrm>
          <a:prstGeom prst="cloudCallout">
            <a:avLst>
              <a:gd name="adj1" fmla="val -53205"/>
              <a:gd name="adj2" fmla="val 30449"/>
            </a:avLst>
          </a:prstGeom>
          <a:solidFill>
            <a:schemeClr val="accent1"/>
          </a:solidFill>
          <a:ln w="9525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sv-SE" b="1" dirty="0">
                <a:solidFill>
                  <a:schemeClr val="bg1"/>
                </a:solidFill>
              </a:rPr>
              <a:t>Men VARFÖR? 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Jag är ju superduktig på sårbehandling!</a:t>
            </a:r>
          </a:p>
          <a:p>
            <a:pPr marL="0" indent="0">
              <a:buNone/>
            </a:pPr>
            <a:endParaRPr lang="sv-SE" dirty="0">
              <a:solidFill>
                <a:srgbClr val="454545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766596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kom 191010.pptm" id="{F1B70145-B668-4368-9F41-4A4A9620C66A}" vid="{3CC66F24-8697-41FD-8112-D3431638CB9C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llertillochmed xmlns="http://schemas.microsoft.com/sharepoint/v3" xsi:nil="true"/>
    <Gallerfran xmlns="http://schemas.microsoft.com/sharepoint/v3">2019-09-08T22:00:00+00:00</Gallerfran>
    <Publiceringsdatum xmlns="http://schemas.microsoft.com/sharepoint/v3">2019-09-08T22:00:00+00:00</Publiceringsdatum>
    <h2c9d7dd9eeb4da4ac62aed9bea1dce9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Informationsmaterial</TermName>
          <TermId xmlns="http://schemas.microsoft.com/office/infopath/2007/PartnerControls">6564bb37-7519-47b5-a28d-bbe0dd5c58f7</TermId>
        </TermInfo>
      </Terms>
    </h2c9d7dd9eeb4da4ac62aed9bea1dce9>
    <bafcb4227c9043da9566b5ef78ddcc95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afcb4227c9043da9566b5ef78ddcc95>
    <b01f2f3f268b4d69803358402dbab91a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01f2f3f268b4d69803358402dbab91a>
    <Sakerhetsklass xmlns="http://schemas.microsoft.com/sharepoint/v3">Alla</Sakerhetsklass>
    <Dokumentforfattare xmlns="http://schemas.microsoft.com/sharepoint/v3">
      <UserInfo>
        <DisplayName>Renntun Måns</DisplayName>
        <AccountId>26309</AccountId>
        <AccountType/>
      </UserInfo>
    </Dokumentforfattare>
    <Valdinnehallstyp xmlns="http://schemas.microsoft.com/sharepoint/v3">Informationmaterial</Valdinnehallstyp>
    <Externforfattare xmlns="http://schemas.microsoft.com/sharepoint/v3" xsi:nil="true"/>
    <Gallerforunderavdelningar xmlns="http://schemas.microsoft.com/sharepoint/v3">false</Gallerforunderavdelningar>
    <TaxCatchAll xmlns="08943ba7-0447-4cf0-b908-5d03d029f642">
      <Value>2458</Value>
      <Value>3319</Value>
    </TaxCatchAll>
    <Paminnelse xmlns="http://schemas.microsoft.com/sharepoint/v3">false</Paminnelse>
    <Aktuellversion xmlns="http://schemas.microsoft.com/sharepoint/v3">2</Aktuellversion>
    <Dokumentgodkannare xmlns="http://schemas.microsoft.com/sharepoint/v3" xsi:nil="true"/>
    <Comment xmlns="http://schemas.microsoft.com/sharepoint/v3" xsi:nil="true"/>
    <_dlc_DocId xmlns="a23a2f6b-7e21-49b1-b33f-300315b17fc7">RS03-00000061058</_dlc_DocId>
    <_dlc_DocIdUrl xmlns="a23a2f6b-7e21-49b1-b33f-300315b17fc7">
      <Url>http://dokumentportal.i.skane.se/_layouts/15/DocIdRedir.aspx?ID=RS03-00000061058</Url>
      <Description>RS03-00000061058</Description>
    </_dlc_DocIdUrl>
    <Dokumentslag xmlns="http://schemas.microsoft.com/sharepoint/v3">Informerande</Dokumentslag>
    <_dlc_DocIdPersistId xmlns="a23a2f6b-7e21-49b1-b33f-300315b17fc7">false</_dlc_DocIdPersistI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Informationmaterial" ma:contentTypeID="0x0101000728167CD9C94899925BA69C4AF6743E1122008026F9AFC070934998CB400726493303" ma:contentTypeVersion="36" ma:contentTypeDescription="Informerande" ma:contentTypeScope="" ma:versionID="ab375e550482c836316d78e03e30c9a2">
  <xsd:schema xmlns:xsd="http://www.w3.org/2001/XMLSchema" xmlns:xs="http://www.w3.org/2001/XMLSchema" xmlns:p="http://schemas.microsoft.com/office/2006/metadata/properties" xmlns:ns1="http://schemas.microsoft.com/sharepoint/v3" xmlns:ns2="08943ba7-0447-4cf0-b908-5d03d029f642" xmlns:ns3="a23a2f6b-7e21-49b1-b33f-300315b17fc7" targetNamespace="http://schemas.microsoft.com/office/2006/metadata/properties" ma:root="true" ma:fieldsID="aca124cdff214a2bac00a0c6d282a342" ns1:_="" ns2:_="" ns3:_="">
    <xsd:import namespace="http://schemas.microsoft.com/sharepoint/v3"/>
    <xsd:import namespace="08943ba7-0447-4cf0-b908-5d03d029f642"/>
    <xsd:import namespace="a23a2f6b-7e21-49b1-b33f-300315b17fc7"/>
    <xsd:element name="properties">
      <xsd:complexType>
        <xsd:sequence>
          <xsd:element name="documentManagement">
            <xsd:complexType>
              <xsd:all>
                <xsd:element ref="ns1:Dokumentforfattare"/>
                <xsd:element ref="ns2:TaxCatchAll" minOccurs="0"/>
                <xsd:element ref="ns2:TaxCatchAllLabel" minOccurs="0"/>
                <xsd:element ref="ns1:Externforfattare" minOccurs="0"/>
                <xsd:element ref="ns1:Gallerfran"/>
                <xsd:element ref="ns1:Gallertillochmed" minOccurs="0"/>
                <xsd:element ref="ns1:Paminnelse" minOccurs="0"/>
                <xsd:element ref="ns1:Publiceringsdatum"/>
                <xsd:element ref="ns1:bafcb4227c9043da9566b5ef78ddcc95" minOccurs="0"/>
                <xsd:element ref="ns1:Aktuellversion" minOccurs="0"/>
                <xsd:element ref="ns1:Valdinnehallstyp" minOccurs="0"/>
                <xsd:element ref="ns1:h2c9d7dd9eeb4da4ac62aed9bea1dce9" minOccurs="0"/>
                <xsd:element ref="ns1:b01f2f3f268b4d69803358402dbab91a" minOccurs="0"/>
                <xsd:element ref="ns1:Gallerforunderavdelningar" minOccurs="0"/>
                <xsd:element ref="ns1:Dokumentgodkannare" minOccurs="0"/>
                <xsd:element ref="ns1:Dokumentslag" minOccurs="0"/>
                <xsd:element ref="ns1:Sakerhetsklass"/>
                <xsd:element ref="ns1:Comment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kumentforfattare" ma:index="8" ma:displayName="Författare" ma:list="UserInfo" ma:internalName="Dokumentforfattare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forfattare" ma:index="11" nillable="true" ma:displayName="Extern författare" ma:internalName="Externforfattare">
      <xsd:simpleType>
        <xsd:restriction base="dms:Text"/>
      </xsd:simpleType>
    </xsd:element>
    <xsd:element name="Gallerfran" ma:index="12" ma:displayName="Gäller från" ma:format="DateOnly" ma:internalName="Gallerfran">
      <xsd:simpleType>
        <xsd:restriction base="dms:DateTime"/>
      </xsd:simpleType>
    </xsd:element>
    <xsd:element name="Gallertillochmed" ma:index="13" nillable="true" ma:displayName="Gäller till och med" ma:format="DateOnly" ma:internalName="Gallertillochmed">
      <xsd:simpleType>
        <xsd:restriction base="dms:DateTime"/>
      </xsd:simpleType>
    </xsd:element>
    <xsd:element name="Paminnelse" ma:index="14" nillable="true" ma:displayName="Påminnelse" ma:internalName="Paminnelse">
      <xsd:simpleType>
        <xsd:restriction base="dms:Boolean"/>
      </xsd:simpleType>
    </xsd:element>
    <xsd:element name="Publiceringsdatum" ma:index="15" ma:displayName="Publiceringsdatum" ma:format="DateOnly" ma:internalName="Publiceringsdatum">
      <xsd:simpleType>
        <xsd:restriction base="dms:DateTime"/>
      </xsd:simpleType>
    </xsd:element>
    <xsd:element name="bafcb4227c9043da9566b5ef78ddcc95" ma:index="16" ma:taxonomy="true" ma:internalName="bafcb4227c9043da9566b5ef78ddcc95" ma:taxonomyFieldName="Dokumentagandeenhet" ma:displayName="Dokumentägande enhet" ma:indexed="true" ma:default="" ma:fieldId="{bafcb422-7c90-43da-9566-b5ef78ddcc95}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Aktuellversion" ma:index="18" nillable="true" ma:displayName="Aktuell version" ma:hidden="true" ma:internalName="Aktuellversion">
      <xsd:simpleType>
        <xsd:restriction base="dms:Text"/>
      </xsd:simpleType>
    </xsd:element>
    <xsd:element name="Valdinnehallstyp" ma:index="19" nillable="true" ma:displayName="Vald innehållstyp" ma:hidden="true" ma:internalName="Valdinnehallstyp">
      <xsd:simpleType>
        <xsd:restriction base="dms:Text"/>
      </xsd:simpleType>
    </xsd:element>
    <xsd:element name="h2c9d7dd9eeb4da4ac62aed9bea1dce9" ma:index="20" ma:taxonomy="true" ma:internalName="h2c9d7dd9eeb4da4ac62aed9bea1dce9" ma:taxonomyFieldName="Taggning" ma:displayName="Ämnesområde" ma:readOnly="false" ma:default="" ma:fieldId="{12c9d7dd-9eeb-4da4-ac62-aed9bea1dce9}" ma:taxonomyMulti="true" ma:sspId="649d846f-5990-441a-b7ea-c87757b39728" ma:termSetId="c51e19ca-d4c2-4121-81f2-291317faa7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01f2f3f268b4d69803358402dbab91a" ma:index="22" ma:taxonomy="true" ma:internalName="b01f2f3f268b4d69803358402dbab91a" ma:taxonomyFieldName="Gallerfor" ma:displayName="Gäller för" ma:default="" ma:fieldId="{b01f2f3f-268b-4d69-8033-58402dbab91a}" ma:taxonomyMulti="true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Gallerforunderavdelningar" ma:index="24" nillable="true" ma:displayName="Gäller för underavdelningar" ma:internalName="Gallerforunderavdelningar">
      <xsd:simpleType>
        <xsd:restriction base="dms:Boolean"/>
      </xsd:simpleType>
    </xsd:element>
    <xsd:element name="Dokumentgodkannare" ma:index="25" nillable="true" ma:displayName="Faktaägare" ma:hidden="true" ma:internalName="Dokumentgodkannare" ma:readOnly="false">
      <xsd:simpleType>
        <xsd:restriction base="dms:Text"/>
      </xsd:simpleType>
    </xsd:element>
    <xsd:element name="Dokumentslag" ma:index="26" nillable="true" ma:displayName="Dokumentslag" ma:internalName="Dokumentslag" ma:readOnly="true">
      <xsd:simpleType>
        <xsd:restriction base="dms:Text"/>
      </xsd:simpleType>
    </xsd:element>
    <xsd:element name="Sakerhetsklass" ma:index="27" ma:displayName="Säkerhetsklass" ma:internalName="Sakerhetsklass" ma:readOnly="false">
      <xsd:simpleType>
        <xsd:restriction base="dms:Choice">
          <xsd:enumeration value="Alla internt"/>
          <xsd:enumeration value="Alla"/>
        </xsd:restriction>
      </xsd:simpleType>
    </xsd:element>
    <xsd:element name="Comment" ma:index="28" nillable="true" ma:displayName="Beskrivning" ma:internalName="Commen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43ba7-0447-4cf0-b908-5d03d029f642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0cfea753-fe51-4d63-bfa0-6d9695f106c0}" ma:internalName="TaxCatchAll" ma:showField="CatchAllData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0cfea753-fe51-4d63-bfa0-6d9695f106c0}" ma:internalName="TaxCatchAllLabel" ma:readOnly="true" ma:showField="CatchAllDataLabel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a2f6b-7e21-49b1-b33f-300315b17fc7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649d846f-5990-441a-b7ea-c87757b39728" ContentTypeId="0x0101000728167CD9C94899925BA69C4AF6743E1122" PreviousValue="false"/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F541F4-0B41-43BA-8AC8-8CC77B8FB65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4E4E136-265A-4286-A709-C44411EEEF4D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1780AD26-2BBA-4F8D-A846-D24DA55A8258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sharepoint/v3"/>
    <ds:schemaRef ds:uri="http://schemas.microsoft.com/office/infopath/2007/PartnerControls"/>
    <ds:schemaRef ds:uri="a23a2f6b-7e21-49b1-b33f-300315b17fc7"/>
    <ds:schemaRef ds:uri="08943ba7-0447-4cf0-b908-5d03d029f642"/>
    <ds:schemaRef ds:uri="http://schemas.microsoft.com/office/2006/metadata/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9FC6909F-20A3-49AB-BCBB-E2790598D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943ba7-0447-4cf0-b908-5d03d029f642"/>
    <ds:schemaRef ds:uri="a23a2f6b-7e21-49b1-b33f-300315b17f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5B5E20E-C2FC-4793-95DB-3383A48427AF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B8216C18-20C1-49E5-B4F8-22E0787368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</Words>
  <Application>Microsoft Office PowerPoint</Application>
  <PresentationFormat>Bredbild</PresentationFormat>
  <Paragraphs>40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 Light</vt:lpstr>
      <vt:lpstr>Californian FB</vt:lpstr>
      <vt:lpstr>Wingdings</vt:lpstr>
      <vt:lpstr>Region Skåne</vt:lpstr>
      <vt:lpstr>Sårprojekt – Digital sårbehandlingskonsult </vt:lpstr>
      <vt:lpstr> </vt:lpstr>
      <vt:lpstr>Om din patienter har haft ett sår i 4-6 veckor   → kontakta din Sårkonsult för dialog kring sårbehandlingen</vt:lpstr>
    </vt:vector>
  </TitlesOfParts>
  <Company>Grafisk designer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SPETSUTBILDNING KOM KR - Sårprojekt</dc:title>
  <dc:creator>Monsen Christina</dc:creator>
  <cp:lastModifiedBy>Borgstrand Emma</cp:lastModifiedBy>
  <cp:revision>36</cp:revision>
  <dcterms:created xsi:type="dcterms:W3CDTF">2021-09-21T06:12:19Z</dcterms:created>
  <dcterms:modified xsi:type="dcterms:W3CDTF">2022-03-10T14:46:13Z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0x0101000728167CD9C94899925BA69C4AF6743E1122008026F9AFC070934998CB400726493303</vt:lpwstr>
  </property>
  <property fmtid="{D5CDD505-2E9C-101B-9397-08002B2CF9AE}" pid="3" name="_dlc_DocIdItemGuid">
    <vt:lpwstr>e8256c0d-aa63-434b-862d-d7f284d4d4e1</vt:lpwstr>
  </property>
  <property fmtid="{D5CDD505-2E9C-101B-9397-08002B2CF9AE}" pid="4" name="Dokumentagandeenhet">
    <vt:lpwstr>3319;#Kommunikation|9daa9f5a-0c0d-427a-a8e5-a42deff6fd30</vt:lpwstr>
  </property>
  <property fmtid="{D5CDD505-2E9C-101B-9397-08002B2CF9AE}" pid="5" name="Taggning">
    <vt:lpwstr>2458;#Informationsmaterial|6564bb37-7519-47b5-a28d-bbe0dd5c58f7</vt:lpwstr>
  </property>
  <property fmtid="{D5CDD505-2E9C-101B-9397-08002B2CF9AE}" pid="6" name="Gallerfor">
    <vt:lpwstr>3319;#Kommunikation|9daa9f5a-0c0d-427a-a8e5-a42deff6fd30</vt:lpwstr>
  </property>
  <property fmtid="{D5CDD505-2E9C-101B-9397-08002B2CF9AE}" pid="7" name="f704ae44dfee48309a4736a767fe9886">
    <vt:lpwstr/>
  </property>
  <property fmtid="{D5CDD505-2E9C-101B-9397-08002B2CF9AE}" pid="8" name="Forfattarensenhet">
    <vt:lpwstr/>
  </property>
  <property fmtid="{D5CDD505-2E9C-101B-9397-08002B2CF9AE}" pid="9" name="Order">
    <vt:r8>6105800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SharedWithUsers">
    <vt:lpwstr/>
  </property>
  <property fmtid="{D5CDD505-2E9C-101B-9397-08002B2CF9AE}" pid="13" name="TemplateUrl">
    <vt:lpwstr/>
  </property>
  <property fmtid="{D5CDD505-2E9C-101B-9397-08002B2CF9AE}" pid="14" name="Overgripande">
    <vt:bool>false</vt:bool>
  </property>
</Properties>
</file>