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1" r:id="rId2"/>
    <p:sldId id="616" r:id="rId3"/>
    <p:sldId id="618" r:id="rId4"/>
    <p:sldId id="336" r:id="rId5"/>
    <p:sldId id="334" r:id="rId6"/>
    <p:sldId id="619" r:id="rId7"/>
    <p:sldId id="645" r:id="rId8"/>
    <p:sldId id="553" r:id="rId9"/>
    <p:sldId id="267" r:id="rId10"/>
    <p:sldId id="268" r:id="rId11"/>
    <p:sldId id="646" r:id="rId12"/>
    <p:sldId id="636" r:id="rId13"/>
    <p:sldId id="343" r:id="rId14"/>
    <p:sldId id="345" r:id="rId15"/>
    <p:sldId id="269" r:id="rId16"/>
    <p:sldId id="623" r:id="rId17"/>
    <p:sldId id="644" r:id="rId18"/>
    <p:sldId id="647" r:id="rId19"/>
    <p:sldId id="648" r:id="rId20"/>
    <p:sldId id="649" r:id="rId21"/>
    <p:sldId id="650" r:id="rId22"/>
    <p:sldId id="651" r:id="rId23"/>
    <p:sldId id="654" r:id="rId24"/>
    <p:sldId id="655" r:id="rId25"/>
    <p:sldId id="657" r:id="rId26"/>
    <p:sldId id="658" r:id="rId27"/>
    <p:sldId id="62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6667" autoAdjust="0"/>
  </p:normalViewPr>
  <p:slideViewPr>
    <p:cSldViewPr snapToGrid="0">
      <p:cViewPr varScale="1">
        <p:scale>
          <a:sx n="58" d="100"/>
          <a:sy n="58" d="100"/>
        </p:scale>
        <p:origin x="1000" y="40"/>
      </p:cViewPr>
      <p:guideLst>
        <p:guide orient="horz" pos="1003"/>
        <p:guide pos="3840"/>
      </p:guideLst>
    </p:cSldViewPr>
  </p:slideViewPr>
  <p:outlineViewPr>
    <p:cViewPr>
      <p:scale>
        <a:sx n="33" d="100"/>
        <a:sy n="33" d="100"/>
      </p:scale>
      <p:origin x="0" y="-799"/>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RSFS082\Hem4$\179264\Patientn&#228;mnden\Statistik\Riket%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RSFS082\Hem4$\179264\Patientn&#228;mnden\Statistik\Riket%20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RSFS082\Hem4$\179264\Patientn&#228;mnden\Statistik\Kommunerna%202019-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RSFS082\Hem4$\179264\Patientn&#228;mnden\&#197;rsber&#228;ttelser%20PN\&#197;rsber&#228;ttelse%202021\Statistik%20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RSFS082\Hem4$\179264\Patientn&#228;mnden\&#197;rsber&#228;ttelser%20PN\&#197;rsber&#228;ttelse%202021\Statistik%20202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Blad1!$A$137:$A$139</c:f>
              <c:strCache>
                <c:ptCount val="3"/>
                <c:pt idx="0">
                  <c:v>Skriftligt yttrande</c:v>
                </c:pt>
                <c:pt idx="1">
                  <c:v>Vårdkontakt</c:v>
                </c:pt>
                <c:pt idx="2">
                  <c:v>Övriga</c:v>
                </c:pt>
              </c:strCache>
            </c:strRef>
          </c:cat>
          <c:val>
            <c:numRef>
              <c:f>Blad1!$B$137:$B$139</c:f>
            </c:numRef>
          </c:val>
          <c:extLst>
            <c:ext xmlns:c16="http://schemas.microsoft.com/office/drawing/2014/chart" uri="{C3380CC4-5D6E-409C-BE32-E72D297353CC}">
              <c16:uniqueId val="{00000000-7C55-4874-B162-9C6423570CA9}"/>
            </c:ext>
          </c:extLst>
        </c:ser>
        <c:ser>
          <c:idx val="1"/>
          <c:order val="1"/>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Blad1!$A$137:$A$139</c:f>
              <c:strCache>
                <c:ptCount val="3"/>
                <c:pt idx="0">
                  <c:v>Skriftligt yttrande</c:v>
                </c:pt>
                <c:pt idx="1">
                  <c:v>Vårdkontakt</c:v>
                </c:pt>
                <c:pt idx="2">
                  <c:v>Övriga</c:v>
                </c:pt>
              </c:strCache>
            </c:strRef>
          </c:cat>
          <c:val>
            <c:numRef>
              <c:f>Blad1!$C$137:$C$139</c:f>
            </c:numRef>
          </c:val>
          <c:extLst>
            <c:ext xmlns:c16="http://schemas.microsoft.com/office/drawing/2014/chart" uri="{C3380CC4-5D6E-409C-BE32-E72D297353CC}">
              <c16:uniqueId val="{00000001-7C55-4874-B162-9C6423570CA9}"/>
            </c:ext>
          </c:extLst>
        </c:ser>
        <c:ser>
          <c:idx val="2"/>
          <c:order val="2"/>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Blad1!$A$137:$A$139</c:f>
              <c:strCache>
                <c:ptCount val="3"/>
                <c:pt idx="0">
                  <c:v>Skriftligt yttrande</c:v>
                </c:pt>
                <c:pt idx="1">
                  <c:v>Vårdkontakt</c:v>
                </c:pt>
                <c:pt idx="2">
                  <c:v>Övriga</c:v>
                </c:pt>
              </c:strCache>
            </c:strRef>
          </c:cat>
          <c:val>
            <c:numRef>
              <c:f>Blad1!$D$137:$D$139</c:f>
            </c:numRef>
          </c:val>
          <c:extLst>
            <c:ext xmlns:c16="http://schemas.microsoft.com/office/drawing/2014/chart" uri="{C3380CC4-5D6E-409C-BE32-E72D297353CC}">
              <c16:uniqueId val="{00000002-7C55-4874-B162-9C6423570CA9}"/>
            </c:ext>
          </c:extLst>
        </c:ser>
        <c:ser>
          <c:idx val="5"/>
          <c:order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4-7C55-4874-B162-9C6423570C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6-7C55-4874-B162-9C6423570C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8-7C55-4874-B162-9C6423570CA9}"/>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sv-S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Blad1!$A$137:$A$139</c:f>
              <c:strCache>
                <c:ptCount val="3"/>
                <c:pt idx="0">
                  <c:v>Skriftligt yttrande</c:v>
                </c:pt>
                <c:pt idx="1">
                  <c:v>Vårdkontakt</c:v>
                </c:pt>
                <c:pt idx="2">
                  <c:v>Övriga</c:v>
                </c:pt>
              </c:strCache>
            </c:strRef>
          </c:cat>
          <c:val>
            <c:numRef>
              <c:f>Blad1!$G$137:$G$139</c:f>
              <c:numCache>
                <c:formatCode>General</c:formatCode>
                <c:ptCount val="3"/>
                <c:pt idx="0">
                  <c:v>1099</c:v>
                </c:pt>
                <c:pt idx="1">
                  <c:v>1020</c:v>
                </c:pt>
                <c:pt idx="2">
                  <c:v>3578</c:v>
                </c:pt>
              </c:numCache>
            </c:numRef>
          </c:val>
          <c:extLst>
            <c:ext xmlns:c16="http://schemas.microsoft.com/office/drawing/2014/chart" uri="{C3380CC4-5D6E-409C-BE32-E72D297353CC}">
              <c16:uniqueId val="{00000009-7C55-4874-B162-9C6423570CA9}"/>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3"/>
                <c:order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B-7C55-4874-B162-9C6423570C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D-7C55-4874-B162-9C6423570C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F-7C55-4874-B162-9C6423570CA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Blad1!$A$137:$A$139</c15:sqref>
                        </c15:formulaRef>
                      </c:ext>
                    </c:extLst>
                    <c:strCache>
                      <c:ptCount val="3"/>
                      <c:pt idx="0">
                        <c:v>Skriftligt yttrande</c:v>
                      </c:pt>
                      <c:pt idx="1">
                        <c:v>Vårdkontakt</c:v>
                      </c:pt>
                      <c:pt idx="2">
                        <c:v>Övriga</c:v>
                      </c:pt>
                    </c:strCache>
                  </c:strRef>
                </c:cat>
                <c:val>
                  <c:numRef>
                    <c:extLst>
                      <c:ext uri="{02D57815-91ED-43cb-92C2-25804820EDAC}">
                        <c15:formulaRef>
                          <c15:sqref>Blad1!$E$137:$E$139</c15:sqref>
                        </c15:formulaRef>
                      </c:ext>
                    </c:extLst>
                    <c:numCache>
                      <c:formatCode>General</c:formatCode>
                      <c:ptCount val="3"/>
                      <c:pt idx="0">
                        <c:v>941</c:v>
                      </c:pt>
                      <c:pt idx="1">
                        <c:v>911</c:v>
                      </c:pt>
                      <c:pt idx="2">
                        <c:v>3516</c:v>
                      </c:pt>
                    </c:numCache>
                  </c:numRef>
                </c:val>
                <c:extLst>
                  <c:ext xmlns:c16="http://schemas.microsoft.com/office/drawing/2014/chart" uri="{C3380CC4-5D6E-409C-BE32-E72D297353CC}">
                    <c16:uniqueId val="{00000010-7C55-4874-B162-9C6423570CA9}"/>
                  </c:ext>
                </c:extLst>
              </c15:ser>
            </c15:filteredPieSeries>
            <c15:filteredPieSeries>
              <c15:ser>
                <c:idx val="4"/>
                <c:order val="4"/>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2-7C55-4874-B162-9C6423570CA9}"/>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4-7C55-4874-B162-9C6423570CA9}"/>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6-7C55-4874-B162-9C6423570CA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Blad1!$A$137:$A$139</c15:sqref>
                        </c15:formulaRef>
                      </c:ext>
                    </c:extLst>
                    <c:strCache>
                      <c:ptCount val="3"/>
                      <c:pt idx="0">
                        <c:v>Skriftligt yttrande</c:v>
                      </c:pt>
                      <c:pt idx="1">
                        <c:v>Vårdkontakt</c:v>
                      </c:pt>
                      <c:pt idx="2">
                        <c:v>Övriga</c:v>
                      </c:pt>
                    </c:strCache>
                  </c:strRef>
                </c:cat>
                <c:val>
                  <c:numRef>
                    <c:extLst xmlns:c15="http://schemas.microsoft.com/office/drawing/2012/chart">
                      <c:ext xmlns:c15="http://schemas.microsoft.com/office/drawing/2012/chart" uri="{02D57815-91ED-43cb-92C2-25804820EDAC}">
                        <c15:formulaRef>
                          <c15:sqref>Blad1!$F$137:$F$139</c15:sqref>
                        </c15:formulaRef>
                      </c:ext>
                    </c:extLst>
                    <c:numCache>
                      <c:formatCode>General</c:formatCode>
                      <c:ptCount val="3"/>
                      <c:pt idx="0">
                        <c:v>873</c:v>
                      </c:pt>
                      <c:pt idx="1">
                        <c:v>810</c:v>
                      </c:pt>
                      <c:pt idx="2">
                        <c:v>3001</c:v>
                      </c:pt>
                    </c:numCache>
                  </c:numRef>
                </c:val>
                <c:extLst xmlns:c15="http://schemas.microsoft.com/office/drawing/2012/chart">
                  <c:ext xmlns:c16="http://schemas.microsoft.com/office/drawing/2014/chart" uri="{C3380CC4-5D6E-409C-BE32-E72D297353CC}">
                    <c16:uniqueId val="{00000017-7C55-4874-B162-9C6423570CA9}"/>
                  </c:ext>
                </c:extLst>
              </c15:ser>
            </c15:filteredPieSeries>
          </c:ext>
        </c:extLst>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Blad1!$B$1</c:f>
              <c:strCache>
                <c:ptCount val="1"/>
                <c:pt idx="0">
                  <c:v>patientsynpunkter</c:v>
                </c:pt>
              </c:strCache>
            </c:strRef>
          </c:tx>
          <c:spPr>
            <a:pattFill prst="pct75">
              <a:fgClr>
                <a:schemeClr val="accent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Blad1!$A$2:$A$4</c:f>
              <c:numCache>
                <c:formatCode>General</c:formatCode>
                <c:ptCount val="3"/>
                <c:pt idx="0">
                  <c:v>2019</c:v>
                </c:pt>
                <c:pt idx="1">
                  <c:v>2020</c:v>
                </c:pt>
                <c:pt idx="2">
                  <c:v>2021</c:v>
                </c:pt>
              </c:numCache>
            </c:numRef>
          </c:cat>
          <c:val>
            <c:numRef>
              <c:f>Blad1!$B$2:$B$4</c:f>
              <c:numCache>
                <c:formatCode>General</c:formatCode>
                <c:ptCount val="3"/>
                <c:pt idx="0">
                  <c:v>5368</c:v>
                </c:pt>
                <c:pt idx="1">
                  <c:v>4684</c:v>
                </c:pt>
                <c:pt idx="2">
                  <c:v>5697</c:v>
                </c:pt>
              </c:numCache>
            </c:numRef>
          </c:val>
          <c:extLst>
            <c:ext xmlns:c16="http://schemas.microsoft.com/office/drawing/2014/chart" uri="{C3380CC4-5D6E-409C-BE32-E72D297353CC}">
              <c16:uniqueId val="{00000000-C6C7-44E2-888F-5CB303DF4265}"/>
            </c:ext>
          </c:extLst>
        </c:ser>
        <c:ser>
          <c:idx val="1"/>
          <c:order val="1"/>
          <c:tx>
            <c:strRef>
              <c:f>Blad1!$C$1</c:f>
              <c:strCache>
                <c:ptCount val="1"/>
                <c:pt idx="0">
                  <c:v>informationsärenden</c:v>
                </c:pt>
              </c:strCache>
            </c:strRef>
          </c:tx>
          <c:spPr>
            <a:pattFill prst="dkHorz">
              <a:fgClr>
                <a:schemeClr val="accent1"/>
              </a:fgClr>
              <a:bgClr>
                <a:schemeClr val="bg1"/>
              </a:bgClr>
            </a:pattFill>
            <a:ln>
              <a:noFill/>
            </a:ln>
            <a:effectLst/>
          </c:spPr>
          <c:invertIfNegative val="0"/>
          <c:cat>
            <c:numRef>
              <c:f>Blad1!$A$2:$A$4</c:f>
              <c:numCache>
                <c:formatCode>General</c:formatCode>
                <c:ptCount val="3"/>
                <c:pt idx="0">
                  <c:v>2019</c:v>
                </c:pt>
                <c:pt idx="1">
                  <c:v>2020</c:v>
                </c:pt>
                <c:pt idx="2">
                  <c:v>2021</c:v>
                </c:pt>
              </c:numCache>
            </c:numRef>
          </c:cat>
          <c:val>
            <c:numRef>
              <c:f>Blad1!$C$2:$C$4</c:f>
              <c:numCache>
                <c:formatCode>General</c:formatCode>
                <c:ptCount val="3"/>
                <c:pt idx="0">
                  <c:v>1251</c:v>
                </c:pt>
                <c:pt idx="1">
                  <c:v>1017</c:v>
                </c:pt>
                <c:pt idx="2">
                  <c:v>1035</c:v>
                </c:pt>
              </c:numCache>
            </c:numRef>
          </c:val>
          <c:extLst>
            <c:ext xmlns:c16="http://schemas.microsoft.com/office/drawing/2014/chart" uri="{C3380CC4-5D6E-409C-BE32-E72D297353CC}">
              <c16:uniqueId val="{00000001-C6C7-44E2-888F-5CB303DF4265}"/>
            </c:ext>
          </c:extLst>
        </c:ser>
        <c:dLbls>
          <c:showLegendKey val="0"/>
          <c:showVal val="0"/>
          <c:showCatName val="0"/>
          <c:showSerName val="0"/>
          <c:showPercent val="0"/>
          <c:showBubbleSize val="0"/>
        </c:dLbls>
        <c:gapWidth val="150"/>
        <c:overlap val="100"/>
        <c:axId val="1459044384"/>
        <c:axId val="1459039392"/>
      </c:barChart>
      <c:catAx>
        <c:axId val="145904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crossAx val="1459039392"/>
        <c:crosses val="autoZero"/>
        <c:auto val="1"/>
        <c:lblAlgn val="ctr"/>
        <c:lblOffset val="100"/>
        <c:noMultiLvlLbl val="0"/>
      </c:catAx>
      <c:valAx>
        <c:axId val="1459039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45904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2020</c:v>
          </c:tx>
          <c:spPr>
            <a:pattFill prst="pct75">
              <a:fgClr>
                <a:schemeClr val="accent1"/>
              </a:fgClr>
              <a:bgClr>
                <a:schemeClr val="bg1"/>
              </a:bgClr>
            </a:pattFill>
            <a:ln>
              <a:noFill/>
            </a:ln>
            <a:effectLst/>
          </c:spPr>
          <c:invertIfNegative val="0"/>
          <c:dPt>
            <c:idx val="1"/>
            <c:invertIfNegative val="0"/>
            <c:bubble3D val="0"/>
            <c:spPr>
              <a:pattFill prst="pct75">
                <a:fgClr>
                  <a:schemeClr val="accent6"/>
                </a:fgClr>
                <a:bgClr>
                  <a:schemeClr val="bg1"/>
                </a:bgClr>
              </a:pattFill>
              <a:ln>
                <a:noFill/>
              </a:ln>
              <a:effectLst/>
            </c:spPr>
            <c:extLst>
              <c:ext xmlns:c16="http://schemas.microsoft.com/office/drawing/2014/chart" uri="{C3380CC4-5D6E-409C-BE32-E72D297353CC}">
                <c16:uniqueId val="{00000001-51D7-4639-BE56-A9827BDA8068}"/>
              </c:ext>
            </c:extLst>
          </c:dPt>
          <c:dLbls>
            <c:dLbl>
              <c:idx val="3"/>
              <c:delete val="1"/>
              <c:extLst>
                <c:ext xmlns:c15="http://schemas.microsoft.com/office/drawing/2012/chart" uri="{CE6537A1-D6FC-4f65-9D91-7224C49458BB}"/>
                <c:ext xmlns:c16="http://schemas.microsoft.com/office/drawing/2014/chart" uri="{C3380CC4-5D6E-409C-BE32-E72D297353CC}">
                  <c16:uniqueId val="{00000002-51D7-4639-BE56-A9827BDA8068}"/>
                </c:ext>
              </c:extLst>
            </c:dLbl>
            <c:dLbl>
              <c:idx val="4"/>
              <c:delete val="1"/>
              <c:extLst>
                <c:ext xmlns:c15="http://schemas.microsoft.com/office/drawing/2012/chart" uri="{CE6537A1-D6FC-4f65-9D91-7224C49458BB}"/>
                <c:ext xmlns:c16="http://schemas.microsoft.com/office/drawing/2014/chart" uri="{C3380CC4-5D6E-409C-BE32-E72D297353CC}">
                  <c16:uniqueId val="{00000003-51D7-4639-BE56-A9827BDA8068}"/>
                </c:ext>
              </c:extLst>
            </c:dLbl>
            <c:dLbl>
              <c:idx val="5"/>
              <c:delete val="1"/>
              <c:extLst>
                <c:ext xmlns:c15="http://schemas.microsoft.com/office/drawing/2012/chart" uri="{CE6537A1-D6FC-4f65-9D91-7224C49458BB}"/>
                <c:ext xmlns:c16="http://schemas.microsoft.com/office/drawing/2014/chart" uri="{C3380CC4-5D6E-409C-BE32-E72D297353CC}">
                  <c16:uniqueId val="{00000004-51D7-4639-BE56-A9827BDA8068}"/>
                </c:ext>
              </c:extLst>
            </c:dLbl>
            <c:dLbl>
              <c:idx val="6"/>
              <c:delete val="1"/>
              <c:extLst>
                <c:ext xmlns:c15="http://schemas.microsoft.com/office/drawing/2012/chart" uri="{CE6537A1-D6FC-4f65-9D91-7224C49458BB}"/>
                <c:ext xmlns:c16="http://schemas.microsoft.com/office/drawing/2014/chart" uri="{C3380CC4-5D6E-409C-BE32-E72D297353CC}">
                  <c16:uniqueId val="{00000005-51D7-4639-BE56-A9827BDA8068}"/>
                </c:ext>
              </c:extLst>
            </c:dLbl>
            <c:dLbl>
              <c:idx val="7"/>
              <c:delete val="1"/>
              <c:extLst>
                <c:ext xmlns:c15="http://schemas.microsoft.com/office/drawing/2012/chart" uri="{CE6537A1-D6FC-4f65-9D91-7224C49458BB}"/>
                <c:ext xmlns:c16="http://schemas.microsoft.com/office/drawing/2014/chart" uri="{C3380CC4-5D6E-409C-BE32-E72D297353CC}">
                  <c16:uniqueId val="{00000006-51D7-4639-BE56-A9827BDA8068}"/>
                </c:ext>
              </c:extLst>
            </c:dLbl>
            <c:dLbl>
              <c:idx val="8"/>
              <c:delete val="1"/>
              <c:extLst>
                <c:ext xmlns:c15="http://schemas.microsoft.com/office/drawing/2012/chart" uri="{CE6537A1-D6FC-4f65-9D91-7224C49458BB}"/>
                <c:ext xmlns:c16="http://schemas.microsoft.com/office/drawing/2014/chart" uri="{C3380CC4-5D6E-409C-BE32-E72D297353CC}">
                  <c16:uniqueId val="{00000007-51D7-4639-BE56-A9827BDA8068}"/>
                </c:ext>
              </c:extLst>
            </c:dLbl>
            <c:dLbl>
              <c:idx val="9"/>
              <c:delete val="1"/>
              <c:extLst>
                <c:ext xmlns:c15="http://schemas.microsoft.com/office/drawing/2012/chart" uri="{CE6537A1-D6FC-4f65-9D91-7224C49458BB}"/>
                <c:ext xmlns:c16="http://schemas.microsoft.com/office/drawing/2014/chart" uri="{C3380CC4-5D6E-409C-BE32-E72D297353CC}">
                  <c16:uniqueId val="{00000008-51D7-4639-BE56-A9827BDA8068}"/>
                </c:ext>
              </c:extLst>
            </c:dLbl>
            <c:dLbl>
              <c:idx val="10"/>
              <c:delete val="1"/>
              <c:extLst>
                <c:ext xmlns:c15="http://schemas.microsoft.com/office/drawing/2012/chart" uri="{CE6537A1-D6FC-4f65-9D91-7224C49458BB}"/>
                <c:ext xmlns:c16="http://schemas.microsoft.com/office/drawing/2014/chart" uri="{C3380CC4-5D6E-409C-BE32-E72D297353CC}">
                  <c16:uniqueId val="{00000009-51D7-4639-BE56-A9827BDA8068}"/>
                </c:ext>
              </c:extLst>
            </c:dLbl>
            <c:dLbl>
              <c:idx val="11"/>
              <c:delete val="1"/>
              <c:extLst>
                <c:ext xmlns:c15="http://schemas.microsoft.com/office/drawing/2012/chart" uri="{CE6537A1-D6FC-4f65-9D91-7224C49458BB}"/>
                <c:ext xmlns:c16="http://schemas.microsoft.com/office/drawing/2014/chart" uri="{C3380CC4-5D6E-409C-BE32-E72D297353CC}">
                  <c16:uniqueId val="{0000000A-51D7-4639-BE56-A9827BDA8068}"/>
                </c:ext>
              </c:extLst>
            </c:dLbl>
            <c:dLbl>
              <c:idx val="12"/>
              <c:delete val="1"/>
              <c:extLst>
                <c:ext xmlns:c15="http://schemas.microsoft.com/office/drawing/2012/chart" uri="{CE6537A1-D6FC-4f65-9D91-7224C49458BB}"/>
                <c:ext xmlns:c16="http://schemas.microsoft.com/office/drawing/2014/chart" uri="{C3380CC4-5D6E-409C-BE32-E72D297353CC}">
                  <c16:uniqueId val="{0000000B-51D7-4639-BE56-A9827BDA8068}"/>
                </c:ext>
              </c:extLst>
            </c:dLbl>
            <c:dLbl>
              <c:idx val="13"/>
              <c:delete val="1"/>
              <c:extLst>
                <c:ext xmlns:c15="http://schemas.microsoft.com/office/drawing/2012/chart" uri="{CE6537A1-D6FC-4f65-9D91-7224C49458BB}"/>
                <c:ext xmlns:c16="http://schemas.microsoft.com/office/drawing/2014/chart" uri="{C3380CC4-5D6E-409C-BE32-E72D297353CC}">
                  <c16:uniqueId val="{0000000C-51D7-4639-BE56-A9827BDA8068}"/>
                </c:ext>
              </c:extLst>
            </c:dLbl>
            <c:dLbl>
              <c:idx val="14"/>
              <c:delete val="1"/>
              <c:extLst>
                <c:ext xmlns:c15="http://schemas.microsoft.com/office/drawing/2012/chart" uri="{CE6537A1-D6FC-4f65-9D91-7224C49458BB}"/>
                <c:ext xmlns:c16="http://schemas.microsoft.com/office/drawing/2014/chart" uri="{C3380CC4-5D6E-409C-BE32-E72D297353CC}">
                  <c16:uniqueId val="{0000000D-51D7-4639-BE56-A9827BDA8068}"/>
                </c:ext>
              </c:extLst>
            </c:dLbl>
            <c:dLbl>
              <c:idx val="15"/>
              <c:delete val="1"/>
              <c:extLst>
                <c:ext xmlns:c15="http://schemas.microsoft.com/office/drawing/2012/chart" uri="{CE6537A1-D6FC-4f65-9D91-7224C49458BB}"/>
                <c:ext xmlns:c16="http://schemas.microsoft.com/office/drawing/2014/chart" uri="{C3380CC4-5D6E-409C-BE32-E72D297353CC}">
                  <c16:uniqueId val="{0000000E-51D7-4639-BE56-A9827BDA8068}"/>
                </c:ext>
              </c:extLst>
            </c:dLbl>
            <c:dLbl>
              <c:idx val="16"/>
              <c:delete val="1"/>
              <c:extLst>
                <c:ext xmlns:c15="http://schemas.microsoft.com/office/drawing/2012/chart" uri="{CE6537A1-D6FC-4f65-9D91-7224C49458BB}"/>
                <c:ext xmlns:c16="http://schemas.microsoft.com/office/drawing/2014/chart" uri="{C3380CC4-5D6E-409C-BE32-E72D297353CC}">
                  <c16:uniqueId val="{0000000F-51D7-4639-BE56-A9827BDA8068}"/>
                </c:ext>
              </c:extLst>
            </c:dLbl>
            <c:dLbl>
              <c:idx val="17"/>
              <c:delete val="1"/>
              <c:extLst>
                <c:ext xmlns:c15="http://schemas.microsoft.com/office/drawing/2012/chart" uri="{CE6537A1-D6FC-4f65-9D91-7224C49458BB}"/>
                <c:ext xmlns:c16="http://schemas.microsoft.com/office/drawing/2014/chart" uri="{C3380CC4-5D6E-409C-BE32-E72D297353CC}">
                  <c16:uniqueId val="{00000010-51D7-4639-BE56-A9827BDA8068}"/>
                </c:ext>
              </c:extLst>
            </c:dLbl>
            <c:dLbl>
              <c:idx val="18"/>
              <c:delete val="1"/>
              <c:extLst>
                <c:ext xmlns:c15="http://schemas.microsoft.com/office/drawing/2012/chart" uri="{CE6537A1-D6FC-4f65-9D91-7224C49458BB}"/>
                <c:ext xmlns:c16="http://schemas.microsoft.com/office/drawing/2014/chart" uri="{C3380CC4-5D6E-409C-BE32-E72D297353CC}">
                  <c16:uniqueId val="{00000011-51D7-4639-BE56-A9827BDA8068}"/>
                </c:ext>
              </c:extLst>
            </c:dLbl>
            <c:dLbl>
              <c:idx val="19"/>
              <c:delete val="1"/>
              <c:extLst>
                <c:ext xmlns:c15="http://schemas.microsoft.com/office/drawing/2012/chart" uri="{CE6537A1-D6FC-4f65-9D91-7224C49458BB}"/>
                <c:ext xmlns:c16="http://schemas.microsoft.com/office/drawing/2014/chart" uri="{C3380CC4-5D6E-409C-BE32-E72D297353CC}">
                  <c16:uniqueId val="{00000012-51D7-4639-BE56-A9827BDA8068}"/>
                </c:ext>
              </c:extLst>
            </c:dLbl>
            <c:dLbl>
              <c:idx val="20"/>
              <c:delete val="1"/>
              <c:extLst>
                <c:ext xmlns:c15="http://schemas.microsoft.com/office/drawing/2012/chart" uri="{CE6537A1-D6FC-4f65-9D91-7224C49458BB}"/>
                <c:ext xmlns:c16="http://schemas.microsoft.com/office/drawing/2014/chart" uri="{C3380CC4-5D6E-409C-BE32-E72D297353CC}">
                  <c16:uniqueId val="{00000013-51D7-4639-BE56-A9827BDA80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'[Riket 2021.xlsx]Blad1'!$A$2:$A$22</c:f>
              <c:strCache>
                <c:ptCount val="21"/>
                <c:pt idx="0">
                  <c:v>Stockholm</c:v>
                </c:pt>
                <c:pt idx="1">
                  <c:v>Skåne</c:v>
                </c:pt>
                <c:pt idx="2">
                  <c:v>Västra Götaland</c:v>
                </c:pt>
                <c:pt idx="3">
                  <c:v>Uppsala</c:v>
                </c:pt>
                <c:pt idx="4">
                  <c:v>Östergötland</c:v>
                </c:pt>
                <c:pt idx="5">
                  <c:v>Värmland</c:v>
                </c:pt>
                <c:pt idx="6">
                  <c:v>Gävleborg</c:v>
                </c:pt>
                <c:pt idx="7">
                  <c:v>Sörmland</c:v>
                </c:pt>
                <c:pt idx="8">
                  <c:v>Örebro</c:v>
                </c:pt>
                <c:pt idx="9">
                  <c:v>Västernorrland</c:v>
                </c:pt>
                <c:pt idx="10">
                  <c:v>Halland</c:v>
                </c:pt>
                <c:pt idx="11">
                  <c:v>Jönköping</c:v>
                </c:pt>
                <c:pt idx="12">
                  <c:v>Västmanland</c:v>
                </c:pt>
                <c:pt idx="13">
                  <c:v>Västerbotten</c:v>
                </c:pt>
                <c:pt idx="14">
                  <c:v>Dalarna </c:v>
                </c:pt>
                <c:pt idx="15">
                  <c:v>Norrbotten</c:v>
                </c:pt>
                <c:pt idx="16">
                  <c:v>Kalmar</c:v>
                </c:pt>
                <c:pt idx="17">
                  <c:v>Kronoberg</c:v>
                </c:pt>
                <c:pt idx="18">
                  <c:v>Blekinge</c:v>
                </c:pt>
                <c:pt idx="19">
                  <c:v>Jämtland Härjedalen</c:v>
                </c:pt>
                <c:pt idx="20">
                  <c:v>Gotland</c:v>
                </c:pt>
              </c:strCache>
            </c:strRef>
          </c:cat>
          <c:val>
            <c:numRef>
              <c:f>'[Riket 2021.xlsx]Blad1'!$B$2:$B$22</c:f>
              <c:numCache>
                <c:formatCode>General</c:formatCode>
                <c:ptCount val="21"/>
                <c:pt idx="0">
                  <c:v>6813</c:v>
                </c:pt>
                <c:pt idx="1">
                  <c:v>4690</c:v>
                </c:pt>
                <c:pt idx="2">
                  <c:v>4309</c:v>
                </c:pt>
                <c:pt idx="3">
                  <c:v>1809</c:v>
                </c:pt>
                <c:pt idx="4">
                  <c:v>1679</c:v>
                </c:pt>
                <c:pt idx="5">
                  <c:v>1490</c:v>
                </c:pt>
                <c:pt idx="6">
                  <c:v>1275</c:v>
                </c:pt>
                <c:pt idx="7">
                  <c:v>1303</c:v>
                </c:pt>
                <c:pt idx="8">
                  <c:v>1135</c:v>
                </c:pt>
                <c:pt idx="9">
                  <c:v>1105</c:v>
                </c:pt>
                <c:pt idx="10">
                  <c:v>1170</c:v>
                </c:pt>
                <c:pt idx="11">
                  <c:v>879</c:v>
                </c:pt>
                <c:pt idx="12">
                  <c:v>721</c:v>
                </c:pt>
                <c:pt idx="13">
                  <c:v>1002</c:v>
                </c:pt>
                <c:pt idx="14">
                  <c:v>1046</c:v>
                </c:pt>
                <c:pt idx="15">
                  <c:v>732</c:v>
                </c:pt>
                <c:pt idx="16">
                  <c:v>632</c:v>
                </c:pt>
                <c:pt idx="17">
                  <c:v>685</c:v>
                </c:pt>
                <c:pt idx="18">
                  <c:v>522</c:v>
                </c:pt>
                <c:pt idx="19">
                  <c:v>408</c:v>
                </c:pt>
                <c:pt idx="20">
                  <c:v>255</c:v>
                </c:pt>
              </c:numCache>
            </c:numRef>
          </c:val>
          <c:extLst>
            <c:ext xmlns:c16="http://schemas.microsoft.com/office/drawing/2014/chart" uri="{C3380CC4-5D6E-409C-BE32-E72D297353CC}">
              <c16:uniqueId val="{00000014-51D7-4639-BE56-A9827BDA8068}"/>
            </c:ext>
          </c:extLst>
        </c:ser>
        <c:ser>
          <c:idx val="1"/>
          <c:order val="1"/>
          <c:tx>
            <c:v>2021</c:v>
          </c:tx>
          <c:spPr>
            <a:pattFill prst="lgCheck">
              <a:fgClr>
                <a:schemeClr val="accent1"/>
              </a:fgClr>
              <a:bgClr>
                <a:schemeClr val="bg1"/>
              </a:bgClr>
            </a:pattFill>
            <a:ln>
              <a:noFill/>
            </a:ln>
            <a:effectLst/>
          </c:spPr>
          <c:invertIfNegative val="0"/>
          <c:dPt>
            <c:idx val="1"/>
            <c:invertIfNegative val="0"/>
            <c:bubble3D val="0"/>
            <c:spPr>
              <a:pattFill prst="lgCheck">
                <a:fgClr>
                  <a:schemeClr val="accent6"/>
                </a:fgClr>
                <a:bgClr>
                  <a:schemeClr val="bg1"/>
                </a:bgClr>
              </a:pattFill>
              <a:ln>
                <a:noFill/>
              </a:ln>
              <a:effectLst/>
            </c:spPr>
            <c:extLst>
              <c:ext xmlns:c16="http://schemas.microsoft.com/office/drawing/2014/chart" uri="{C3380CC4-5D6E-409C-BE32-E72D297353CC}">
                <c16:uniqueId val="{00000016-51D7-4639-BE56-A9827BDA8068}"/>
              </c:ext>
            </c:extLst>
          </c:dPt>
          <c:dLbls>
            <c:dLbl>
              <c:idx val="1"/>
              <c:tx>
                <c:rich>
                  <a:bodyPr/>
                  <a:lstStyle/>
                  <a:p>
                    <a:r>
                      <a:rPr lang="en-US"/>
                      <a:t>5697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51D7-4639-BE56-A9827BDA806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'[Riket 2021.xlsx]Blad1'!$A$2:$A$22</c:f>
              <c:strCache>
                <c:ptCount val="21"/>
                <c:pt idx="0">
                  <c:v>Stockholm</c:v>
                </c:pt>
                <c:pt idx="1">
                  <c:v>Skåne</c:v>
                </c:pt>
                <c:pt idx="2">
                  <c:v>Västra Götaland</c:v>
                </c:pt>
                <c:pt idx="3">
                  <c:v>Uppsala</c:v>
                </c:pt>
                <c:pt idx="4">
                  <c:v>Östergötland</c:v>
                </c:pt>
                <c:pt idx="5">
                  <c:v>Värmland</c:v>
                </c:pt>
                <c:pt idx="6">
                  <c:v>Gävleborg</c:v>
                </c:pt>
                <c:pt idx="7">
                  <c:v>Sörmland</c:v>
                </c:pt>
                <c:pt idx="8">
                  <c:v>Örebro</c:v>
                </c:pt>
                <c:pt idx="9">
                  <c:v>Västernorrland</c:v>
                </c:pt>
                <c:pt idx="10">
                  <c:v>Halland</c:v>
                </c:pt>
                <c:pt idx="11">
                  <c:v>Jönköping</c:v>
                </c:pt>
                <c:pt idx="12">
                  <c:v>Västmanland</c:v>
                </c:pt>
                <c:pt idx="13">
                  <c:v>Västerbotten</c:v>
                </c:pt>
                <c:pt idx="14">
                  <c:v>Dalarna </c:v>
                </c:pt>
                <c:pt idx="15">
                  <c:v>Norrbotten</c:v>
                </c:pt>
                <c:pt idx="16">
                  <c:v>Kalmar</c:v>
                </c:pt>
                <c:pt idx="17">
                  <c:v>Kronoberg</c:v>
                </c:pt>
                <c:pt idx="18">
                  <c:v>Blekinge</c:v>
                </c:pt>
                <c:pt idx="19">
                  <c:v>Jämtland Härjedalen</c:v>
                </c:pt>
                <c:pt idx="20">
                  <c:v>Gotland</c:v>
                </c:pt>
              </c:strCache>
            </c:strRef>
          </c:cat>
          <c:val>
            <c:numRef>
              <c:f>'[Riket 2021.xlsx]Blad1'!$C$2:$C$22</c:f>
              <c:numCache>
                <c:formatCode>General</c:formatCode>
                <c:ptCount val="21"/>
                <c:pt idx="0">
                  <c:v>8017</c:v>
                </c:pt>
                <c:pt idx="1">
                  <c:v>5708</c:v>
                </c:pt>
                <c:pt idx="2">
                  <c:v>4939</c:v>
                </c:pt>
                <c:pt idx="3">
                  <c:v>2057</c:v>
                </c:pt>
                <c:pt idx="4">
                  <c:v>1853</c:v>
                </c:pt>
                <c:pt idx="5">
                  <c:v>1597</c:v>
                </c:pt>
                <c:pt idx="6">
                  <c:v>1531</c:v>
                </c:pt>
                <c:pt idx="7">
                  <c:v>1425</c:v>
                </c:pt>
                <c:pt idx="8">
                  <c:v>1272</c:v>
                </c:pt>
                <c:pt idx="9">
                  <c:v>1205</c:v>
                </c:pt>
                <c:pt idx="10">
                  <c:v>1187</c:v>
                </c:pt>
                <c:pt idx="11">
                  <c:v>971</c:v>
                </c:pt>
                <c:pt idx="12">
                  <c:v>934</c:v>
                </c:pt>
                <c:pt idx="13">
                  <c:v>908</c:v>
                </c:pt>
                <c:pt idx="14">
                  <c:v>900</c:v>
                </c:pt>
                <c:pt idx="15">
                  <c:v>778</c:v>
                </c:pt>
                <c:pt idx="16">
                  <c:v>761</c:v>
                </c:pt>
                <c:pt idx="17">
                  <c:v>724</c:v>
                </c:pt>
                <c:pt idx="18">
                  <c:v>557</c:v>
                </c:pt>
                <c:pt idx="19">
                  <c:v>545</c:v>
                </c:pt>
                <c:pt idx="20">
                  <c:v>276</c:v>
                </c:pt>
              </c:numCache>
            </c:numRef>
          </c:val>
          <c:extLst>
            <c:ext xmlns:c16="http://schemas.microsoft.com/office/drawing/2014/chart" uri="{C3380CC4-5D6E-409C-BE32-E72D297353CC}">
              <c16:uniqueId val="{00000017-51D7-4639-BE56-A9827BDA8068}"/>
            </c:ext>
          </c:extLst>
        </c:ser>
        <c:dLbls>
          <c:dLblPos val="outEnd"/>
          <c:showLegendKey val="0"/>
          <c:showVal val="1"/>
          <c:showCatName val="0"/>
          <c:showSerName val="0"/>
          <c:showPercent val="0"/>
          <c:showBubbleSize val="0"/>
        </c:dLbls>
        <c:gapWidth val="219"/>
        <c:overlap val="-27"/>
        <c:axId val="663239616"/>
        <c:axId val="663240032"/>
      </c:barChart>
      <c:catAx>
        <c:axId val="66323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63240032"/>
        <c:crosses val="autoZero"/>
        <c:auto val="1"/>
        <c:lblAlgn val="ctr"/>
        <c:lblOffset val="100"/>
        <c:noMultiLvlLbl val="0"/>
      </c:catAx>
      <c:valAx>
        <c:axId val="663240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323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'[Riket 2021.xlsx]Blad7'!$A$2:$A$23</c:f>
              <c:strCache>
                <c:ptCount val="22"/>
                <c:pt idx="0">
                  <c:v>Värmland</c:v>
                </c:pt>
                <c:pt idx="1">
                  <c:v>Uppsala</c:v>
                </c:pt>
                <c:pt idx="2">
                  <c:v>Västernorrland</c:v>
                </c:pt>
                <c:pt idx="3">
                  <c:v>Gävleborg</c:v>
                </c:pt>
                <c:pt idx="4">
                  <c:v>Sörmland</c:v>
                </c:pt>
                <c:pt idx="5">
                  <c:v>Gotland</c:v>
                </c:pt>
                <c:pt idx="6">
                  <c:v>Örebro</c:v>
                </c:pt>
                <c:pt idx="7">
                  <c:v>Västerbotten</c:v>
                </c:pt>
                <c:pt idx="8">
                  <c:v>Dalarna </c:v>
                </c:pt>
                <c:pt idx="9">
                  <c:v>Östergötland</c:v>
                </c:pt>
                <c:pt idx="10">
                  <c:v>Halland</c:v>
                </c:pt>
                <c:pt idx="11">
                  <c:v>Kronoberg</c:v>
                </c:pt>
                <c:pt idx="12">
                  <c:v>Skåne</c:v>
                </c:pt>
                <c:pt idx="13">
                  <c:v>Blekinge</c:v>
                </c:pt>
                <c:pt idx="14">
                  <c:v>Riket</c:v>
                </c:pt>
                <c:pt idx="15">
                  <c:v>Jämtland Härjedalen</c:v>
                </c:pt>
                <c:pt idx="16">
                  <c:v>Norrbotten</c:v>
                </c:pt>
                <c:pt idx="17">
                  <c:v>Stockholm</c:v>
                </c:pt>
                <c:pt idx="18">
                  <c:v>Västmanland</c:v>
                </c:pt>
                <c:pt idx="19">
                  <c:v>Kalmar</c:v>
                </c:pt>
                <c:pt idx="20">
                  <c:v>Västra Götaland</c:v>
                </c:pt>
                <c:pt idx="21">
                  <c:v>Jönköping</c:v>
                </c:pt>
              </c:strCache>
            </c:strRef>
          </c:cat>
          <c:val>
            <c:numRef>
              <c:f>'[Riket 2021.xlsx]Blad7'!$B$2:$B$23</c:f>
            </c:numRef>
          </c:val>
          <c:extLst>
            <c:ext xmlns:c16="http://schemas.microsoft.com/office/drawing/2014/chart" uri="{C3380CC4-5D6E-409C-BE32-E72D297353CC}">
              <c16:uniqueId val="{00000000-070F-4E3A-85B3-E2AED39C8F7A}"/>
            </c:ext>
          </c:extLst>
        </c:ser>
        <c:ser>
          <c:idx val="1"/>
          <c:order val="1"/>
          <c:spPr>
            <a:solidFill>
              <a:schemeClr val="accent2"/>
            </a:solidFill>
            <a:ln>
              <a:noFill/>
            </a:ln>
            <a:effectLst/>
          </c:spPr>
          <c:invertIfNegative val="0"/>
          <c:cat>
            <c:strRef>
              <c:f>'[Riket 2021.xlsx]Blad7'!$A$2:$A$23</c:f>
              <c:strCache>
                <c:ptCount val="22"/>
                <c:pt idx="0">
                  <c:v>Värmland</c:v>
                </c:pt>
                <c:pt idx="1">
                  <c:v>Uppsala</c:v>
                </c:pt>
                <c:pt idx="2">
                  <c:v>Västernorrland</c:v>
                </c:pt>
                <c:pt idx="3">
                  <c:v>Gävleborg</c:v>
                </c:pt>
                <c:pt idx="4">
                  <c:v>Sörmland</c:v>
                </c:pt>
                <c:pt idx="5">
                  <c:v>Gotland</c:v>
                </c:pt>
                <c:pt idx="6">
                  <c:v>Örebro</c:v>
                </c:pt>
                <c:pt idx="7">
                  <c:v>Västerbotten</c:v>
                </c:pt>
                <c:pt idx="8">
                  <c:v>Dalarna </c:v>
                </c:pt>
                <c:pt idx="9">
                  <c:v>Östergötland</c:v>
                </c:pt>
                <c:pt idx="10">
                  <c:v>Halland</c:v>
                </c:pt>
                <c:pt idx="11">
                  <c:v>Kronoberg</c:v>
                </c:pt>
                <c:pt idx="12">
                  <c:v>Skåne</c:v>
                </c:pt>
                <c:pt idx="13">
                  <c:v>Blekinge</c:v>
                </c:pt>
                <c:pt idx="14">
                  <c:v>Riket</c:v>
                </c:pt>
                <c:pt idx="15">
                  <c:v>Jämtland Härjedalen</c:v>
                </c:pt>
                <c:pt idx="16">
                  <c:v>Norrbotten</c:v>
                </c:pt>
                <c:pt idx="17">
                  <c:v>Stockholm</c:v>
                </c:pt>
                <c:pt idx="18">
                  <c:v>Västmanland</c:v>
                </c:pt>
                <c:pt idx="19">
                  <c:v>Kalmar</c:v>
                </c:pt>
                <c:pt idx="20">
                  <c:v>Västra Götaland</c:v>
                </c:pt>
                <c:pt idx="21">
                  <c:v>Jönköping</c:v>
                </c:pt>
              </c:strCache>
            </c:strRef>
          </c:cat>
          <c:val>
            <c:numRef>
              <c:f>'[Riket 2021.xlsx]Blad7'!$C$2:$C$23</c:f>
            </c:numRef>
          </c:val>
          <c:extLst>
            <c:ext xmlns:c16="http://schemas.microsoft.com/office/drawing/2014/chart" uri="{C3380CC4-5D6E-409C-BE32-E72D297353CC}">
              <c16:uniqueId val="{00000001-070F-4E3A-85B3-E2AED39C8F7A}"/>
            </c:ext>
          </c:extLst>
        </c:ser>
        <c:ser>
          <c:idx val="2"/>
          <c:order val="2"/>
          <c:spPr>
            <a:solidFill>
              <a:schemeClr val="accent3"/>
            </a:solidFill>
            <a:ln>
              <a:noFill/>
            </a:ln>
            <a:effectLst/>
          </c:spPr>
          <c:invertIfNegative val="0"/>
          <c:cat>
            <c:strRef>
              <c:f>'[Riket 2021.xlsx]Blad7'!$A$2:$A$23</c:f>
              <c:strCache>
                <c:ptCount val="22"/>
                <c:pt idx="0">
                  <c:v>Värmland</c:v>
                </c:pt>
                <c:pt idx="1">
                  <c:v>Uppsala</c:v>
                </c:pt>
                <c:pt idx="2">
                  <c:v>Västernorrland</c:v>
                </c:pt>
                <c:pt idx="3">
                  <c:v>Gävleborg</c:v>
                </c:pt>
                <c:pt idx="4">
                  <c:v>Sörmland</c:v>
                </c:pt>
                <c:pt idx="5">
                  <c:v>Gotland</c:v>
                </c:pt>
                <c:pt idx="6">
                  <c:v>Örebro</c:v>
                </c:pt>
                <c:pt idx="7">
                  <c:v>Västerbotten</c:v>
                </c:pt>
                <c:pt idx="8">
                  <c:v>Dalarna </c:v>
                </c:pt>
                <c:pt idx="9">
                  <c:v>Östergötland</c:v>
                </c:pt>
                <c:pt idx="10">
                  <c:v>Halland</c:v>
                </c:pt>
                <c:pt idx="11">
                  <c:v>Kronoberg</c:v>
                </c:pt>
                <c:pt idx="12">
                  <c:v>Skåne</c:v>
                </c:pt>
                <c:pt idx="13">
                  <c:v>Blekinge</c:v>
                </c:pt>
                <c:pt idx="14">
                  <c:v>Riket</c:v>
                </c:pt>
                <c:pt idx="15">
                  <c:v>Jämtland Härjedalen</c:v>
                </c:pt>
                <c:pt idx="16">
                  <c:v>Norrbotten</c:v>
                </c:pt>
                <c:pt idx="17">
                  <c:v>Stockholm</c:v>
                </c:pt>
                <c:pt idx="18">
                  <c:v>Västmanland</c:v>
                </c:pt>
                <c:pt idx="19">
                  <c:v>Kalmar</c:v>
                </c:pt>
                <c:pt idx="20">
                  <c:v>Västra Götaland</c:v>
                </c:pt>
                <c:pt idx="21">
                  <c:v>Jönköping</c:v>
                </c:pt>
              </c:strCache>
            </c:strRef>
          </c:cat>
          <c:val>
            <c:numRef>
              <c:f>'[Riket 2021.xlsx]Blad7'!$D$2:$D$23</c:f>
            </c:numRef>
          </c:val>
          <c:extLst>
            <c:ext xmlns:c16="http://schemas.microsoft.com/office/drawing/2014/chart" uri="{C3380CC4-5D6E-409C-BE32-E72D297353CC}">
              <c16:uniqueId val="{00000002-070F-4E3A-85B3-E2AED39C8F7A}"/>
            </c:ext>
          </c:extLst>
        </c:ser>
        <c:ser>
          <c:idx val="3"/>
          <c:order val="3"/>
          <c:spPr>
            <a:solidFill>
              <a:schemeClr val="accent4"/>
            </a:solidFill>
            <a:ln>
              <a:noFill/>
            </a:ln>
            <a:effectLst/>
          </c:spPr>
          <c:invertIfNegative val="0"/>
          <c:cat>
            <c:strRef>
              <c:f>'[Riket 2021.xlsx]Blad7'!$A$2:$A$23</c:f>
              <c:strCache>
                <c:ptCount val="22"/>
                <c:pt idx="0">
                  <c:v>Värmland</c:v>
                </c:pt>
                <c:pt idx="1">
                  <c:v>Uppsala</c:v>
                </c:pt>
                <c:pt idx="2">
                  <c:v>Västernorrland</c:v>
                </c:pt>
                <c:pt idx="3">
                  <c:v>Gävleborg</c:v>
                </c:pt>
                <c:pt idx="4">
                  <c:v>Sörmland</c:v>
                </c:pt>
                <c:pt idx="5">
                  <c:v>Gotland</c:v>
                </c:pt>
                <c:pt idx="6">
                  <c:v>Örebro</c:v>
                </c:pt>
                <c:pt idx="7">
                  <c:v>Västerbotten</c:v>
                </c:pt>
                <c:pt idx="8">
                  <c:v>Dalarna </c:v>
                </c:pt>
                <c:pt idx="9">
                  <c:v>Östergötland</c:v>
                </c:pt>
                <c:pt idx="10">
                  <c:v>Halland</c:v>
                </c:pt>
                <c:pt idx="11">
                  <c:v>Kronoberg</c:v>
                </c:pt>
                <c:pt idx="12">
                  <c:v>Skåne</c:v>
                </c:pt>
                <c:pt idx="13">
                  <c:v>Blekinge</c:v>
                </c:pt>
                <c:pt idx="14">
                  <c:v>Riket</c:v>
                </c:pt>
                <c:pt idx="15">
                  <c:v>Jämtland Härjedalen</c:v>
                </c:pt>
                <c:pt idx="16">
                  <c:v>Norrbotten</c:v>
                </c:pt>
                <c:pt idx="17">
                  <c:v>Stockholm</c:v>
                </c:pt>
                <c:pt idx="18">
                  <c:v>Västmanland</c:v>
                </c:pt>
                <c:pt idx="19">
                  <c:v>Kalmar</c:v>
                </c:pt>
                <c:pt idx="20">
                  <c:v>Västra Götaland</c:v>
                </c:pt>
                <c:pt idx="21">
                  <c:v>Jönköping</c:v>
                </c:pt>
              </c:strCache>
            </c:strRef>
          </c:cat>
          <c:val>
            <c:numRef>
              <c:f>'[Riket 2021.xlsx]Blad7'!$E$2:$E$23</c:f>
            </c:numRef>
          </c:val>
          <c:extLst>
            <c:ext xmlns:c16="http://schemas.microsoft.com/office/drawing/2014/chart" uri="{C3380CC4-5D6E-409C-BE32-E72D297353CC}">
              <c16:uniqueId val="{00000003-070F-4E3A-85B3-E2AED39C8F7A}"/>
            </c:ext>
          </c:extLst>
        </c:ser>
        <c:ser>
          <c:idx val="4"/>
          <c:order val="4"/>
          <c:spPr>
            <a:pattFill prst="pct5">
              <a:fgClr>
                <a:schemeClr val="bg1"/>
              </a:fgClr>
              <a:bgClr>
                <a:schemeClr val="tx2"/>
              </a:bgClr>
            </a:pattFill>
            <a:ln>
              <a:noFill/>
            </a:ln>
            <a:effectLst/>
          </c:spPr>
          <c:invertIfNegative val="0"/>
          <c:dPt>
            <c:idx val="12"/>
            <c:invertIfNegative val="0"/>
            <c:bubble3D val="0"/>
            <c:spPr>
              <a:pattFill prst="pct5">
                <a:fgClr>
                  <a:schemeClr val="bg1"/>
                </a:fgClr>
                <a:bgClr>
                  <a:schemeClr val="accent6"/>
                </a:bgClr>
              </a:pattFill>
              <a:ln>
                <a:noFill/>
              </a:ln>
              <a:effectLst/>
            </c:spPr>
            <c:extLst>
              <c:ext xmlns:c16="http://schemas.microsoft.com/office/drawing/2014/chart" uri="{C3380CC4-5D6E-409C-BE32-E72D297353CC}">
                <c16:uniqueId val="{00000005-070F-4E3A-85B3-E2AED39C8F7A}"/>
              </c:ext>
            </c:extLst>
          </c:dPt>
          <c:dPt>
            <c:idx val="14"/>
            <c:invertIfNegative val="0"/>
            <c:bubble3D val="0"/>
            <c:spPr>
              <a:pattFill prst="pct5">
                <a:fgClr>
                  <a:schemeClr val="bg1"/>
                </a:fgClr>
                <a:bgClr>
                  <a:schemeClr val="accent3"/>
                </a:bgClr>
              </a:pattFill>
              <a:ln>
                <a:noFill/>
              </a:ln>
              <a:effectLst/>
            </c:spPr>
            <c:extLst>
              <c:ext xmlns:c16="http://schemas.microsoft.com/office/drawing/2014/chart" uri="{C3380CC4-5D6E-409C-BE32-E72D297353CC}">
                <c16:uniqueId val="{00000007-070F-4E3A-85B3-E2AED39C8F7A}"/>
              </c:ext>
            </c:extLst>
          </c:dPt>
          <c:cat>
            <c:strRef>
              <c:f>'[Riket 2021.xlsx]Blad7'!$A$2:$A$23</c:f>
              <c:strCache>
                <c:ptCount val="22"/>
                <c:pt idx="0">
                  <c:v>Värmland</c:v>
                </c:pt>
                <c:pt idx="1">
                  <c:v>Uppsala</c:v>
                </c:pt>
                <c:pt idx="2">
                  <c:v>Västernorrland</c:v>
                </c:pt>
                <c:pt idx="3">
                  <c:v>Gävleborg</c:v>
                </c:pt>
                <c:pt idx="4">
                  <c:v>Sörmland</c:v>
                </c:pt>
                <c:pt idx="5">
                  <c:v>Gotland</c:v>
                </c:pt>
                <c:pt idx="6">
                  <c:v>Örebro</c:v>
                </c:pt>
                <c:pt idx="7">
                  <c:v>Västerbotten</c:v>
                </c:pt>
                <c:pt idx="8">
                  <c:v>Dalarna </c:v>
                </c:pt>
                <c:pt idx="9">
                  <c:v>Östergötland</c:v>
                </c:pt>
                <c:pt idx="10">
                  <c:v>Halland</c:v>
                </c:pt>
                <c:pt idx="11">
                  <c:v>Kronoberg</c:v>
                </c:pt>
                <c:pt idx="12">
                  <c:v>Skåne</c:v>
                </c:pt>
                <c:pt idx="13">
                  <c:v>Blekinge</c:v>
                </c:pt>
                <c:pt idx="14">
                  <c:v>Riket</c:v>
                </c:pt>
                <c:pt idx="15">
                  <c:v>Jämtland Härjedalen</c:v>
                </c:pt>
                <c:pt idx="16">
                  <c:v>Norrbotten</c:v>
                </c:pt>
                <c:pt idx="17">
                  <c:v>Stockholm</c:v>
                </c:pt>
                <c:pt idx="18">
                  <c:v>Västmanland</c:v>
                </c:pt>
                <c:pt idx="19">
                  <c:v>Kalmar</c:v>
                </c:pt>
                <c:pt idx="20">
                  <c:v>Västra Götaland</c:v>
                </c:pt>
                <c:pt idx="21">
                  <c:v>Jönköping</c:v>
                </c:pt>
              </c:strCache>
            </c:strRef>
          </c:cat>
          <c:val>
            <c:numRef>
              <c:f>'[Riket 2021.xlsx]Blad7'!$F$2:$F$23</c:f>
              <c:numCache>
                <c:formatCode>General</c:formatCode>
                <c:ptCount val="22"/>
                <c:pt idx="0">
                  <c:v>5.2628790420853715E-3</c:v>
                </c:pt>
                <c:pt idx="1">
                  <c:v>4.6011216664759071E-3</c:v>
                </c:pt>
                <c:pt idx="2">
                  <c:v>4.5211286046283267E-3</c:v>
                </c:pt>
                <c:pt idx="3">
                  <c:v>4.4292672081373457E-3</c:v>
                </c:pt>
                <c:pt idx="4">
                  <c:v>4.3257132613155743E-3</c:v>
                </c:pt>
                <c:pt idx="5">
                  <c:v>4.178204519014927E-3</c:v>
                </c:pt>
                <c:pt idx="6">
                  <c:v>3.7018917155903458E-3</c:v>
                </c:pt>
                <c:pt idx="7">
                  <c:v>3.6529214257330451E-3</c:v>
                </c:pt>
                <c:pt idx="8">
                  <c:v>3.6304569655488377E-3</c:v>
                </c:pt>
                <c:pt idx="9">
                  <c:v>3.5791407930386883E-3</c:v>
                </c:pt>
                <c:pt idx="10">
                  <c:v>3.4439316158809399E-3</c:v>
                </c:pt>
                <c:pt idx="11">
                  <c:v>3.3746003438643855E-3</c:v>
                </c:pt>
                <c:pt idx="12">
                  <c:v>3.3507563135679198E-3</c:v>
                </c:pt>
                <c:pt idx="13">
                  <c:v>3.2825853189201427E-3</c:v>
                </c:pt>
                <c:pt idx="14">
                  <c:v>3.2255446268856522E-3</c:v>
                </c:pt>
                <c:pt idx="15">
                  <c:v>3.0939796313007605E-3</c:v>
                </c:pt>
                <c:pt idx="16">
                  <c:v>2.9317174176856256E-3</c:v>
                </c:pt>
                <c:pt idx="17">
                  <c:v>2.8288960122240859E-3</c:v>
                </c:pt>
                <c:pt idx="18">
                  <c:v>2.587865387928559E-3</c:v>
                </c:pt>
                <c:pt idx="19">
                  <c:v>2.5590670742817808E-3</c:v>
                </c:pt>
                <c:pt idx="20">
                  <c:v>2.4722921401305973E-3</c:v>
                </c:pt>
                <c:pt idx="21">
                  <c:v>2.3970548131988E-3</c:v>
                </c:pt>
              </c:numCache>
            </c:numRef>
          </c:val>
          <c:extLst>
            <c:ext xmlns:c16="http://schemas.microsoft.com/office/drawing/2014/chart" uri="{C3380CC4-5D6E-409C-BE32-E72D297353CC}">
              <c16:uniqueId val="{00000008-070F-4E3A-85B3-E2AED39C8F7A}"/>
            </c:ext>
          </c:extLst>
        </c:ser>
        <c:dLbls>
          <c:showLegendKey val="0"/>
          <c:showVal val="0"/>
          <c:showCatName val="0"/>
          <c:showSerName val="0"/>
          <c:showPercent val="0"/>
          <c:showBubbleSize val="0"/>
        </c:dLbls>
        <c:gapWidth val="219"/>
        <c:overlap val="-27"/>
        <c:axId val="2079415743"/>
        <c:axId val="2079429055"/>
      </c:barChart>
      <c:catAx>
        <c:axId val="207941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2079429055"/>
        <c:crosses val="autoZero"/>
        <c:auto val="1"/>
        <c:lblAlgn val="ctr"/>
        <c:lblOffset val="100"/>
        <c:noMultiLvlLbl val="0"/>
      </c:catAx>
      <c:valAx>
        <c:axId val="20794290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9415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Sammanställning!$B$1</c:f>
              <c:strCache>
                <c:ptCount val="1"/>
                <c:pt idx="0">
                  <c:v>2019</c:v>
                </c:pt>
              </c:strCache>
            </c:strRef>
          </c:tx>
          <c:spPr>
            <a:pattFill prst="narVert">
              <a:fgClr>
                <a:schemeClr val="accent1"/>
              </a:fgClr>
              <a:bgClr>
                <a:schemeClr val="bg1"/>
              </a:bgClr>
            </a:pattFill>
            <a:ln w="9525" cap="flat" cmpd="sng" algn="ctr">
              <a:solidFill>
                <a:schemeClr val="accent1"/>
              </a:solidFill>
              <a:round/>
            </a:ln>
            <a:effectLst/>
          </c:spPr>
          <c:invertIfNegative val="0"/>
          <c:cat>
            <c:strRef>
              <c:f>Sammanställning!$A$2:$A$34</c:f>
              <c:strCache>
                <c:ptCount val="33"/>
                <c:pt idx="0">
                  <c:v>Bjuv</c:v>
                </c:pt>
                <c:pt idx="1">
                  <c:v>Bromölla</c:v>
                </c:pt>
                <c:pt idx="2">
                  <c:v>Burlöv</c:v>
                </c:pt>
                <c:pt idx="3">
                  <c:v>Båstad</c:v>
                </c:pt>
                <c:pt idx="4">
                  <c:v>Eslöv</c:v>
                </c:pt>
                <c:pt idx="5">
                  <c:v>Helsingborg</c:v>
                </c:pt>
                <c:pt idx="6">
                  <c:v>Hässleholm</c:v>
                </c:pt>
                <c:pt idx="7">
                  <c:v>Höganäs</c:v>
                </c:pt>
                <c:pt idx="8">
                  <c:v>Hörby</c:v>
                </c:pt>
                <c:pt idx="9">
                  <c:v>Höör</c:v>
                </c:pt>
                <c:pt idx="10">
                  <c:v>Klippan</c:v>
                </c:pt>
                <c:pt idx="11">
                  <c:v>Kristianstad</c:v>
                </c:pt>
                <c:pt idx="12">
                  <c:v>Kävlinge</c:v>
                </c:pt>
                <c:pt idx="13">
                  <c:v>Landskrona</c:v>
                </c:pt>
                <c:pt idx="14">
                  <c:v>Lomma</c:v>
                </c:pt>
                <c:pt idx="15">
                  <c:v>Lund</c:v>
                </c:pt>
                <c:pt idx="16">
                  <c:v>Malmö</c:v>
                </c:pt>
                <c:pt idx="17">
                  <c:v>Osby</c:v>
                </c:pt>
                <c:pt idx="18">
                  <c:v>Perstorp</c:v>
                </c:pt>
                <c:pt idx="19">
                  <c:v>Simrishamn</c:v>
                </c:pt>
                <c:pt idx="20">
                  <c:v>Sjöbo</c:v>
                </c:pt>
                <c:pt idx="21">
                  <c:v>Skurup</c:v>
                </c:pt>
                <c:pt idx="22">
                  <c:v>Staffanstorp</c:v>
                </c:pt>
                <c:pt idx="23">
                  <c:v>Svalöv</c:v>
                </c:pt>
                <c:pt idx="24">
                  <c:v>Svedala</c:v>
                </c:pt>
                <c:pt idx="25">
                  <c:v>Tomelilla</c:v>
                </c:pt>
                <c:pt idx="26">
                  <c:v>Trelleborg</c:v>
                </c:pt>
                <c:pt idx="27">
                  <c:v>Vellinge</c:v>
                </c:pt>
                <c:pt idx="28">
                  <c:v>Ystad</c:v>
                </c:pt>
                <c:pt idx="29">
                  <c:v>Åstorp</c:v>
                </c:pt>
                <c:pt idx="30">
                  <c:v>Ängelholm</c:v>
                </c:pt>
                <c:pt idx="31">
                  <c:v>Örkelljunga</c:v>
                </c:pt>
                <c:pt idx="32">
                  <c:v>Östra Göinge</c:v>
                </c:pt>
              </c:strCache>
            </c:strRef>
          </c:cat>
          <c:val>
            <c:numRef>
              <c:f>Sammanställning!$B$2:$B$34</c:f>
              <c:numCache>
                <c:formatCode>General</c:formatCode>
                <c:ptCount val="33"/>
                <c:pt idx="2">
                  <c:v>3</c:v>
                </c:pt>
                <c:pt idx="4">
                  <c:v>1</c:v>
                </c:pt>
                <c:pt idx="5">
                  <c:v>11</c:v>
                </c:pt>
                <c:pt idx="6">
                  <c:v>3</c:v>
                </c:pt>
                <c:pt idx="7">
                  <c:v>2</c:v>
                </c:pt>
                <c:pt idx="8">
                  <c:v>2</c:v>
                </c:pt>
                <c:pt idx="10">
                  <c:v>3</c:v>
                </c:pt>
                <c:pt idx="11">
                  <c:v>5</c:v>
                </c:pt>
                <c:pt idx="12">
                  <c:v>2</c:v>
                </c:pt>
                <c:pt idx="13">
                  <c:v>4</c:v>
                </c:pt>
                <c:pt idx="14">
                  <c:v>3</c:v>
                </c:pt>
                <c:pt idx="15">
                  <c:v>6</c:v>
                </c:pt>
                <c:pt idx="16">
                  <c:v>21</c:v>
                </c:pt>
                <c:pt idx="18">
                  <c:v>3</c:v>
                </c:pt>
                <c:pt idx="19">
                  <c:v>1</c:v>
                </c:pt>
                <c:pt idx="20">
                  <c:v>1</c:v>
                </c:pt>
                <c:pt idx="24">
                  <c:v>1</c:v>
                </c:pt>
                <c:pt idx="26">
                  <c:v>3</c:v>
                </c:pt>
                <c:pt idx="27">
                  <c:v>3</c:v>
                </c:pt>
                <c:pt idx="28">
                  <c:v>1</c:v>
                </c:pt>
                <c:pt idx="32">
                  <c:v>1</c:v>
                </c:pt>
              </c:numCache>
            </c:numRef>
          </c:val>
          <c:extLst>
            <c:ext xmlns:c16="http://schemas.microsoft.com/office/drawing/2014/chart" uri="{C3380CC4-5D6E-409C-BE32-E72D297353CC}">
              <c16:uniqueId val="{00000000-AE14-450B-AB17-F6CA075E10B7}"/>
            </c:ext>
          </c:extLst>
        </c:ser>
        <c:ser>
          <c:idx val="1"/>
          <c:order val="1"/>
          <c:tx>
            <c:strRef>
              <c:f>Sammanställning!$C$1</c:f>
              <c:strCache>
                <c:ptCount val="1"/>
                <c:pt idx="0">
                  <c:v>2020</c:v>
                </c:pt>
              </c:strCache>
            </c:strRef>
          </c:tx>
          <c:spPr>
            <a:pattFill prst="pct75">
              <a:fgClr>
                <a:schemeClr val="accent1"/>
              </a:fgClr>
              <a:bgClr>
                <a:schemeClr val="bg1"/>
              </a:bgClr>
            </a:pattFill>
            <a:ln w="9525" cap="flat" cmpd="sng" algn="ctr">
              <a:solidFill>
                <a:schemeClr val="accent1"/>
              </a:solidFill>
              <a:round/>
            </a:ln>
            <a:effectLst/>
          </c:spPr>
          <c:invertIfNegative val="0"/>
          <c:cat>
            <c:strRef>
              <c:f>Sammanställning!$A$2:$A$34</c:f>
              <c:strCache>
                <c:ptCount val="33"/>
                <c:pt idx="0">
                  <c:v>Bjuv</c:v>
                </c:pt>
                <c:pt idx="1">
                  <c:v>Bromölla</c:v>
                </c:pt>
                <c:pt idx="2">
                  <c:v>Burlöv</c:v>
                </c:pt>
                <c:pt idx="3">
                  <c:v>Båstad</c:v>
                </c:pt>
                <c:pt idx="4">
                  <c:v>Eslöv</c:v>
                </c:pt>
                <c:pt idx="5">
                  <c:v>Helsingborg</c:v>
                </c:pt>
                <c:pt idx="6">
                  <c:v>Hässleholm</c:v>
                </c:pt>
                <c:pt idx="7">
                  <c:v>Höganäs</c:v>
                </c:pt>
                <c:pt idx="8">
                  <c:v>Hörby</c:v>
                </c:pt>
                <c:pt idx="9">
                  <c:v>Höör</c:v>
                </c:pt>
                <c:pt idx="10">
                  <c:v>Klippan</c:v>
                </c:pt>
                <c:pt idx="11">
                  <c:v>Kristianstad</c:v>
                </c:pt>
                <c:pt idx="12">
                  <c:v>Kävlinge</c:v>
                </c:pt>
                <c:pt idx="13">
                  <c:v>Landskrona</c:v>
                </c:pt>
                <c:pt idx="14">
                  <c:v>Lomma</c:v>
                </c:pt>
                <c:pt idx="15">
                  <c:v>Lund</c:v>
                </c:pt>
                <c:pt idx="16">
                  <c:v>Malmö</c:v>
                </c:pt>
                <c:pt idx="17">
                  <c:v>Osby</c:v>
                </c:pt>
                <c:pt idx="18">
                  <c:v>Perstorp</c:v>
                </c:pt>
                <c:pt idx="19">
                  <c:v>Simrishamn</c:v>
                </c:pt>
                <c:pt idx="20">
                  <c:v>Sjöbo</c:v>
                </c:pt>
                <c:pt idx="21">
                  <c:v>Skurup</c:v>
                </c:pt>
                <c:pt idx="22">
                  <c:v>Staffanstorp</c:v>
                </c:pt>
                <c:pt idx="23">
                  <c:v>Svalöv</c:v>
                </c:pt>
                <c:pt idx="24">
                  <c:v>Svedala</c:v>
                </c:pt>
                <c:pt idx="25">
                  <c:v>Tomelilla</c:v>
                </c:pt>
                <c:pt idx="26">
                  <c:v>Trelleborg</c:v>
                </c:pt>
                <c:pt idx="27">
                  <c:v>Vellinge</c:v>
                </c:pt>
                <c:pt idx="28">
                  <c:v>Ystad</c:v>
                </c:pt>
                <c:pt idx="29">
                  <c:v>Åstorp</c:v>
                </c:pt>
                <c:pt idx="30">
                  <c:v>Ängelholm</c:v>
                </c:pt>
                <c:pt idx="31">
                  <c:v>Örkelljunga</c:v>
                </c:pt>
                <c:pt idx="32">
                  <c:v>Östra Göinge</c:v>
                </c:pt>
              </c:strCache>
            </c:strRef>
          </c:cat>
          <c:val>
            <c:numRef>
              <c:f>Sammanställning!$C$2:$C$34</c:f>
              <c:numCache>
                <c:formatCode>General</c:formatCode>
                <c:ptCount val="33"/>
                <c:pt idx="0">
                  <c:v>2</c:v>
                </c:pt>
                <c:pt idx="1">
                  <c:v>0</c:v>
                </c:pt>
                <c:pt idx="2">
                  <c:v>1</c:v>
                </c:pt>
                <c:pt idx="3">
                  <c:v>1</c:v>
                </c:pt>
                <c:pt idx="5">
                  <c:v>9</c:v>
                </c:pt>
                <c:pt idx="6">
                  <c:v>6</c:v>
                </c:pt>
                <c:pt idx="7">
                  <c:v>1</c:v>
                </c:pt>
                <c:pt idx="10">
                  <c:v>4</c:v>
                </c:pt>
                <c:pt idx="11">
                  <c:v>4</c:v>
                </c:pt>
                <c:pt idx="12">
                  <c:v>2</c:v>
                </c:pt>
                <c:pt idx="13">
                  <c:v>3</c:v>
                </c:pt>
                <c:pt idx="14">
                  <c:v>2</c:v>
                </c:pt>
                <c:pt idx="15">
                  <c:v>11</c:v>
                </c:pt>
                <c:pt idx="16">
                  <c:v>25</c:v>
                </c:pt>
                <c:pt idx="18">
                  <c:v>1</c:v>
                </c:pt>
                <c:pt idx="19">
                  <c:v>3</c:v>
                </c:pt>
                <c:pt idx="20">
                  <c:v>4</c:v>
                </c:pt>
                <c:pt idx="21">
                  <c:v>3</c:v>
                </c:pt>
                <c:pt idx="22">
                  <c:v>2</c:v>
                </c:pt>
                <c:pt idx="23">
                  <c:v>4</c:v>
                </c:pt>
                <c:pt idx="26">
                  <c:v>4</c:v>
                </c:pt>
                <c:pt idx="27">
                  <c:v>2</c:v>
                </c:pt>
                <c:pt idx="28">
                  <c:v>2</c:v>
                </c:pt>
                <c:pt idx="29">
                  <c:v>2</c:v>
                </c:pt>
                <c:pt idx="30">
                  <c:v>1</c:v>
                </c:pt>
                <c:pt idx="31">
                  <c:v>2</c:v>
                </c:pt>
                <c:pt idx="32">
                  <c:v>5</c:v>
                </c:pt>
              </c:numCache>
            </c:numRef>
          </c:val>
          <c:extLst>
            <c:ext xmlns:c16="http://schemas.microsoft.com/office/drawing/2014/chart" uri="{C3380CC4-5D6E-409C-BE32-E72D297353CC}">
              <c16:uniqueId val="{00000001-AE14-450B-AB17-F6CA075E10B7}"/>
            </c:ext>
          </c:extLst>
        </c:ser>
        <c:ser>
          <c:idx val="2"/>
          <c:order val="2"/>
          <c:tx>
            <c:strRef>
              <c:f>Sammanställning!$D$1</c:f>
              <c:strCache>
                <c:ptCount val="1"/>
                <c:pt idx="0">
                  <c:v>2021</c:v>
                </c:pt>
              </c:strCache>
            </c:strRef>
          </c:tx>
          <c:spPr>
            <a:pattFill prst="lgCheck">
              <a:fgClr>
                <a:schemeClr val="accent1"/>
              </a:fgClr>
              <a:bgClr>
                <a:schemeClr val="bg1"/>
              </a:bgClr>
            </a:pattFill>
            <a:ln w="9525" cap="flat" cmpd="sng" algn="ctr">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Sammanställning!$A$2:$A$34</c:f>
              <c:strCache>
                <c:ptCount val="33"/>
                <c:pt idx="0">
                  <c:v>Bjuv</c:v>
                </c:pt>
                <c:pt idx="1">
                  <c:v>Bromölla</c:v>
                </c:pt>
                <c:pt idx="2">
                  <c:v>Burlöv</c:v>
                </c:pt>
                <c:pt idx="3">
                  <c:v>Båstad</c:v>
                </c:pt>
                <c:pt idx="4">
                  <c:v>Eslöv</c:v>
                </c:pt>
                <c:pt idx="5">
                  <c:v>Helsingborg</c:v>
                </c:pt>
                <c:pt idx="6">
                  <c:v>Hässleholm</c:v>
                </c:pt>
                <c:pt idx="7">
                  <c:v>Höganäs</c:v>
                </c:pt>
                <c:pt idx="8">
                  <c:v>Hörby</c:v>
                </c:pt>
                <c:pt idx="9">
                  <c:v>Höör</c:v>
                </c:pt>
                <c:pt idx="10">
                  <c:v>Klippan</c:v>
                </c:pt>
                <c:pt idx="11">
                  <c:v>Kristianstad</c:v>
                </c:pt>
                <c:pt idx="12">
                  <c:v>Kävlinge</c:v>
                </c:pt>
                <c:pt idx="13">
                  <c:v>Landskrona</c:v>
                </c:pt>
                <c:pt idx="14">
                  <c:v>Lomma</c:v>
                </c:pt>
                <c:pt idx="15">
                  <c:v>Lund</c:v>
                </c:pt>
                <c:pt idx="16">
                  <c:v>Malmö</c:v>
                </c:pt>
                <c:pt idx="17">
                  <c:v>Osby</c:v>
                </c:pt>
                <c:pt idx="18">
                  <c:v>Perstorp</c:v>
                </c:pt>
                <c:pt idx="19">
                  <c:v>Simrishamn</c:v>
                </c:pt>
                <c:pt idx="20">
                  <c:v>Sjöbo</c:v>
                </c:pt>
                <c:pt idx="21">
                  <c:v>Skurup</c:v>
                </c:pt>
                <c:pt idx="22">
                  <c:v>Staffanstorp</c:v>
                </c:pt>
                <c:pt idx="23">
                  <c:v>Svalöv</c:v>
                </c:pt>
                <c:pt idx="24">
                  <c:v>Svedala</c:v>
                </c:pt>
                <c:pt idx="25">
                  <c:v>Tomelilla</c:v>
                </c:pt>
                <c:pt idx="26">
                  <c:v>Trelleborg</c:v>
                </c:pt>
                <c:pt idx="27">
                  <c:v>Vellinge</c:v>
                </c:pt>
                <c:pt idx="28">
                  <c:v>Ystad</c:v>
                </c:pt>
                <c:pt idx="29">
                  <c:v>Åstorp</c:v>
                </c:pt>
                <c:pt idx="30">
                  <c:v>Ängelholm</c:v>
                </c:pt>
                <c:pt idx="31">
                  <c:v>Örkelljunga</c:v>
                </c:pt>
                <c:pt idx="32">
                  <c:v>Östra Göinge</c:v>
                </c:pt>
              </c:strCache>
            </c:strRef>
          </c:cat>
          <c:val>
            <c:numRef>
              <c:f>Sammanställning!$D$2:$D$34</c:f>
              <c:numCache>
                <c:formatCode>General</c:formatCode>
                <c:ptCount val="33"/>
                <c:pt idx="0">
                  <c:v>3</c:v>
                </c:pt>
                <c:pt idx="1">
                  <c:v>1</c:v>
                </c:pt>
                <c:pt idx="2">
                  <c:v>2</c:v>
                </c:pt>
                <c:pt idx="3">
                  <c:v>1</c:v>
                </c:pt>
                <c:pt idx="4">
                  <c:v>5</c:v>
                </c:pt>
                <c:pt idx="5">
                  <c:v>11</c:v>
                </c:pt>
                <c:pt idx="6">
                  <c:v>3</c:v>
                </c:pt>
                <c:pt idx="7">
                  <c:v>2</c:v>
                </c:pt>
                <c:pt idx="10">
                  <c:v>1</c:v>
                </c:pt>
                <c:pt idx="11">
                  <c:v>7</c:v>
                </c:pt>
                <c:pt idx="12">
                  <c:v>1</c:v>
                </c:pt>
                <c:pt idx="13">
                  <c:v>3</c:v>
                </c:pt>
                <c:pt idx="14">
                  <c:v>3</c:v>
                </c:pt>
                <c:pt idx="15">
                  <c:v>11</c:v>
                </c:pt>
                <c:pt idx="16">
                  <c:v>50</c:v>
                </c:pt>
                <c:pt idx="19">
                  <c:v>3</c:v>
                </c:pt>
                <c:pt idx="20">
                  <c:v>1</c:v>
                </c:pt>
                <c:pt idx="21">
                  <c:v>2</c:v>
                </c:pt>
                <c:pt idx="22">
                  <c:v>4</c:v>
                </c:pt>
                <c:pt idx="23">
                  <c:v>1</c:v>
                </c:pt>
                <c:pt idx="24">
                  <c:v>3</c:v>
                </c:pt>
                <c:pt idx="25">
                  <c:v>2</c:v>
                </c:pt>
                <c:pt idx="26">
                  <c:v>4</c:v>
                </c:pt>
                <c:pt idx="27">
                  <c:v>1</c:v>
                </c:pt>
                <c:pt idx="28">
                  <c:v>4</c:v>
                </c:pt>
                <c:pt idx="29">
                  <c:v>4</c:v>
                </c:pt>
                <c:pt idx="30">
                  <c:v>1</c:v>
                </c:pt>
                <c:pt idx="31">
                  <c:v>1</c:v>
                </c:pt>
                <c:pt idx="32">
                  <c:v>1</c:v>
                </c:pt>
              </c:numCache>
            </c:numRef>
          </c:val>
          <c:extLst>
            <c:ext xmlns:c16="http://schemas.microsoft.com/office/drawing/2014/chart" uri="{C3380CC4-5D6E-409C-BE32-E72D297353CC}">
              <c16:uniqueId val="{00000002-AE14-450B-AB17-F6CA075E10B7}"/>
            </c:ext>
          </c:extLst>
        </c:ser>
        <c:dLbls>
          <c:showLegendKey val="0"/>
          <c:showVal val="0"/>
          <c:showCatName val="0"/>
          <c:showSerName val="0"/>
          <c:showPercent val="0"/>
          <c:showBubbleSize val="0"/>
        </c:dLbls>
        <c:gapWidth val="100"/>
        <c:overlap val="-24"/>
        <c:axId val="680983712"/>
        <c:axId val="680983296"/>
      </c:barChart>
      <c:catAx>
        <c:axId val="68098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sv-SE"/>
          </a:p>
        </c:txPr>
        <c:crossAx val="680983296"/>
        <c:crosses val="autoZero"/>
        <c:auto val="1"/>
        <c:lblAlgn val="ctr"/>
        <c:lblOffset val="100"/>
        <c:noMultiLvlLbl val="0"/>
      </c:catAx>
      <c:valAx>
        <c:axId val="68098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sv-SE"/>
          </a:p>
        </c:txPr>
        <c:crossAx val="68098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Blad1!$B$47</c:f>
              <c:strCache>
                <c:ptCount val="1"/>
                <c:pt idx="0">
                  <c:v>Kolumn1</c:v>
                </c:pt>
              </c:strCache>
            </c:strRef>
          </c:tx>
          <c:cat>
            <c:strRef>
              <c:f>Blad1!$A$48:$A$59</c:f>
              <c:strCache>
                <c:ptCount val="12"/>
                <c:pt idx="0">
                  <c:v>Somatisk specialistvård</c:v>
                </c:pt>
                <c:pt idx="1">
                  <c:v>Primärvård, Region Skåne</c:v>
                </c:pt>
                <c:pt idx="2">
                  <c:v>Psykiatri, habilitering och hjälpmedel</c:v>
                </c:pt>
                <c:pt idx="3">
                  <c:v>Folktandvården Skåne AB</c:v>
                </c:pt>
                <c:pt idx="4">
                  <c:v>Extern tandvård</c:v>
                </c:pt>
                <c:pt idx="5">
                  <c:v>Externa vårdgivare</c:v>
                </c:pt>
                <c:pt idx="6">
                  <c:v>Kommunerna</c:v>
                </c:pt>
                <c:pt idx="7">
                  <c:v>Skånetrafiken</c:v>
                </c:pt>
                <c:pt idx="8">
                  <c:v>Regionservice</c:v>
                </c:pt>
                <c:pt idx="9">
                  <c:v>Medicinsk service</c:v>
                </c:pt>
                <c:pt idx="10">
                  <c:v>Övrigt (allmänt, koncernkontoret)</c:v>
                </c:pt>
                <c:pt idx="11">
                  <c:v>Handläggning pågår</c:v>
                </c:pt>
              </c:strCache>
            </c:strRef>
          </c:cat>
          <c:val>
            <c:numRef>
              <c:f>Blad1!$B$48:$B$59</c:f>
            </c:numRef>
          </c:val>
          <c:extLst>
            <c:ext xmlns:c16="http://schemas.microsoft.com/office/drawing/2014/chart" uri="{C3380CC4-5D6E-409C-BE32-E72D297353CC}">
              <c16:uniqueId val="{00000000-E4A0-4DDF-9C30-A582A5E173D7}"/>
            </c:ext>
          </c:extLst>
        </c:ser>
        <c:ser>
          <c:idx val="1"/>
          <c:order val="1"/>
          <c:tx>
            <c:strRef>
              <c:f>Blad1!$C$47</c:f>
              <c:strCache>
                <c:ptCount val="1"/>
                <c:pt idx="0">
                  <c:v>Kolumn2</c:v>
                </c:pt>
              </c:strCache>
            </c:strRef>
          </c:tx>
          <c:cat>
            <c:strRef>
              <c:f>Blad1!$A$48:$A$59</c:f>
              <c:strCache>
                <c:ptCount val="12"/>
                <c:pt idx="0">
                  <c:v>Somatisk specialistvård</c:v>
                </c:pt>
                <c:pt idx="1">
                  <c:v>Primärvård, Region Skåne</c:v>
                </c:pt>
                <c:pt idx="2">
                  <c:v>Psykiatri, habilitering och hjälpmedel</c:v>
                </c:pt>
                <c:pt idx="3">
                  <c:v>Folktandvården Skåne AB</c:v>
                </c:pt>
                <c:pt idx="4">
                  <c:v>Extern tandvård</c:v>
                </c:pt>
                <c:pt idx="5">
                  <c:v>Externa vårdgivare</c:v>
                </c:pt>
                <c:pt idx="6">
                  <c:v>Kommunerna</c:v>
                </c:pt>
                <c:pt idx="7">
                  <c:v>Skånetrafiken</c:v>
                </c:pt>
                <c:pt idx="8">
                  <c:v>Regionservice</c:v>
                </c:pt>
                <c:pt idx="9">
                  <c:v>Medicinsk service</c:v>
                </c:pt>
                <c:pt idx="10">
                  <c:v>Övrigt (allmänt, koncernkontoret)</c:v>
                </c:pt>
                <c:pt idx="11">
                  <c:v>Handläggning pågår</c:v>
                </c:pt>
              </c:strCache>
            </c:strRef>
          </c:cat>
          <c:val>
            <c:numRef>
              <c:f>Blad1!$C$48:$C$59</c:f>
            </c:numRef>
          </c:val>
          <c:extLst>
            <c:ext xmlns:c16="http://schemas.microsoft.com/office/drawing/2014/chart" uri="{C3380CC4-5D6E-409C-BE32-E72D297353CC}">
              <c16:uniqueId val="{00000001-E4A0-4DDF-9C30-A582A5E173D7}"/>
            </c:ext>
          </c:extLst>
        </c:ser>
        <c:ser>
          <c:idx val="2"/>
          <c:order val="2"/>
          <c:tx>
            <c:strRef>
              <c:f>Blad1!$D$47</c:f>
              <c:strCache>
                <c:ptCount val="1"/>
                <c:pt idx="0">
                  <c:v>Kolumn3</c:v>
                </c:pt>
              </c:strCache>
            </c:strRef>
          </c:tx>
          <c:cat>
            <c:strRef>
              <c:f>Blad1!$A$48:$A$59</c:f>
              <c:strCache>
                <c:ptCount val="12"/>
                <c:pt idx="0">
                  <c:v>Somatisk specialistvård</c:v>
                </c:pt>
                <c:pt idx="1">
                  <c:v>Primärvård, Region Skåne</c:v>
                </c:pt>
                <c:pt idx="2">
                  <c:v>Psykiatri, habilitering och hjälpmedel</c:v>
                </c:pt>
                <c:pt idx="3">
                  <c:v>Folktandvården Skåne AB</c:v>
                </c:pt>
                <c:pt idx="4">
                  <c:v>Extern tandvård</c:v>
                </c:pt>
                <c:pt idx="5">
                  <c:v>Externa vårdgivare</c:v>
                </c:pt>
                <c:pt idx="6">
                  <c:v>Kommunerna</c:v>
                </c:pt>
                <c:pt idx="7">
                  <c:v>Skånetrafiken</c:v>
                </c:pt>
                <c:pt idx="8">
                  <c:v>Regionservice</c:v>
                </c:pt>
                <c:pt idx="9">
                  <c:v>Medicinsk service</c:v>
                </c:pt>
                <c:pt idx="10">
                  <c:v>Övrigt (allmänt, koncernkontoret)</c:v>
                </c:pt>
                <c:pt idx="11">
                  <c:v>Handläggning pågår</c:v>
                </c:pt>
              </c:strCache>
            </c:strRef>
          </c:cat>
          <c:val>
            <c:numRef>
              <c:f>Blad1!$D$48:$D$59</c:f>
            </c:numRef>
          </c:val>
          <c:extLst>
            <c:ext xmlns:c16="http://schemas.microsoft.com/office/drawing/2014/chart" uri="{C3380CC4-5D6E-409C-BE32-E72D297353CC}">
              <c16:uniqueId val="{00000002-E4A0-4DDF-9C30-A582A5E173D7}"/>
            </c:ext>
          </c:extLst>
        </c:ser>
        <c:ser>
          <c:idx val="5"/>
          <c:order val="5"/>
          <c:tx>
            <c:strRef>
              <c:f>Blad1!$G$47</c:f>
              <c:strCache>
                <c:ptCount val="1"/>
                <c:pt idx="0">
                  <c:v>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E4A0-4DDF-9C30-A582A5E173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6-E4A0-4DDF-9C30-A582A5E173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8-E4A0-4DDF-9C30-A582A5E173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A-E4A0-4DDF-9C30-A582A5E173D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C-E4A0-4DDF-9C30-A582A5E173D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E-E4A0-4DDF-9C30-A582A5E173D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0-E4A0-4DDF-9C30-A582A5E173D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2-E4A0-4DDF-9C30-A582A5E173D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4-E4A0-4DDF-9C30-A582A5E173D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6-E4A0-4DDF-9C30-A582A5E173D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8-E4A0-4DDF-9C30-A582A5E173D7}"/>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A-E4A0-4DDF-9C30-A582A5E173D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extLst>
                <c:ext xmlns:c16="http://schemas.microsoft.com/office/drawing/2014/chart" uri="{C3380CC4-5D6E-409C-BE32-E72D297353CC}">
                  <c16:uniqueId val="{00000004-E4A0-4DDF-9C30-A582A5E173D7}"/>
                </c:ext>
              </c:extLst>
            </c:dLbl>
            <c:dLbl>
              <c:idx val="2"/>
              <c:tx>
                <c:rich>
                  <a:bodyPr/>
                  <a:lstStyle/>
                  <a:p>
                    <a:fld id="{DE50F2C8-37FF-42CD-AD5A-C51F39DC5333}" type="PERCENTAGE">
                      <a:rPr lang="en-US">
                        <a:solidFill>
                          <a:schemeClr val="bg1"/>
                        </a:solidFill>
                      </a:rPr>
                      <a:pPr/>
                      <a:t>[PROCENT]</a:t>
                    </a:fld>
                    <a:endParaRPr lang="sv-S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4A0-4DDF-9C30-A582A5E173D7}"/>
                </c:ext>
              </c:extLst>
            </c:dLbl>
            <c:dLbl>
              <c:idx val="3"/>
              <c:delete val="1"/>
              <c:extLst>
                <c:ext xmlns:c15="http://schemas.microsoft.com/office/drawing/2012/chart" uri="{CE6537A1-D6FC-4f65-9D91-7224C49458BB}"/>
                <c:ext xmlns:c16="http://schemas.microsoft.com/office/drawing/2014/chart" uri="{C3380CC4-5D6E-409C-BE32-E72D297353CC}">
                  <c16:uniqueId val="{0000000A-E4A0-4DDF-9C30-A582A5E173D7}"/>
                </c:ext>
              </c:extLst>
            </c:dLbl>
            <c:dLbl>
              <c:idx val="4"/>
              <c:delete val="1"/>
              <c:extLst>
                <c:ext xmlns:c15="http://schemas.microsoft.com/office/drawing/2012/chart" uri="{CE6537A1-D6FC-4f65-9D91-7224C49458BB}"/>
                <c:ext xmlns:c16="http://schemas.microsoft.com/office/drawing/2014/chart" uri="{C3380CC4-5D6E-409C-BE32-E72D297353CC}">
                  <c16:uniqueId val="{0000000C-E4A0-4DDF-9C30-A582A5E173D7}"/>
                </c:ext>
              </c:extLst>
            </c:dLbl>
            <c:dLbl>
              <c:idx val="7"/>
              <c:delete val="1"/>
              <c:extLst>
                <c:ext xmlns:c15="http://schemas.microsoft.com/office/drawing/2012/chart" uri="{CE6537A1-D6FC-4f65-9D91-7224C49458BB}"/>
                <c:ext xmlns:c16="http://schemas.microsoft.com/office/drawing/2014/chart" uri="{C3380CC4-5D6E-409C-BE32-E72D297353CC}">
                  <c16:uniqueId val="{00000012-E4A0-4DDF-9C30-A582A5E173D7}"/>
                </c:ext>
              </c:extLst>
            </c:dLbl>
            <c:dLbl>
              <c:idx val="8"/>
              <c:delete val="1"/>
              <c:extLst>
                <c:ext xmlns:c15="http://schemas.microsoft.com/office/drawing/2012/chart" uri="{CE6537A1-D6FC-4f65-9D91-7224C49458BB}"/>
                <c:ext xmlns:c16="http://schemas.microsoft.com/office/drawing/2014/chart" uri="{C3380CC4-5D6E-409C-BE32-E72D297353CC}">
                  <c16:uniqueId val="{00000014-E4A0-4DDF-9C30-A582A5E173D7}"/>
                </c:ext>
              </c:extLst>
            </c:dLbl>
            <c:dLbl>
              <c:idx val="9"/>
              <c:delete val="1"/>
              <c:extLst>
                <c:ext xmlns:c15="http://schemas.microsoft.com/office/drawing/2012/chart" uri="{CE6537A1-D6FC-4f65-9D91-7224C49458BB}"/>
                <c:ext xmlns:c16="http://schemas.microsoft.com/office/drawing/2014/chart" uri="{C3380CC4-5D6E-409C-BE32-E72D297353CC}">
                  <c16:uniqueId val="{00000016-E4A0-4DDF-9C30-A582A5E173D7}"/>
                </c:ext>
              </c:extLst>
            </c:dLbl>
            <c:dLbl>
              <c:idx val="11"/>
              <c:delete val="1"/>
              <c:extLst>
                <c:ext xmlns:c15="http://schemas.microsoft.com/office/drawing/2012/chart" uri="{CE6537A1-D6FC-4f65-9D91-7224C49458BB}"/>
                <c:ext xmlns:c16="http://schemas.microsoft.com/office/drawing/2014/chart" uri="{C3380CC4-5D6E-409C-BE32-E72D297353CC}">
                  <c16:uniqueId val="{0000001A-E4A0-4DDF-9C30-A582A5E173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Blad1!$A$48:$A$59</c:f>
              <c:strCache>
                <c:ptCount val="12"/>
                <c:pt idx="0">
                  <c:v>Somatisk specialistvård</c:v>
                </c:pt>
                <c:pt idx="1">
                  <c:v>Primärvård, Region Skåne</c:v>
                </c:pt>
                <c:pt idx="2">
                  <c:v>Psykiatri, habilitering och hjälpmedel</c:v>
                </c:pt>
                <c:pt idx="3">
                  <c:v>Folktandvården Skåne AB</c:v>
                </c:pt>
                <c:pt idx="4">
                  <c:v>Extern tandvård</c:v>
                </c:pt>
                <c:pt idx="5">
                  <c:v>Externa vårdgivare</c:v>
                </c:pt>
                <c:pt idx="6">
                  <c:v>Kommunerna</c:v>
                </c:pt>
                <c:pt idx="7">
                  <c:v>Skånetrafiken</c:v>
                </c:pt>
                <c:pt idx="8">
                  <c:v>Regionservice</c:v>
                </c:pt>
                <c:pt idx="9">
                  <c:v>Medicinsk service</c:v>
                </c:pt>
                <c:pt idx="10">
                  <c:v>Övrigt (allmänt, koncernkontoret)</c:v>
                </c:pt>
                <c:pt idx="11">
                  <c:v>Handläggning pågår</c:v>
                </c:pt>
              </c:strCache>
            </c:strRef>
          </c:cat>
          <c:val>
            <c:numRef>
              <c:f>Blad1!$G$48:$G$59</c:f>
              <c:numCache>
                <c:formatCode>General</c:formatCode>
                <c:ptCount val="12"/>
                <c:pt idx="0">
                  <c:v>1982</c:v>
                </c:pt>
                <c:pt idx="1">
                  <c:v>1235</c:v>
                </c:pt>
                <c:pt idx="2">
                  <c:v>584</c:v>
                </c:pt>
                <c:pt idx="3">
                  <c:v>131</c:v>
                </c:pt>
                <c:pt idx="4">
                  <c:v>16</c:v>
                </c:pt>
                <c:pt idx="5">
                  <c:v>1173</c:v>
                </c:pt>
                <c:pt idx="6">
                  <c:v>138</c:v>
                </c:pt>
                <c:pt idx="7">
                  <c:v>22</c:v>
                </c:pt>
                <c:pt idx="8">
                  <c:v>7</c:v>
                </c:pt>
                <c:pt idx="9">
                  <c:v>92</c:v>
                </c:pt>
                <c:pt idx="10">
                  <c:v>305</c:v>
                </c:pt>
                <c:pt idx="11">
                  <c:v>12</c:v>
                </c:pt>
              </c:numCache>
            </c:numRef>
          </c:val>
          <c:extLst>
            <c:ext xmlns:c16="http://schemas.microsoft.com/office/drawing/2014/chart" uri="{C3380CC4-5D6E-409C-BE32-E72D297353CC}">
              <c16:uniqueId val="{0000001B-E4A0-4DDF-9C30-A582A5E173D7}"/>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3"/>
                <c:order val="3"/>
                <c:tx>
                  <c:strRef>
                    <c:extLst>
                      <c:ext uri="{02D57815-91ED-43cb-92C2-25804820EDAC}">
                        <c15:formulaRef>
                          <c15:sqref>Blad1!$E$47</c15:sqref>
                        </c15:formulaRef>
                      </c:ext>
                    </c:extLst>
                    <c:strCache>
                      <c:ptCount val="1"/>
                      <c:pt idx="0">
                        <c:v>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E4A0-4DDF-9C30-A582A5E173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F-E4A0-4DDF-9C30-A582A5E173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1-E4A0-4DDF-9C30-A582A5E173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3-E4A0-4DDF-9C30-A582A5E173D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5-E4A0-4DDF-9C30-A582A5E173D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7-E4A0-4DDF-9C30-A582A5E173D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9-E4A0-4DDF-9C30-A582A5E173D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B-E4A0-4DDF-9C30-A582A5E173D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D-E4A0-4DDF-9C30-A582A5E173D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F-E4A0-4DDF-9C30-A582A5E173D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31-E4A0-4DDF-9C30-A582A5E173D7}"/>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3-E4A0-4DDF-9C30-A582A5E173D7}"/>
                    </c:ext>
                  </c:extLst>
                </c:dPt>
                <c:cat>
                  <c:strRef>
                    <c:extLst>
                      <c:ext uri="{02D57815-91ED-43cb-92C2-25804820EDAC}">
                        <c15:formulaRef>
                          <c15:sqref>Blad1!$A$48:$A$59</c15:sqref>
                        </c15:formulaRef>
                      </c:ext>
                    </c:extLst>
                    <c:strCache>
                      <c:ptCount val="12"/>
                      <c:pt idx="0">
                        <c:v>Somatisk specialistvård</c:v>
                      </c:pt>
                      <c:pt idx="1">
                        <c:v>Primärvård, Region Skåne</c:v>
                      </c:pt>
                      <c:pt idx="2">
                        <c:v>Psykiatri, habilitering och hjälpmedel</c:v>
                      </c:pt>
                      <c:pt idx="3">
                        <c:v>Folktandvården Skåne AB</c:v>
                      </c:pt>
                      <c:pt idx="4">
                        <c:v>Extern tandvård</c:v>
                      </c:pt>
                      <c:pt idx="5">
                        <c:v>Externa vårdgivare</c:v>
                      </c:pt>
                      <c:pt idx="6">
                        <c:v>Kommunerna</c:v>
                      </c:pt>
                      <c:pt idx="7">
                        <c:v>Skånetrafiken</c:v>
                      </c:pt>
                      <c:pt idx="8">
                        <c:v>Regionservice</c:v>
                      </c:pt>
                      <c:pt idx="9">
                        <c:v>Medicinsk service</c:v>
                      </c:pt>
                      <c:pt idx="10">
                        <c:v>Övrigt (allmänt, koncernkontoret)</c:v>
                      </c:pt>
                      <c:pt idx="11">
                        <c:v>Handläggning pågår</c:v>
                      </c:pt>
                    </c:strCache>
                  </c:strRef>
                </c:cat>
                <c:val>
                  <c:numRef>
                    <c:extLst>
                      <c:ext uri="{02D57815-91ED-43cb-92C2-25804820EDAC}">
                        <c15:formulaRef>
                          <c15:sqref>Blad1!$E$48:$E$59</c15:sqref>
                        </c15:formulaRef>
                      </c:ext>
                    </c:extLst>
                    <c:numCache>
                      <c:formatCode>General</c:formatCode>
                      <c:ptCount val="12"/>
                      <c:pt idx="0">
                        <c:v>1982</c:v>
                      </c:pt>
                      <c:pt idx="1">
                        <c:v>1226</c:v>
                      </c:pt>
                      <c:pt idx="2">
                        <c:v>606</c:v>
                      </c:pt>
                      <c:pt idx="3">
                        <c:v>204</c:v>
                      </c:pt>
                      <c:pt idx="4">
                        <c:v>6</c:v>
                      </c:pt>
                      <c:pt idx="5">
                        <c:v>951</c:v>
                      </c:pt>
                      <c:pt idx="6">
                        <c:v>80</c:v>
                      </c:pt>
                      <c:pt idx="7">
                        <c:v>18</c:v>
                      </c:pt>
                      <c:pt idx="8">
                        <c:v>14</c:v>
                      </c:pt>
                      <c:pt idx="9">
                        <c:v>57</c:v>
                      </c:pt>
                      <c:pt idx="10">
                        <c:v>224</c:v>
                      </c:pt>
                    </c:numCache>
                  </c:numRef>
                </c:val>
                <c:extLst>
                  <c:ext xmlns:c16="http://schemas.microsoft.com/office/drawing/2014/chart" uri="{C3380CC4-5D6E-409C-BE32-E72D297353CC}">
                    <c16:uniqueId val="{00000034-E4A0-4DDF-9C30-A582A5E173D7}"/>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Blad1!$F$47</c15:sqref>
                        </c15:formulaRef>
                      </c:ext>
                    </c:extLst>
                    <c:strCache>
                      <c:ptCount val="1"/>
                      <c:pt idx="0">
                        <c:v>2020</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6-E4A0-4DDF-9C30-A582A5E173D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8-E4A0-4DDF-9C30-A582A5E173D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A-E4A0-4DDF-9C30-A582A5E173D7}"/>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C-E4A0-4DDF-9C30-A582A5E173D7}"/>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E-E4A0-4DDF-9C30-A582A5E173D7}"/>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0-E4A0-4DDF-9C30-A582A5E173D7}"/>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2-E4A0-4DDF-9C30-A582A5E173D7}"/>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4-E4A0-4DDF-9C30-A582A5E173D7}"/>
                    </c:ext>
                  </c:extLst>
                </c:dPt>
                <c:dPt>
                  <c:idx val="8"/>
                  <c:bubble3D val="0"/>
                  <c:spPr>
                    <a:solidFill>
                      <a:schemeClr val="accent3">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6-E4A0-4DDF-9C30-A582A5E173D7}"/>
                    </c:ext>
                  </c:extLst>
                </c:dPt>
                <c:dPt>
                  <c:idx val="9"/>
                  <c:bubble3D val="0"/>
                  <c:spPr>
                    <a:solidFill>
                      <a:schemeClr val="accent4">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8-E4A0-4DDF-9C30-A582A5E173D7}"/>
                    </c:ext>
                  </c:extLst>
                </c:dPt>
                <c:dPt>
                  <c:idx val="10"/>
                  <c:bubble3D val="0"/>
                  <c:spPr>
                    <a:solidFill>
                      <a:schemeClr val="accent5">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A-E4A0-4DDF-9C30-A582A5E173D7}"/>
                    </c:ext>
                  </c:extLst>
                </c:dPt>
                <c:dPt>
                  <c:idx val="11"/>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C-E4A0-4DDF-9C30-A582A5E173D7}"/>
                    </c:ext>
                  </c:extLst>
                </c:dPt>
                <c:cat>
                  <c:strRef>
                    <c:extLst xmlns:c15="http://schemas.microsoft.com/office/drawing/2012/chart">
                      <c:ext xmlns:c15="http://schemas.microsoft.com/office/drawing/2012/chart" uri="{02D57815-91ED-43cb-92C2-25804820EDAC}">
                        <c15:formulaRef>
                          <c15:sqref>Blad1!$A$48:$A$59</c15:sqref>
                        </c15:formulaRef>
                      </c:ext>
                    </c:extLst>
                    <c:strCache>
                      <c:ptCount val="12"/>
                      <c:pt idx="0">
                        <c:v>Somatisk specialistvård</c:v>
                      </c:pt>
                      <c:pt idx="1">
                        <c:v>Primärvård, Region Skåne</c:v>
                      </c:pt>
                      <c:pt idx="2">
                        <c:v>Psykiatri, habilitering och hjälpmedel</c:v>
                      </c:pt>
                      <c:pt idx="3">
                        <c:v>Folktandvården Skåne AB</c:v>
                      </c:pt>
                      <c:pt idx="4">
                        <c:v>Extern tandvård</c:v>
                      </c:pt>
                      <c:pt idx="5">
                        <c:v>Externa vårdgivare</c:v>
                      </c:pt>
                      <c:pt idx="6">
                        <c:v>Kommunerna</c:v>
                      </c:pt>
                      <c:pt idx="7">
                        <c:v>Skånetrafiken</c:v>
                      </c:pt>
                      <c:pt idx="8">
                        <c:v>Regionservice</c:v>
                      </c:pt>
                      <c:pt idx="9">
                        <c:v>Medicinsk service</c:v>
                      </c:pt>
                      <c:pt idx="10">
                        <c:v>Övrigt (allmänt, koncernkontoret)</c:v>
                      </c:pt>
                      <c:pt idx="11">
                        <c:v>Handläggning pågår</c:v>
                      </c:pt>
                    </c:strCache>
                  </c:strRef>
                </c:cat>
                <c:val>
                  <c:numRef>
                    <c:extLst xmlns:c15="http://schemas.microsoft.com/office/drawing/2012/chart">
                      <c:ext xmlns:c15="http://schemas.microsoft.com/office/drawing/2012/chart" uri="{02D57815-91ED-43cb-92C2-25804820EDAC}">
                        <c15:formulaRef>
                          <c15:sqref>Blad1!$F$48:$F$59</c15:sqref>
                        </c15:formulaRef>
                      </c:ext>
                    </c:extLst>
                    <c:numCache>
                      <c:formatCode>General</c:formatCode>
                      <c:ptCount val="12"/>
                      <c:pt idx="0">
                        <c:v>1617</c:v>
                      </c:pt>
                      <c:pt idx="1">
                        <c:v>1014</c:v>
                      </c:pt>
                      <c:pt idx="2">
                        <c:v>508</c:v>
                      </c:pt>
                      <c:pt idx="3">
                        <c:v>167</c:v>
                      </c:pt>
                      <c:pt idx="4">
                        <c:v>6</c:v>
                      </c:pt>
                      <c:pt idx="5">
                        <c:v>923</c:v>
                      </c:pt>
                      <c:pt idx="6">
                        <c:v>106</c:v>
                      </c:pt>
                      <c:pt idx="7">
                        <c:v>18</c:v>
                      </c:pt>
                      <c:pt idx="8">
                        <c:v>5</c:v>
                      </c:pt>
                      <c:pt idx="9">
                        <c:v>72</c:v>
                      </c:pt>
                      <c:pt idx="10">
                        <c:v>248</c:v>
                      </c:pt>
                    </c:numCache>
                  </c:numRef>
                </c:val>
                <c:extLst xmlns:c15="http://schemas.microsoft.com/office/drawing/2012/chart">
                  <c:ext xmlns:c16="http://schemas.microsoft.com/office/drawing/2014/chart" uri="{C3380CC4-5D6E-409C-BE32-E72D297353CC}">
                    <c16:uniqueId val="{0000004D-E4A0-4DDF-9C30-A582A5E173D7}"/>
                  </c:ext>
                </c:extLst>
              </c15:ser>
            </c15:filteredPieSeries>
          </c:ext>
        </c:extLst>
      </c:pieChart>
      <c:spPr>
        <a:noFill/>
        <a:ln>
          <a:noFill/>
        </a:ln>
        <a:effectLst/>
      </c:spPr>
    </c:plotArea>
    <c:legend>
      <c:legendPos val="b"/>
      <c:legendEntry>
        <c:idx val="3"/>
        <c:delete val="1"/>
      </c:legendEntry>
      <c:legendEntry>
        <c:idx val="4"/>
        <c:delete val="1"/>
      </c:legendEntry>
      <c:legendEntry>
        <c:idx val="7"/>
        <c:delete val="1"/>
      </c:legendEntry>
      <c:legendEntry>
        <c:idx val="8"/>
        <c:delete val="1"/>
      </c:legendEntry>
      <c:legendEntry>
        <c:idx val="9"/>
        <c:delete val="1"/>
      </c:legendEntry>
      <c:legendEntry>
        <c:idx val="10"/>
        <c:delete val="1"/>
      </c:legendEntry>
      <c:legendEntry>
        <c:idx val="1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(Blad1!$A$9,Blad1!$A$17:$A$18,Blad1!$A$23,Blad1!$A$27,Blad1!$A$30,Blad1!$A$34,Blad1!$A$40,Blad1!$A$43)</c:f>
              <c:strCache>
                <c:ptCount val="9"/>
                <c:pt idx="0">
                  <c:v>1. Vård och behandling</c:v>
                </c:pt>
                <c:pt idx="1">
                  <c:v>2. Resultat</c:v>
                </c:pt>
                <c:pt idx="2">
                  <c:v>3. Kommunikation</c:v>
                </c:pt>
                <c:pt idx="3">
                  <c:v>4. Dokumentation och sekretess</c:v>
                </c:pt>
                <c:pt idx="4">
                  <c:v>5. Ekonomi</c:v>
                </c:pt>
                <c:pt idx="5">
                  <c:v>6. Tillgänglighet</c:v>
                </c:pt>
                <c:pt idx="6">
                  <c:v>7. Vårdansvar och organisation</c:v>
                </c:pt>
                <c:pt idx="7">
                  <c:v>8. Administrativ hantering</c:v>
                </c:pt>
                <c:pt idx="8">
                  <c:v>9. Övrigt</c:v>
                </c:pt>
              </c:strCache>
              <c:extLst/>
            </c:strRef>
          </c:cat>
          <c:val>
            <c:numRef>
              <c:f>(Blad1!$B$9,Blad1!$B$17:$B$18,Blad1!$B$23,Blad1!$B$27,Blad1!$B$30,Blad1!$B$34,Blad1!$B$40,Blad1!$B$43)</c:f>
              <c:extLst/>
            </c:numRef>
          </c:val>
          <c:extLst>
            <c:ext xmlns:c16="http://schemas.microsoft.com/office/drawing/2014/chart" uri="{C3380CC4-5D6E-409C-BE32-E72D297353CC}">
              <c16:uniqueId val="{00000000-BF91-41BF-BC43-57E1E23C2E36}"/>
            </c:ext>
          </c:extLst>
        </c:ser>
        <c:ser>
          <c:idx val="1"/>
          <c:order val="1"/>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(Blad1!$A$9,Blad1!$A$17:$A$18,Blad1!$A$23,Blad1!$A$27,Blad1!$A$30,Blad1!$A$34,Blad1!$A$40,Blad1!$A$43)</c:f>
              <c:strCache>
                <c:ptCount val="9"/>
                <c:pt idx="0">
                  <c:v>1. Vård och behandling</c:v>
                </c:pt>
                <c:pt idx="1">
                  <c:v>2. Resultat</c:v>
                </c:pt>
                <c:pt idx="2">
                  <c:v>3. Kommunikation</c:v>
                </c:pt>
                <c:pt idx="3">
                  <c:v>4. Dokumentation och sekretess</c:v>
                </c:pt>
                <c:pt idx="4">
                  <c:v>5. Ekonomi</c:v>
                </c:pt>
                <c:pt idx="5">
                  <c:v>6. Tillgänglighet</c:v>
                </c:pt>
                <c:pt idx="6">
                  <c:v>7. Vårdansvar och organisation</c:v>
                </c:pt>
                <c:pt idx="7">
                  <c:v>8. Administrativ hantering</c:v>
                </c:pt>
                <c:pt idx="8">
                  <c:v>9. Övrigt</c:v>
                </c:pt>
              </c:strCache>
              <c:extLst/>
            </c:strRef>
          </c:cat>
          <c:val>
            <c:numRef>
              <c:f>(Blad1!$C$9,Blad1!$C$17:$C$18,Blad1!$C$23,Blad1!$C$27,Blad1!$C$30,Blad1!$C$34,Blad1!$C$40,Blad1!$C$43)</c:f>
              <c:extLst/>
            </c:numRef>
          </c:val>
          <c:extLst>
            <c:ext xmlns:c16="http://schemas.microsoft.com/office/drawing/2014/chart" uri="{C3380CC4-5D6E-409C-BE32-E72D297353CC}">
              <c16:uniqueId val="{00000001-BF91-41BF-BC43-57E1E23C2E36}"/>
            </c:ext>
          </c:extLst>
        </c:ser>
        <c:ser>
          <c:idx val="2"/>
          <c:order val="2"/>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(Blad1!$A$9,Blad1!$A$17:$A$18,Blad1!$A$23,Blad1!$A$27,Blad1!$A$30,Blad1!$A$34,Blad1!$A$40,Blad1!$A$43)</c:f>
              <c:strCache>
                <c:ptCount val="9"/>
                <c:pt idx="0">
                  <c:v>1. Vård och behandling</c:v>
                </c:pt>
                <c:pt idx="1">
                  <c:v>2. Resultat</c:v>
                </c:pt>
                <c:pt idx="2">
                  <c:v>3. Kommunikation</c:v>
                </c:pt>
                <c:pt idx="3">
                  <c:v>4. Dokumentation och sekretess</c:v>
                </c:pt>
                <c:pt idx="4">
                  <c:v>5. Ekonomi</c:v>
                </c:pt>
                <c:pt idx="5">
                  <c:v>6. Tillgänglighet</c:v>
                </c:pt>
                <c:pt idx="6">
                  <c:v>7. Vårdansvar och organisation</c:v>
                </c:pt>
                <c:pt idx="7">
                  <c:v>8. Administrativ hantering</c:v>
                </c:pt>
                <c:pt idx="8">
                  <c:v>9. Övrigt</c:v>
                </c:pt>
              </c:strCache>
              <c:extLst/>
            </c:strRef>
          </c:cat>
          <c:val>
            <c:numRef>
              <c:f>(Blad1!$D$9,Blad1!$D$17:$D$18,Blad1!$D$23,Blad1!$D$27,Blad1!$D$30,Blad1!$D$34,Blad1!$D$40,Blad1!$D$43)</c:f>
              <c:extLst/>
            </c:numRef>
          </c:val>
          <c:extLst>
            <c:ext xmlns:c16="http://schemas.microsoft.com/office/drawing/2014/chart" uri="{C3380CC4-5D6E-409C-BE32-E72D297353CC}">
              <c16:uniqueId val="{00000002-BF91-41BF-BC43-57E1E23C2E36}"/>
            </c:ext>
          </c:extLst>
        </c:ser>
        <c:ser>
          <c:idx val="3"/>
          <c:order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4-BF91-41BF-BC43-57E1E23C2E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6-BF91-41BF-BC43-57E1E23C2E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8-BF91-41BF-BC43-57E1E23C2E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A-BF91-41BF-BC43-57E1E23C2E3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C-BF91-41BF-BC43-57E1E23C2E3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E-BF91-41BF-BC43-57E1E23C2E3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0-BF91-41BF-BC43-57E1E23C2E3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2-BF91-41BF-BC43-57E1E23C2E3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4-BF91-41BF-BC43-57E1E23C2E36}"/>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dLblPos val="bestFit"/>
              <c:showLegendKey val="0"/>
              <c:showVal val="0"/>
              <c:showCatName val="0"/>
              <c:showSerName val="0"/>
              <c:showPercent val="1"/>
              <c:showBubbleSize val="0"/>
              <c:extLst>
                <c:ext xmlns:c16="http://schemas.microsoft.com/office/drawing/2014/chart" uri="{C3380CC4-5D6E-409C-BE32-E72D297353CC}">
                  <c16:uniqueId val="{00000004-BF91-41BF-BC43-57E1E23C2E36}"/>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dLblPos val="bestFit"/>
              <c:showLegendKey val="0"/>
              <c:showVal val="0"/>
              <c:showCatName val="0"/>
              <c:showSerName val="0"/>
              <c:showPercent val="1"/>
              <c:showBubbleSize val="0"/>
              <c:extLst>
                <c:ext xmlns:c16="http://schemas.microsoft.com/office/drawing/2014/chart" uri="{C3380CC4-5D6E-409C-BE32-E72D297353CC}">
                  <c16:uniqueId val="{00000008-BF91-41BF-BC43-57E1E23C2E36}"/>
                </c:ext>
              </c:extLst>
            </c:dLbl>
            <c:dLbl>
              <c:idx val="5"/>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bestFit"/>
              <c:showLegendKey val="0"/>
              <c:showVal val="0"/>
              <c:showCatName val="0"/>
              <c:showSerName val="0"/>
              <c:showPercent val="1"/>
              <c:showBubbleSize val="0"/>
              <c:extLst>
                <c:ext xmlns:c16="http://schemas.microsoft.com/office/drawing/2014/chart" uri="{C3380CC4-5D6E-409C-BE32-E72D297353CC}">
                  <c16:uniqueId val="{0000000E-BF91-41BF-BC43-57E1E23C2E36}"/>
                </c:ext>
              </c:extLst>
            </c:dLbl>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dLblPos val="bestFit"/>
              <c:showLegendKey val="0"/>
              <c:showVal val="0"/>
              <c:showCatName val="0"/>
              <c:showSerName val="0"/>
              <c:showPercent val="1"/>
              <c:showBubbleSize val="0"/>
              <c:extLst>
                <c:ext xmlns:c16="http://schemas.microsoft.com/office/drawing/2014/chart" uri="{C3380CC4-5D6E-409C-BE32-E72D297353CC}">
                  <c16:uniqueId val="{00000010-BF91-41BF-BC43-57E1E23C2E36}"/>
                </c:ext>
              </c:extLst>
            </c:dLbl>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bestFit"/>
              <c:showLegendKey val="0"/>
              <c:showVal val="0"/>
              <c:showCatName val="0"/>
              <c:showSerName val="0"/>
              <c:showPercent val="1"/>
              <c:showBubbleSize val="0"/>
              <c:extLst>
                <c:ext xmlns:c16="http://schemas.microsoft.com/office/drawing/2014/chart" uri="{C3380CC4-5D6E-409C-BE32-E72D297353CC}">
                  <c16:uniqueId val="{00000012-BF91-41BF-BC43-57E1E23C2E3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(Blad1!$A$9,Blad1!$A$17:$A$18,Blad1!$A$23,Blad1!$A$27,Blad1!$A$30,Blad1!$A$34,Blad1!$A$40,Blad1!$A$43)</c:f>
              <c:strCache>
                <c:ptCount val="9"/>
                <c:pt idx="0">
                  <c:v>1. Vård och behandling</c:v>
                </c:pt>
                <c:pt idx="1">
                  <c:v>2. Resultat</c:v>
                </c:pt>
                <c:pt idx="2">
                  <c:v>3. Kommunikation</c:v>
                </c:pt>
                <c:pt idx="3">
                  <c:v>4. Dokumentation och sekretess</c:v>
                </c:pt>
                <c:pt idx="4">
                  <c:v>5. Ekonomi</c:v>
                </c:pt>
                <c:pt idx="5">
                  <c:v>6. Tillgänglighet</c:v>
                </c:pt>
                <c:pt idx="6">
                  <c:v>7. Vårdansvar och organisation</c:v>
                </c:pt>
                <c:pt idx="7">
                  <c:v>8. Administrativ hantering</c:v>
                </c:pt>
                <c:pt idx="8">
                  <c:v>9. Övrigt</c:v>
                </c:pt>
              </c:strCache>
              <c:extLst/>
            </c:strRef>
          </c:cat>
          <c:val>
            <c:numRef>
              <c:f>(Blad1!$E$9,Blad1!$E$17:$E$18,Blad1!$E$23,Blad1!$E$27,Blad1!$E$30,Blad1!$E$34,Blad1!$E$40,Blad1!$E$43)</c:f>
              <c:numCache>
                <c:formatCode>General</c:formatCode>
                <c:ptCount val="9"/>
                <c:pt idx="0">
                  <c:v>1572</c:v>
                </c:pt>
                <c:pt idx="1">
                  <c:v>286</c:v>
                </c:pt>
                <c:pt idx="2">
                  <c:v>1485</c:v>
                </c:pt>
                <c:pt idx="3">
                  <c:v>240</c:v>
                </c:pt>
                <c:pt idx="4">
                  <c:v>177</c:v>
                </c:pt>
                <c:pt idx="5">
                  <c:v>894</c:v>
                </c:pt>
                <c:pt idx="6">
                  <c:v>284</c:v>
                </c:pt>
                <c:pt idx="7">
                  <c:v>328</c:v>
                </c:pt>
                <c:pt idx="8">
                  <c:v>102</c:v>
                </c:pt>
              </c:numCache>
              <c:extLst/>
            </c:numRef>
          </c:val>
          <c:extLst>
            <c:ext xmlns:c16="http://schemas.microsoft.com/office/drawing/2014/chart" uri="{C3380CC4-5D6E-409C-BE32-E72D297353CC}">
              <c16:uniqueId val="{00000015-BF91-41BF-BC43-57E1E23C2E36}"/>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4"/>
                <c:order val="4"/>
                <c:dPt>
                  <c:idx val="0"/>
                  <c:bubble3D val="0"/>
                  <c:spPr>
                    <a:solidFill>
                      <a:schemeClr val="accent1"/>
                    </a:solidFill>
                    <a:ln w="19050">
                      <a:solidFill>
                        <a:schemeClr val="lt1"/>
                      </a:solidFill>
                    </a:ln>
                    <a:effectLst/>
                  </c:spPr>
                  <c:extLst>
                    <c:ext xmlns:c16="http://schemas.microsoft.com/office/drawing/2014/chart" uri="{C3380CC4-5D6E-409C-BE32-E72D297353CC}">
                      <c16:uniqueId val="{00000017-BF91-41BF-BC43-57E1E23C2E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9-BF91-41BF-BC43-57E1E23C2E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B-BF91-41BF-BC43-57E1E23C2E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D-BF91-41BF-BC43-57E1E23C2E3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F-BF91-41BF-BC43-57E1E23C2E3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1-BF91-41BF-BC43-57E1E23C2E3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3-BF91-41BF-BC43-57E1E23C2E3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5-BF91-41BF-BC43-57E1E23C2E3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7-BF91-41BF-BC43-57E1E23C2E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(Blad1!$A$9,Blad1!$A$17:$A$18,Blad1!$A$23,Blad1!$A$27,Blad1!$A$30,Blad1!$A$34,Blad1!$A$40,Blad1!$A$43)</c15:sqref>
                        </c15:formulaRef>
                      </c:ext>
                    </c:extLst>
                    <c:strCache>
                      <c:ptCount val="9"/>
                      <c:pt idx="0">
                        <c:v>1. Vård och behandling</c:v>
                      </c:pt>
                      <c:pt idx="1">
                        <c:v>2. Resultat</c:v>
                      </c:pt>
                      <c:pt idx="2">
                        <c:v>3. Kommunikation</c:v>
                      </c:pt>
                      <c:pt idx="3">
                        <c:v>4. Dokumentation och sekretess</c:v>
                      </c:pt>
                      <c:pt idx="4">
                        <c:v>5. Ekonomi</c:v>
                      </c:pt>
                      <c:pt idx="5">
                        <c:v>6. Tillgänglighet</c:v>
                      </c:pt>
                      <c:pt idx="6">
                        <c:v>7. Vårdansvar och organisation</c:v>
                      </c:pt>
                      <c:pt idx="7">
                        <c:v>8. Administrativ hantering</c:v>
                      </c:pt>
                      <c:pt idx="8">
                        <c:v>9. Övrigt</c:v>
                      </c:pt>
                    </c:strCache>
                  </c:strRef>
                </c:cat>
                <c:val>
                  <c:numRef>
                    <c:extLst>
                      <c:ext uri="{02D57815-91ED-43cb-92C2-25804820EDAC}">
                        <c15:formulaRef>
                          <c15:sqref>(Blad1!$F$9,Blad1!$F$17:$F$18,Blad1!$F$23,Blad1!$F$27,Blad1!$F$30,Blad1!$F$34,Blad1!$F$40,Blad1!$F$43)</c15:sqref>
                        </c15:formulaRef>
                      </c:ext>
                    </c:extLst>
                    <c:numCache>
                      <c:formatCode>General</c:formatCode>
                      <c:ptCount val="9"/>
                      <c:pt idx="0">
                        <c:v>1469</c:v>
                      </c:pt>
                      <c:pt idx="1">
                        <c:v>241</c:v>
                      </c:pt>
                      <c:pt idx="2">
                        <c:v>1400</c:v>
                      </c:pt>
                      <c:pt idx="3">
                        <c:v>232</c:v>
                      </c:pt>
                      <c:pt idx="4">
                        <c:v>158</c:v>
                      </c:pt>
                      <c:pt idx="5">
                        <c:v>515</c:v>
                      </c:pt>
                      <c:pt idx="6">
                        <c:v>300</c:v>
                      </c:pt>
                      <c:pt idx="7">
                        <c:v>281</c:v>
                      </c:pt>
                      <c:pt idx="8">
                        <c:v>88</c:v>
                      </c:pt>
                    </c:numCache>
                  </c:numRef>
                </c:val>
                <c:extLst>
                  <c:ext xmlns:c16="http://schemas.microsoft.com/office/drawing/2014/chart" uri="{C3380CC4-5D6E-409C-BE32-E72D297353CC}">
                    <c16:uniqueId val="{00000028-BF91-41BF-BC43-57E1E23C2E36}"/>
                  </c:ext>
                </c:extLst>
              </c15:ser>
            </c15:filteredPieSeries>
            <c15:filteredPieSeries>
              <c15:ser>
                <c:idx val="5"/>
                <c:order val="5"/>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A-BF91-41BF-BC43-57E1E23C2E3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C-BF91-41BF-BC43-57E1E23C2E3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E-BF91-41BF-BC43-57E1E23C2E36}"/>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0-BF91-41BF-BC43-57E1E23C2E36}"/>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2-BF91-41BF-BC43-57E1E23C2E36}"/>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4-BF91-41BF-BC43-57E1E23C2E36}"/>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36-BF91-41BF-BC43-57E1E23C2E36}"/>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38-BF91-41BF-BC43-57E1E23C2E36}"/>
                    </c:ext>
                  </c:extLst>
                </c:dPt>
                <c:dPt>
                  <c:idx val="8"/>
                  <c:bubble3D val="0"/>
                  <c:spPr>
                    <a:solidFill>
                      <a:schemeClr val="accent3">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3A-BF91-41BF-BC43-57E1E23C2E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(Blad1!$A$9,Blad1!$A$17:$A$18,Blad1!$A$23,Blad1!$A$27,Blad1!$A$30,Blad1!$A$34,Blad1!$A$40,Blad1!$A$43)</c15:sqref>
                        </c15:formulaRef>
                      </c:ext>
                    </c:extLst>
                    <c:strCache>
                      <c:ptCount val="9"/>
                      <c:pt idx="0">
                        <c:v>1. Vård och behandling</c:v>
                      </c:pt>
                      <c:pt idx="1">
                        <c:v>2. Resultat</c:v>
                      </c:pt>
                      <c:pt idx="2">
                        <c:v>3. Kommunikation</c:v>
                      </c:pt>
                      <c:pt idx="3">
                        <c:v>4. Dokumentation och sekretess</c:v>
                      </c:pt>
                      <c:pt idx="4">
                        <c:v>5. Ekonomi</c:v>
                      </c:pt>
                      <c:pt idx="5">
                        <c:v>6. Tillgänglighet</c:v>
                      </c:pt>
                      <c:pt idx="6">
                        <c:v>7. Vårdansvar och organisation</c:v>
                      </c:pt>
                      <c:pt idx="7">
                        <c:v>8. Administrativ hantering</c:v>
                      </c:pt>
                      <c:pt idx="8">
                        <c:v>9. Övrigt</c:v>
                      </c:pt>
                    </c:strCache>
                  </c:strRef>
                </c:cat>
                <c:val>
                  <c:numRef>
                    <c:extLst xmlns:c15="http://schemas.microsoft.com/office/drawing/2012/chart">
                      <c:ext xmlns:c15="http://schemas.microsoft.com/office/drawing/2012/chart" uri="{02D57815-91ED-43cb-92C2-25804820EDAC}">
                        <c15:formulaRef>
                          <c15:sqref>(Blad1!$G$9,Blad1!$G$17:$G$18,Blad1!$G$23,Blad1!$G$27,Blad1!$G$30,Blad1!$G$34,Blad1!$G$40,Blad1!$G$43)</c15:sqref>
                        </c15:formulaRef>
                      </c:ext>
                    </c:extLst>
                    <c:numCache>
                      <c:formatCode>General</c:formatCode>
                      <c:ptCount val="9"/>
                      <c:pt idx="0">
                        <c:v>1887</c:v>
                      </c:pt>
                      <c:pt idx="1">
                        <c:v>210</c:v>
                      </c:pt>
                      <c:pt idx="2">
                        <c:v>1645</c:v>
                      </c:pt>
                      <c:pt idx="3">
                        <c:v>233</c:v>
                      </c:pt>
                      <c:pt idx="4">
                        <c:v>169</c:v>
                      </c:pt>
                      <c:pt idx="5">
                        <c:v>747</c:v>
                      </c:pt>
                      <c:pt idx="6">
                        <c:v>362</c:v>
                      </c:pt>
                      <c:pt idx="7">
                        <c:v>305</c:v>
                      </c:pt>
                      <c:pt idx="8">
                        <c:v>109</c:v>
                      </c:pt>
                    </c:numCache>
                  </c:numRef>
                </c:val>
                <c:extLst xmlns:c15="http://schemas.microsoft.com/office/drawing/2012/chart">
                  <c:ext xmlns:c16="http://schemas.microsoft.com/office/drawing/2014/chart" uri="{C3380CC4-5D6E-409C-BE32-E72D297353CC}">
                    <c16:uniqueId val="{0000003B-BF91-41BF-BC43-57E1E23C2E36}"/>
                  </c:ext>
                </c:extLst>
              </c15:ser>
            </c15:filteredPieSeries>
          </c:ext>
        </c:extLst>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0.47975</cdr:x>
      <cdr:y>0.14347</cdr:y>
    </cdr:from>
    <cdr:to>
      <cdr:x>0.55936</cdr:x>
      <cdr:y>0.24547</cdr:y>
    </cdr:to>
    <cdr:sp macro="" textlink="">
      <cdr:nvSpPr>
        <cdr:cNvPr id="2" name="textruta 6">
          <a:extLst xmlns:a="http://schemas.openxmlformats.org/drawingml/2006/main">
            <a:ext uri="{FF2B5EF4-FFF2-40B4-BE49-F238E27FC236}">
              <a16:creationId xmlns:a16="http://schemas.microsoft.com/office/drawing/2014/main" id="{F2A1D8F4-7114-47DB-8A30-6C4A4C747DA6}"/>
            </a:ext>
          </a:extLst>
        </cdr:cNvPr>
        <cdr:cNvSpPr txBox="1"/>
      </cdr:nvSpPr>
      <cdr:spPr>
        <a:xfrm xmlns:a="http://schemas.openxmlformats.org/drawingml/2006/main">
          <a:off x="5264243" y="649322"/>
          <a:ext cx="873457"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a:lstStyle>
        <a:p xmlns:a="http://schemas.openxmlformats.org/drawingml/2006/main">
          <a:r>
            <a:rPr lang="sv-SE" dirty="0"/>
            <a:t>5701</a:t>
          </a:r>
        </a:p>
      </cdr:txBody>
    </cdr:sp>
  </cdr:relSizeAnchor>
  <cdr:relSizeAnchor xmlns:cdr="http://schemas.openxmlformats.org/drawingml/2006/chartDrawing">
    <cdr:from>
      <cdr:x>0.78697</cdr:x>
      <cdr:y>0.04146</cdr:y>
    </cdr:from>
    <cdr:to>
      <cdr:x>0.86657</cdr:x>
      <cdr:y>0.14347</cdr:y>
    </cdr:to>
    <cdr:sp macro="" textlink="">
      <cdr:nvSpPr>
        <cdr:cNvPr id="3" name="textruta 6">
          <a:extLst xmlns:a="http://schemas.openxmlformats.org/drawingml/2006/main">
            <a:ext uri="{FF2B5EF4-FFF2-40B4-BE49-F238E27FC236}">
              <a16:creationId xmlns:a16="http://schemas.microsoft.com/office/drawing/2014/main" id="{F2A1D8F4-7114-47DB-8A30-6C4A4C747DA6}"/>
            </a:ext>
          </a:extLst>
        </cdr:cNvPr>
        <cdr:cNvSpPr txBox="1"/>
      </cdr:nvSpPr>
      <cdr:spPr>
        <a:xfrm xmlns:a="http://schemas.openxmlformats.org/drawingml/2006/main">
          <a:off x="8635241" y="187656"/>
          <a:ext cx="873457"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a:lstStyle>
        <a:p xmlns:a="http://schemas.openxmlformats.org/drawingml/2006/main">
          <a:r>
            <a:rPr lang="sv-SE" dirty="0"/>
            <a:t>6732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769BC-5218-4B7C-992A-9844FDAACDE6}" type="datetimeFigureOut">
              <a:rPr lang="sv-SE" smtClean="0"/>
              <a:t>2022-05-06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1F9F2-4FDD-4C4A-8D9E-4ACB2BC16C19}" type="slidenum">
              <a:rPr lang="sv-SE" smtClean="0"/>
              <a:t>‹#›</a:t>
            </a:fld>
            <a:endParaRPr lang="sv-SE"/>
          </a:p>
        </p:txBody>
      </p:sp>
    </p:spTree>
    <p:extLst>
      <p:ext uri="{BB962C8B-B14F-4D97-AF65-F5344CB8AC3E}">
        <p14:creationId xmlns:p14="http://schemas.microsoft.com/office/powerpoint/2010/main" val="176338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sz="1200" dirty="0"/>
          </a:p>
        </p:txBody>
      </p:sp>
      <p:sp>
        <p:nvSpPr>
          <p:cNvPr id="4" name="Platshållare för bildnummer 3"/>
          <p:cNvSpPr>
            <a:spLocks noGrp="1"/>
          </p:cNvSpPr>
          <p:nvPr>
            <p:ph type="sldNum" sz="quarter" idx="10"/>
          </p:nvPr>
        </p:nvSpPr>
        <p:spPr/>
        <p:txBody>
          <a:bodyPr/>
          <a:lstStyle/>
          <a:p>
            <a:fld id="{635DD57B-FC6F-4DF6-BEAC-EF3DC2644A69}" type="slidenum">
              <a:rPr lang="sv-SE" smtClean="0"/>
              <a:t>6</a:t>
            </a:fld>
            <a:endParaRPr lang="sv-SE"/>
          </a:p>
        </p:txBody>
      </p:sp>
    </p:spTree>
    <p:extLst>
      <p:ext uri="{BB962C8B-B14F-4D97-AF65-F5344CB8AC3E}">
        <p14:creationId xmlns:p14="http://schemas.microsoft.com/office/powerpoint/2010/main" val="255976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Ser likadant ut i hela landet, och har gjort länge. I Skåne de tre senaste åren: 80-106-138. (+31 %) I VGR en minskning:  92 (2020) till 84 (2021)</a:t>
            </a:r>
          </a:p>
        </p:txBody>
      </p:sp>
      <p:sp>
        <p:nvSpPr>
          <p:cNvPr id="4" name="Platshållare för bildnummer 3"/>
          <p:cNvSpPr>
            <a:spLocks noGrp="1"/>
          </p:cNvSpPr>
          <p:nvPr>
            <p:ph type="sldNum" sz="quarter" idx="5"/>
          </p:nvPr>
        </p:nvSpPr>
        <p:spPr/>
        <p:txBody>
          <a:bodyPr/>
          <a:lstStyle/>
          <a:p>
            <a:fld id="{4091F9F2-4FDD-4C4A-8D9E-4ACB2BC16C19}" type="slidenum">
              <a:rPr lang="sv-SE" smtClean="0"/>
              <a:t>15</a:t>
            </a:fld>
            <a:endParaRPr lang="sv-SE"/>
          </a:p>
        </p:txBody>
      </p:sp>
    </p:spTree>
    <p:extLst>
      <p:ext uri="{BB962C8B-B14F-4D97-AF65-F5344CB8AC3E}">
        <p14:creationId xmlns:p14="http://schemas.microsoft.com/office/powerpoint/2010/main" val="55235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Kommunerna står för så där en fjärdedel av hälso- och sjukvården, men hos </a:t>
            </a:r>
            <a:r>
              <a:rPr lang="sv-SE" dirty="0" err="1"/>
              <a:t>PaN</a:t>
            </a:r>
            <a:r>
              <a:rPr lang="sv-SE" dirty="0"/>
              <a:t> utgör klagomålen knappt 3 procent.</a:t>
            </a:r>
          </a:p>
        </p:txBody>
      </p:sp>
      <p:sp>
        <p:nvSpPr>
          <p:cNvPr id="4" name="Platshållare för bildnummer 3"/>
          <p:cNvSpPr>
            <a:spLocks noGrp="1"/>
          </p:cNvSpPr>
          <p:nvPr>
            <p:ph type="sldNum" sz="quarter" idx="5"/>
          </p:nvPr>
        </p:nvSpPr>
        <p:spPr/>
        <p:txBody>
          <a:bodyPr/>
          <a:lstStyle/>
          <a:p>
            <a:fld id="{4091F9F2-4FDD-4C4A-8D9E-4ACB2BC16C19}" type="slidenum">
              <a:rPr lang="sv-SE" smtClean="0"/>
              <a:t>16</a:t>
            </a:fld>
            <a:endParaRPr lang="sv-SE"/>
          </a:p>
        </p:txBody>
      </p:sp>
    </p:spTree>
    <p:extLst>
      <p:ext uri="{BB962C8B-B14F-4D97-AF65-F5344CB8AC3E}">
        <p14:creationId xmlns:p14="http://schemas.microsoft.com/office/powerpoint/2010/main" val="129992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2022-05-06</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dirty="0"/>
              <a:t>Klicka på bildikonen och infoga bild, den fyller ut platshållaren med rundat hörn</a:t>
            </a:r>
            <a:endParaRPr lang="en-US" dirty="0"/>
          </a:p>
        </p:txBody>
      </p:sp>
    </p:spTree>
    <p:extLst>
      <p:ext uri="{BB962C8B-B14F-4D97-AF65-F5344CB8AC3E}">
        <p14:creationId xmlns:p14="http://schemas.microsoft.com/office/powerpoint/2010/main" val="351990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84189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043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dirty="0"/>
              <a:t>Klicka på ikonen för att lägga till en bild, den fyller </a:t>
            </a:r>
            <a:br>
              <a:rPr lang="sv-SE" dirty="0"/>
            </a:br>
            <a:r>
              <a:rPr lang="sv-SE" dirty="0"/>
              <a:t>ut 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7518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0324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8433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00692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72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2022-05-06</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7960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333649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dirty="0"/>
              <a:t>Klicka på bildikonen och infoga bild, den fyller ut 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2022-05-06</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dirty="0"/>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1"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a:t>Nivå tre</a:t>
            </a:r>
          </a:p>
          <a:p>
            <a:pPr lvl="3"/>
            <a:r>
              <a:rPr lang="en-US" dirty="0"/>
              <a:t>Nivå fyra</a:t>
            </a:r>
          </a:p>
          <a:p>
            <a:pPr lvl="4"/>
            <a:r>
              <a:rPr lang="en-US" dirty="0"/>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2022-05-06</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7" r:id="rId4"/>
    <p:sldLayoutId id="2147483676"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8" r:id="rId18"/>
    <p:sldLayoutId id="2147483679" r:id="rId19"/>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lrobertson.co.uk/2018/04/26/information-wants-to-be-far-more-than-free/"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4CB6D5-1D6B-44A0-823D-BA01B8DCCA47}"/>
              </a:ext>
            </a:extLst>
          </p:cNvPr>
          <p:cNvSpPr>
            <a:spLocks noGrp="1"/>
          </p:cNvSpPr>
          <p:nvPr>
            <p:ph type="ctrTitle"/>
          </p:nvPr>
        </p:nvSpPr>
        <p:spPr>
          <a:xfrm>
            <a:off x="150296" y="2074614"/>
            <a:ext cx="3370626" cy="2152649"/>
          </a:xfrm>
          <a:solidFill>
            <a:schemeClr val="bg2"/>
          </a:solidFill>
        </p:spPr>
        <p:txBody>
          <a:bodyPr/>
          <a:lstStyle/>
          <a:p>
            <a:r>
              <a:rPr lang="sv-SE" dirty="0"/>
              <a:t>Koll på kommunala klagomål?</a:t>
            </a:r>
          </a:p>
        </p:txBody>
      </p:sp>
      <p:sp>
        <p:nvSpPr>
          <p:cNvPr id="3" name="Underrubrik 2">
            <a:extLst>
              <a:ext uri="{FF2B5EF4-FFF2-40B4-BE49-F238E27FC236}">
                <a16:creationId xmlns:a16="http://schemas.microsoft.com/office/drawing/2014/main" id="{D97E77F3-814C-45CF-894F-7CB11AD9D9A3}"/>
              </a:ext>
            </a:extLst>
          </p:cNvPr>
          <p:cNvSpPr>
            <a:spLocks noGrp="1"/>
          </p:cNvSpPr>
          <p:nvPr>
            <p:ph type="subTitle" idx="1"/>
          </p:nvPr>
        </p:nvSpPr>
        <p:spPr>
          <a:xfrm>
            <a:off x="512096" y="4338599"/>
            <a:ext cx="4604682" cy="1359558"/>
          </a:xfrm>
          <a:solidFill>
            <a:schemeClr val="tx2"/>
          </a:solidFill>
        </p:spPr>
        <p:txBody>
          <a:bodyPr/>
          <a:lstStyle/>
          <a:p>
            <a:r>
              <a:rPr lang="sv-SE" dirty="0">
                <a:solidFill>
                  <a:schemeClr val="bg2"/>
                </a:solidFill>
              </a:rPr>
              <a:t>Patientnämnden Skåne </a:t>
            </a:r>
          </a:p>
          <a:p>
            <a:r>
              <a:rPr lang="sv-SE" dirty="0">
                <a:solidFill>
                  <a:schemeClr val="bg2"/>
                </a:solidFill>
              </a:rPr>
              <a:t>den 6 maj 2022</a:t>
            </a:r>
          </a:p>
        </p:txBody>
      </p:sp>
      <p:pic>
        <p:nvPicPr>
          <p:cNvPr id="6" name="Bildobjekt 5" descr="Logotyp för region skåne">
            <a:extLst>
              <a:ext uri="{FF2B5EF4-FFF2-40B4-BE49-F238E27FC236}">
                <a16:creationId xmlns:a16="http://schemas.microsoft.com/office/drawing/2014/main" id="{93DB549B-CC44-44A2-A065-604E9DFA092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172884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329AB4-1389-4DAA-8CBC-63911CA30A63}"/>
              </a:ext>
            </a:extLst>
          </p:cNvPr>
          <p:cNvSpPr>
            <a:spLocks noGrp="1"/>
          </p:cNvSpPr>
          <p:nvPr>
            <p:ph type="title"/>
          </p:nvPr>
        </p:nvSpPr>
        <p:spPr/>
        <p:txBody>
          <a:bodyPr/>
          <a:lstStyle/>
          <a:p>
            <a:r>
              <a:rPr lang="sv-SE" dirty="0"/>
              <a:t>Informationsmaterial</a:t>
            </a:r>
          </a:p>
        </p:txBody>
      </p:sp>
      <p:pic>
        <p:nvPicPr>
          <p:cNvPr id="4" name="Platshållare för innehåll 6" descr="En bild som visar text&#10;&#10;Automatiskt genererad beskrivning">
            <a:extLst>
              <a:ext uri="{FF2B5EF4-FFF2-40B4-BE49-F238E27FC236}">
                <a16:creationId xmlns:a16="http://schemas.microsoft.com/office/drawing/2014/main" id="{DD23BA67-51BA-4D26-B775-F3BB9180C8DC}"/>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rot="5400000">
            <a:off x="266467" y="1846133"/>
            <a:ext cx="2752477" cy="2066212"/>
          </a:xfrm>
        </p:spPr>
      </p:pic>
      <p:pic>
        <p:nvPicPr>
          <p:cNvPr id="5" name="Bildobjekt 4">
            <a:extLst>
              <a:ext uri="{FF2B5EF4-FFF2-40B4-BE49-F238E27FC236}">
                <a16:creationId xmlns:a16="http://schemas.microsoft.com/office/drawing/2014/main" id="{FE435FA9-1C8C-4BBE-96A4-2ED5BAF2A17E}"/>
              </a:ext>
            </a:extLst>
          </p:cNvPr>
          <p:cNvPicPr>
            <a:picLocks noChangeAspect="1"/>
          </p:cNvPicPr>
          <p:nvPr/>
        </p:nvPicPr>
        <p:blipFill>
          <a:blip r:embed="rId3"/>
          <a:stretch>
            <a:fillRect/>
          </a:stretch>
        </p:blipFill>
        <p:spPr>
          <a:xfrm rot="21407654">
            <a:off x="2599605" y="2961079"/>
            <a:ext cx="1760850" cy="1724165"/>
          </a:xfrm>
          <a:prstGeom prst="rect">
            <a:avLst/>
          </a:prstGeom>
          <a:ln>
            <a:noFill/>
          </a:ln>
          <a:effectLst>
            <a:outerShdw blurRad="190500" algn="tl" rotWithShape="0">
              <a:srgbClr val="000000">
                <a:alpha val="70000"/>
              </a:srgbClr>
            </a:outerShdw>
          </a:effectLst>
        </p:spPr>
      </p:pic>
      <p:pic>
        <p:nvPicPr>
          <p:cNvPr id="6" name="Platshållare för innehåll 3">
            <a:extLst>
              <a:ext uri="{FF2B5EF4-FFF2-40B4-BE49-F238E27FC236}">
                <a16:creationId xmlns:a16="http://schemas.microsoft.com/office/drawing/2014/main" id="{7192F7A2-064A-47BD-B881-9D4CBCC5A0D9}"/>
              </a:ext>
            </a:extLst>
          </p:cNvPr>
          <p:cNvPicPr>
            <a:picLocks noChangeAspect="1"/>
          </p:cNvPicPr>
          <p:nvPr/>
        </p:nvPicPr>
        <p:blipFill>
          <a:blip r:embed="rId4"/>
          <a:stretch>
            <a:fillRect/>
          </a:stretch>
        </p:blipFill>
        <p:spPr>
          <a:xfrm rot="439286">
            <a:off x="2877225" y="1392595"/>
            <a:ext cx="1674116" cy="1624175"/>
          </a:xfrm>
          <a:prstGeom prst="rect">
            <a:avLst/>
          </a:prstGeom>
          <a:ln>
            <a:noFill/>
          </a:ln>
          <a:effectLst>
            <a:outerShdw blurRad="190500" algn="tl" rotWithShape="0">
              <a:srgbClr val="000000">
                <a:alpha val="70000"/>
              </a:srgbClr>
            </a:outerShdw>
          </a:effectLst>
        </p:spPr>
      </p:pic>
      <p:pic>
        <p:nvPicPr>
          <p:cNvPr id="8" name="Bildobjekt 7">
            <a:extLst>
              <a:ext uri="{FF2B5EF4-FFF2-40B4-BE49-F238E27FC236}">
                <a16:creationId xmlns:a16="http://schemas.microsoft.com/office/drawing/2014/main" id="{8477A08F-3EB8-4503-9944-D9AD29D08F32}"/>
              </a:ext>
            </a:extLst>
          </p:cNvPr>
          <p:cNvPicPr>
            <a:picLocks noChangeAspect="1"/>
          </p:cNvPicPr>
          <p:nvPr/>
        </p:nvPicPr>
        <p:blipFill>
          <a:blip r:embed="rId5"/>
          <a:stretch>
            <a:fillRect/>
          </a:stretch>
        </p:blipFill>
        <p:spPr>
          <a:xfrm>
            <a:off x="890558" y="4390224"/>
            <a:ext cx="3804720" cy="2147826"/>
          </a:xfrm>
          <a:prstGeom prst="rect">
            <a:avLst/>
          </a:prstGeom>
        </p:spPr>
      </p:pic>
      <p:pic>
        <p:nvPicPr>
          <p:cNvPr id="12" name="Bildobjekt 11">
            <a:extLst>
              <a:ext uri="{FF2B5EF4-FFF2-40B4-BE49-F238E27FC236}">
                <a16:creationId xmlns:a16="http://schemas.microsoft.com/office/drawing/2014/main" id="{BC01BA9B-B0C5-43B2-AC87-D11128304531}"/>
              </a:ext>
            </a:extLst>
          </p:cNvPr>
          <p:cNvPicPr>
            <a:picLocks noChangeAspect="1"/>
          </p:cNvPicPr>
          <p:nvPr/>
        </p:nvPicPr>
        <p:blipFill>
          <a:blip r:embed="rId6"/>
          <a:stretch>
            <a:fillRect/>
          </a:stretch>
        </p:blipFill>
        <p:spPr>
          <a:xfrm>
            <a:off x="6350462" y="147165"/>
            <a:ext cx="4950980" cy="5315789"/>
          </a:xfrm>
          <a:prstGeom prst="rect">
            <a:avLst/>
          </a:prstGeom>
        </p:spPr>
      </p:pic>
      <p:sp>
        <p:nvSpPr>
          <p:cNvPr id="13" name="textruta 12">
            <a:extLst>
              <a:ext uri="{FF2B5EF4-FFF2-40B4-BE49-F238E27FC236}">
                <a16:creationId xmlns:a16="http://schemas.microsoft.com/office/drawing/2014/main" id="{FD73D67B-60A3-4593-8F0B-7AE4F35C9227}"/>
              </a:ext>
            </a:extLst>
          </p:cNvPr>
          <p:cNvSpPr txBox="1"/>
          <p:nvPr/>
        </p:nvSpPr>
        <p:spPr>
          <a:xfrm>
            <a:off x="6506307" y="5714056"/>
            <a:ext cx="3094892" cy="646331"/>
          </a:xfrm>
          <a:prstGeom prst="rect">
            <a:avLst/>
          </a:prstGeom>
          <a:noFill/>
        </p:spPr>
        <p:txBody>
          <a:bodyPr wrap="square" rtlCol="0">
            <a:spAutoFit/>
          </a:bodyPr>
          <a:lstStyle/>
          <a:p>
            <a:r>
              <a:rPr lang="sv-SE" dirty="0"/>
              <a:t>10 av 33 hemsidor behöver uppdateras.</a:t>
            </a:r>
          </a:p>
        </p:txBody>
      </p:sp>
    </p:spTree>
    <p:extLst>
      <p:ext uri="{BB962C8B-B14F-4D97-AF65-F5344CB8AC3E}">
        <p14:creationId xmlns:p14="http://schemas.microsoft.com/office/powerpoint/2010/main" val="702165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D72B66-C8BD-4786-97CC-FF18901FC790}"/>
              </a:ext>
            </a:extLst>
          </p:cNvPr>
          <p:cNvSpPr>
            <a:spLocks noGrp="1"/>
          </p:cNvSpPr>
          <p:nvPr>
            <p:ph type="title"/>
          </p:nvPr>
        </p:nvSpPr>
        <p:spPr/>
        <p:txBody>
          <a:bodyPr/>
          <a:lstStyle/>
          <a:p>
            <a:r>
              <a:rPr lang="sv-SE" dirty="0"/>
              <a:t>Statistik!</a:t>
            </a:r>
          </a:p>
        </p:txBody>
      </p:sp>
      <p:sp>
        <p:nvSpPr>
          <p:cNvPr id="3" name="Platshållare för text 2">
            <a:extLst>
              <a:ext uri="{FF2B5EF4-FFF2-40B4-BE49-F238E27FC236}">
                <a16:creationId xmlns:a16="http://schemas.microsoft.com/office/drawing/2014/main" id="{70240B6D-0721-432E-88D8-B06784EB40E6}"/>
              </a:ext>
            </a:extLst>
          </p:cNvPr>
          <p:cNvSpPr>
            <a:spLocks noGrp="1"/>
          </p:cNvSpPr>
          <p:nvPr>
            <p:ph type="body" idx="1"/>
          </p:nvPr>
        </p:nvSpPr>
        <p:spPr/>
        <p:txBody>
          <a:bodyPr/>
          <a:lstStyle/>
          <a:p>
            <a:r>
              <a:rPr lang="sv-SE" dirty="0"/>
              <a:t> </a:t>
            </a:r>
          </a:p>
        </p:txBody>
      </p:sp>
    </p:spTree>
    <p:extLst>
      <p:ext uri="{BB962C8B-B14F-4D97-AF65-F5344CB8AC3E}">
        <p14:creationId xmlns:p14="http://schemas.microsoft.com/office/powerpoint/2010/main" val="99636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B10F2-B21C-47C3-BDA3-345D70EAC9E3}"/>
              </a:ext>
            </a:extLst>
          </p:cNvPr>
          <p:cNvSpPr>
            <a:spLocks noGrp="1"/>
          </p:cNvSpPr>
          <p:nvPr>
            <p:ph type="title"/>
          </p:nvPr>
        </p:nvSpPr>
        <p:spPr/>
        <p:txBody>
          <a:bodyPr/>
          <a:lstStyle/>
          <a:p>
            <a:r>
              <a:rPr lang="sv-SE" dirty="0"/>
              <a:t>Inkomna ärenden</a:t>
            </a:r>
          </a:p>
        </p:txBody>
      </p:sp>
      <p:graphicFrame>
        <p:nvGraphicFramePr>
          <p:cNvPr id="6" name="Platshållare för innehåll 5">
            <a:extLst>
              <a:ext uri="{FF2B5EF4-FFF2-40B4-BE49-F238E27FC236}">
                <a16:creationId xmlns:a16="http://schemas.microsoft.com/office/drawing/2014/main" id="{7D8FAF30-D4C6-453E-8A77-A2D582477983}"/>
              </a:ext>
            </a:extLst>
          </p:cNvPr>
          <p:cNvGraphicFramePr>
            <a:graphicFrameLocks noGrp="1"/>
          </p:cNvGraphicFramePr>
          <p:nvPr>
            <p:ph idx="1"/>
            <p:extLst>
              <p:ext uri="{D42A27DB-BD31-4B8C-83A1-F6EECF244321}">
                <p14:modId xmlns:p14="http://schemas.microsoft.com/office/powerpoint/2010/main" val="237284561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a:extLst>
              <a:ext uri="{FF2B5EF4-FFF2-40B4-BE49-F238E27FC236}">
                <a16:creationId xmlns:a16="http://schemas.microsoft.com/office/drawing/2014/main" id="{F2A1D8F4-7114-47DB-8A30-6C4A4C747DA6}"/>
              </a:ext>
            </a:extLst>
          </p:cNvPr>
          <p:cNvSpPr txBox="1"/>
          <p:nvPr/>
        </p:nvSpPr>
        <p:spPr>
          <a:xfrm>
            <a:off x="2402005" y="1787857"/>
            <a:ext cx="873457" cy="461665"/>
          </a:xfrm>
          <a:prstGeom prst="rect">
            <a:avLst/>
          </a:prstGeom>
          <a:noFill/>
        </p:spPr>
        <p:txBody>
          <a:bodyPr wrap="square" rtlCol="0">
            <a:spAutoFit/>
          </a:bodyPr>
          <a:lstStyle/>
          <a:p>
            <a:r>
              <a:rPr lang="sv-SE" dirty="0"/>
              <a:t>6619</a:t>
            </a:r>
          </a:p>
        </p:txBody>
      </p:sp>
    </p:spTree>
    <p:extLst>
      <p:ext uri="{BB962C8B-B14F-4D97-AF65-F5344CB8AC3E}">
        <p14:creationId xmlns:p14="http://schemas.microsoft.com/office/powerpoint/2010/main" val="111701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7214C8-AB69-493C-895E-D74D1945FDEA}"/>
              </a:ext>
            </a:extLst>
          </p:cNvPr>
          <p:cNvSpPr>
            <a:spLocks noGrp="1"/>
          </p:cNvSpPr>
          <p:nvPr>
            <p:ph type="title"/>
          </p:nvPr>
        </p:nvSpPr>
        <p:spPr/>
        <p:txBody>
          <a:bodyPr/>
          <a:lstStyle/>
          <a:p>
            <a:r>
              <a:rPr lang="en-US" dirty="0" err="1"/>
              <a:t>Patientärenden</a:t>
            </a:r>
            <a:r>
              <a:rPr lang="en-US" dirty="0"/>
              <a:t> i </a:t>
            </a:r>
            <a:r>
              <a:rPr lang="en-US" dirty="0" err="1"/>
              <a:t>riket</a:t>
            </a:r>
            <a:endParaRPr lang="sv-SE" dirty="0"/>
          </a:p>
        </p:txBody>
      </p:sp>
      <p:graphicFrame>
        <p:nvGraphicFramePr>
          <p:cNvPr id="6" name="Platshållare för innehåll 5">
            <a:extLst>
              <a:ext uri="{FF2B5EF4-FFF2-40B4-BE49-F238E27FC236}">
                <a16:creationId xmlns:a16="http://schemas.microsoft.com/office/drawing/2014/main" id="{3EF0C683-07A3-465A-9D35-01EA354F0575}"/>
              </a:ext>
            </a:extLst>
          </p:cNvPr>
          <p:cNvGraphicFramePr>
            <a:graphicFrameLocks noGrp="1"/>
          </p:cNvGraphicFramePr>
          <p:nvPr>
            <p:ph idx="1"/>
            <p:extLst>
              <p:ext uri="{D42A27DB-BD31-4B8C-83A1-F6EECF244321}">
                <p14:modId xmlns:p14="http://schemas.microsoft.com/office/powerpoint/2010/main" val="58587834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2056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A22A63-00F7-41C5-AE6C-A201F6119987}"/>
              </a:ext>
            </a:extLst>
          </p:cNvPr>
          <p:cNvSpPr>
            <a:spLocks noGrp="1"/>
          </p:cNvSpPr>
          <p:nvPr>
            <p:ph type="title"/>
          </p:nvPr>
        </p:nvSpPr>
        <p:spPr/>
        <p:txBody>
          <a:bodyPr/>
          <a:lstStyle/>
          <a:p>
            <a:r>
              <a:rPr lang="sv-SE" dirty="0"/>
              <a:t>Andel klagomål i förhållande till folkmängd</a:t>
            </a:r>
          </a:p>
        </p:txBody>
      </p:sp>
      <p:graphicFrame>
        <p:nvGraphicFramePr>
          <p:cNvPr id="6" name="Platshållare för innehåll 3">
            <a:extLst>
              <a:ext uri="{FF2B5EF4-FFF2-40B4-BE49-F238E27FC236}">
                <a16:creationId xmlns:a16="http://schemas.microsoft.com/office/drawing/2014/main" id="{3109C2EA-DFAF-44A7-B82E-5693098C653A}"/>
              </a:ext>
            </a:extLst>
          </p:cNvPr>
          <p:cNvGraphicFramePr>
            <a:graphicFrameLocks noGrp="1"/>
          </p:cNvGraphicFramePr>
          <p:nvPr>
            <p:ph idx="1"/>
            <p:extLst>
              <p:ext uri="{D42A27DB-BD31-4B8C-83A1-F6EECF244321}">
                <p14:modId xmlns:p14="http://schemas.microsoft.com/office/powerpoint/2010/main" val="108353859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714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AAB5F0-D000-4C41-8F8B-5FD82A822158}"/>
              </a:ext>
            </a:extLst>
          </p:cNvPr>
          <p:cNvSpPr>
            <a:spLocks noGrp="1"/>
          </p:cNvSpPr>
          <p:nvPr>
            <p:ph type="title"/>
          </p:nvPr>
        </p:nvSpPr>
        <p:spPr/>
        <p:txBody>
          <a:bodyPr/>
          <a:lstStyle/>
          <a:p>
            <a:r>
              <a:rPr lang="sv-SE" dirty="0"/>
              <a:t>Mycket få patientärenden i kommunerna</a:t>
            </a:r>
          </a:p>
        </p:txBody>
      </p:sp>
      <p:graphicFrame>
        <p:nvGraphicFramePr>
          <p:cNvPr id="6" name="Platshållare för innehåll 5">
            <a:extLst>
              <a:ext uri="{FF2B5EF4-FFF2-40B4-BE49-F238E27FC236}">
                <a16:creationId xmlns:a16="http://schemas.microsoft.com/office/drawing/2014/main" id="{D2A28763-0BAE-4783-BC6E-2243F79C650B}"/>
              </a:ext>
            </a:extLst>
          </p:cNvPr>
          <p:cNvGraphicFramePr>
            <a:graphicFrameLocks noGrp="1"/>
          </p:cNvGraphicFramePr>
          <p:nvPr>
            <p:ph idx="1"/>
            <p:extLst>
              <p:ext uri="{D42A27DB-BD31-4B8C-83A1-F6EECF244321}">
                <p14:modId xmlns:p14="http://schemas.microsoft.com/office/powerpoint/2010/main" val="300385003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333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D49929-F315-4AC3-AB14-E18F5C873843}"/>
              </a:ext>
            </a:extLst>
          </p:cNvPr>
          <p:cNvSpPr>
            <a:spLocks noGrp="1"/>
          </p:cNvSpPr>
          <p:nvPr>
            <p:ph type="title"/>
          </p:nvPr>
        </p:nvSpPr>
        <p:spPr>
          <a:xfrm>
            <a:off x="609600" y="274638"/>
            <a:ext cx="11315700" cy="1143000"/>
          </a:xfrm>
        </p:spPr>
        <p:txBody>
          <a:bodyPr/>
          <a:lstStyle/>
          <a:p>
            <a:r>
              <a:rPr lang="sv-SE" dirty="0"/>
              <a:t>Klagomål och synpunkter till patientnämnden</a:t>
            </a:r>
          </a:p>
        </p:txBody>
      </p:sp>
      <p:sp>
        <p:nvSpPr>
          <p:cNvPr id="5" name="Platshållare för text 4">
            <a:extLst>
              <a:ext uri="{FF2B5EF4-FFF2-40B4-BE49-F238E27FC236}">
                <a16:creationId xmlns:a16="http://schemas.microsoft.com/office/drawing/2014/main" id="{31C4DAE6-E8F8-4134-905F-6B4841D2A3DE}"/>
              </a:ext>
            </a:extLst>
          </p:cNvPr>
          <p:cNvSpPr>
            <a:spLocks noGrp="1"/>
          </p:cNvSpPr>
          <p:nvPr>
            <p:ph type="body" idx="1"/>
          </p:nvPr>
        </p:nvSpPr>
        <p:spPr/>
        <p:txBody>
          <a:bodyPr/>
          <a:lstStyle/>
          <a:p>
            <a:r>
              <a:rPr lang="sv-SE" dirty="0"/>
              <a:t>Vad klagas det på?</a:t>
            </a:r>
          </a:p>
        </p:txBody>
      </p:sp>
      <p:sp>
        <p:nvSpPr>
          <p:cNvPr id="6" name="Platshållare för text 5">
            <a:extLst>
              <a:ext uri="{FF2B5EF4-FFF2-40B4-BE49-F238E27FC236}">
                <a16:creationId xmlns:a16="http://schemas.microsoft.com/office/drawing/2014/main" id="{A71C0F51-06F2-4655-B829-2999D429081F}"/>
              </a:ext>
            </a:extLst>
          </p:cNvPr>
          <p:cNvSpPr>
            <a:spLocks noGrp="1"/>
          </p:cNvSpPr>
          <p:nvPr>
            <p:ph type="body" sz="quarter" idx="3"/>
          </p:nvPr>
        </p:nvSpPr>
        <p:spPr/>
        <p:txBody>
          <a:bodyPr/>
          <a:lstStyle/>
          <a:p>
            <a:r>
              <a:rPr lang="sv-SE" dirty="0"/>
              <a:t>Vem klagas det på?</a:t>
            </a:r>
          </a:p>
        </p:txBody>
      </p:sp>
      <p:graphicFrame>
        <p:nvGraphicFramePr>
          <p:cNvPr id="14" name="Platshållare för innehåll 13">
            <a:extLst>
              <a:ext uri="{FF2B5EF4-FFF2-40B4-BE49-F238E27FC236}">
                <a16:creationId xmlns:a16="http://schemas.microsoft.com/office/drawing/2014/main" id="{3F2E617A-1049-476F-A2BA-D6198CA61833}"/>
              </a:ext>
            </a:extLst>
          </p:cNvPr>
          <p:cNvGraphicFramePr>
            <a:graphicFrameLocks noGrp="1"/>
          </p:cNvGraphicFramePr>
          <p:nvPr>
            <p:ph sz="quarter" idx="4"/>
            <p:extLst>
              <p:ext uri="{D42A27DB-BD31-4B8C-83A1-F6EECF244321}">
                <p14:modId xmlns:p14="http://schemas.microsoft.com/office/powerpoint/2010/main" val="2607537476"/>
              </p:ext>
            </p:extLst>
          </p:nvPr>
        </p:nvGraphicFramePr>
        <p:xfrm>
          <a:off x="6399213" y="2505075"/>
          <a:ext cx="5183187"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a:extLst>
              <a:ext uri="{FF2B5EF4-FFF2-40B4-BE49-F238E27FC236}">
                <a16:creationId xmlns:a16="http://schemas.microsoft.com/office/drawing/2014/main" id="{F6B95811-691F-41F3-9512-6289F55C7BC3}"/>
              </a:ext>
            </a:extLst>
          </p:cNvPr>
          <p:cNvGraphicFramePr>
            <a:graphicFrameLocks/>
          </p:cNvGraphicFramePr>
          <p:nvPr>
            <p:extLst>
              <p:ext uri="{D42A27DB-BD31-4B8C-83A1-F6EECF244321}">
                <p14:modId xmlns:p14="http://schemas.microsoft.com/office/powerpoint/2010/main" val="4039521706"/>
              </p:ext>
            </p:extLst>
          </p:nvPr>
        </p:nvGraphicFramePr>
        <p:xfrm>
          <a:off x="447675" y="2511424"/>
          <a:ext cx="5648325" cy="40719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425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9A6A304A-ED32-443E-8A12-F606AF8761F1}"/>
              </a:ext>
            </a:extLst>
          </p:cNvPr>
          <p:cNvSpPr>
            <a:spLocks noGrp="1"/>
          </p:cNvSpPr>
          <p:nvPr>
            <p:ph type="title"/>
          </p:nvPr>
        </p:nvSpPr>
        <p:spPr>
          <a:xfrm>
            <a:off x="609600" y="274638"/>
            <a:ext cx="10972800" cy="1143000"/>
          </a:xfrm>
        </p:spPr>
        <p:txBody>
          <a:bodyPr/>
          <a:lstStyle/>
          <a:p>
            <a:r>
              <a:rPr lang="en-US" dirty="0" err="1"/>
              <a:t>Kategorisering</a:t>
            </a:r>
            <a:r>
              <a:rPr lang="en-US" dirty="0"/>
              <a:t> i 25 </a:t>
            </a:r>
            <a:r>
              <a:rPr lang="en-US" dirty="0" err="1"/>
              <a:t>delproblem</a:t>
            </a:r>
            <a:endParaRPr lang="en-US" dirty="0"/>
          </a:p>
        </p:txBody>
      </p:sp>
      <p:sp>
        <p:nvSpPr>
          <p:cNvPr id="21" name="Content Placeholder 3">
            <a:extLst>
              <a:ext uri="{FF2B5EF4-FFF2-40B4-BE49-F238E27FC236}">
                <a16:creationId xmlns:a16="http://schemas.microsoft.com/office/drawing/2014/main" id="{0A77EBAC-82FD-4CC7-971B-71E77DA2FF78}"/>
              </a:ext>
            </a:extLst>
          </p:cNvPr>
          <p:cNvSpPr>
            <a:spLocks noGrp="1"/>
          </p:cNvSpPr>
          <p:nvPr>
            <p:ph sz="half" idx="2"/>
          </p:nvPr>
        </p:nvSpPr>
        <p:spPr>
          <a:xfrm>
            <a:off x="8068734" y="1600201"/>
            <a:ext cx="3513666" cy="4525963"/>
          </a:xfrm>
        </p:spPr>
        <p:txBody>
          <a:bodyPr/>
          <a:lstStyle/>
          <a:p>
            <a:pPr marL="0" indent="0">
              <a:buNone/>
            </a:pPr>
            <a:r>
              <a:rPr lang="en-US" sz="1800" dirty="0" err="1"/>
              <a:t>Totalt</a:t>
            </a:r>
            <a:r>
              <a:rPr lang="en-US" sz="1800" dirty="0"/>
              <a:t> har </a:t>
            </a:r>
            <a:r>
              <a:rPr lang="en-US" sz="1800" dirty="0" err="1"/>
              <a:t>klagomålen</a:t>
            </a:r>
            <a:r>
              <a:rPr lang="en-US" sz="1800" dirty="0"/>
              <a:t> </a:t>
            </a:r>
            <a:r>
              <a:rPr lang="en-US" sz="1800" dirty="0" err="1"/>
              <a:t>ökat</a:t>
            </a:r>
            <a:r>
              <a:rPr lang="en-US" sz="1800" dirty="0"/>
              <a:t> med </a:t>
            </a:r>
            <a:br>
              <a:rPr lang="en-US" sz="1800" dirty="0"/>
            </a:br>
            <a:r>
              <a:rPr lang="en-US" sz="1800" dirty="0"/>
              <a:t>21,6 </a:t>
            </a:r>
            <a:r>
              <a:rPr lang="en-US" sz="1800" dirty="0" err="1"/>
              <a:t>procent</a:t>
            </a:r>
            <a:r>
              <a:rPr lang="en-US" sz="1800" dirty="0"/>
              <a:t>.</a:t>
            </a:r>
          </a:p>
          <a:p>
            <a:pPr marL="0" indent="0">
              <a:buNone/>
            </a:pPr>
            <a:endParaRPr lang="en-US" sz="1800" dirty="0"/>
          </a:p>
          <a:p>
            <a:pPr marL="0" indent="0">
              <a:buNone/>
            </a:pPr>
            <a:r>
              <a:rPr lang="en-US" sz="1800" dirty="0"/>
              <a:t>Dessa </a:t>
            </a:r>
            <a:r>
              <a:rPr lang="en-US" sz="1800" dirty="0" err="1"/>
              <a:t>tio</a:t>
            </a:r>
            <a:r>
              <a:rPr lang="en-US" sz="1800" dirty="0"/>
              <a:t> </a:t>
            </a:r>
            <a:r>
              <a:rPr lang="en-US" sz="1800" dirty="0" err="1"/>
              <a:t>delkategorier</a:t>
            </a:r>
            <a:r>
              <a:rPr lang="en-US" sz="1800" dirty="0"/>
              <a:t> </a:t>
            </a:r>
            <a:r>
              <a:rPr lang="en-US" sz="1800" dirty="0" err="1"/>
              <a:t>omfattar</a:t>
            </a:r>
            <a:r>
              <a:rPr lang="en-US" sz="1800" dirty="0"/>
              <a:t> </a:t>
            </a:r>
            <a:br>
              <a:rPr lang="en-US" sz="1800" dirty="0"/>
            </a:br>
            <a:r>
              <a:rPr lang="en-US" sz="1800" dirty="0"/>
              <a:t>77 </a:t>
            </a:r>
            <a:r>
              <a:rPr lang="en-US" sz="1800" dirty="0" err="1"/>
              <a:t>procent</a:t>
            </a:r>
            <a:r>
              <a:rPr lang="en-US" sz="1800" dirty="0"/>
              <a:t> (4 374) av </a:t>
            </a:r>
            <a:r>
              <a:rPr lang="en-US" sz="1800" dirty="0" err="1"/>
              <a:t>alla</a:t>
            </a:r>
            <a:r>
              <a:rPr lang="en-US" sz="1800" dirty="0"/>
              <a:t> </a:t>
            </a:r>
            <a:r>
              <a:rPr lang="en-US" sz="1800" dirty="0" err="1"/>
              <a:t>inkomna</a:t>
            </a:r>
            <a:r>
              <a:rPr lang="en-US" sz="1800" dirty="0"/>
              <a:t> </a:t>
            </a:r>
            <a:r>
              <a:rPr lang="en-US" sz="1800" dirty="0" err="1"/>
              <a:t>klagomål</a:t>
            </a:r>
            <a:r>
              <a:rPr lang="en-US" sz="1800" dirty="0"/>
              <a:t> </a:t>
            </a:r>
            <a:r>
              <a:rPr lang="en-US" sz="1800" dirty="0" err="1"/>
              <a:t>och</a:t>
            </a:r>
            <a:r>
              <a:rPr lang="en-US" sz="1800" dirty="0"/>
              <a:t> </a:t>
            </a:r>
            <a:r>
              <a:rPr lang="en-US" sz="1800" dirty="0" err="1"/>
              <a:t>synpunkter</a:t>
            </a:r>
            <a:r>
              <a:rPr lang="en-US" sz="1800" dirty="0"/>
              <a:t> 2021.</a:t>
            </a:r>
          </a:p>
          <a:p>
            <a:pPr marL="0" indent="0">
              <a:buNone/>
            </a:pPr>
            <a:endParaRPr lang="en-US" sz="1800" dirty="0"/>
          </a:p>
          <a:p>
            <a:pPr marL="0" indent="0">
              <a:buNone/>
            </a:pPr>
            <a:r>
              <a:rPr lang="en-US" sz="1800" dirty="0" err="1"/>
              <a:t>Kommunerna</a:t>
            </a:r>
            <a:r>
              <a:rPr lang="en-US" sz="1800" dirty="0"/>
              <a:t> </a:t>
            </a:r>
            <a:r>
              <a:rPr lang="en-US" sz="1800" dirty="0" err="1"/>
              <a:t>har</a:t>
            </a:r>
            <a:r>
              <a:rPr lang="en-US" sz="1800" dirty="0"/>
              <a:t> </a:t>
            </a:r>
            <a:r>
              <a:rPr lang="en-US" sz="1800" dirty="0" err="1"/>
              <a:t>ett</a:t>
            </a:r>
            <a:r>
              <a:rPr lang="en-US" sz="1800" dirty="0"/>
              <a:t> </a:t>
            </a:r>
            <a:r>
              <a:rPr lang="en-US" sz="1800" dirty="0" err="1"/>
              <a:t>annat</a:t>
            </a:r>
            <a:r>
              <a:rPr lang="en-US" sz="1800" dirty="0"/>
              <a:t> </a:t>
            </a:r>
            <a:r>
              <a:rPr lang="en-US" sz="1800" dirty="0" err="1"/>
              <a:t>mönster</a:t>
            </a:r>
            <a:r>
              <a:rPr lang="en-US" sz="1800" dirty="0"/>
              <a:t>, </a:t>
            </a:r>
            <a:r>
              <a:rPr lang="en-US" sz="1800" dirty="0" err="1"/>
              <a:t>flest</a:t>
            </a:r>
            <a:r>
              <a:rPr lang="en-US" sz="1800" dirty="0"/>
              <a:t> </a:t>
            </a:r>
            <a:r>
              <a:rPr lang="en-US" sz="1800" dirty="0" err="1"/>
              <a:t>klagomål</a:t>
            </a:r>
            <a:r>
              <a:rPr lang="en-US" sz="1800" dirty="0"/>
              <a:t> </a:t>
            </a:r>
            <a:r>
              <a:rPr lang="en-US" sz="1800" dirty="0" err="1"/>
              <a:t>på</a:t>
            </a:r>
            <a:r>
              <a:rPr lang="en-US" sz="1800" dirty="0"/>
              <a:t> </a:t>
            </a:r>
            <a:br>
              <a:rPr lang="en-US" sz="1800" dirty="0"/>
            </a:br>
            <a:r>
              <a:rPr lang="en-US" sz="1800" dirty="0">
                <a:highlight>
                  <a:srgbClr val="FFFF00"/>
                </a:highlight>
              </a:rPr>
              <a:t>1.5 </a:t>
            </a:r>
            <a:r>
              <a:rPr lang="en-US" sz="1800" dirty="0" err="1">
                <a:highlight>
                  <a:srgbClr val="FFFF00"/>
                </a:highlight>
              </a:rPr>
              <a:t>Omvårdnad</a:t>
            </a:r>
            <a:r>
              <a:rPr lang="en-US" sz="1800" dirty="0">
                <a:highlight>
                  <a:srgbClr val="FFFF00"/>
                </a:highlight>
              </a:rPr>
              <a:t> med 36.</a:t>
            </a:r>
          </a:p>
        </p:txBody>
      </p:sp>
      <p:graphicFrame>
        <p:nvGraphicFramePr>
          <p:cNvPr id="7" name="Platshållare för innehåll 6">
            <a:extLst>
              <a:ext uri="{FF2B5EF4-FFF2-40B4-BE49-F238E27FC236}">
                <a16:creationId xmlns:a16="http://schemas.microsoft.com/office/drawing/2014/main" id="{6388321E-43EB-44BD-B3CF-FDFD21220293}"/>
              </a:ext>
            </a:extLst>
          </p:cNvPr>
          <p:cNvGraphicFramePr>
            <a:graphicFrameLocks noGrp="1"/>
          </p:cNvGraphicFramePr>
          <p:nvPr>
            <p:ph sz="half" idx="1"/>
          </p:nvPr>
        </p:nvGraphicFramePr>
        <p:xfrm>
          <a:off x="609599" y="1600201"/>
          <a:ext cx="5614219" cy="4525966"/>
        </p:xfrm>
        <a:graphic>
          <a:graphicData uri="http://schemas.openxmlformats.org/drawingml/2006/table">
            <a:tbl>
              <a:tblPr firstRow="1" firstCol="1" bandRow="1">
                <a:tableStyleId>{5C22544A-7EE6-4342-B048-85BDC9FD1C3A}</a:tableStyleId>
              </a:tblPr>
              <a:tblGrid>
                <a:gridCol w="3393993">
                  <a:extLst>
                    <a:ext uri="{9D8B030D-6E8A-4147-A177-3AD203B41FA5}">
                      <a16:colId xmlns:a16="http://schemas.microsoft.com/office/drawing/2014/main" val="404764581"/>
                    </a:ext>
                  </a:extLst>
                </a:gridCol>
                <a:gridCol w="745952">
                  <a:extLst>
                    <a:ext uri="{9D8B030D-6E8A-4147-A177-3AD203B41FA5}">
                      <a16:colId xmlns:a16="http://schemas.microsoft.com/office/drawing/2014/main" val="3672293825"/>
                    </a:ext>
                  </a:extLst>
                </a:gridCol>
                <a:gridCol w="737137">
                  <a:extLst>
                    <a:ext uri="{9D8B030D-6E8A-4147-A177-3AD203B41FA5}">
                      <a16:colId xmlns:a16="http://schemas.microsoft.com/office/drawing/2014/main" val="2216553957"/>
                    </a:ext>
                  </a:extLst>
                </a:gridCol>
                <a:gridCol w="737137">
                  <a:extLst>
                    <a:ext uri="{9D8B030D-6E8A-4147-A177-3AD203B41FA5}">
                      <a16:colId xmlns:a16="http://schemas.microsoft.com/office/drawing/2014/main" val="3830810406"/>
                    </a:ext>
                  </a:extLst>
                </a:gridCol>
              </a:tblGrid>
              <a:tr h="617482">
                <a:tc>
                  <a:txBody>
                    <a:bodyPr/>
                    <a:lstStyle/>
                    <a:p>
                      <a:pPr>
                        <a:spcAft>
                          <a:spcPts val="600"/>
                        </a:spcAft>
                      </a:pPr>
                      <a:r>
                        <a:rPr lang="sv-SE" sz="1800">
                          <a:effectLst/>
                        </a:rPr>
                        <a:t>De tio vanligaste delproblemen</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spcAft>
                          <a:spcPts val="600"/>
                        </a:spcAft>
                      </a:pPr>
                      <a:r>
                        <a:rPr lang="sv-SE" sz="1800">
                          <a:effectLst/>
                        </a:rPr>
                        <a:t>2019</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spcAft>
                          <a:spcPts val="600"/>
                        </a:spcAft>
                      </a:pPr>
                      <a:r>
                        <a:rPr lang="sv-SE" sz="1800">
                          <a:effectLst/>
                        </a:rPr>
                        <a:t>2020</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spcAft>
                          <a:spcPts val="600"/>
                        </a:spcAft>
                      </a:pPr>
                      <a:r>
                        <a:rPr lang="sv-SE" sz="1800" dirty="0">
                          <a:effectLst/>
                        </a:rPr>
                        <a:t>2021</a:t>
                      </a:r>
                      <a:endParaRPr lang="sv-SE" sz="1800" dirty="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extLst>
                  <a:ext uri="{0D108BD9-81ED-4DB2-BD59-A6C34878D82A}">
                    <a16:rowId xmlns:a16="http://schemas.microsoft.com/office/drawing/2014/main" val="2390520253"/>
                  </a:ext>
                </a:extLst>
              </a:tr>
              <a:tr h="617482">
                <a:tc>
                  <a:txBody>
                    <a:bodyPr/>
                    <a:lstStyle/>
                    <a:p>
                      <a:pPr>
                        <a:spcAft>
                          <a:spcPts val="600"/>
                        </a:spcAft>
                      </a:pPr>
                      <a:r>
                        <a:rPr lang="sv-SE" sz="1800" b="0" dirty="0">
                          <a:effectLst/>
                        </a:rPr>
                        <a:t>1.1 Undersökning/bedömning</a:t>
                      </a:r>
                      <a:endParaRPr lang="sv-SE" sz="1800" b="0" dirty="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666</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637</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880</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extLst>
                  <a:ext uri="{0D108BD9-81ED-4DB2-BD59-A6C34878D82A}">
                    <a16:rowId xmlns:a16="http://schemas.microsoft.com/office/drawing/2014/main" val="3479181686"/>
                  </a:ext>
                </a:extLst>
              </a:tr>
              <a:tr h="334190">
                <a:tc>
                  <a:txBody>
                    <a:bodyPr/>
                    <a:lstStyle/>
                    <a:p>
                      <a:pPr>
                        <a:spcAft>
                          <a:spcPts val="600"/>
                        </a:spcAft>
                      </a:pPr>
                      <a:r>
                        <a:rPr lang="sv-SE" sz="1800" b="0">
                          <a:effectLst/>
                        </a:rPr>
                        <a:t>3.4 Bemötande</a:t>
                      </a:r>
                      <a:endParaRPr lang="sv-SE" sz="1800" b="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678</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541</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726</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extLst>
                  <a:ext uri="{0D108BD9-81ED-4DB2-BD59-A6C34878D82A}">
                    <a16:rowId xmlns:a16="http://schemas.microsoft.com/office/drawing/2014/main" val="4242917325"/>
                  </a:ext>
                </a:extLst>
              </a:tr>
              <a:tr h="334190">
                <a:tc>
                  <a:txBody>
                    <a:bodyPr/>
                    <a:lstStyle/>
                    <a:p>
                      <a:pPr>
                        <a:spcAft>
                          <a:spcPts val="600"/>
                        </a:spcAft>
                      </a:pPr>
                      <a:r>
                        <a:rPr lang="sv-SE" sz="1800" b="0">
                          <a:effectLst/>
                        </a:rPr>
                        <a:t>3.1 Information</a:t>
                      </a:r>
                      <a:endParaRPr lang="sv-SE" sz="1800" b="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559</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572</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615</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extLst>
                  <a:ext uri="{0D108BD9-81ED-4DB2-BD59-A6C34878D82A}">
                    <a16:rowId xmlns:a16="http://schemas.microsoft.com/office/drawing/2014/main" val="3025192050"/>
                  </a:ext>
                </a:extLst>
              </a:tr>
              <a:tr h="334190">
                <a:tc>
                  <a:txBody>
                    <a:bodyPr/>
                    <a:lstStyle/>
                    <a:p>
                      <a:pPr>
                        <a:spcAft>
                          <a:spcPts val="600"/>
                        </a:spcAft>
                      </a:pPr>
                      <a:r>
                        <a:rPr lang="sv-SE" sz="1800" b="0" dirty="0">
                          <a:effectLst/>
                        </a:rPr>
                        <a:t>6.1 Tillgänglighet till vården</a:t>
                      </a:r>
                      <a:endParaRPr lang="sv-SE" sz="1800" b="0" dirty="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532</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336</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484</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extLst>
                  <a:ext uri="{0D108BD9-81ED-4DB2-BD59-A6C34878D82A}">
                    <a16:rowId xmlns:a16="http://schemas.microsoft.com/office/drawing/2014/main" val="3575588369"/>
                  </a:ext>
                </a:extLst>
              </a:tr>
              <a:tr h="334190">
                <a:tc>
                  <a:txBody>
                    <a:bodyPr/>
                    <a:lstStyle/>
                    <a:p>
                      <a:pPr>
                        <a:spcAft>
                          <a:spcPts val="600"/>
                        </a:spcAft>
                      </a:pPr>
                      <a:r>
                        <a:rPr lang="sv-SE" sz="1800" b="0" dirty="0">
                          <a:effectLst/>
                        </a:rPr>
                        <a:t>1.3 Behandling</a:t>
                      </a:r>
                      <a:endParaRPr lang="sv-SE" sz="1800" b="0" dirty="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395</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354</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450</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extLst>
                  <a:ext uri="{0D108BD9-81ED-4DB2-BD59-A6C34878D82A}">
                    <a16:rowId xmlns:a16="http://schemas.microsoft.com/office/drawing/2014/main" val="2813907318"/>
                  </a:ext>
                </a:extLst>
              </a:tr>
              <a:tr h="334190">
                <a:tc>
                  <a:txBody>
                    <a:bodyPr/>
                    <a:lstStyle/>
                    <a:p>
                      <a:pPr>
                        <a:spcAft>
                          <a:spcPts val="600"/>
                        </a:spcAft>
                      </a:pPr>
                      <a:r>
                        <a:rPr lang="sv-SE" sz="1800" b="0" dirty="0">
                          <a:effectLst/>
                        </a:rPr>
                        <a:t>3.2 Delaktig</a:t>
                      </a:r>
                      <a:endParaRPr lang="sv-SE" sz="1800" b="0" dirty="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230</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266</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290</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extLst>
                  <a:ext uri="{0D108BD9-81ED-4DB2-BD59-A6C34878D82A}">
                    <a16:rowId xmlns:a16="http://schemas.microsoft.com/office/drawing/2014/main" val="2470856465"/>
                  </a:ext>
                </a:extLst>
              </a:tr>
              <a:tr h="334190">
                <a:tc>
                  <a:txBody>
                    <a:bodyPr/>
                    <a:lstStyle/>
                    <a:p>
                      <a:pPr>
                        <a:spcAft>
                          <a:spcPts val="600"/>
                        </a:spcAft>
                      </a:pPr>
                      <a:r>
                        <a:rPr lang="sv-SE" sz="1800" b="0">
                          <a:effectLst/>
                        </a:rPr>
                        <a:t>1.4 Läkemedel</a:t>
                      </a:r>
                      <a:endParaRPr lang="sv-SE" sz="1800" b="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246</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221</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276</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extLst>
                  <a:ext uri="{0D108BD9-81ED-4DB2-BD59-A6C34878D82A}">
                    <a16:rowId xmlns:a16="http://schemas.microsoft.com/office/drawing/2014/main" val="3207341105"/>
                  </a:ext>
                </a:extLst>
              </a:tr>
              <a:tr h="334190">
                <a:tc>
                  <a:txBody>
                    <a:bodyPr/>
                    <a:lstStyle/>
                    <a:p>
                      <a:pPr>
                        <a:spcAft>
                          <a:spcPts val="600"/>
                        </a:spcAft>
                      </a:pPr>
                      <a:r>
                        <a:rPr lang="sv-SE" sz="1800" b="0">
                          <a:effectLst/>
                        </a:rPr>
                        <a:t>6.2 Väntetider i vården</a:t>
                      </a:r>
                      <a:endParaRPr lang="sv-SE" sz="1800" b="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362</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dirty="0">
                          <a:effectLst/>
                        </a:rPr>
                        <a:t>179</a:t>
                      </a:r>
                      <a:endParaRPr lang="sv-SE" sz="1800" dirty="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262</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extLst>
                  <a:ext uri="{0D108BD9-81ED-4DB2-BD59-A6C34878D82A}">
                    <a16:rowId xmlns:a16="http://schemas.microsoft.com/office/drawing/2014/main" val="2523300379"/>
                  </a:ext>
                </a:extLst>
              </a:tr>
              <a:tr h="334190">
                <a:tc>
                  <a:txBody>
                    <a:bodyPr/>
                    <a:lstStyle/>
                    <a:p>
                      <a:pPr>
                        <a:spcAft>
                          <a:spcPts val="600"/>
                        </a:spcAft>
                      </a:pPr>
                      <a:r>
                        <a:rPr lang="sv-SE" sz="1800" b="0" dirty="0">
                          <a:effectLst/>
                        </a:rPr>
                        <a:t>2.1 Resultat</a:t>
                      </a:r>
                      <a:endParaRPr lang="sv-SE" sz="1800" b="0" dirty="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286</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241</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210</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extLst>
                  <a:ext uri="{0D108BD9-81ED-4DB2-BD59-A6C34878D82A}">
                    <a16:rowId xmlns:a16="http://schemas.microsoft.com/office/drawing/2014/main" val="1045291458"/>
                  </a:ext>
                </a:extLst>
              </a:tr>
              <a:tr h="617482">
                <a:tc>
                  <a:txBody>
                    <a:bodyPr/>
                    <a:lstStyle/>
                    <a:p>
                      <a:pPr>
                        <a:spcAft>
                          <a:spcPts val="600"/>
                        </a:spcAft>
                      </a:pPr>
                      <a:r>
                        <a:rPr lang="sv-SE" sz="1800" b="0" dirty="0">
                          <a:effectLst/>
                        </a:rPr>
                        <a:t>8.1 Brister i hantering av kallelser, remisser, mm</a:t>
                      </a:r>
                      <a:endParaRPr lang="sv-SE" sz="1800" b="0" dirty="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189</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a:effectLst/>
                        </a:rPr>
                        <a:t>154</a:t>
                      </a:r>
                      <a:endParaRPr lang="sv-SE" sz="180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tc>
                  <a:txBody>
                    <a:bodyPr/>
                    <a:lstStyle/>
                    <a:p>
                      <a:pPr algn="r">
                        <a:spcAft>
                          <a:spcPts val="600"/>
                        </a:spcAft>
                      </a:pPr>
                      <a:r>
                        <a:rPr lang="sv-SE" sz="1800" dirty="0">
                          <a:effectLst/>
                        </a:rPr>
                        <a:t>181</a:t>
                      </a:r>
                      <a:endParaRPr lang="sv-SE" sz="1800" dirty="0">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tc>
                <a:extLst>
                  <a:ext uri="{0D108BD9-81ED-4DB2-BD59-A6C34878D82A}">
                    <a16:rowId xmlns:a16="http://schemas.microsoft.com/office/drawing/2014/main" val="2561536652"/>
                  </a:ext>
                </a:extLst>
              </a:tr>
            </a:tbl>
          </a:graphicData>
        </a:graphic>
      </p:graphicFrame>
      <p:graphicFrame>
        <p:nvGraphicFramePr>
          <p:cNvPr id="2" name="Tabell 1">
            <a:extLst>
              <a:ext uri="{FF2B5EF4-FFF2-40B4-BE49-F238E27FC236}">
                <a16:creationId xmlns:a16="http://schemas.microsoft.com/office/drawing/2014/main" id="{B1079890-0378-49E2-97D3-96313B8B75BF}"/>
              </a:ext>
            </a:extLst>
          </p:cNvPr>
          <p:cNvGraphicFramePr>
            <a:graphicFrameLocks noGrp="1"/>
          </p:cNvGraphicFramePr>
          <p:nvPr>
            <p:extLst>
              <p:ext uri="{D42A27DB-BD31-4B8C-83A1-F6EECF244321}">
                <p14:modId xmlns:p14="http://schemas.microsoft.com/office/powerpoint/2010/main" val="3142435222"/>
              </p:ext>
            </p:extLst>
          </p:nvPr>
        </p:nvGraphicFramePr>
        <p:xfrm>
          <a:off x="6223817" y="1600201"/>
          <a:ext cx="1548583" cy="4511623"/>
        </p:xfrm>
        <a:graphic>
          <a:graphicData uri="http://schemas.openxmlformats.org/drawingml/2006/table">
            <a:tbl>
              <a:tblPr firstRow="1" firstCol="1" bandRow="1">
                <a:tableStyleId>{5C22544A-7EE6-4342-B048-85BDC9FD1C3A}</a:tableStyleId>
              </a:tblPr>
              <a:tblGrid>
                <a:gridCol w="1548583">
                  <a:extLst>
                    <a:ext uri="{9D8B030D-6E8A-4147-A177-3AD203B41FA5}">
                      <a16:colId xmlns:a16="http://schemas.microsoft.com/office/drawing/2014/main" val="4028467031"/>
                    </a:ext>
                  </a:extLst>
                </a:gridCol>
              </a:tblGrid>
              <a:tr h="624814">
                <a:tc>
                  <a:txBody>
                    <a:bodyPr/>
                    <a:lstStyle/>
                    <a:p>
                      <a:pPr>
                        <a:spcAft>
                          <a:spcPts val="600"/>
                        </a:spcAft>
                      </a:pPr>
                      <a:r>
                        <a:rPr lang="sv-SE" sz="1800" dirty="0">
                          <a:solidFill>
                            <a:schemeClr val="tx1"/>
                          </a:solidFill>
                          <a:effectLst/>
                        </a:rPr>
                        <a:t>2021 kommunerna</a:t>
                      </a:r>
                      <a:endParaRPr lang="sv-SE" sz="1800" dirty="0">
                        <a:solidFill>
                          <a:schemeClr val="tx1"/>
                        </a:solidFill>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solidFill>
                      <a:schemeClr val="accent6"/>
                    </a:solidFill>
                  </a:tcPr>
                </a:tc>
                <a:extLst>
                  <a:ext uri="{0D108BD9-81ED-4DB2-BD59-A6C34878D82A}">
                    <a16:rowId xmlns:a16="http://schemas.microsoft.com/office/drawing/2014/main" val="2026837310"/>
                  </a:ext>
                </a:extLst>
              </a:tr>
              <a:tr h="602852">
                <a:tc>
                  <a:txBody>
                    <a:bodyPr/>
                    <a:lstStyle/>
                    <a:p>
                      <a:pPr algn="r">
                        <a:spcAft>
                          <a:spcPts val="600"/>
                        </a:spcAft>
                      </a:pPr>
                      <a:r>
                        <a:rPr lang="sv-SE" sz="1800" b="0" dirty="0">
                          <a:solidFill>
                            <a:schemeClr val="tx1"/>
                          </a:solidFill>
                          <a:effectLst/>
                        </a:rPr>
                        <a:t>20</a:t>
                      </a:r>
                      <a:endParaRPr lang="sv-SE" sz="1800" b="0" dirty="0">
                        <a:solidFill>
                          <a:schemeClr val="tx1"/>
                        </a:solidFill>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solidFill>
                      <a:schemeClr val="accent6"/>
                    </a:solidFill>
                  </a:tcPr>
                </a:tc>
                <a:extLst>
                  <a:ext uri="{0D108BD9-81ED-4DB2-BD59-A6C34878D82A}">
                    <a16:rowId xmlns:a16="http://schemas.microsoft.com/office/drawing/2014/main" val="1717483393"/>
                  </a:ext>
                </a:extLst>
              </a:tr>
              <a:tr h="330200">
                <a:tc>
                  <a:txBody>
                    <a:bodyPr/>
                    <a:lstStyle/>
                    <a:p>
                      <a:pPr algn="r">
                        <a:spcAft>
                          <a:spcPts val="600"/>
                        </a:spcAft>
                      </a:pPr>
                      <a:r>
                        <a:rPr lang="sv-SE" sz="1800" b="0" dirty="0">
                          <a:solidFill>
                            <a:schemeClr val="tx1"/>
                          </a:solidFill>
                          <a:effectLst/>
                        </a:rPr>
                        <a:t>13</a:t>
                      </a:r>
                      <a:endParaRPr lang="sv-SE" sz="1800" b="0" dirty="0">
                        <a:solidFill>
                          <a:schemeClr val="tx1"/>
                        </a:solidFill>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solidFill>
                      <a:schemeClr val="accent6"/>
                    </a:solidFill>
                  </a:tcPr>
                </a:tc>
                <a:extLst>
                  <a:ext uri="{0D108BD9-81ED-4DB2-BD59-A6C34878D82A}">
                    <a16:rowId xmlns:a16="http://schemas.microsoft.com/office/drawing/2014/main" val="1733209017"/>
                  </a:ext>
                </a:extLst>
              </a:tr>
              <a:tr h="360888">
                <a:tc>
                  <a:txBody>
                    <a:bodyPr/>
                    <a:lstStyle/>
                    <a:p>
                      <a:pPr algn="r">
                        <a:spcAft>
                          <a:spcPts val="600"/>
                        </a:spcAft>
                      </a:pPr>
                      <a:r>
                        <a:rPr lang="sv-SE" sz="1800" b="0" dirty="0">
                          <a:solidFill>
                            <a:schemeClr val="tx1"/>
                          </a:solidFill>
                          <a:effectLst/>
                          <a:latin typeface="+mn-lt"/>
                          <a:ea typeface="MS Mincho" panose="02020609040205080304" pitchFamily="49" charset="-128"/>
                          <a:cs typeface="Times New Roman" panose="02020603050405020304" pitchFamily="18" charset="0"/>
                        </a:rPr>
                        <a:t>7</a:t>
                      </a:r>
                    </a:p>
                  </a:txBody>
                  <a:tcPr marL="55180" marR="55180" marT="0" marB="0">
                    <a:solidFill>
                      <a:schemeClr val="accent6"/>
                    </a:solidFill>
                  </a:tcPr>
                </a:tc>
                <a:extLst>
                  <a:ext uri="{0D108BD9-81ED-4DB2-BD59-A6C34878D82A}">
                    <a16:rowId xmlns:a16="http://schemas.microsoft.com/office/drawing/2014/main" val="2580066784"/>
                  </a:ext>
                </a:extLst>
              </a:tr>
              <a:tr h="325057">
                <a:tc>
                  <a:txBody>
                    <a:bodyPr/>
                    <a:lstStyle/>
                    <a:p>
                      <a:pPr algn="r">
                        <a:spcAft>
                          <a:spcPts val="600"/>
                        </a:spcAft>
                      </a:pPr>
                      <a:r>
                        <a:rPr lang="sv-SE" sz="1800" b="0" dirty="0">
                          <a:solidFill>
                            <a:schemeClr val="tx1"/>
                          </a:solidFill>
                          <a:effectLst/>
                        </a:rPr>
                        <a:t>4</a:t>
                      </a:r>
                      <a:endParaRPr lang="sv-SE" sz="1800" b="0" dirty="0">
                        <a:solidFill>
                          <a:schemeClr val="tx1"/>
                        </a:solidFill>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solidFill>
                      <a:schemeClr val="accent6"/>
                    </a:solidFill>
                  </a:tcPr>
                </a:tc>
                <a:extLst>
                  <a:ext uri="{0D108BD9-81ED-4DB2-BD59-A6C34878D82A}">
                    <a16:rowId xmlns:a16="http://schemas.microsoft.com/office/drawing/2014/main" val="1178576651"/>
                  </a:ext>
                </a:extLst>
              </a:tr>
              <a:tr h="330055">
                <a:tc>
                  <a:txBody>
                    <a:bodyPr/>
                    <a:lstStyle/>
                    <a:p>
                      <a:pPr algn="r">
                        <a:spcAft>
                          <a:spcPts val="600"/>
                        </a:spcAft>
                      </a:pPr>
                      <a:r>
                        <a:rPr lang="sv-SE" sz="1800" b="0" dirty="0">
                          <a:solidFill>
                            <a:schemeClr val="tx1"/>
                          </a:solidFill>
                          <a:effectLst/>
                          <a:latin typeface="+mn-lt"/>
                          <a:ea typeface="MS Mincho" panose="02020609040205080304" pitchFamily="49" charset="-128"/>
                          <a:cs typeface="Times New Roman" panose="02020603050405020304" pitchFamily="18" charset="0"/>
                        </a:rPr>
                        <a:t>18</a:t>
                      </a:r>
                    </a:p>
                  </a:txBody>
                  <a:tcPr marL="55180" marR="55180" marT="0" marB="0">
                    <a:solidFill>
                      <a:schemeClr val="accent6"/>
                    </a:solidFill>
                  </a:tcPr>
                </a:tc>
                <a:extLst>
                  <a:ext uri="{0D108BD9-81ED-4DB2-BD59-A6C34878D82A}">
                    <a16:rowId xmlns:a16="http://schemas.microsoft.com/office/drawing/2014/main" val="3107546765"/>
                  </a:ext>
                </a:extLst>
              </a:tr>
              <a:tr h="325057">
                <a:tc>
                  <a:txBody>
                    <a:bodyPr/>
                    <a:lstStyle/>
                    <a:p>
                      <a:pPr algn="r">
                        <a:spcAft>
                          <a:spcPts val="600"/>
                        </a:spcAft>
                      </a:pPr>
                      <a:r>
                        <a:rPr lang="sv-SE" sz="1800" b="0" dirty="0">
                          <a:solidFill>
                            <a:schemeClr val="tx1"/>
                          </a:solidFill>
                          <a:effectLst/>
                          <a:latin typeface="+mn-lt"/>
                          <a:ea typeface="MS Mincho" panose="02020609040205080304" pitchFamily="49" charset="-128"/>
                          <a:cs typeface="Times New Roman" panose="02020603050405020304" pitchFamily="18" charset="0"/>
                        </a:rPr>
                        <a:t>6</a:t>
                      </a:r>
                    </a:p>
                  </a:txBody>
                  <a:tcPr marL="55180" marR="55180" marT="0" marB="0">
                    <a:solidFill>
                      <a:schemeClr val="accent6"/>
                    </a:solidFill>
                  </a:tcPr>
                </a:tc>
                <a:extLst>
                  <a:ext uri="{0D108BD9-81ED-4DB2-BD59-A6C34878D82A}">
                    <a16:rowId xmlns:a16="http://schemas.microsoft.com/office/drawing/2014/main" val="2884677680"/>
                  </a:ext>
                </a:extLst>
              </a:tr>
              <a:tr h="343809">
                <a:tc>
                  <a:txBody>
                    <a:bodyPr/>
                    <a:lstStyle/>
                    <a:p>
                      <a:pPr algn="r">
                        <a:spcAft>
                          <a:spcPts val="600"/>
                        </a:spcAft>
                      </a:pPr>
                      <a:r>
                        <a:rPr lang="sv-SE" sz="1800" b="0" dirty="0">
                          <a:solidFill>
                            <a:schemeClr val="tx1"/>
                          </a:solidFill>
                          <a:effectLst/>
                          <a:latin typeface="+mn-lt"/>
                          <a:ea typeface="MS Mincho" panose="02020609040205080304" pitchFamily="49" charset="-128"/>
                          <a:cs typeface="Times New Roman" panose="02020603050405020304" pitchFamily="18" charset="0"/>
                        </a:rPr>
                        <a:t>10</a:t>
                      </a:r>
                    </a:p>
                  </a:txBody>
                  <a:tcPr marL="55180" marR="55180" marT="0" marB="0">
                    <a:solidFill>
                      <a:schemeClr val="accent6"/>
                    </a:solidFill>
                  </a:tcPr>
                </a:tc>
                <a:extLst>
                  <a:ext uri="{0D108BD9-81ED-4DB2-BD59-A6C34878D82A}">
                    <a16:rowId xmlns:a16="http://schemas.microsoft.com/office/drawing/2014/main" val="69689376"/>
                  </a:ext>
                </a:extLst>
              </a:tr>
              <a:tr h="325057">
                <a:tc>
                  <a:txBody>
                    <a:bodyPr/>
                    <a:lstStyle/>
                    <a:p>
                      <a:pPr algn="r">
                        <a:spcAft>
                          <a:spcPts val="600"/>
                        </a:spcAft>
                      </a:pPr>
                      <a:r>
                        <a:rPr lang="sv-SE" sz="1800" b="0" dirty="0">
                          <a:solidFill>
                            <a:schemeClr val="tx1"/>
                          </a:solidFill>
                          <a:effectLst/>
                        </a:rPr>
                        <a:t>1</a:t>
                      </a:r>
                      <a:endParaRPr lang="sv-SE" sz="1800" b="0" dirty="0">
                        <a:solidFill>
                          <a:schemeClr val="tx1"/>
                        </a:solidFill>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solidFill>
                      <a:schemeClr val="accent6"/>
                    </a:solidFill>
                  </a:tcPr>
                </a:tc>
                <a:extLst>
                  <a:ext uri="{0D108BD9-81ED-4DB2-BD59-A6C34878D82A}">
                    <a16:rowId xmlns:a16="http://schemas.microsoft.com/office/drawing/2014/main" val="3598035676"/>
                  </a:ext>
                </a:extLst>
              </a:tr>
              <a:tr h="343228">
                <a:tc>
                  <a:txBody>
                    <a:bodyPr/>
                    <a:lstStyle/>
                    <a:p>
                      <a:pPr algn="r">
                        <a:spcAft>
                          <a:spcPts val="600"/>
                        </a:spcAft>
                      </a:pPr>
                      <a:r>
                        <a:rPr lang="sv-SE" sz="1800" b="0" dirty="0">
                          <a:solidFill>
                            <a:schemeClr val="tx1"/>
                          </a:solidFill>
                          <a:effectLst/>
                        </a:rPr>
                        <a:t>1</a:t>
                      </a:r>
                      <a:endParaRPr lang="sv-SE" sz="1800" b="0" dirty="0">
                        <a:solidFill>
                          <a:schemeClr val="tx1"/>
                        </a:solidFill>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solidFill>
                      <a:schemeClr val="accent6"/>
                    </a:solidFill>
                  </a:tcPr>
                </a:tc>
                <a:extLst>
                  <a:ext uri="{0D108BD9-81ED-4DB2-BD59-A6C34878D82A}">
                    <a16:rowId xmlns:a16="http://schemas.microsoft.com/office/drawing/2014/main" val="607607173"/>
                  </a:ext>
                </a:extLst>
              </a:tr>
              <a:tr h="600606">
                <a:tc>
                  <a:txBody>
                    <a:bodyPr/>
                    <a:lstStyle/>
                    <a:p>
                      <a:pPr algn="r">
                        <a:spcAft>
                          <a:spcPts val="600"/>
                        </a:spcAft>
                      </a:pPr>
                      <a:endParaRPr lang="sv-SE" sz="1800" b="0" dirty="0">
                        <a:solidFill>
                          <a:schemeClr val="tx1"/>
                        </a:solidFill>
                        <a:effectLst/>
                        <a:latin typeface="Times" panose="02020603050405020304" pitchFamily="18" charset="0"/>
                        <a:ea typeface="MS Mincho" panose="02020609040205080304" pitchFamily="49" charset="-128"/>
                        <a:cs typeface="Times New Roman" panose="02020603050405020304" pitchFamily="18" charset="0"/>
                      </a:endParaRPr>
                    </a:p>
                  </a:txBody>
                  <a:tcPr marL="55180" marR="55180" marT="0" marB="0">
                    <a:solidFill>
                      <a:schemeClr val="accent6"/>
                    </a:solidFill>
                  </a:tcPr>
                </a:tc>
                <a:extLst>
                  <a:ext uri="{0D108BD9-81ED-4DB2-BD59-A6C34878D82A}">
                    <a16:rowId xmlns:a16="http://schemas.microsoft.com/office/drawing/2014/main" val="2516307296"/>
                  </a:ext>
                </a:extLst>
              </a:tr>
            </a:tbl>
          </a:graphicData>
        </a:graphic>
      </p:graphicFrame>
    </p:spTree>
    <p:extLst>
      <p:ext uri="{BB962C8B-B14F-4D97-AF65-F5344CB8AC3E}">
        <p14:creationId xmlns:p14="http://schemas.microsoft.com/office/powerpoint/2010/main" val="4160387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68D74D-508A-44BB-8A17-2529A70654DD}"/>
              </a:ext>
            </a:extLst>
          </p:cNvPr>
          <p:cNvSpPr>
            <a:spLocks noGrp="1"/>
          </p:cNvSpPr>
          <p:nvPr>
            <p:ph type="title"/>
          </p:nvPr>
        </p:nvSpPr>
        <p:spPr/>
        <p:txBody>
          <a:bodyPr/>
          <a:lstStyle/>
          <a:p>
            <a:r>
              <a:rPr lang="sv-SE" dirty="0"/>
              <a:t>Vad innehåller klagomålen? </a:t>
            </a:r>
          </a:p>
        </p:txBody>
      </p:sp>
      <p:sp>
        <p:nvSpPr>
          <p:cNvPr id="3" name="Platshållare för text 2">
            <a:extLst>
              <a:ext uri="{FF2B5EF4-FFF2-40B4-BE49-F238E27FC236}">
                <a16:creationId xmlns:a16="http://schemas.microsoft.com/office/drawing/2014/main" id="{11F4E55F-4AC7-4499-A5A5-7759B6AF7518}"/>
              </a:ext>
            </a:extLst>
          </p:cNvPr>
          <p:cNvSpPr>
            <a:spLocks noGrp="1"/>
          </p:cNvSpPr>
          <p:nvPr>
            <p:ph type="body" idx="1"/>
          </p:nvPr>
        </p:nvSpPr>
        <p:spPr/>
        <p:txBody>
          <a:bodyPr/>
          <a:lstStyle/>
          <a:p>
            <a:r>
              <a:rPr lang="sv-SE" dirty="0"/>
              <a:t>Analysen av klagomål på kommunal hälso- och sjukvård, februari 2022.</a:t>
            </a:r>
          </a:p>
        </p:txBody>
      </p:sp>
    </p:spTree>
    <p:extLst>
      <p:ext uri="{BB962C8B-B14F-4D97-AF65-F5344CB8AC3E}">
        <p14:creationId xmlns:p14="http://schemas.microsoft.com/office/powerpoint/2010/main" val="291251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FD1041-3937-4F87-A598-B27E01642FC2}"/>
              </a:ext>
            </a:extLst>
          </p:cNvPr>
          <p:cNvSpPr>
            <a:spLocks noGrp="1"/>
          </p:cNvSpPr>
          <p:nvPr>
            <p:ph type="title"/>
          </p:nvPr>
        </p:nvSpPr>
        <p:spPr/>
        <p:txBody>
          <a:bodyPr/>
          <a:lstStyle/>
          <a:p>
            <a:r>
              <a:rPr lang="sv-SE" dirty="0"/>
              <a:t>Vård och behandling</a:t>
            </a:r>
          </a:p>
        </p:txBody>
      </p:sp>
      <p:sp>
        <p:nvSpPr>
          <p:cNvPr id="3" name="Platshållare för innehåll 2">
            <a:extLst>
              <a:ext uri="{FF2B5EF4-FFF2-40B4-BE49-F238E27FC236}">
                <a16:creationId xmlns:a16="http://schemas.microsoft.com/office/drawing/2014/main" id="{6AB412BF-1E70-48CA-9373-34F16B4C305F}"/>
              </a:ext>
            </a:extLst>
          </p:cNvPr>
          <p:cNvSpPr>
            <a:spLocks noGrp="1"/>
          </p:cNvSpPr>
          <p:nvPr>
            <p:ph sz="half" idx="1"/>
          </p:nvPr>
        </p:nvSpPr>
        <p:spPr/>
        <p:txBody>
          <a:bodyPr/>
          <a:lstStyle/>
          <a:p>
            <a:pPr marL="0" indent="0">
              <a:buNone/>
            </a:pPr>
            <a:r>
              <a:rPr lang="sv-SE" sz="2800" dirty="0"/>
              <a:t>Flera synpunkter gäller vårdpersonalens medicinska kompetens, som närstående menar är för låg för att de ska kunna göra rätt bedömningar så att rätt behandling kan sättas in i rätt tid. Närstående menar att bristen i medicinsk kompetens i några fall har lett till sjukhusvård</a:t>
            </a:r>
          </a:p>
        </p:txBody>
      </p:sp>
      <p:sp>
        <p:nvSpPr>
          <p:cNvPr id="4" name="Platshållare för innehåll 3">
            <a:extLst>
              <a:ext uri="{FF2B5EF4-FFF2-40B4-BE49-F238E27FC236}">
                <a16:creationId xmlns:a16="http://schemas.microsoft.com/office/drawing/2014/main" id="{46EB796A-D071-48FB-8E6D-925187C68717}"/>
              </a:ext>
            </a:extLst>
          </p:cNvPr>
          <p:cNvSpPr>
            <a:spLocks noGrp="1"/>
          </p:cNvSpPr>
          <p:nvPr>
            <p:ph sz="half" idx="2"/>
          </p:nvPr>
        </p:nvSpPr>
        <p:spPr/>
        <p:txBody>
          <a:bodyPr/>
          <a:lstStyle/>
          <a:p>
            <a:pPr marL="0" indent="0">
              <a:buNone/>
            </a:pPr>
            <a:r>
              <a:rPr lang="sv-SE" sz="2800" dirty="0"/>
              <a:t>Andra exempel är:</a:t>
            </a:r>
          </a:p>
          <a:p>
            <a:r>
              <a:rPr lang="sv-SE" sz="2800" dirty="0"/>
              <a:t>läkemedelshantering, uteblivna doser, bristande uppföljning,</a:t>
            </a:r>
          </a:p>
          <a:p>
            <a:r>
              <a:rPr lang="sv-SE" sz="2800" dirty="0"/>
              <a:t>brister i behandling av sår,</a:t>
            </a:r>
          </a:p>
          <a:p>
            <a:r>
              <a:rPr lang="sv-SE" sz="2800" dirty="0"/>
              <a:t>fallskador, avvikelserapporter har inte upprättats.</a:t>
            </a:r>
          </a:p>
        </p:txBody>
      </p:sp>
    </p:spTree>
    <p:extLst>
      <p:ext uri="{BB962C8B-B14F-4D97-AF65-F5344CB8AC3E}">
        <p14:creationId xmlns:p14="http://schemas.microsoft.com/office/powerpoint/2010/main" val="111270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BB21AE-C83F-43E0-89FF-BE56EE18FB34}"/>
              </a:ext>
            </a:extLst>
          </p:cNvPr>
          <p:cNvSpPr>
            <a:spLocks noGrp="1"/>
          </p:cNvSpPr>
          <p:nvPr>
            <p:ph type="title"/>
          </p:nvPr>
        </p:nvSpPr>
        <p:spPr/>
        <p:txBody>
          <a:bodyPr/>
          <a:lstStyle/>
          <a:p>
            <a:r>
              <a:rPr lang="sv-SE" dirty="0"/>
              <a:t>Patientnämnden samverkar med</a:t>
            </a:r>
          </a:p>
        </p:txBody>
      </p:sp>
      <p:sp>
        <p:nvSpPr>
          <p:cNvPr id="5" name="Platshållare för text 4">
            <a:extLst>
              <a:ext uri="{FF2B5EF4-FFF2-40B4-BE49-F238E27FC236}">
                <a16:creationId xmlns:a16="http://schemas.microsoft.com/office/drawing/2014/main" id="{D7A3CD6B-7AC1-479B-BEF4-9778E9EF905A}"/>
              </a:ext>
            </a:extLst>
          </p:cNvPr>
          <p:cNvSpPr>
            <a:spLocks noGrp="1"/>
          </p:cNvSpPr>
          <p:nvPr>
            <p:ph type="body" idx="1"/>
          </p:nvPr>
        </p:nvSpPr>
        <p:spPr/>
        <p:txBody>
          <a:bodyPr/>
          <a:lstStyle/>
          <a:p>
            <a:r>
              <a:rPr lang="sv-SE" dirty="0"/>
              <a:t>Tillsyn</a:t>
            </a:r>
          </a:p>
        </p:txBody>
      </p:sp>
      <p:sp>
        <p:nvSpPr>
          <p:cNvPr id="6" name="Platshållare för text 5">
            <a:extLst>
              <a:ext uri="{FF2B5EF4-FFF2-40B4-BE49-F238E27FC236}">
                <a16:creationId xmlns:a16="http://schemas.microsoft.com/office/drawing/2014/main" id="{EEDC656E-4777-4C55-A43A-F9127780FE07}"/>
              </a:ext>
            </a:extLst>
          </p:cNvPr>
          <p:cNvSpPr>
            <a:spLocks noGrp="1"/>
          </p:cNvSpPr>
          <p:nvPr>
            <p:ph type="body" sz="quarter" idx="3"/>
          </p:nvPr>
        </p:nvSpPr>
        <p:spPr/>
        <p:txBody>
          <a:bodyPr/>
          <a:lstStyle/>
          <a:p>
            <a:r>
              <a:rPr lang="sv-SE" dirty="0"/>
              <a:t>Klagomålsystemets ”tre” vägar in</a:t>
            </a:r>
          </a:p>
        </p:txBody>
      </p:sp>
      <p:cxnSp>
        <p:nvCxnSpPr>
          <p:cNvPr id="8" name="Rak pil 5">
            <a:extLst>
              <a:ext uri="{FF2B5EF4-FFF2-40B4-BE49-F238E27FC236}">
                <a16:creationId xmlns:a16="http://schemas.microsoft.com/office/drawing/2014/main" id="{4C04FC54-EDC5-48C7-9339-A5B9C2A69D9B}"/>
              </a:ext>
            </a:extLst>
          </p:cNvPr>
          <p:cNvCxnSpPr>
            <a:cxnSpLocks/>
            <a:stCxn id="26" idx="3"/>
            <a:endCxn id="11" idx="2"/>
          </p:cNvCxnSpPr>
          <p:nvPr/>
        </p:nvCxnSpPr>
        <p:spPr>
          <a:xfrm flipV="1">
            <a:off x="7332033" y="2964024"/>
            <a:ext cx="1731805" cy="713903"/>
          </a:xfrm>
          <a:prstGeom prst="straightConnector1">
            <a:avLst/>
          </a:prstGeom>
          <a:ln>
            <a:solidFill>
              <a:schemeClr val="accent3"/>
            </a:solidFill>
            <a:tailEnd type="triangle"/>
          </a:ln>
        </p:spPr>
        <p:style>
          <a:lnRef idx="3">
            <a:schemeClr val="accent2"/>
          </a:lnRef>
          <a:fillRef idx="0">
            <a:schemeClr val="accent2"/>
          </a:fillRef>
          <a:effectRef idx="2">
            <a:schemeClr val="accent2"/>
          </a:effectRef>
          <a:fontRef idx="minor">
            <a:schemeClr val="tx1"/>
          </a:fontRef>
        </p:style>
      </p:cxnSp>
      <p:sp>
        <p:nvSpPr>
          <p:cNvPr id="9" name="textruta 8">
            <a:extLst>
              <a:ext uri="{FF2B5EF4-FFF2-40B4-BE49-F238E27FC236}">
                <a16:creationId xmlns:a16="http://schemas.microsoft.com/office/drawing/2014/main" id="{79690354-6DF2-4A61-BA51-C2560FEB7D25}"/>
              </a:ext>
            </a:extLst>
          </p:cNvPr>
          <p:cNvSpPr txBox="1"/>
          <p:nvPr/>
        </p:nvSpPr>
        <p:spPr>
          <a:xfrm>
            <a:off x="7997239" y="4393565"/>
            <a:ext cx="2133198" cy="442674"/>
          </a:xfrm>
          <a:prstGeom prst="roundRect">
            <a:avLst/>
          </a:prstGeom>
          <a:solidFill>
            <a:schemeClr val="accent1"/>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sv-SE" sz="2000" dirty="0"/>
              <a:t>Regional vård</a:t>
            </a:r>
          </a:p>
        </p:txBody>
      </p:sp>
      <p:cxnSp>
        <p:nvCxnSpPr>
          <p:cNvPr id="10" name="Rak pil 7">
            <a:extLst>
              <a:ext uri="{FF2B5EF4-FFF2-40B4-BE49-F238E27FC236}">
                <a16:creationId xmlns:a16="http://schemas.microsoft.com/office/drawing/2014/main" id="{A4EF8649-CA9D-4736-8973-4053A2C8BCDB}"/>
              </a:ext>
            </a:extLst>
          </p:cNvPr>
          <p:cNvCxnSpPr>
            <a:cxnSpLocks/>
            <a:stCxn id="26" idx="3"/>
            <a:endCxn id="9" idx="0"/>
          </p:cNvCxnSpPr>
          <p:nvPr/>
        </p:nvCxnSpPr>
        <p:spPr>
          <a:xfrm>
            <a:off x="7332033" y="3677927"/>
            <a:ext cx="1731805" cy="715638"/>
          </a:xfrm>
          <a:prstGeom prst="straightConnector1">
            <a:avLst/>
          </a:prstGeom>
          <a:ln>
            <a:solidFill>
              <a:schemeClr val="accent3"/>
            </a:solidFill>
            <a:tailEnd type="triangle"/>
          </a:ln>
        </p:spPr>
        <p:style>
          <a:lnRef idx="3">
            <a:schemeClr val="accent2"/>
          </a:lnRef>
          <a:fillRef idx="0">
            <a:schemeClr val="accent2"/>
          </a:fillRef>
          <a:effectRef idx="2">
            <a:schemeClr val="accent2"/>
          </a:effectRef>
          <a:fontRef idx="minor">
            <a:schemeClr val="tx1"/>
          </a:fontRef>
        </p:style>
      </p:cxnSp>
      <p:sp>
        <p:nvSpPr>
          <p:cNvPr id="11" name="textruta 10">
            <a:extLst>
              <a:ext uri="{FF2B5EF4-FFF2-40B4-BE49-F238E27FC236}">
                <a16:creationId xmlns:a16="http://schemas.microsoft.com/office/drawing/2014/main" id="{63BC8D8C-1FBF-43D9-BDA8-EBD3529F6DEE}"/>
              </a:ext>
            </a:extLst>
          </p:cNvPr>
          <p:cNvSpPr txBox="1"/>
          <p:nvPr/>
        </p:nvSpPr>
        <p:spPr>
          <a:xfrm>
            <a:off x="7833141" y="2521350"/>
            <a:ext cx="2461394" cy="442674"/>
          </a:xfrm>
          <a:prstGeom prst="roundRect">
            <a:avLst/>
          </a:prstGeom>
          <a:solidFill>
            <a:schemeClr val="accent1"/>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sv-SE" sz="2000" dirty="0"/>
              <a:t>Patientnämnden</a:t>
            </a:r>
          </a:p>
        </p:txBody>
      </p:sp>
      <p:sp>
        <p:nvSpPr>
          <p:cNvPr id="12" name="textruta 11">
            <a:extLst>
              <a:ext uri="{FF2B5EF4-FFF2-40B4-BE49-F238E27FC236}">
                <a16:creationId xmlns:a16="http://schemas.microsoft.com/office/drawing/2014/main" id="{DD633D80-54A9-48C4-8085-7E9B7EF9978B}"/>
              </a:ext>
            </a:extLst>
          </p:cNvPr>
          <p:cNvSpPr txBox="1"/>
          <p:nvPr/>
        </p:nvSpPr>
        <p:spPr>
          <a:xfrm>
            <a:off x="10387942" y="3434963"/>
            <a:ext cx="819969" cy="442674"/>
          </a:xfrm>
          <a:prstGeom prst="roundRect">
            <a:avLst/>
          </a:prstGeom>
          <a:solidFill>
            <a:schemeClr val="accent1"/>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sv-SE" sz="2000" dirty="0"/>
              <a:t>IVO</a:t>
            </a:r>
          </a:p>
        </p:txBody>
      </p:sp>
      <p:cxnSp>
        <p:nvCxnSpPr>
          <p:cNvPr id="13" name="Rak pil 13">
            <a:extLst>
              <a:ext uri="{FF2B5EF4-FFF2-40B4-BE49-F238E27FC236}">
                <a16:creationId xmlns:a16="http://schemas.microsoft.com/office/drawing/2014/main" id="{E631CA69-E053-4C8F-A305-017E86502E68}"/>
              </a:ext>
            </a:extLst>
          </p:cNvPr>
          <p:cNvCxnSpPr>
            <a:cxnSpLocks/>
            <a:stCxn id="26" idx="3"/>
            <a:endCxn id="12" idx="1"/>
          </p:cNvCxnSpPr>
          <p:nvPr/>
        </p:nvCxnSpPr>
        <p:spPr>
          <a:xfrm flipV="1">
            <a:off x="7332033" y="3656300"/>
            <a:ext cx="3055909" cy="21627"/>
          </a:xfrm>
          <a:prstGeom prst="straightConnector1">
            <a:avLst/>
          </a:prstGeom>
          <a:ln>
            <a:solidFill>
              <a:schemeClr val="accent3"/>
            </a:solidFill>
            <a:prstDash val="dash"/>
            <a:tailEnd type="triangle"/>
          </a:ln>
        </p:spPr>
        <p:style>
          <a:lnRef idx="3">
            <a:schemeClr val="accent3"/>
          </a:lnRef>
          <a:fillRef idx="0">
            <a:schemeClr val="accent3"/>
          </a:fillRef>
          <a:effectRef idx="2">
            <a:schemeClr val="accent3"/>
          </a:effectRef>
          <a:fontRef idx="minor">
            <a:schemeClr val="tx1"/>
          </a:fontRef>
        </p:style>
      </p:cxnSp>
      <p:sp>
        <p:nvSpPr>
          <p:cNvPr id="15" name="textruta 14">
            <a:extLst>
              <a:ext uri="{FF2B5EF4-FFF2-40B4-BE49-F238E27FC236}">
                <a16:creationId xmlns:a16="http://schemas.microsoft.com/office/drawing/2014/main" id="{F43BECC0-0E9F-4958-A86F-994F9EF4FF51}"/>
              </a:ext>
            </a:extLst>
          </p:cNvPr>
          <p:cNvSpPr txBox="1"/>
          <p:nvPr/>
        </p:nvSpPr>
        <p:spPr>
          <a:xfrm>
            <a:off x="7997239" y="4941522"/>
            <a:ext cx="2406620" cy="442674"/>
          </a:xfrm>
          <a:prstGeom prst="roundRect">
            <a:avLst/>
          </a:prstGeom>
          <a:solidFill>
            <a:schemeClr val="accent1"/>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sv-SE" sz="2000" dirty="0"/>
              <a:t>Kommunal vård</a:t>
            </a:r>
          </a:p>
        </p:txBody>
      </p:sp>
      <p:sp>
        <p:nvSpPr>
          <p:cNvPr id="16" name="textruta 15">
            <a:extLst>
              <a:ext uri="{FF2B5EF4-FFF2-40B4-BE49-F238E27FC236}">
                <a16:creationId xmlns:a16="http://schemas.microsoft.com/office/drawing/2014/main" id="{992545DC-26EA-4116-B3AA-3489024347ED}"/>
              </a:ext>
            </a:extLst>
          </p:cNvPr>
          <p:cNvSpPr txBox="1"/>
          <p:nvPr/>
        </p:nvSpPr>
        <p:spPr>
          <a:xfrm>
            <a:off x="7997239" y="5489479"/>
            <a:ext cx="2318092" cy="442674"/>
          </a:xfrm>
          <a:prstGeom prst="roundRect">
            <a:avLst/>
          </a:prstGeom>
          <a:solidFill>
            <a:schemeClr val="accent1"/>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sv-SE" sz="2000" dirty="0"/>
              <a:t>Privata utförare</a:t>
            </a:r>
          </a:p>
        </p:txBody>
      </p:sp>
      <p:sp>
        <p:nvSpPr>
          <p:cNvPr id="26" name="textruta 25">
            <a:extLst>
              <a:ext uri="{FF2B5EF4-FFF2-40B4-BE49-F238E27FC236}">
                <a16:creationId xmlns:a16="http://schemas.microsoft.com/office/drawing/2014/main" id="{9C2F0C8D-F8E2-403B-BD1E-FA975AB5AD94}"/>
              </a:ext>
            </a:extLst>
          </p:cNvPr>
          <p:cNvSpPr txBox="1"/>
          <p:nvPr/>
        </p:nvSpPr>
        <p:spPr>
          <a:xfrm>
            <a:off x="5683142" y="3116071"/>
            <a:ext cx="1648891" cy="1123712"/>
          </a:xfrm>
          <a:prstGeom prst="roundRect">
            <a:avLst/>
          </a:prstGeom>
          <a:solidFill>
            <a:srgbClr val="C00000"/>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sv-SE" sz="2000" dirty="0"/>
              <a:t>Synpunkt eller klagomål</a:t>
            </a:r>
          </a:p>
        </p:txBody>
      </p:sp>
      <p:sp>
        <p:nvSpPr>
          <p:cNvPr id="31" name="Platshållare för innehåll 30">
            <a:extLst>
              <a:ext uri="{FF2B5EF4-FFF2-40B4-BE49-F238E27FC236}">
                <a16:creationId xmlns:a16="http://schemas.microsoft.com/office/drawing/2014/main" id="{8BE34795-AAAB-4FB8-9F21-1E2E2BD33C64}"/>
              </a:ext>
            </a:extLst>
          </p:cNvPr>
          <p:cNvSpPr>
            <a:spLocks noGrp="1"/>
          </p:cNvSpPr>
          <p:nvPr>
            <p:ph sz="half" idx="2"/>
          </p:nvPr>
        </p:nvSpPr>
        <p:spPr/>
        <p:txBody>
          <a:bodyPr/>
          <a:lstStyle/>
          <a:p>
            <a:pPr>
              <a:spcBef>
                <a:spcPts val="0"/>
              </a:spcBef>
            </a:pPr>
            <a:r>
              <a:rPr lang="sv-SE" sz="2400" dirty="0"/>
              <a:t>Inspektionen för vård och omsorg, IVO</a:t>
            </a:r>
          </a:p>
          <a:p>
            <a:pPr>
              <a:spcBef>
                <a:spcPts val="0"/>
              </a:spcBef>
            </a:pPr>
            <a:r>
              <a:rPr lang="sv-SE" sz="2400" dirty="0"/>
              <a:t>Hälso- och sjukvårdens ansvarsnämnd, HSAN</a:t>
            </a:r>
          </a:p>
          <a:p>
            <a:pPr>
              <a:spcBef>
                <a:spcPts val="0"/>
              </a:spcBef>
            </a:pPr>
            <a:r>
              <a:rPr lang="sv-SE" sz="2400" dirty="0"/>
              <a:t>Löf (försäkringsfrågor)</a:t>
            </a:r>
            <a:br>
              <a:rPr lang="sv-SE" sz="2400" dirty="0"/>
            </a:br>
            <a:endParaRPr lang="sv-SE" sz="2400" dirty="0"/>
          </a:p>
          <a:p>
            <a:pPr>
              <a:spcBef>
                <a:spcPts val="0"/>
              </a:spcBef>
            </a:pPr>
            <a:endParaRPr lang="sv-SE" sz="2400" dirty="0"/>
          </a:p>
          <a:p>
            <a:pPr>
              <a:spcBef>
                <a:spcPts val="0"/>
              </a:spcBef>
            </a:pPr>
            <a:r>
              <a:rPr lang="sv-SE" sz="2400" dirty="0"/>
              <a:t>Socialstyrelsen</a:t>
            </a:r>
          </a:p>
          <a:p>
            <a:pPr>
              <a:spcBef>
                <a:spcPts val="0"/>
              </a:spcBef>
            </a:pPr>
            <a:r>
              <a:rPr lang="sv-SE" sz="2400" dirty="0"/>
              <a:t>Myndigheten för vård- och omsorgsanalys</a:t>
            </a:r>
          </a:p>
          <a:p>
            <a:pPr lvl="2"/>
            <a:endParaRPr lang="sv-SE" dirty="0"/>
          </a:p>
        </p:txBody>
      </p:sp>
      <p:sp>
        <p:nvSpPr>
          <p:cNvPr id="32" name="Platshållare för text 4">
            <a:extLst>
              <a:ext uri="{FF2B5EF4-FFF2-40B4-BE49-F238E27FC236}">
                <a16:creationId xmlns:a16="http://schemas.microsoft.com/office/drawing/2014/main" id="{8C95EEDE-6EE3-42B0-A36D-5E58E003B2FA}"/>
              </a:ext>
            </a:extLst>
          </p:cNvPr>
          <p:cNvSpPr txBox="1">
            <a:spLocks/>
          </p:cNvSpPr>
          <p:nvPr/>
        </p:nvSpPr>
        <p:spPr>
          <a:xfrm>
            <a:off x="609600" y="4621641"/>
            <a:ext cx="5386917" cy="639762"/>
          </a:xfrm>
          <a:prstGeom prst="rect">
            <a:avLst/>
          </a:prstGeom>
        </p:spPr>
        <p:txBody>
          <a:bodyPr anchor="b"/>
          <a:lstStyle>
            <a:lvl1pPr marL="0" indent="0" algn="l" rtl="0" eaLnBrk="1" fontAlgn="base" hangingPunct="1">
              <a:spcBef>
                <a:spcPct val="20000"/>
              </a:spcBef>
              <a:spcAft>
                <a:spcPct val="0"/>
              </a:spcAft>
              <a:buNone/>
              <a:defRPr sz="2400" b="1">
                <a:solidFill>
                  <a:schemeClr val="tx1"/>
                </a:solidFill>
                <a:latin typeface="+mn-lt"/>
                <a:ea typeface="+mn-ea"/>
                <a:cs typeface="ヒラギノ角ゴ Pro W3"/>
              </a:defRPr>
            </a:lvl1pPr>
            <a:lvl2pPr marL="457200" indent="0" algn="l" rtl="0" eaLnBrk="1" fontAlgn="base" hangingPunct="1">
              <a:spcBef>
                <a:spcPct val="20000"/>
              </a:spcBef>
              <a:spcAft>
                <a:spcPct val="0"/>
              </a:spcAft>
              <a:buNone/>
              <a:defRPr sz="2000" b="1">
                <a:solidFill>
                  <a:schemeClr val="tx1"/>
                </a:solidFill>
                <a:latin typeface="+mn-lt"/>
                <a:ea typeface="+mn-ea"/>
                <a:cs typeface="ヒラギノ角ゴ Pro W3"/>
              </a:defRPr>
            </a:lvl2pPr>
            <a:lvl3pPr marL="914400" indent="0" algn="l" rtl="0" eaLnBrk="1" fontAlgn="base" hangingPunct="1">
              <a:spcBef>
                <a:spcPct val="20000"/>
              </a:spcBef>
              <a:spcAft>
                <a:spcPct val="0"/>
              </a:spcAft>
              <a:buNone/>
              <a:defRPr sz="1800" b="1">
                <a:solidFill>
                  <a:schemeClr val="tx1"/>
                </a:solidFill>
                <a:latin typeface="+mn-lt"/>
                <a:ea typeface="+mn-ea"/>
                <a:cs typeface="ヒラギノ角ゴ Pro W3"/>
              </a:defRPr>
            </a:lvl3pPr>
            <a:lvl4pPr marL="1371600" indent="0" algn="l" rtl="0" eaLnBrk="1" fontAlgn="base" hangingPunct="1">
              <a:spcBef>
                <a:spcPct val="20000"/>
              </a:spcBef>
              <a:spcAft>
                <a:spcPct val="0"/>
              </a:spcAft>
              <a:buNone/>
              <a:defRPr sz="1600" b="1">
                <a:solidFill>
                  <a:schemeClr val="tx1"/>
                </a:solidFill>
                <a:latin typeface="+mn-lt"/>
                <a:ea typeface="+mn-ea"/>
                <a:cs typeface="ヒラギノ角ゴ Pro W3"/>
              </a:defRPr>
            </a:lvl4pPr>
            <a:lvl5pPr marL="1828800" indent="0" algn="l" rtl="0" eaLnBrk="1" fontAlgn="base" hangingPunct="1">
              <a:spcBef>
                <a:spcPct val="20000"/>
              </a:spcBef>
              <a:spcAft>
                <a:spcPct val="0"/>
              </a:spcAft>
              <a:buNone/>
              <a:defRPr sz="1600" b="1">
                <a:solidFill>
                  <a:schemeClr val="tx1"/>
                </a:solidFill>
                <a:latin typeface="+mn-lt"/>
                <a:ea typeface="+mn-ea"/>
                <a:cs typeface="ヒラギノ角ゴ Pro W3"/>
              </a:defRPr>
            </a:lvl5pPr>
            <a:lvl6pPr marL="2286000" indent="0" algn="l" rtl="0" eaLnBrk="1" fontAlgn="base" hangingPunct="1">
              <a:spcBef>
                <a:spcPct val="20000"/>
              </a:spcBef>
              <a:spcAft>
                <a:spcPct val="0"/>
              </a:spcAft>
              <a:buNone/>
              <a:defRPr sz="1600" b="1">
                <a:solidFill>
                  <a:schemeClr val="tx1"/>
                </a:solidFill>
                <a:latin typeface="+mn-lt"/>
                <a:ea typeface="+mn-ea"/>
              </a:defRPr>
            </a:lvl6pPr>
            <a:lvl7pPr marL="2743200" indent="0" algn="l" rtl="0" eaLnBrk="1" fontAlgn="base" hangingPunct="1">
              <a:spcBef>
                <a:spcPct val="20000"/>
              </a:spcBef>
              <a:spcAft>
                <a:spcPct val="0"/>
              </a:spcAft>
              <a:buNone/>
              <a:defRPr sz="1600" b="1">
                <a:solidFill>
                  <a:schemeClr val="tx1"/>
                </a:solidFill>
                <a:latin typeface="+mn-lt"/>
                <a:ea typeface="+mn-ea"/>
              </a:defRPr>
            </a:lvl7pPr>
            <a:lvl8pPr marL="3200400" indent="0" algn="l" rtl="0" eaLnBrk="1" fontAlgn="base" hangingPunct="1">
              <a:spcBef>
                <a:spcPct val="20000"/>
              </a:spcBef>
              <a:spcAft>
                <a:spcPct val="0"/>
              </a:spcAft>
              <a:buNone/>
              <a:defRPr sz="1600" b="1">
                <a:solidFill>
                  <a:schemeClr val="tx1"/>
                </a:solidFill>
                <a:latin typeface="+mn-lt"/>
                <a:ea typeface="+mn-ea"/>
              </a:defRPr>
            </a:lvl8pPr>
            <a:lvl9pPr marL="3657600" indent="0" algn="l" rtl="0" eaLnBrk="1" fontAlgn="base" hangingPunct="1">
              <a:spcBef>
                <a:spcPct val="20000"/>
              </a:spcBef>
              <a:spcAft>
                <a:spcPct val="0"/>
              </a:spcAft>
              <a:buNone/>
              <a:defRPr sz="1600" b="1">
                <a:solidFill>
                  <a:schemeClr val="tx1"/>
                </a:solidFill>
                <a:latin typeface="+mn-lt"/>
                <a:ea typeface="+mn-ea"/>
              </a:defRPr>
            </a:lvl9pPr>
          </a:lstStyle>
          <a:p>
            <a:r>
              <a:rPr lang="sv-SE" kern="0" dirty="0"/>
              <a:t>Kunskap och analys</a:t>
            </a:r>
          </a:p>
        </p:txBody>
      </p:sp>
    </p:spTree>
    <p:extLst>
      <p:ext uri="{BB962C8B-B14F-4D97-AF65-F5344CB8AC3E}">
        <p14:creationId xmlns:p14="http://schemas.microsoft.com/office/powerpoint/2010/main" val="10429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P spid="11" grpId="0" animBg="1"/>
      <p:bldP spid="12" grpId="0" animBg="1"/>
      <p:bldP spid="15" grpId="0" animBg="1"/>
      <p:bldP spid="16"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B60289-8BCE-4233-BF90-FFE0A7E712A5}"/>
              </a:ext>
            </a:extLst>
          </p:cNvPr>
          <p:cNvSpPr>
            <a:spLocks noGrp="1"/>
          </p:cNvSpPr>
          <p:nvPr>
            <p:ph type="title"/>
          </p:nvPr>
        </p:nvSpPr>
        <p:spPr/>
        <p:txBody>
          <a:bodyPr/>
          <a:lstStyle/>
          <a:p>
            <a:r>
              <a:rPr lang="sv-SE" dirty="0"/>
              <a:t>Utskrivningsbar</a:t>
            </a:r>
          </a:p>
        </p:txBody>
      </p:sp>
      <p:sp>
        <p:nvSpPr>
          <p:cNvPr id="3" name="Platshållare för innehåll 2">
            <a:extLst>
              <a:ext uri="{FF2B5EF4-FFF2-40B4-BE49-F238E27FC236}">
                <a16:creationId xmlns:a16="http://schemas.microsoft.com/office/drawing/2014/main" id="{70A69762-D380-4224-BE8B-4F309D41B823}"/>
              </a:ext>
            </a:extLst>
          </p:cNvPr>
          <p:cNvSpPr>
            <a:spLocks noGrp="1"/>
          </p:cNvSpPr>
          <p:nvPr>
            <p:ph idx="1"/>
          </p:nvPr>
        </p:nvSpPr>
        <p:spPr/>
        <p:txBody>
          <a:bodyPr/>
          <a:lstStyle/>
          <a:p>
            <a:pPr marL="0" indent="0">
              <a:buNone/>
            </a:pPr>
            <a:r>
              <a:rPr lang="sv-SE"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”Min mor blev utskriven från sjukhuset och kom till äldreboendet. Mor behandlades med antibiotika och var trött och tagen, närmast okontaktbar. Personalen hade svårt att få i henne medicinerna, mat och dryck. Sjuksköterskan tyckte att mor borde ha varit kvar på sjukhuset. Hon försämrades och dog en kort tid därefter. Varför skickades hon inte tillbaka till sjukhuset?”</a:t>
            </a:r>
          </a:p>
          <a:p>
            <a:endParaRPr lang="sv-SE" dirty="0"/>
          </a:p>
        </p:txBody>
      </p:sp>
    </p:spTree>
    <p:extLst>
      <p:ext uri="{BB962C8B-B14F-4D97-AF65-F5344CB8AC3E}">
        <p14:creationId xmlns:p14="http://schemas.microsoft.com/office/powerpoint/2010/main" val="85120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D86EC3-7A5B-4AB0-89F9-C60497D13765}"/>
              </a:ext>
            </a:extLst>
          </p:cNvPr>
          <p:cNvSpPr>
            <a:spLocks noGrp="1"/>
          </p:cNvSpPr>
          <p:nvPr>
            <p:ph type="title"/>
          </p:nvPr>
        </p:nvSpPr>
        <p:spPr/>
        <p:txBody>
          <a:bodyPr/>
          <a:lstStyle/>
          <a:p>
            <a:r>
              <a:rPr lang="sv-SE" dirty="0"/>
              <a:t>Brister i omvårdnad (vanligaste delproblem)</a:t>
            </a:r>
          </a:p>
        </p:txBody>
      </p:sp>
      <p:sp>
        <p:nvSpPr>
          <p:cNvPr id="3" name="Platshållare för innehåll 2">
            <a:extLst>
              <a:ext uri="{FF2B5EF4-FFF2-40B4-BE49-F238E27FC236}">
                <a16:creationId xmlns:a16="http://schemas.microsoft.com/office/drawing/2014/main" id="{4E038D2D-1523-4B36-A5B3-374D1444258D}"/>
              </a:ext>
            </a:extLst>
          </p:cNvPr>
          <p:cNvSpPr>
            <a:spLocks noGrp="1"/>
          </p:cNvSpPr>
          <p:nvPr>
            <p:ph sz="half" idx="1"/>
          </p:nvPr>
        </p:nvSpPr>
        <p:spPr/>
        <p:txBody>
          <a:bodyPr/>
          <a:lstStyle/>
          <a:p>
            <a:r>
              <a:rPr lang="sv-SE" sz="2800" dirty="0"/>
              <a:t>att inkontinensskydd inte bytts regelbundet, vilket har lett till obehag som hudrodnad och luktproblem,</a:t>
            </a:r>
          </a:p>
          <a:p>
            <a:r>
              <a:rPr lang="sv-SE" sz="2800" dirty="0"/>
              <a:t>dålig hudvård uppges i några fall ha lett till trycksår eller att sår har försämrats, då läkarordinationen inte har följts,</a:t>
            </a:r>
          </a:p>
        </p:txBody>
      </p:sp>
      <p:sp>
        <p:nvSpPr>
          <p:cNvPr id="4" name="Platshållare för innehåll 3">
            <a:extLst>
              <a:ext uri="{FF2B5EF4-FFF2-40B4-BE49-F238E27FC236}">
                <a16:creationId xmlns:a16="http://schemas.microsoft.com/office/drawing/2014/main" id="{A1373D9D-91FB-4C2A-B291-9E71E790471A}"/>
              </a:ext>
            </a:extLst>
          </p:cNvPr>
          <p:cNvSpPr>
            <a:spLocks noGrp="1"/>
          </p:cNvSpPr>
          <p:nvPr>
            <p:ph sz="half" idx="2"/>
          </p:nvPr>
        </p:nvSpPr>
        <p:spPr/>
        <p:txBody>
          <a:bodyPr/>
          <a:lstStyle/>
          <a:p>
            <a:r>
              <a:rPr lang="sv-SE" sz="2800"/>
              <a:t>oriktig nutrition, som har lett till undernäring och sjukhusinläggning,</a:t>
            </a:r>
          </a:p>
          <a:p>
            <a:r>
              <a:rPr lang="sv-SE" sz="2800"/>
              <a:t>utebliven munvård, med dålig munhälsa som följd,</a:t>
            </a:r>
          </a:p>
          <a:p>
            <a:r>
              <a:rPr lang="sv-SE" sz="2800"/>
              <a:t>ingen kompetens i hur hjälpmedel ska användas.</a:t>
            </a:r>
          </a:p>
          <a:p>
            <a:pPr marL="0" indent="0">
              <a:buNone/>
            </a:pPr>
            <a:r>
              <a:rPr lang="sv-SE" sz="2800"/>
              <a:t>Patienter har avlidit utan att någon varit vid dennes sida.</a:t>
            </a:r>
            <a:endParaRPr lang="sv-SE" sz="2800" dirty="0"/>
          </a:p>
        </p:txBody>
      </p:sp>
    </p:spTree>
    <p:extLst>
      <p:ext uri="{BB962C8B-B14F-4D97-AF65-F5344CB8AC3E}">
        <p14:creationId xmlns:p14="http://schemas.microsoft.com/office/powerpoint/2010/main" val="3245064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D86EC3-7A5B-4AB0-89F9-C60497D13765}"/>
              </a:ext>
            </a:extLst>
          </p:cNvPr>
          <p:cNvSpPr>
            <a:spLocks noGrp="1"/>
          </p:cNvSpPr>
          <p:nvPr>
            <p:ph type="title"/>
          </p:nvPr>
        </p:nvSpPr>
        <p:spPr>
          <a:xfrm>
            <a:off x="609600" y="360000"/>
            <a:ext cx="10972800" cy="1143000"/>
          </a:xfrm>
        </p:spPr>
        <p:txBody>
          <a:bodyPr anchor="t">
            <a:normAutofit/>
          </a:bodyPr>
          <a:lstStyle/>
          <a:p>
            <a:r>
              <a:rPr lang="sv-SE" dirty="0"/>
              <a:t>Kommunikation och information</a:t>
            </a:r>
          </a:p>
        </p:txBody>
      </p:sp>
      <p:sp>
        <p:nvSpPr>
          <p:cNvPr id="3" name="Platshållare för innehåll 2">
            <a:extLst>
              <a:ext uri="{FF2B5EF4-FFF2-40B4-BE49-F238E27FC236}">
                <a16:creationId xmlns:a16="http://schemas.microsoft.com/office/drawing/2014/main" id="{4E038D2D-1523-4B36-A5B3-374D1444258D}"/>
              </a:ext>
            </a:extLst>
          </p:cNvPr>
          <p:cNvSpPr>
            <a:spLocks noGrp="1"/>
          </p:cNvSpPr>
          <p:nvPr>
            <p:ph sz="half" idx="1"/>
          </p:nvPr>
        </p:nvSpPr>
        <p:spPr>
          <a:xfrm>
            <a:off x="609600" y="1600201"/>
            <a:ext cx="5181600" cy="4525963"/>
          </a:xfrm>
        </p:spPr>
        <p:txBody>
          <a:bodyPr>
            <a:normAutofit/>
          </a:bodyPr>
          <a:lstStyle/>
          <a:p>
            <a:pPr>
              <a:lnSpc>
                <a:spcPct val="100000"/>
              </a:lnSpc>
            </a:pPr>
            <a:r>
              <a:rPr lang="sv-SE" sz="2700" dirty="0"/>
              <a:t>Närstående vill ha bättre kommunikation och mer information från vårdpersonal när det sker förändringar i en anhörigs tillstånd. </a:t>
            </a:r>
          </a:p>
          <a:p>
            <a:pPr>
              <a:lnSpc>
                <a:spcPct val="100000"/>
              </a:lnSpc>
            </a:pPr>
            <a:r>
              <a:rPr lang="sv-SE" sz="2700" dirty="0"/>
              <a:t>Närstående vill vara delaktiga. </a:t>
            </a:r>
          </a:p>
          <a:p>
            <a:pPr>
              <a:lnSpc>
                <a:spcPct val="100000"/>
              </a:lnSpc>
            </a:pPr>
            <a:r>
              <a:rPr lang="sv-SE" sz="2700" dirty="0"/>
              <a:t>Särskilt tydligt vid besöksförbuden i samband med covid-19.</a:t>
            </a:r>
          </a:p>
        </p:txBody>
      </p:sp>
      <p:pic>
        <p:nvPicPr>
          <p:cNvPr id="7" name="Bildobjekt 6" descr="En bild som visar text, himmel, utomhus, tecken&#10;&#10;Automatiskt genererad beskrivning">
            <a:extLst>
              <a:ext uri="{FF2B5EF4-FFF2-40B4-BE49-F238E27FC236}">
                <a16:creationId xmlns:a16="http://schemas.microsoft.com/office/drawing/2014/main" id="{EE3EFC38-A396-4CC1-98BC-E328E2F4D3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61299" y="2014968"/>
            <a:ext cx="5321101" cy="2828063"/>
          </a:xfrm>
          <a:prstGeom prst="rect">
            <a:avLst/>
          </a:prstGeom>
        </p:spPr>
      </p:pic>
      <p:sp>
        <p:nvSpPr>
          <p:cNvPr id="8" name="textruta 7">
            <a:extLst>
              <a:ext uri="{FF2B5EF4-FFF2-40B4-BE49-F238E27FC236}">
                <a16:creationId xmlns:a16="http://schemas.microsoft.com/office/drawing/2014/main" id="{A454216C-2B52-4BE4-AD3D-48BCF9F7D0AD}"/>
              </a:ext>
            </a:extLst>
          </p:cNvPr>
          <p:cNvSpPr txBox="1"/>
          <p:nvPr/>
        </p:nvSpPr>
        <p:spPr>
          <a:xfrm>
            <a:off x="7496155" y="9379104"/>
            <a:ext cx="2878412" cy="369332"/>
          </a:xfrm>
          <a:prstGeom prst="rect">
            <a:avLst/>
          </a:prstGeom>
          <a:noFill/>
        </p:spPr>
        <p:txBody>
          <a:bodyPr wrap="square" rtlCol="0">
            <a:spAutoFit/>
          </a:bodyPr>
          <a:lstStyle/>
          <a:p>
            <a:r>
              <a:rPr lang="sv-SE" sz="900">
                <a:hlinkClick r:id="rId3" tooltip="http://www.alrobertson.co.uk/2018/04/26/information-wants-to-be-far-more-than-free/"/>
              </a:rPr>
              <a:t>Det här fotot</a:t>
            </a:r>
            <a:r>
              <a:rPr lang="sv-SE" sz="900"/>
              <a:t> av Okänd författare licensieras enligt </a:t>
            </a:r>
            <a:r>
              <a:rPr lang="sv-SE" sz="900">
                <a:hlinkClick r:id="rId4" tooltip="https://creativecommons.org/licenses/by-sa/3.0/"/>
              </a:rPr>
              <a:t>CC BY-SA</a:t>
            </a:r>
            <a:endParaRPr lang="sv-SE" sz="900"/>
          </a:p>
        </p:txBody>
      </p:sp>
    </p:spTree>
    <p:extLst>
      <p:ext uri="{BB962C8B-B14F-4D97-AF65-F5344CB8AC3E}">
        <p14:creationId xmlns:p14="http://schemas.microsoft.com/office/powerpoint/2010/main" val="2557063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8A2C4C-7C1D-4AED-B1E7-8E6FA1D2E1FD}"/>
              </a:ext>
            </a:extLst>
          </p:cNvPr>
          <p:cNvSpPr>
            <a:spLocks noGrp="1"/>
          </p:cNvSpPr>
          <p:nvPr>
            <p:ph type="title"/>
          </p:nvPr>
        </p:nvSpPr>
        <p:spPr/>
        <p:txBody>
          <a:bodyPr/>
          <a:lstStyle/>
          <a:p>
            <a:r>
              <a:rPr lang="sv-SE" dirty="0"/>
              <a:t>Tillgänglighet</a:t>
            </a:r>
          </a:p>
        </p:txBody>
      </p:sp>
      <p:sp>
        <p:nvSpPr>
          <p:cNvPr id="3" name="Platshållare för innehåll 2">
            <a:extLst>
              <a:ext uri="{FF2B5EF4-FFF2-40B4-BE49-F238E27FC236}">
                <a16:creationId xmlns:a16="http://schemas.microsoft.com/office/drawing/2014/main" id="{1CA399AF-8736-4230-90D7-4FB1DC0A99BF}"/>
              </a:ext>
            </a:extLst>
          </p:cNvPr>
          <p:cNvSpPr>
            <a:spLocks noGrp="1"/>
          </p:cNvSpPr>
          <p:nvPr>
            <p:ph idx="1"/>
          </p:nvPr>
        </p:nvSpPr>
        <p:spPr>
          <a:xfrm>
            <a:off x="609599" y="1600201"/>
            <a:ext cx="5124449" cy="4525963"/>
          </a:xfrm>
        </p:spPr>
        <p:txBody>
          <a:bodyPr/>
          <a:lstStyle/>
          <a:p>
            <a:pPr marL="0" indent="0">
              <a:buNone/>
            </a:pPr>
            <a:r>
              <a:rPr lang="sv-SE" sz="2800" b="0" i="0" u="none" strike="noStrike" baseline="0" dirty="0">
                <a:solidFill>
                  <a:schemeClr val="accent1"/>
                </a:solidFill>
                <a:ea typeface="Cambria" panose="02040503050406030204" pitchFamily="18" charset="0"/>
                <a:cs typeface="Times New Roman" panose="02020603050405020304" pitchFamily="18" charset="0"/>
              </a:rPr>
              <a:t>Patienten hade ramlat och hade smärtor i sin höft. När sonen kom till boendet önskade han att en sjuksköterska skulle komma, men fick beskedet att det bara fanns en jourhavande sjuksköterska som kunde komma först om några timmar.</a:t>
            </a:r>
          </a:p>
          <a:p>
            <a:endParaRPr lang="sv-SE" sz="2800" dirty="0"/>
          </a:p>
        </p:txBody>
      </p:sp>
      <p:sp>
        <p:nvSpPr>
          <p:cNvPr id="4" name="Platshållare för innehåll 2">
            <a:extLst>
              <a:ext uri="{FF2B5EF4-FFF2-40B4-BE49-F238E27FC236}">
                <a16:creationId xmlns:a16="http://schemas.microsoft.com/office/drawing/2014/main" id="{05852D71-1FA9-4816-A5B6-9899880C4FA4}"/>
              </a:ext>
            </a:extLst>
          </p:cNvPr>
          <p:cNvSpPr txBox="1">
            <a:spLocks/>
          </p:cNvSpPr>
          <p:nvPr/>
        </p:nvSpPr>
        <p:spPr>
          <a:xfrm>
            <a:off x="5929313" y="1600202"/>
            <a:ext cx="5124449" cy="397933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800" dirty="0">
                <a:solidFill>
                  <a:schemeClr val="bg2"/>
                </a:solidFill>
                <a:ea typeface="Cambria" panose="02040503050406030204" pitchFamily="18" charset="0"/>
                <a:cs typeface="Times New Roman" panose="02020603050405020304" pitchFamily="18" charset="0"/>
              </a:rPr>
              <a:t>Patienten i</a:t>
            </a:r>
            <a:r>
              <a:rPr lang="sv-SE" sz="2800" b="0" i="0" u="none" strike="noStrike" baseline="0" dirty="0">
                <a:solidFill>
                  <a:schemeClr val="bg2"/>
                </a:solidFill>
                <a:ea typeface="Cambria" panose="02040503050406030204" pitchFamily="18" charset="0"/>
                <a:cs typeface="Times New Roman" panose="02020603050405020304" pitchFamily="18" charset="0"/>
              </a:rPr>
              <a:t> eget boende med hemtjänst/hemsjukvård larmade då hon behövde hjälp till toaletten. Då det inte kom någon personal försökte hon själv ta sig dit men ramlade. Efter cirka två timmar kom det personal och hjälpte henne. </a:t>
            </a:r>
          </a:p>
        </p:txBody>
      </p:sp>
    </p:spTree>
    <p:extLst>
      <p:ext uri="{BB962C8B-B14F-4D97-AF65-F5344CB8AC3E}">
        <p14:creationId xmlns:p14="http://schemas.microsoft.com/office/powerpoint/2010/main" val="159216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4E5388-CD4F-4701-AAAF-60D86AC38B40}"/>
              </a:ext>
            </a:extLst>
          </p:cNvPr>
          <p:cNvSpPr>
            <a:spLocks noGrp="1"/>
          </p:cNvSpPr>
          <p:nvPr>
            <p:ph type="title"/>
          </p:nvPr>
        </p:nvSpPr>
        <p:spPr/>
        <p:txBody>
          <a:bodyPr/>
          <a:lstStyle/>
          <a:p>
            <a:r>
              <a:rPr lang="sv-SE" dirty="0"/>
              <a:t>Vidtagna åtgärder efter klagomål</a:t>
            </a:r>
          </a:p>
        </p:txBody>
      </p:sp>
      <p:sp>
        <p:nvSpPr>
          <p:cNvPr id="3" name="Platshållare för innehåll 2">
            <a:extLst>
              <a:ext uri="{FF2B5EF4-FFF2-40B4-BE49-F238E27FC236}">
                <a16:creationId xmlns:a16="http://schemas.microsoft.com/office/drawing/2014/main" id="{2DDC2ACB-6562-41BC-9D0C-1847E74C65BD}"/>
              </a:ext>
            </a:extLst>
          </p:cNvPr>
          <p:cNvSpPr>
            <a:spLocks noGrp="1"/>
          </p:cNvSpPr>
          <p:nvPr>
            <p:ph sz="half" idx="1"/>
          </p:nvPr>
        </p:nvSpPr>
        <p:spPr/>
        <p:txBody>
          <a:bodyPr/>
          <a:lstStyle/>
          <a:p>
            <a:pPr>
              <a:lnSpc>
                <a:spcPct val="125000"/>
              </a:lnSpc>
              <a:spcAft>
                <a:spcPts val="800"/>
              </a:spcAft>
              <a:tabLst>
                <a:tab pos="5750560" algn="r"/>
              </a:tabLst>
            </a:pPr>
            <a:r>
              <a:rPr lang="sv-SE" sz="2800" dirty="0">
                <a:solidFill>
                  <a:srgbClr val="000000"/>
                </a:solidFill>
                <a:effectLst/>
                <a:ea typeface="Calibri" panose="020F0502020204030204" pitchFamily="34" charset="0"/>
                <a:cs typeface="Times New Roman" panose="02020603050405020304" pitchFamily="18" charset="0"/>
              </a:rPr>
              <a:t>Regelbundna utbildningar i </a:t>
            </a:r>
            <a:r>
              <a:rPr lang="sv-SE" sz="2800" dirty="0">
                <a:solidFill>
                  <a:srgbClr val="000000"/>
                </a:solidFill>
                <a:effectLst/>
                <a:highlight>
                  <a:srgbClr val="FFFF00"/>
                </a:highlight>
                <a:ea typeface="Calibri" panose="020F0502020204030204" pitchFamily="34" charset="0"/>
                <a:cs typeface="Times New Roman" panose="02020603050405020304" pitchFamily="18" charset="0"/>
              </a:rPr>
              <a:t>dokumentation</a:t>
            </a:r>
            <a:r>
              <a:rPr lang="sv-SE" sz="2800" dirty="0">
                <a:solidFill>
                  <a:srgbClr val="000000"/>
                </a:solidFill>
                <a:effectLst/>
                <a:ea typeface="Calibri" panose="020F0502020204030204" pitchFamily="34" charset="0"/>
                <a:cs typeface="Times New Roman" panose="02020603050405020304" pitchFamily="18" charset="0"/>
              </a:rPr>
              <a:t> för all vårdpersonal samt i avvikelsehantering.</a:t>
            </a:r>
          </a:p>
          <a:p>
            <a:pPr>
              <a:lnSpc>
                <a:spcPct val="125000"/>
              </a:lnSpc>
              <a:spcAft>
                <a:spcPts val="800"/>
              </a:spcAft>
              <a:tabLst>
                <a:tab pos="5750560" algn="r"/>
              </a:tabLst>
            </a:pPr>
            <a:r>
              <a:rPr lang="sv-SE" sz="2800" dirty="0">
                <a:solidFill>
                  <a:srgbClr val="000000"/>
                </a:solidFill>
                <a:effectLst/>
                <a:ea typeface="Calibri" panose="020F0502020204030204" pitchFamily="34" charset="0"/>
                <a:cs typeface="Times New Roman" panose="02020603050405020304" pitchFamily="18" charset="0"/>
              </a:rPr>
              <a:t>Översyn av hur vårdpersonalen instrueras i </a:t>
            </a:r>
            <a:r>
              <a:rPr lang="sv-SE" sz="2800" dirty="0">
                <a:solidFill>
                  <a:srgbClr val="000000"/>
                </a:solidFill>
                <a:effectLst/>
                <a:highlight>
                  <a:srgbClr val="FFFF00"/>
                </a:highlight>
                <a:ea typeface="Calibri" panose="020F0502020204030204" pitchFamily="34" charset="0"/>
                <a:cs typeface="Times New Roman" panose="02020603050405020304" pitchFamily="18" charset="0"/>
              </a:rPr>
              <a:t>hantering av hjälpmedel </a:t>
            </a:r>
            <a:r>
              <a:rPr lang="sv-SE" sz="2800" dirty="0">
                <a:solidFill>
                  <a:srgbClr val="000000"/>
                </a:solidFill>
                <a:effectLst/>
                <a:ea typeface="Calibri" panose="020F0502020204030204" pitchFamily="34" charset="0"/>
                <a:cs typeface="Times New Roman" panose="02020603050405020304" pitchFamily="18" charset="0"/>
              </a:rPr>
              <a:t>samt att säkerställa att förflyttningar genomförs säkert och tryggt.</a:t>
            </a:r>
          </a:p>
          <a:p>
            <a:pPr marL="0" indent="0">
              <a:buNone/>
            </a:pPr>
            <a:endParaRPr lang="sv-SE" dirty="0"/>
          </a:p>
        </p:txBody>
      </p:sp>
      <p:sp>
        <p:nvSpPr>
          <p:cNvPr id="4" name="Platshållare för innehåll 3">
            <a:extLst>
              <a:ext uri="{FF2B5EF4-FFF2-40B4-BE49-F238E27FC236}">
                <a16:creationId xmlns:a16="http://schemas.microsoft.com/office/drawing/2014/main" id="{53BE125F-CE2E-47B9-BDBF-01363E8C891D}"/>
              </a:ext>
            </a:extLst>
          </p:cNvPr>
          <p:cNvSpPr>
            <a:spLocks noGrp="1"/>
          </p:cNvSpPr>
          <p:nvPr>
            <p:ph sz="half" idx="2"/>
          </p:nvPr>
        </p:nvSpPr>
        <p:spPr/>
        <p:txBody>
          <a:bodyPr/>
          <a:lstStyle/>
          <a:p>
            <a:r>
              <a:rPr lang="sv-SE" sz="2800" dirty="0">
                <a:solidFill>
                  <a:srgbClr val="000000"/>
                </a:solidFill>
                <a:effectLst/>
                <a:highlight>
                  <a:srgbClr val="FFFF00"/>
                </a:highlight>
                <a:ea typeface="Calibri" panose="020F0502020204030204" pitchFamily="34" charset="0"/>
                <a:cs typeface="Times New Roman" panose="02020603050405020304" pitchFamily="18" charset="0"/>
              </a:rPr>
              <a:t>Journalgranskning</a:t>
            </a:r>
            <a:r>
              <a:rPr lang="sv-SE" sz="2800" dirty="0">
                <a:solidFill>
                  <a:srgbClr val="000000"/>
                </a:solidFill>
                <a:effectLst/>
                <a:ea typeface="Calibri" panose="020F0502020204030204" pitchFamily="34" charset="0"/>
                <a:cs typeface="Times New Roman" panose="02020603050405020304" pitchFamily="18" charset="0"/>
              </a:rPr>
              <a:t> kommer att göras av undersköterskors och sjuksköterskors dokumentation i samband med försämring av patienters allmäntillstånd.</a:t>
            </a:r>
          </a:p>
          <a:p>
            <a:r>
              <a:rPr lang="sv-SE" sz="2800" dirty="0">
                <a:solidFill>
                  <a:srgbClr val="000000"/>
                </a:solidFill>
                <a:effectLst/>
                <a:highlight>
                  <a:srgbClr val="FFFF00"/>
                </a:highlight>
                <a:ea typeface="Calibri" panose="020F0502020204030204" pitchFamily="34" charset="0"/>
                <a:cs typeface="Times New Roman" panose="02020603050405020304" pitchFamily="18" charset="0"/>
              </a:rPr>
              <a:t>Sårvårdsutbildning</a:t>
            </a:r>
            <a:r>
              <a:rPr lang="sv-SE" sz="2800" dirty="0">
                <a:solidFill>
                  <a:srgbClr val="000000"/>
                </a:solidFill>
                <a:effectLst/>
                <a:ea typeface="Calibri" panose="020F0502020204030204" pitchFamily="34" charset="0"/>
                <a:cs typeface="Times New Roman" panose="02020603050405020304" pitchFamily="18" charset="0"/>
              </a:rPr>
              <a:t> för all personal, Anslutning till nationella kvalitetsregistret ”</a:t>
            </a:r>
            <a:r>
              <a:rPr lang="sv-SE" sz="2800" dirty="0" err="1">
                <a:solidFill>
                  <a:srgbClr val="000000"/>
                </a:solidFill>
                <a:effectLst/>
                <a:ea typeface="Calibri" panose="020F0502020204030204" pitchFamily="34" charset="0"/>
                <a:cs typeface="Times New Roman" panose="02020603050405020304" pitchFamily="18" charset="0"/>
              </a:rPr>
              <a:t>Rikssår</a:t>
            </a:r>
            <a:r>
              <a:rPr lang="sv-SE" sz="2800" dirty="0">
                <a:solidFill>
                  <a:srgbClr val="000000"/>
                </a:solidFill>
                <a:effectLst/>
                <a:ea typeface="Calibri" panose="020F0502020204030204" pitchFamily="34" charset="0"/>
                <a:cs typeface="Times New Roman" panose="02020603050405020304" pitchFamily="18" charset="0"/>
              </a:rPr>
              <a:t>”.</a:t>
            </a:r>
          </a:p>
          <a:p>
            <a:endParaRPr lang="sv-SE" sz="2800" dirty="0">
              <a:solidFill>
                <a:srgbClr val="000000"/>
              </a:solidFill>
              <a:effectLst/>
              <a:ea typeface="Calibri" panose="020F0502020204030204" pitchFamily="34" charset="0"/>
              <a:cs typeface="Times New Roman" panose="02020603050405020304" pitchFamily="18" charset="0"/>
            </a:endParaRPr>
          </a:p>
          <a:p>
            <a:endParaRPr lang="sv-SE" sz="2800" dirty="0"/>
          </a:p>
        </p:txBody>
      </p:sp>
    </p:spTree>
    <p:extLst>
      <p:ext uri="{BB962C8B-B14F-4D97-AF65-F5344CB8AC3E}">
        <p14:creationId xmlns:p14="http://schemas.microsoft.com/office/powerpoint/2010/main" val="4262840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1F8922-B3AE-40D1-BBAC-A24E70CC35E9}"/>
              </a:ext>
            </a:extLst>
          </p:cNvPr>
          <p:cNvSpPr>
            <a:spLocks noGrp="1"/>
          </p:cNvSpPr>
          <p:nvPr>
            <p:ph type="title"/>
          </p:nvPr>
        </p:nvSpPr>
        <p:spPr/>
        <p:txBody>
          <a:bodyPr/>
          <a:lstStyle/>
          <a:p>
            <a:r>
              <a:rPr lang="sv-SE" dirty="0"/>
              <a:t>Lärdomar, reflexioner</a:t>
            </a:r>
          </a:p>
        </p:txBody>
      </p:sp>
      <p:sp>
        <p:nvSpPr>
          <p:cNvPr id="3" name="Platshållare för innehåll 2">
            <a:extLst>
              <a:ext uri="{FF2B5EF4-FFF2-40B4-BE49-F238E27FC236}">
                <a16:creationId xmlns:a16="http://schemas.microsoft.com/office/drawing/2014/main" id="{289B47F7-B4A1-41F7-ACF5-C94F559FEAE2}"/>
              </a:ext>
            </a:extLst>
          </p:cNvPr>
          <p:cNvSpPr>
            <a:spLocks noGrp="1"/>
          </p:cNvSpPr>
          <p:nvPr>
            <p:ph idx="1"/>
          </p:nvPr>
        </p:nvSpPr>
        <p:spPr/>
        <p:txBody>
          <a:bodyPr/>
          <a:lstStyle/>
          <a:p>
            <a:r>
              <a:rPr lang="sv-SE" sz="2800" dirty="0"/>
              <a:t>Det är tydligt att närstående har behov av information för att känna sig delaktig.</a:t>
            </a:r>
          </a:p>
          <a:p>
            <a:r>
              <a:rPr lang="sv-SE" sz="2800" dirty="0"/>
              <a:t>Utmaningen är personalförsörjning och att ha personal med rätt kompetens.</a:t>
            </a:r>
          </a:p>
          <a:p>
            <a:r>
              <a:rPr lang="sv-SE" sz="2800" dirty="0"/>
              <a:t>Beroende på sjukhusets belastning och behov av prioritering kan patienter bedömas olika hur snart de anses vara utskrivningsklara. Detta kan innebära att patienter som kommer till äldreboendena, eller som har behov av hemsjukvård, har omfattande behov av hälso- och sjukvårdsinsatser.</a:t>
            </a:r>
          </a:p>
          <a:p>
            <a:endParaRPr lang="sv-SE" dirty="0"/>
          </a:p>
        </p:txBody>
      </p:sp>
    </p:spTree>
    <p:extLst>
      <p:ext uri="{BB962C8B-B14F-4D97-AF65-F5344CB8AC3E}">
        <p14:creationId xmlns:p14="http://schemas.microsoft.com/office/powerpoint/2010/main" val="3098347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1F8922-B3AE-40D1-BBAC-A24E70CC35E9}"/>
              </a:ext>
            </a:extLst>
          </p:cNvPr>
          <p:cNvSpPr>
            <a:spLocks noGrp="1"/>
          </p:cNvSpPr>
          <p:nvPr>
            <p:ph type="title"/>
          </p:nvPr>
        </p:nvSpPr>
        <p:spPr/>
        <p:txBody>
          <a:bodyPr/>
          <a:lstStyle/>
          <a:p>
            <a:r>
              <a:rPr lang="sv-SE" dirty="0"/>
              <a:t>Medskick</a:t>
            </a:r>
          </a:p>
        </p:txBody>
      </p:sp>
      <p:sp>
        <p:nvSpPr>
          <p:cNvPr id="3" name="Platshållare för innehåll 2">
            <a:extLst>
              <a:ext uri="{FF2B5EF4-FFF2-40B4-BE49-F238E27FC236}">
                <a16:creationId xmlns:a16="http://schemas.microsoft.com/office/drawing/2014/main" id="{289B47F7-B4A1-41F7-ACF5-C94F559FEAE2}"/>
              </a:ext>
            </a:extLst>
          </p:cNvPr>
          <p:cNvSpPr>
            <a:spLocks noGrp="1"/>
          </p:cNvSpPr>
          <p:nvPr>
            <p:ph sz="half" idx="1"/>
          </p:nvPr>
        </p:nvSpPr>
        <p:spPr/>
        <p:txBody>
          <a:bodyPr/>
          <a:lstStyle/>
          <a:p>
            <a:pPr marL="0" indent="0">
              <a:buNone/>
            </a:pPr>
            <a:r>
              <a:rPr lang="sv-SE" sz="2800" dirty="0"/>
              <a:t>Det är av betydelse att skåningarna – patienter och närstående – har kunskap om möjligheten att lämna synpunkter och klagomål till Patientnämnden Skåne.</a:t>
            </a:r>
          </a:p>
          <a:p>
            <a:pPr marL="0" indent="0">
              <a:buNone/>
            </a:pPr>
            <a:endParaRPr lang="sv-SE" dirty="0"/>
          </a:p>
        </p:txBody>
      </p:sp>
      <p:sp>
        <p:nvSpPr>
          <p:cNvPr id="4" name="Platshållare för innehåll 3">
            <a:extLst>
              <a:ext uri="{FF2B5EF4-FFF2-40B4-BE49-F238E27FC236}">
                <a16:creationId xmlns:a16="http://schemas.microsoft.com/office/drawing/2014/main" id="{78E470D6-AB43-4068-A832-6326E541E87F}"/>
              </a:ext>
            </a:extLst>
          </p:cNvPr>
          <p:cNvSpPr>
            <a:spLocks noGrp="1"/>
          </p:cNvSpPr>
          <p:nvPr>
            <p:ph sz="half" idx="2"/>
          </p:nvPr>
        </p:nvSpPr>
        <p:spPr/>
        <p:txBody>
          <a:bodyPr/>
          <a:lstStyle/>
          <a:p>
            <a:r>
              <a:rPr lang="sv-SE" sz="2000" dirty="0"/>
              <a:t>Ger resultat: Åtgärder vidtas.</a:t>
            </a:r>
          </a:p>
          <a:p>
            <a:r>
              <a:rPr lang="sv-SE" sz="2000" dirty="0"/>
              <a:t>Lärdomar sprids till fler än den enskilde vårdgivaren.</a:t>
            </a:r>
          </a:p>
          <a:p>
            <a:r>
              <a:rPr lang="sv-SE" sz="2000" dirty="0"/>
              <a:t>Klagomålen bidrar till kvalitetsutveckling och till att verksamheterna anpassas efter patienternas behov och förutsättningar.</a:t>
            </a:r>
          </a:p>
          <a:p>
            <a:r>
              <a:rPr lang="sv-SE" sz="2000" dirty="0"/>
              <a:t>Skåningarna ska veta att de kan vända sig till oss för att få information om sina rättigheter och vårdgivarens skyldigheter.</a:t>
            </a:r>
          </a:p>
        </p:txBody>
      </p:sp>
    </p:spTree>
    <p:extLst>
      <p:ext uri="{BB962C8B-B14F-4D97-AF65-F5344CB8AC3E}">
        <p14:creationId xmlns:p14="http://schemas.microsoft.com/office/powerpoint/2010/main" val="3525667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552756D-83AC-489C-8298-1FD5967F14BF}"/>
              </a:ext>
            </a:extLst>
          </p:cNvPr>
          <p:cNvPicPr>
            <a:picLocks noChangeAspect="1"/>
          </p:cNvPicPr>
          <p:nvPr/>
        </p:nvPicPr>
        <p:blipFill>
          <a:blip r:embed="rId2"/>
          <a:stretch>
            <a:fillRect/>
          </a:stretch>
        </p:blipFill>
        <p:spPr>
          <a:xfrm rot="161409">
            <a:off x="6753135" y="949197"/>
            <a:ext cx="3486329" cy="4959605"/>
          </a:xfrm>
          <a:prstGeom prst="rect">
            <a:avLst/>
          </a:prstGeom>
          <a:ln>
            <a:noFill/>
          </a:ln>
          <a:effectLst>
            <a:outerShdw blurRad="292100" dist="139700" dir="2700000" algn="tl" rotWithShape="0">
              <a:srgbClr val="333333">
                <a:alpha val="65000"/>
              </a:srgbClr>
            </a:outerShdw>
          </a:effectLst>
        </p:spPr>
      </p:pic>
      <p:sp>
        <p:nvSpPr>
          <p:cNvPr id="4" name="textruta 3">
            <a:extLst>
              <a:ext uri="{FF2B5EF4-FFF2-40B4-BE49-F238E27FC236}">
                <a16:creationId xmlns:a16="http://schemas.microsoft.com/office/drawing/2014/main" id="{83AAC633-01F7-48DE-8227-6DFB0A01785A}"/>
              </a:ext>
            </a:extLst>
          </p:cNvPr>
          <p:cNvSpPr txBox="1"/>
          <p:nvPr/>
        </p:nvSpPr>
        <p:spPr>
          <a:xfrm>
            <a:off x="828675" y="1771650"/>
            <a:ext cx="5267325" cy="3108543"/>
          </a:xfrm>
          <a:prstGeom prst="rect">
            <a:avLst/>
          </a:prstGeom>
          <a:noFill/>
        </p:spPr>
        <p:txBody>
          <a:bodyPr wrap="square" rtlCol="0">
            <a:spAutoFit/>
          </a:bodyPr>
          <a:lstStyle/>
          <a:p>
            <a:r>
              <a:rPr lang="sv-SE" sz="2800" dirty="0">
                <a:latin typeface="+mn-lt"/>
              </a:rPr>
              <a:t>Mer info i Årsberättelsen, som går till </a:t>
            </a:r>
            <a:r>
              <a:rPr lang="sv-SE" sz="2800" dirty="0"/>
              <a:t>regionfullmäktige</a:t>
            </a:r>
            <a:r>
              <a:rPr lang="sv-SE" sz="2800" dirty="0">
                <a:latin typeface="+mn-lt"/>
              </a:rPr>
              <a:t>, Ivo och Socialstyrelsen.</a:t>
            </a:r>
          </a:p>
          <a:p>
            <a:endParaRPr lang="sv-SE" sz="2800" dirty="0">
              <a:latin typeface="+mn-lt"/>
            </a:endParaRPr>
          </a:p>
          <a:p>
            <a:r>
              <a:rPr lang="sv-SE" sz="2800" dirty="0">
                <a:latin typeface="+mn-lt"/>
              </a:rPr>
              <a:t>Tack!</a:t>
            </a:r>
          </a:p>
          <a:p>
            <a:endParaRPr lang="sv-SE" sz="2800" dirty="0">
              <a:latin typeface="+mn-lt"/>
            </a:endParaRPr>
          </a:p>
          <a:p>
            <a:endParaRPr lang="sv-SE" sz="2800" dirty="0">
              <a:latin typeface="+mn-lt"/>
            </a:endParaRPr>
          </a:p>
        </p:txBody>
      </p:sp>
    </p:spTree>
    <p:extLst>
      <p:ext uri="{BB962C8B-B14F-4D97-AF65-F5344CB8AC3E}">
        <p14:creationId xmlns:p14="http://schemas.microsoft.com/office/powerpoint/2010/main" val="393858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6F068E-2A1A-4CC9-B305-D7887064F3CB}"/>
              </a:ext>
            </a:extLst>
          </p:cNvPr>
          <p:cNvSpPr>
            <a:spLocks noGrp="1"/>
          </p:cNvSpPr>
          <p:nvPr>
            <p:ph type="title"/>
          </p:nvPr>
        </p:nvSpPr>
        <p:spPr/>
        <p:txBody>
          <a:bodyPr/>
          <a:lstStyle/>
          <a:p>
            <a:r>
              <a:rPr lang="sv-SE" dirty="0"/>
              <a:t>Vårdgivarens ansvar vid klagomål</a:t>
            </a:r>
          </a:p>
        </p:txBody>
      </p:sp>
      <p:sp>
        <p:nvSpPr>
          <p:cNvPr id="3" name="Platshållare för innehåll 2">
            <a:extLst>
              <a:ext uri="{FF2B5EF4-FFF2-40B4-BE49-F238E27FC236}">
                <a16:creationId xmlns:a16="http://schemas.microsoft.com/office/drawing/2014/main" id="{87C69613-EDF7-438C-95F2-7A31AF76C0A7}"/>
              </a:ext>
            </a:extLst>
          </p:cNvPr>
          <p:cNvSpPr>
            <a:spLocks noGrp="1"/>
          </p:cNvSpPr>
          <p:nvPr>
            <p:ph sz="half" idx="1"/>
          </p:nvPr>
        </p:nvSpPr>
        <p:spPr/>
        <p:txBody>
          <a:bodyPr/>
          <a:lstStyle/>
          <a:p>
            <a:r>
              <a:rPr lang="sv-SE" dirty="0"/>
              <a:t>Klagomål ska besvaras ”snarast”, på lämpligt sätt och med hänsyn till klagomålets art. (Inom fyra veckor.)</a:t>
            </a:r>
          </a:p>
        </p:txBody>
      </p:sp>
      <p:sp>
        <p:nvSpPr>
          <p:cNvPr id="4" name="Platshållare för innehåll 3">
            <a:extLst>
              <a:ext uri="{FF2B5EF4-FFF2-40B4-BE49-F238E27FC236}">
                <a16:creationId xmlns:a16="http://schemas.microsoft.com/office/drawing/2014/main" id="{41DCC0A9-DCA5-4266-AAE6-EDE2CEF125A6}"/>
              </a:ext>
            </a:extLst>
          </p:cNvPr>
          <p:cNvSpPr>
            <a:spLocks noGrp="1"/>
          </p:cNvSpPr>
          <p:nvPr>
            <p:ph sz="half" idx="2"/>
          </p:nvPr>
        </p:nvSpPr>
        <p:spPr/>
        <p:txBody>
          <a:bodyPr/>
          <a:lstStyle/>
          <a:p>
            <a:r>
              <a:rPr lang="sv-SE" b="0" i="0" dirty="0">
                <a:solidFill>
                  <a:srgbClr val="000000"/>
                </a:solidFill>
                <a:effectLst/>
                <a:latin typeface="Arial" panose="020B0604020202020204" pitchFamily="34" charset="0"/>
              </a:rPr>
              <a:t>Vårdgivaren ska ge klaganden</a:t>
            </a:r>
            <a:endParaRPr lang="sv-SE" dirty="0">
              <a:solidFill>
                <a:srgbClr val="000000"/>
              </a:solidFill>
              <a:latin typeface="Arial" panose="020B0604020202020204" pitchFamily="34" charset="0"/>
            </a:endParaRPr>
          </a:p>
          <a:p>
            <a:pPr marL="514350" indent="-514350">
              <a:buFont typeface="+mj-lt"/>
              <a:buAutoNum type="arabicPeriod"/>
            </a:pPr>
            <a:r>
              <a:rPr lang="sv-SE" b="0" i="0" dirty="0">
                <a:solidFill>
                  <a:srgbClr val="000000"/>
                </a:solidFill>
                <a:effectLst/>
                <a:latin typeface="Arial" panose="020B0604020202020204" pitchFamily="34" charset="0"/>
              </a:rPr>
              <a:t>en förklaring till vad som har inträffat, och</a:t>
            </a:r>
          </a:p>
          <a:p>
            <a:pPr marL="514350" indent="-514350">
              <a:buFont typeface="+mj-lt"/>
              <a:buAutoNum type="arabicPeriod"/>
            </a:pPr>
            <a:r>
              <a:rPr lang="sv-SE" b="0" i="0" dirty="0">
                <a:solidFill>
                  <a:srgbClr val="000000"/>
                </a:solidFill>
                <a:effectLst/>
                <a:latin typeface="Arial" panose="020B0604020202020204" pitchFamily="34" charset="0"/>
              </a:rPr>
              <a:t>i förekommande fall, en beskrivning av vilka åtgärder som vårdgivaren avser att vidta för att en liknande händelse inte ska inträffa igen.</a:t>
            </a:r>
            <a:endParaRPr lang="sv-SE" dirty="0"/>
          </a:p>
        </p:txBody>
      </p:sp>
    </p:spTree>
    <p:extLst>
      <p:ext uri="{BB962C8B-B14F-4D97-AF65-F5344CB8AC3E}">
        <p14:creationId xmlns:p14="http://schemas.microsoft.com/office/powerpoint/2010/main" val="21431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DA461A-886D-4D52-8B3C-0112D6C564C3}"/>
              </a:ext>
            </a:extLst>
          </p:cNvPr>
          <p:cNvSpPr>
            <a:spLocks noGrp="1"/>
          </p:cNvSpPr>
          <p:nvPr>
            <p:ph type="title"/>
          </p:nvPr>
        </p:nvSpPr>
        <p:spPr/>
        <p:txBody>
          <a:bodyPr>
            <a:normAutofit/>
          </a:bodyPr>
          <a:lstStyle/>
          <a:p>
            <a:r>
              <a:rPr lang="en-US" dirty="0" err="1"/>
              <a:t>Patientnämnden</a:t>
            </a:r>
            <a:r>
              <a:rPr lang="en-US" dirty="0"/>
              <a:t> ska</a:t>
            </a:r>
          </a:p>
        </p:txBody>
      </p:sp>
      <p:sp>
        <p:nvSpPr>
          <p:cNvPr id="4" name="Platshållare för innehåll 3">
            <a:extLst>
              <a:ext uri="{FF2B5EF4-FFF2-40B4-BE49-F238E27FC236}">
                <a16:creationId xmlns:a16="http://schemas.microsoft.com/office/drawing/2014/main" id="{F8770F18-86C1-47DF-9291-8B7E04266320}"/>
              </a:ext>
            </a:extLst>
          </p:cNvPr>
          <p:cNvSpPr>
            <a:spLocks noGrp="1"/>
          </p:cNvSpPr>
          <p:nvPr>
            <p:ph sz="half" idx="1"/>
          </p:nvPr>
        </p:nvSpPr>
        <p:spPr/>
        <p:txBody>
          <a:bodyPr>
            <a:normAutofit/>
          </a:bodyPr>
          <a:lstStyle/>
          <a:p>
            <a:r>
              <a:rPr lang="sv-SE" altLang="sv-SE" dirty="0"/>
              <a:t>H</a:t>
            </a:r>
            <a:r>
              <a:rPr lang="sv-SE" altLang="sv-SE" sz="2800" dirty="0"/>
              <a:t>jälpa och stödja patienter och närstående att föra fram och få klagomål besvarade.</a:t>
            </a:r>
          </a:p>
          <a:p>
            <a:r>
              <a:rPr lang="sv-SE" altLang="sv-SE" dirty="0"/>
              <a:t>Främja kontakten mellan patient och vårdpersonal.</a:t>
            </a:r>
          </a:p>
          <a:p>
            <a:r>
              <a:rPr lang="sv-SE" altLang="sv-SE" dirty="0"/>
              <a:t>Rapportera iakttagelser och avvikelser av betydelse till vårdgivare.</a:t>
            </a:r>
          </a:p>
          <a:p>
            <a:r>
              <a:rPr lang="sv-SE" altLang="sv-SE" dirty="0"/>
              <a:t>Informera allmänhet och verksamhet.</a:t>
            </a:r>
          </a:p>
        </p:txBody>
      </p:sp>
      <p:sp>
        <p:nvSpPr>
          <p:cNvPr id="2" name="Platshållare för innehåll 1">
            <a:extLst>
              <a:ext uri="{FF2B5EF4-FFF2-40B4-BE49-F238E27FC236}">
                <a16:creationId xmlns:a16="http://schemas.microsoft.com/office/drawing/2014/main" id="{4AF3C2C9-62DD-4068-A162-3AB057060ADD}"/>
              </a:ext>
            </a:extLst>
          </p:cNvPr>
          <p:cNvSpPr>
            <a:spLocks noGrp="1"/>
          </p:cNvSpPr>
          <p:nvPr>
            <p:ph sz="half" idx="2"/>
          </p:nvPr>
        </p:nvSpPr>
        <p:spPr/>
        <p:txBody>
          <a:bodyPr/>
          <a:lstStyle/>
          <a:p>
            <a:pPr>
              <a:lnSpc>
                <a:spcPct val="90000"/>
              </a:lnSpc>
            </a:pPr>
            <a:r>
              <a:rPr lang="sv-SE" altLang="sv-SE" dirty="0"/>
              <a:t>Analysera inkomna klagomål och synpunkter.</a:t>
            </a:r>
          </a:p>
          <a:p>
            <a:pPr>
              <a:lnSpc>
                <a:spcPct val="90000"/>
              </a:lnSpc>
            </a:pPr>
            <a:r>
              <a:rPr lang="sv-SE" altLang="sv-SE" dirty="0"/>
              <a:t>Uppmärksamma regionen eller kommunen på </a:t>
            </a:r>
            <a:r>
              <a:rPr lang="sv-SE" altLang="sv-SE" i="1" dirty="0"/>
              <a:t>riskområden</a:t>
            </a:r>
            <a:r>
              <a:rPr lang="sv-SE" altLang="sv-SE" dirty="0"/>
              <a:t> och </a:t>
            </a:r>
            <a:r>
              <a:rPr lang="sv-SE" altLang="sv-SE" i="1" dirty="0"/>
              <a:t>hinder för vårdens utveckling.</a:t>
            </a:r>
          </a:p>
          <a:p>
            <a:pPr>
              <a:lnSpc>
                <a:spcPct val="90000"/>
              </a:lnSpc>
            </a:pPr>
            <a:r>
              <a:rPr lang="sv-SE" altLang="sv-SE" dirty="0"/>
              <a:t>Uppmärksamma Inspektionen för vård och omsorg på </a:t>
            </a:r>
            <a:r>
              <a:rPr lang="sv-SE" altLang="sv-SE" i="1" dirty="0"/>
              <a:t>förhållanden av relevans för myndighetens tillsyn.</a:t>
            </a:r>
          </a:p>
        </p:txBody>
      </p:sp>
    </p:spTree>
    <p:extLst>
      <p:ext uri="{BB962C8B-B14F-4D97-AF65-F5344CB8AC3E}">
        <p14:creationId xmlns:p14="http://schemas.microsoft.com/office/powerpoint/2010/main" val="264517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843510-404F-4FDB-9EE9-C3B769108866}"/>
              </a:ext>
            </a:extLst>
          </p:cNvPr>
          <p:cNvSpPr>
            <a:spLocks noGrp="1"/>
          </p:cNvSpPr>
          <p:nvPr>
            <p:ph type="title"/>
          </p:nvPr>
        </p:nvSpPr>
        <p:spPr/>
        <p:txBody>
          <a:bodyPr>
            <a:normAutofit/>
          </a:bodyPr>
          <a:lstStyle/>
          <a:p>
            <a:r>
              <a:rPr lang="en-US" dirty="0" err="1"/>
              <a:t>Patientnämnden</a:t>
            </a:r>
            <a:r>
              <a:rPr lang="en-US" dirty="0"/>
              <a:t> ska </a:t>
            </a:r>
            <a:r>
              <a:rPr lang="en-US" dirty="0" err="1"/>
              <a:t>däremot</a:t>
            </a:r>
            <a:r>
              <a:rPr lang="en-US" dirty="0"/>
              <a:t> </a:t>
            </a:r>
            <a:r>
              <a:rPr lang="en-US" dirty="0" err="1"/>
              <a:t>inte</a:t>
            </a:r>
            <a:endParaRPr lang="en-US" dirty="0"/>
          </a:p>
        </p:txBody>
      </p:sp>
      <p:sp>
        <p:nvSpPr>
          <p:cNvPr id="10" name="Content Placeholder 2">
            <a:extLst>
              <a:ext uri="{FF2B5EF4-FFF2-40B4-BE49-F238E27FC236}">
                <a16:creationId xmlns:a16="http://schemas.microsoft.com/office/drawing/2014/main" id="{1F499187-9598-40B2-85A0-43B6B5D42ACE}"/>
              </a:ext>
            </a:extLst>
          </p:cNvPr>
          <p:cNvSpPr>
            <a:spLocks noGrp="1"/>
          </p:cNvSpPr>
          <p:nvPr>
            <p:ph idx="1"/>
          </p:nvPr>
        </p:nvSpPr>
        <p:spPr/>
        <p:txBody>
          <a:bodyPr>
            <a:normAutofit/>
          </a:bodyPr>
          <a:lstStyle/>
          <a:p>
            <a:r>
              <a:rPr lang="sv-SE" altLang="sv-SE" dirty="0"/>
              <a:t>Utreda eller fastställa vad som har hänt.</a:t>
            </a:r>
          </a:p>
          <a:p>
            <a:r>
              <a:rPr lang="sv-SE" altLang="sv-SE" dirty="0"/>
              <a:t>Besluta om fortsatt hantering.</a:t>
            </a:r>
          </a:p>
          <a:p>
            <a:r>
              <a:rPr lang="sv-SE" altLang="sv-SE" dirty="0"/>
              <a:t>Göra medicinska bedömningar.</a:t>
            </a:r>
          </a:p>
          <a:p>
            <a:r>
              <a:rPr lang="sv-SE" altLang="sv-SE" dirty="0"/>
              <a:t>Ta ställning eller vara ombud för klaganden eller vården.</a:t>
            </a:r>
          </a:p>
        </p:txBody>
      </p:sp>
    </p:spTree>
    <p:extLst>
      <p:ext uri="{BB962C8B-B14F-4D97-AF65-F5344CB8AC3E}">
        <p14:creationId xmlns:p14="http://schemas.microsoft.com/office/powerpoint/2010/main" val="144136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F4377BB-099E-48EF-AE56-5BF5FC155FC3}"/>
              </a:ext>
            </a:extLst>
          </p:cNvPr>
          <p:cNvSpPr>
            <a:spLocks noGrp="1"/>
          </p:cNvSpPr>
          <p:nvPr>
            <p:ph type="title"/>
          </p:nvPr>
        </p:nvSpPr>
        <p:spPr/>
        <p:txBody>
          <a:bodyPr/>
          <a:lstStyle/>
          <a:p>
            <a:r>
              <a:rPr lang="sv-SE" dirty="0"/>
              <a:t>Återrapportering till verksamheterna</a:t>
            </a:r>
          </a:p>
        </p:txBody>
      </p:sp>
      <p:sp>
        <p:nvSpPr>
          <p:cNvPr id="5" name="Platshållare för innehåll 4"/>
          <p:cNvSpPr>
            <a:spLocks noGrp="1"/>
          </p:cNvSpPr>
          <p:nvPr>
            <p:ph sz="half" idx="1"/>
          </p:nvPr>
        </p:nvSpPr>
        <p:spPr/>
        <p:txBody>
          <a:bodyPr>
            <a:normAutofit/>
          </a:bodyPr>
          <a:lstStyle/>
          <a:p>
            <a:pPr marL="0" indent="0">
              <a:buNone/>
            </a:pPr>
            <a:endParaRPr lang="sv-SE" altLang="sv-SE" sz="1800" dirty="0"/>
          </a:p>
          <a:p>
            <a:endParaRPr lang="sv-SE" altLang="sv-SE" sz="1800" dirty="0"/>
          </a:p>
        </p:txBody>
      </p:sp>
      <p:pic>
        <p:nvPicPr>
          <p:cNvPr id="8" name="Bildobjekt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87488" y="1027906"/>
            <a:ext cx="3372907" cy="4074613"/>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ruta 9"/>
          <p:cNvSpPr txBox="1"/>
          <p:nvPr/>
        </p:nvSpPr>
        <p:spPr>
          <a:xfrm>
            <a:off x="456094" y="4869160"/>
            <a:ext cx="5159914" cy="1938992"/>
          </a:xfrm>
          <a:prstGeom prst="rect">
            <a:avLst/>
          </a:prstGeom>
          <a:noFill/>
        </p:spPr>
        <p:txBody>
          <a:bodyPr wrap="square" rtlCol="0">
            <a:spAutoFit/>
          </a:bodyPr>
          <a:lstStyle/>
          <a:p>
            <a:r>
              <a:rPr lang="sv-SE" b="1" dirty="0"/>
              <a:t>Avidentifierade sammanfattningar:</a:t>
            </a:r>
          </a:p>
          <a:p>
            <a:r>
              <a:rPr lang="sv-SE" dirty="0"/>
              <a:t>Verksamhetschefer</a:t>
            </a:r>
          </a:p>
          <a:p>
            <a:r>
              <a:rPr lang="sv-SE" dirty="0"/>
              <a:t>Chefläkare</a:t>
            </a:r>
          </a:p>
          <a:p>
            <a:r>
              <a:rPr lang="sv-SE" dirty="0"/>
              <a:t>Förtroendevalda i patientnämnden</a:t>
            </a:r>
          </a:p>
        </p:txBody>
      </p:sp>
      <p:pic>
        <p:nvPicPr>
          <p:cNvPr id="9" name="Platshållare för innehåll 8">
            <a:extLst>
              <a:ext uri="{FF2B5EF4-FFF2-40B4-BE49-F238E27FC236}">
                <a16:creationId xmlns:a16="http://schemas.microsoft.com/office/drawing/2014/main" id="{D15F9279-2835-4862-86D9-1BA1A21A031E}"/>
              </a:ext>
            </a:extLst>
          </p:cNvPr>
          <p:cNvPicPr>
            <a:picLocks noGrp="1" noChangeAspect="1"/>
          </p:cNvPicPr>
          <p:nvPr>
            <p:ph sz="half" idx="2"/>
          </p:nvPr>
        </p:nvPicPr>
        <p:blipFill>
          <a:blip r:embed="rId4"/>
          <a:stretch>
            <a:fillRect/>
          </a:stretch>
        </p:blipFill>
        <p:spPr>
          <a:xfrm>
            <a:off x="7318400" y="1600200"/>
            <a:ext cx="3143199" cy="452596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794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BE79A1A-80DC-45D1-B57D-F967A7FE5B59}"/>
              </a:ext>
            </a:extLst>
          </p:cNvPr>
          <p:cNvGraphicFramePr/>
          <p:nvPr>
            <p:extLst>
              <p:ext uri="{D42A27DB-BD31-4B8C-83A1-F6EECF244321}">
                <p14:modId xmlns:p14="http://schemas.microsoft.com/office/powerpoint/2010/main" val="3965335770"/>
              </p:ext>
            </p:extLst>
          </p:nvPr>
        </p:nvGraphicFramePr>
        <p:xfrm>
          <a:off x="5714662" y="1210492"/>
          <a:ext cx="5877888" cy="4289490"/>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a:extLst>
              <a:ext uri="{FF2B5EF4-FFF2-40B4-BE49-F238E27FC236}">
                <a16:creationId xmlns:a16="http://schemas.microsoft.com/office/drawing/2014/main" id="{6A640724-5821-4DA0-8BEF-68E323CFDDA0}"/>
              </a:ext>
            </a:extLst>
          </p:cNvPr>
          <p:cNvSpPr>
            <a:spLocks noGrp="1"/>
          </p:cNvSpPr>
          <p:nvPr>
            <p:ph type="title"/>
          </p:nvPr>
        </p:nvSpPr>
        <p:spPr>
          <a:xfrm>
            <a:off x="609600" y="274638"/>
            <a:ext cx="10972800" cy="1143000"/>
          </a:xfrm>
        </p:spPr>
        <p:txBody>
          <a:bodyPr>
            <a:normAutofit/>
          </a:bodyPr>
          <a:lstStyle/>
          <a:p>
            <a:r>
              <a:rPr lang="sv-SE" dirty="0"/>
              <a:t>Patientnämndens verktygslåda</a:t>
            </a:r>
          </a:p>
        </p:txBody>
      </p:sp>
      <p:sp>
        <p:nvSpPr>
          <p:cNvPr id="3" name="Platshållare för innehåll 2">
            <a:extLst>
              <a:ext uri="{FF2B5EF4-FFF2-40B4-BE49-F238E27FC236}">
                <a16:creationId xmlns:a16="http://schemas.microsoft.com/office/drawing/2014/main" id="{07E4F7C7-5C5E-424C-900C-ADEBF0DBB3D8}"/>
              </a:ext>
            </a:extLst>
          </p:cNvPr>
          <p:cNvSpPr>
            <a:spLocks noGrp="1"/>
          </p:cNvSpPr>
          <p:nvPr>
            <p:ph sz="half" idx="1"/>
          </p:nvPr>
        </p:nvSpPr>
        <p:spPr>
          <a:xfrm>
            <a:off x="609600" y="1600201"/>
            <a:ext cx="5384800" cy="4525963"/>
          </a:xfrm>
        </p:spPr>
        <p:txBody>
          <a:bodyPr>
            <a:normAutofit/>
          </a:bodyPr>
          <a:lstStyle/>
          <a:p>
            <a:r>
              <a:rPr lang="sv-SE" dirty="0"/>
              <a:t>Vårdkontakter</a:t>
            </a:r>
          </a:p>
          <a:p>
            <a:r>
              <a:rPr lang="sv-SE" dirty="0"/>
              <a:t>Yttranden</a:t>
            </a:r>
          </a:p>
          <a:p>
            <a:r>
              <a:rPr lang="sv-SE" dirty="0"/>
              <a:t>Återrapportering</a:t>
            </a:r>
          </a:p>
          <a:p>
            <a:r>
              <a:rPr lang="sv-SE" dirty="0" err="1"/>
              <a:t>Uppmärksammanden</a:t>
            </a:r>
            <a:r>
              <a:rPr lang="sv-SE" dirty="0"/>
              <a:t> (IVO, vården eller politiskt ansvariga)</a:t>
            </a:r>
          </a:p>
          <a:p>
            <a:r>
              <a:rPr lang="sv-SE" dirty="0"/>
              <a:t>Snabbrapporter</a:t>
            </a:r>
          </a:p>
          <a:p>
            <a:r>
              <a:rPr lang="sv-SE" dirty="0"/>
              <a:t>Analyser</a:t>
            </a:r>
          </a:p>
        </p:txBody>
      </p:sp>
    </p:spTree>
    <p:extLst>
      <p:ext uri="{BB962C8B-B14F-4D97-AF65-F5344CB8AC3E}">
        <p14:creationId xmlns:p14="http://schemas.microsoft.com/office/powerpoint/2010/main" val="148584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ACF3E5F-5F4F-4C93-975C-58969CABF949}"/>
              </a:ext>
            </a:extLst>
          </p:cNvPr>
          <p:cNvPicPr>
            <a:picLocks noChangeAspect="1"/>
          </p:cNvPicPr>
          <p:nvPr/>
        </p:nvPicPr>
        <p:blipFill>
          <a:blip r:embed="rId2"/>
          <a:stretch>
            <a:fillRect/>
          </a:stretch>
        </p:blipFill>
        <p:spPr>
          <a:xfrm rot="178782">
            <a:off x="3048001" y="2565398"/>
            <a:ext cx="2631853" cy="3722191"/>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74D32575-8573-4ABB-BC0E-7BE8831CAB0D}"/>
              </a:ext>
            </a:extLst>
          </p:cNvPr>
          <p:cNvSpPr>
            <a:spLocks noGrp="1"/>
          </p:cNvSpPr>
          <p:nvPr>
            <p:ph type="title"/>
          </p:nvPr>
        </p:nvSpPr>
        <p:spPr/>
        <p:txBody>
          <a:bodyPr/>
          <a:lstStyle/>
          <a:p>
            <a:r>
              <a:rPr lang="sv-SE" dirty="0"/>
              <a:t>Analyser 2022</a:t>
            </a:r>
          </a:p>
        </p:txBody>
      </p:sp>
      <p:sp>
        <p:nvSpPr>
          <p:cNvPr id="3" name="Platshållare för text 2">
            <a:extLst>
              <a:ext uri="{FF2B5EF4-FFF2-40B4-BE49-F238E27FC236}">
                <a16:creationId xmlns:a16="http://schemas.microsoft.com/office/drawing/2014/main" id="{A08E655C-5776-4244-A11A-20FB6AC7BB35}"/>
              </a:ext>
            </a:extLst>
          </p:cNvPr>
          <p:cNvSpPr>
            <a:spLocks noGrp="1"/>
          </p:cNvSpPr>
          <p:nvPr>
            <p:ph type="body" idx="1"/>
          </p:nvPr>
        </p:nvSpPr>
        <p:spPr/>
        <p:txBody>
          <a:bodyPr/>
          <a:lstStyle/>
          <a:p>
            <a:r>
              <a:rPr lang="sv-SE" dirty="0"/>
              <a:t>Februari</a:t>
            </a:r>
          </a:p>
        </p:txBody>
      </p:sp>
      <p:sp>
        <p:nvSpPr>
          <p:cNvPr id="4" name="Platshållare för text 3">
            <a:extLst>
              <a:ext uri="{FF2B5EF4-FFF2-40B4-BE49-F238E27FC236}">
                <a16:creationId xmlns:a16="http://schemas.microsoft.com/office/drawing/2014/main" id="{65D81BA6-D3F4-4192-9759-937F1A865CC6}"/>
              </a:ext>
            </a:extLst>
          </p:cNvPr>
          <p:cNvSpPr>
            <a:spLocks noGrp="1"/>
          </p:cNvSpPr>
          <p:nvPr>
            <p:ph type="body" sz="quarter" idx="3"/>
          </p:nvPr>
        </p:nvSpPr>
        <p:spPr/>
        <p:txBody>
          <a:bodyPr/>
          <a:lstStyle/>
          <a:p>
            <a:r>
              <a:rPr lang="sv-SE" dirty="0"/>
              <a:t>Kommande</a:t>
            </a:r>
          </a:p>
        </p:txBody>
      </p:sp>
      <p:sp>
        <p:nvSpPr>
          <p:cNvPr id="6" name="textruta 5">
            <a:extLst>
              <a:ext uri="{FF2B5EF4-FFF2-40B4-BE49-F238E27FC236}">
                <a16:creationId xmlns:a16="http://schemas.microsoft.com/office/drawing/2014/main" id="{7C78DB57-E511-41D4-8928-60C8242B3B4C}"/>
              </a:ext>
            </a:extLst>
          </p:cNvPr>
          <p:cNvSpPr txBox="1"/>
          <p:nvPr/>
        </p:nvSpPr>
        <p:spPr>
          <a:xfrm>
            <a:off x="6307494" y="2435290"/>
            <a:ext cx="4836756" cy="2677656"/>
          </a:xfrm>
          <a:prstGeom prst="rect">
            <a:avLst/>
          </a:prstGeom>
          <a:noFill/>
        </p:spPr>
        <p:txBody>
          <a:bodyPr wrap="square" rtlCol="0">
            <a:spAutoFit/>
          </a:bodyPr>
          <a:lstStyle/>
          <a:p>
            <a:pPr marL="457200" indent="-457200">
              <a:buFont typeface="+mj-lt"/>
              <a:buAutoNum type="arabicPeriod"/>
            </a:pPr>
            <a:r>
              <a:rPr lang="sv-SE" dirty="0"/>
              <a:t>Psykisk ohälsa med fördjupning avseende ungas hälsa (sep)</a:t>
            </a:r>
          </a:p>
          <a:p>
            <a:pPr marL="457200" indent="-457200">
              <a:buFont typeface="+mj-lt"/>
              <a:buAutoNum type="arabicPeriod"/>
            </a:pPr>
            <a:r>
              <a:rPr lang="sv-SE" dirty="0"/>
              <a:t>Bemötande med fördjupning avseende diskriminering (nov)</a:t>
            </a:r>
          </a:p>
          <a:p>
            <a:pPr marL="457200" indent="-457200">
              <a:buFont typeface="+mj-lt"/>
              <a:buAutoNum type="arabicPeriod"/>
            </a:pPr>
            <a:r>
              <a:rPr lang="sv-SE" dirty="0"/>
              <a:t>Cancer (dec)</a:t>
            </a:r>
          </a:p>
          <a:p>
            <a:endParaRPr lang="sv-SE" dirty="0"/>
          </a:p>
        </p:txBody>
      </p:sp>
      <p:pic>
        <p:nvPicPr>
          <p:cNvPr id="14" name="Bildobjekt 13">
            <a:extLst>
              <a:ext uri="{FF2B5EF4-FFF2-40B4-BE49-F238E27FC236}">
                <a16:creationId xmlns:a16="http://schemas.microsoft.com/office/drawing/2014/main" id="{E346EDCF-6F6A-4BEC-8F50-E5F5EE2EA52A}"/>
              </a:ext>
            </a:extLst>
          </p:cNvPr>
          <p:cNvPicPr>
            <a:picLocks noChangeAspect="1"/>
          </p:cNvPicPr>
          <p:nvPr/>
        </p:nvPicPr>
        <p:blipFill>
          <a:blip r:embed="rId3"/>
          <a:stretch>
            <a:fillRect/>
          </a:stretch>
        </p:blipFill>
        <p:spPr>
          <a:xfrm rot="21316755">
            <a:off x="776028" y="2666560"/>
            <a:ext cx="2612387" cy="3736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447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5199CC-6A5A-4621-B8BD-8BD708D23DA5}"/>
              </a:ext>
            </a:extLst>
          </p:cNvPr>
          <p:cNvSpPr>
            <a:spLocks noGrp="1"/>
          </p:cNvSpPr>
          <p:nvPr>
            <p:ph type="title"/>
          </p:nvPr>
        </p:nvSpPr>
        <p:spPr/>
        <p:txBody>
          <a:bodyPr/>
          <a:lstStyle/>
          <a:p>
            <a:r>
              <a:rPr lang="sv-SE" dirty="0"/>
              <a:t>Alla skånska kommuner har avtal med </a:t>
            </a:r>
            <a:r>
              <a:rPr lang="sv-SE" dirty="0" err="1"/>
              <a:t>PaN</a:t>
            </a:r>
            <a:endParaRPr lang="sv-SE" dirty="0"/>
          </a:p>
        </p:txBody>
      </p:sp>
      <p:sp>
        <p:nvSpPr>
          <p:cNvPr id="3" name="Platshållare för text 2">
            <a:extLst>
              <a:ext uri="{FF2B5EF4-FFF2-40B4-BE49-F238E27FC236}">
                <a16:creationId xmlns:a16="http://schemas.microsoft.com/office/drawing/2014/main" id="{2F5BBDBD-BD2B-4984-9182-CE6D9F28A8B5}"/>
              </a:ext>
            </a:extLst>
          </p:cNvPr>
          <p:cNvSpPr>
            <a:spLocks noGrp="1"/>
          </p:cNvSpPr>
          <p:nvPr>
            <p:ph type="body" idx="1"/>
          </p:nvPr>
        </p:nvSpPr>
        <p:spPr/>
        <p:txBody>
          <a:bodyPr/>
          <a:lstStyle/>
          <a:p>
            <a:r>
              <a:rPr lang="sv-SE" dirty="0"/>
              <a:t>Kommunerna ska</a:t>
            </a:r>
          </a:p>
        </p:txBody>
      </p:sp>
      <p:sp>
        <p:nvSpPr>
          <p:cNvPr id="4" name="Platshållare för innehåll 3">
            <a:extLst>
              <a:ext uri="{FF2B5EF4-FFF2-40B4-BE49-F238E27FC236}">
                <a16:creationId xmlns:a16="http://schemas.microsoft.com/office/drawing/2014/main" id="{6761DF32-EC70-40BE-9BE8-F6900E81A0A6}"/>
              </a:ext>
            </a:extLst>
          </p:cNvPr>
          <p:cNvSpPr>
            <a:spLocks noGrp="1"/>
          </p:cNvSpPr>
          <p:nvPr>
            <p:ph sz="half" idx="2"/>
          </p:nvPr>
        </p:nvSpPr>
        <p:spPr/>
        <p:txBody>
          <a:bodyPr/>
          <a:lstStyle/>
          <a:p>
            <a:r>
              <a:rPr lang="sv-SE" sz="2400" dirty="0">
                <a:cs typeface="Times New Roman" panose="02020603050405020304" pitchFamily="18" charset="0"/>
              </a:rPr>
              <a:t>Utse kontaktperson.</a:t>
            </a:r>
          </a:p>
          <a:p>
            <a:r>
              <a:rPr lang="sv-SE" sz="2400" dirty="0">
                <a:solidFill>
                  <a:srgbClr val="000000"/>
                </a:solidFill>
              </a:rPr>
              <a:t>Bistå</a:t>
            </a:r>
            <a:r>
              <a:rPr lang="sv-SE" sz="2400" b="0" i="0" u="none" strike="noStrike" baseline="0" dirty="0">
                <a:solidFill>
                  <a:srgbClr val="000000"/>
                </a:solidFill>
              </a:rPr>
              <a:t> </a:t>
            </a:r>
            <a:r>
              <a:rPr lang="sv-SE" sz="2400" b="0" i="0" u="none" strike="noStrike" baseline="0" dirty="0" err="1">
                <a:solidFill>
                  <a:srgbClr val="000000"/>
                </a:solidFill>
              </a:rPr>
              <a:t>PaN</a:t>
            </a:r>
            <a:r>
              <a:rPr lang="sv-SE" sz="2400" b="0" i="0" u="none" strike="noStrike" baseline="0" dirty="0">
                <a:solidFill>
                  <a:srgbClr val="000000"/>
                </a:solidFill>
              </a:rPr>
              <a:t> i klagomålshanteringen. (Gäll</a:t>
            </a:r>
            <a:r>
              <a:rPr lang="sv-SE" sz="2400" dirty="0">
                <a:solidFill>
                  <a:srgbClr val="000000"/>
                </a:solidFill>
              </a:rPr>
              <a:t>er ä</a:t>
            </a:r>
            <a:r>
              <a:rPr lang="sv-SE" sz="2400" b="0" i="0" u="none" strike="noStrike" baseline="0" dirty="0">
                <a:solidFill>
                  <a:srgbClr val="000000"/>
                </a:solidFill>
              </a:rPr>
              <a:t>ven de privata aktörer som bedriver vård enligt avtal.) </a:t>
            </a:r>
          </a:p>
          <a:p>
            <a:r>
              <a:rPr lang="sv-SE" sz="2400" dirty="0">
                <a:solidFill>
                  <a:srgbClr val="000000"/>
                </a:solidFill>
              </a:rPr>
              <a:t>Informera</a:t>
            </a:r>
            <a:r>
              <a:rPr lang="sv-SE" sz="2400" b="0" i="0" u="none" strike="noStrike" baseline="0" dirty="0">
                <a:solidFill>
                  <a:srgbClr val="000000"/>
                </a:solidFill>
              </a:rPr>
              <a:t> invånare och verksamheter om </a:t>
            </a:r>
            <a:r>
              <a:rPr lang="sv-SE" sz="2400" b="0" i="0" u="none" strike="noStrike" baseline="0" dirty="0" err="1">
                <a:solidFill>
                  <a:srgbClr val="000000"/>
                </a:solidFill>
              </a:rPr>
              <a:t>PaN</a:t>
            </a:r>
            <a:r>
              <a:rPr lang="sv-SE" sz="2400" dirty="0">
                <a:solidFill>
                  <a:srgbClr val="000000"/>
                </a:solidFill>
              </a:rPr>
              <a:t>.</a:t>
            </a:r>
            <a:r>
              <a:rPr lang="sv-SE" sz="2400" b="0" i="0" u="none" strike="noStrike" baseline="0" dirty="0">
                <a:solidFill>
                  <a:srgbClr val="000000"/>
                </a:solidFill>
              </a:rPr>
              <a:t> </a:t>
            </a:r>
            <a:r>
              <a:rPr lang="sv-SE" sz="2400" dirty="0">
                <a:solidFill>
                  <a:srgbClr val="000000"/>
                </a:solidFill>
              </a:rPr>
              <a:t>S</a:t>
            </a:r>
            <a:r>
              <a:rPr lang="sv-SE" sz="2400" b="0" i="0" u="none" strike="noStrike" baseline="0" dirty="0">
                <a:solidFill>
                  <a:srgbClr val="000000"/>
                </a:solidFill>
              </a:rPr>
              <a:t>prida broschyrer, ha information på webbsida samt informera i allmän kommuninformation. </a:t>
            </a:r>
            <a:endParaRPr lang="sv-SE" sz="2400" dirty="0"/>
          </a:p>
        </p:txBody>
      </p:sp>
      <p:sp>
        <p:nvSpPr>
          <p:cNvPr id="5" name="Platshållare för text 4">
            <a:extLst>
              <a:ext uri="{FF2B5EF4-FFF2-40B4-BE49-F238E27FC236}">
                <a16:creationId xmlns:a16="http://schemas.microsoft.com/office/drawing/2014/main" id="{3A4F560A-FD5D-4D32-B26F-FD4D8F459E35}"/>
              </a:ext>
            </a:extLst>
          </p:cNvPr>
          <p:cNvSpPr>
            <a:spLocks noGrp="1"/>
          </p:cNvSpPr>
          <p:nvPr>
            <p:ph type="body" sz="quarter" idx="3"/>
          </p:nvPr>
        </p:nvSpPr>
        <p:spPr/>
        <p:txBody>
          <a:bodyPr/>
          <a:lstStyle/>
          <a:p>
            <a:r>
              <a:rPr lang="sv-SE" dirty="0"/>
              <a:t>Patientnämnden Skåne ska</a:t>
            </a:r>
          </a:p>
        </p:txBody>
      </p:sp>
      <p:sp>
        <p:nvSpPr>
          <p:cNvPr id="6" name="Platshållare för innehåll 5">
            <a:extLst>
              <a:ext uri="{FF2B5EF4-FFF2-40B4-BE49-F238E27FC236}">
                <a16:creationId xmlns:a16="http://schemas.microsoft.com/office/drawing/2014/main" id="{4ECFC6B5-621A-42BD-9194-E5EDB0F519A9}"/>
              </a:ext>
            </a:extLst>
          </p:cNvPr>
          <p:cNvSpPr>
            <a:spLocks noGrp="1"/>
          </p:cNvSpPr>
          <p:nvPr>
            <p:ph sz="quarter" idx="4"/>
          </p:nvPr>
        </p:nvSpPr>
        <p:spPr/>
        <p:txBody>
          <a:bodyPr/>
          <a:lstStyle/>
          <a:p>
            <a:r>
              <a:rPr lang="sv-SE" sz="2400" dirty="0">
                <a:cs typeface="Times New Roman" panose="02020603050405020304" pitchFamily="18" charset="0"/>
              </a:rPr>
              <a:t>Utse kontaktperson</a:t>
            </a:r>
            <a:r>
              <a:rPr lang="sv-SE" sz="2400" dirty="0"/>
              <a:t>.</a:t>
            </a:r>
            <a:endParaRPr lang="sv-SE" sz="2400" b="0" i="0" u="none" strike="noStrike" baseline="0" dirty="0">
              <a:solidFill>
                <a:srgbClr val="000000"/>
              </a:solidFill>
            </a:endParaRPr>
          </a:p>
          <a:p>
            <a:r>
              <a:rPr lang="sv-SE" sz="2400" dirty="0">
                <a:solidFill>
                  <a:srgbClr val="000000"/>
                </a:solidFill>
              </a:rPr>
              <a:t>T</a:t>
            </a:r>
            <a:r>
              <a:rPr lang="sv-SE" sz="2400" b="0" i="0" u="none" strike="noStrike" baseline="0" dirty="0">
                <a:solidFill>
                  <a:srgbClr val="000000"/>
                </a:solidFill>
              </a:rPr>
              <a:t>illhandahålla och bekosta patientnämndsinformation i form av broschyrer som ska finnas tillgängliga </a:t>
            </a:r>
            <a:r>
              <a:rPr lang="sv-SE" sz="2400" dirty="0">
                <a:solidFill>
                  <a:srgbClr val="000000"/>
                </a:solidFill>
              </a:rPr>
              <a:t>i</a:t>
            </a:r>
            <a:r>
              <a:rPr lang="sv-SE" sz="2400" b="0" i="0" u="none" strike="noStrike" baseline="0" dirty="0">
                <a:solidFill>
                  <a:srgbClr val="000000"/>
                </a:solidFill>
              </a:rPr>
              <a:t> vården.</a:t>
            </a:r>
          </a:p>
          <a:p>
            <a:r>
              <a:rPr lang="sv-SE" sz="2400" dirty="0">
                <a:solidFill>
                  <a:srgbClr val="000000"/>
                </a:solidFill>
              </a:rPr>
              <a:t>Å</a:t>
            </a:r>
            <a:r>
              <a:rPr lang="sv-SE" sz="2400" b="0" i="0" u="none" strike="noStrike" baseline="0" dirty="0">
                <a:solidFill>
                  <a:srgbClr val="000000"/>
                </a:solidFill>
              </a:rPr>
              <a:t>rligen eller efter begäran redovisa avidentifierade ärenden till kommunens kontaktperson. </a:t>
            </a:r>
          </a:p>
          <a:p>
            <a:pPr marL="0" indent="0">
              <a:buNone/>
            </a:pPr>
            <a:endParaRPr lang="sv-SE" dirty="0"/>
          </a:p>
        </p:txBody>
      </p:sp>
      <p:sp>
        <p:nvSpPr>
          <p:cNvPr id="7" name="textruta 6">
            <a:extLst>
              <a:ext uri="{FF2B5EF4-FFF2-40B4-BE49-F238E27FC236}">
                <a16:creationId xmlns:a16="http://schemas.microsoft.com/office/drawing/2014/main" id="{B2E8D072-B98C-4683-B252-629A341D7B55}"/>
              </a:ext>
            </a:extLst>
          </p:cNvPr>
          <p:cNvSpPr txBox="1"/>
          <p:nvPr/>
        </p:nvSpPr>
        <p:spPr>
          <a:xfrm rot="245824">
            <a:off x="8645782" y="1217582"/>
            <a:ext cx="3234088" cy="400110"/>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r>
              <a:rPr lang="sv-SE" sz="2000" dirty="0"/>
              <a:t>Kostnad: 31 öre/invånare</a:t>
            </a:r>
          </a:p>
        </p:txBody>
      </p:sp>
    </p:spTree>
    <p:extLst>
      <p:ext uri="{BB962C8B-B14F-4D97-AF65-F5344CB8AC3E}">
        <p14:creationId xmlns:p14="http://schemas.microsoft.com/office/powerpoint/2010/main" val="582252122"/>
      </p:ext>
    </p:extLst>
  </p:cSld>
  <p:clrMapOvr>
    <a:masterClrMapping/>
  </p:clrMapOvr>
</p:sld>
</file>

<file path=ppt/theme/theme1.xml><?xml version="1.0" encoding="utf-8"?>
<a:theme xmlns:a="http://schemas.openxmlformats.org/drawingml/2006/main" name="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A7C4443-3B07-4530-AC07-DCF342098BAC}" vid="{9087A46E-27DB-41E2-80C2-04A75B9641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Presentationsmall</Template>
  <TotalTime>0</TotalTime>
  <Words>1204</Words>
  <Application>Microsoft Office PowerPoint</Application>
  <PresentationFormat>Bredbild</PresentationFormat>
  <Paragraphs>195</Paragraphs>
  <Slides>27</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27</vt:i4>
      </vt:variant>
    </vt:vector>
  </HeadingPairs>
  <TitlesOfParts>
    <vt:vector size="32" baseType="lpstr">
      <vt:lpstr>Arial</vt:lpstr>
      <vt:lpstr>Calibri</vt:lpstr>
      <vt:lpstr>Cambria</vt:lpstr>
      <vt:lpstr>Times</vt:lpstr>
      <vt:lpstr>Region Skåne</vt:lpstr>
      <vt:lpstr>Koll på kommunala klagomål?</vt:lpstr>
      <vt:lpstr>Patientnämnden samverkar med</vt:lpstr>
      <vt:lpstr>Vårdgivarens ansvar vid klagomål</vt:lpstr>
      <vt:lpstr>Patientnämnden ska</vt:lpstr>
      <vt:lpstr>Patientnämnden ska däremot inte</vt:lpstr>
      <vt:lpstr>Återrapportering till verksamheterna</vt:lpstr>
      <vt:lpstr>Patientnämndens verktygslåda</vt:lpstr>
      <vt:lpstr>Analyser 2022</vt:lpstr>
      <vt:lpstr>Alla skånska kommuner har avtal med PaN</vt:lpstr>
      <vt:lpstr>Informationsmaterial</vt:lpstr>
      <vt:lpstr>Statistik!</vt:lpstr>
      <vt:lpstr>Inkomna ärenden</vt:lpstr>
      <vt:lpstr>Patientärenden i riket</vt:lpstr>
      <vt:lpstr>Andel klagomål i förhållande till folkmängd</vt:lpstr>
      <vt:lpstr>Mycket få patientärenden i kommunerna</vt:lpstr>
      <vt:lpstr>Klagomål och synpunkter till patientnämnden</vt:lpstr>
      <vt:lpstr>Kategorisering i 25 delproblem</vt:lpstr>
      <vt:lpstr>Vad innehåller klagomålen? </vt:lpstr>
      <vt:lpstr>Vård och behandling</vt:lpstr>
      <vt:lpstr>Utskrivningsbar</vt:lpstr>
      <vt:lpstr>Brister i omvårdnad (vanligaste delproblem)</vt:lpstr>
      <vt:lpstr>Kommunikation och information</vt:lpstr>
      <vt:lpstr>Tillgänglighet</vt:lpstr>
      <vt:lpstr>Vidtagna åtgärder efter klagomål</vt:lpstr>
      <vt:lpstr>Lärdomar, reflexioner</vt:lpstr>
      <vt:lpstr>Medskick</vt:lpstr>
      <vt:lpstr>PowerPoint-presentation</vt:lpstr>
    </vt:vector>
  </TitlesOfParts>
  <Company>Region Skåne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dc:title>
  <dc:creator>Duveborn Jonas</dc:creator>
  <cp:lastModifiedBy>Duveborn Jonas</cp:lastModifiedBy>
  <cp:revision>39</cp:revision>
  <dcterms:created xsi:type="dcterms:W3CDTF">2022-03-23T12:21:06Z</dcterms:created>
  <dcterms:modified xsi:type="dcterms:W3CDTF">2022-05-06T08:44:59Z</dcterms:modified>
</cp:coreProperties>
</file>