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36" r:id="rId2"/>
    <p:sldMasterId id="2147483746" r:id="rId3"/>
    <p:sldMasterId id="2147483758" r:id="rId4"/>
    <p:sldMasterId id="2147483772" r:id="rId5"/>
  </p:sldMasterIdLst>
  <p:notesMasterIdLst>
    <p:notesMasterId r:id="rId26"/>
  </p:notesMasterIdLst>
  <p:sldIdLst>
    <p:sldId id="329" r:id="rId6"/>
    <p:sldId id="330" r:id="rId7"/>
    <p:sldId id="346" r:id="rId8"/>
    <p:sldId id="331" r:id="rId9"/>
    <p:sldId id="341" r:id="rId10"/>
    <p:sldId id="349" r:id="rId11"/>
    <p:sldId id="344" r:id="rId12"/>
    <p:sldId id="348"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2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p:restoredTop sz="94694"/>
  </p:normalViewPr>
  <p:slideViewPr>
    <p:cSldViewPr snapToGrid="0" snapToObjects="1">
      <p:cViewPr varScale="1">
        <p:scale>
          <a:sx n="54" d="100"/>
          <a:sy n="54" d="100"/>
        </p:scale>
        <p:origin x="12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709247-D286-7B4E-B4A8-14AABB535E54}" type="datetimeFigureOut">
              <a:rPr lang="sv-SE" smtClean="0"/>
              <a:t>2022-03-01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B4E0D-5B48-AF4D-824B-E170B93077B9}" type="slidenum">
              <a:rPr lang="sv-SE" smtClean="0"/>
              <a:t>‹#›</a:t>
            </a:fld>
            <a:endParaRPr lang="sv-SE"/>
          </a:p>
        </p:txBody>
      </p:sp>
    </p:spTree>
    <p:extLst>
      <p:ext uri="{BB962C8B-B14F-4D97-AF65-F5344CB8AC3E}">
        <p14:creationId xmlns:p14="http://schemas.microsoft.com/office/powerpoint/2010/main" val="380947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9BA99A-7C38-7545-9D16-2013E1BB8D82}"/>
              </a:ext>
            </a:extLst>
          </p:cNvPr>
          <p:cNvSpPr>
            <a:spLocks noGrp="1"/>
          </p:cNvSpPr>
          <p:nvPr>
            <p:ph type="ctrTitle" hasCustomPrompt="1"/>
          </p:nvPr>
        </p:nvSpPr>
        <p:spPr>
          <a:xfrm>
            <a:off x="1524000" y="1122363"/>
            <a:ext cx="8133184" cy="2387600"/>
          </a:xfrm>
        </p:spPr>
        <p:txBody>
          <a:bodyPr anchor="b"/>
          <a:lstStyle>
            <a:lvl1pPr algn="ctr">
              <a:defRPr sz="6000"/>
            </a:lvl1pPr>
          </a:lstStyle>
          <a:p>
            <a:r>
              <a:rPr lang="sv-SE" dirty="0"/>
              <a:t>PowerPoint-mall</a:t>
            </a:r>
          </a:p>
        </p:txBody>
      </p:sp>
      <p:sp>
        <p:nvSpPr>
          <p:cNvPr id="3" name="Underrubrik 2">
            <a:extLst>
              <a:ext uri="{FF2B5EF4-FFF2-40B4-BE49-F238E27FC236}">
                <a16:creationId xmlns:a16="http://schemas.microsoft.com/office/drawing/2014/main" id="{9C87A503-72F0-DB49-AEED-62A5CDEAD7A1}"/>
              </a:ext>
            </a:extLst>
          </p:cNvPr>
          <p:cNvSpPr>
            <a:spLocks noGrp="1"/>
          </p:cNvSpPr>
          <p:nvPr>
            <p:ph type="subTitle" idx="1" hasCustomPrompt="1"/>
          </p:nvPr>
        </p:nvSpPr>
        <p:spPr>
          <a:xfrm>
            <a:off x="1524000" y="3602038"/>
            <a:ext cx="813318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sv-SE" dirty="0"/>
              <a:t>för Vårdsamverkan Skåne</a:t>
            </a:r>
          </a:p>
        </p:txBody>
      </p:sp>
    </p:spTree>
    <p:extLst>
      <p:ext uri="{BB962C8B-B14F-4D97-AF65-F5344CB8AC3E}">
        <p14:creationId xmlns:p14="http://schemas.microsoft.com/office/powerpoint/2010/main" val="17613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5" name="Platshållare för sidfot 4"/>
          <p:cNvSpPr>
            <a:spLocks noGrp="1"/>
          </p:cNvSpPr>
          <p:nvPr>
            <p:ph type="ftr" sz="quarter" idx="11"/>
          </p:nvPr>
        </p:nvSpPr>
        <p:spPr/>
        <p:txBody>
          <a:bodyPr/>
          <a:lstStyle/>
          <a:p>
            <a:endParaRPr lang="sv-SE" dirty="0">
              <a:solidFill>
                <a:prstClr val="black"/>
              </a:solidFill>
            </a:endParaRPr>
          </a:p>
        </p:txBody>
      </p:sp>
      <p:sp>
        <p:nvSpPr>
          <p:cNvPr id="6" name="Platshållare för bildnummer 5"/>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16321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prstClr val="black"/>
              </a:solidFil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877293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6" name="Platshållare för sidfot 5"/>
          <p:cNvSpPr>
            <a:spLocks noGrp="1"/>
          </p:cNvSpPr>
          <p:nvPr>
            <p:ph type="ftr" sz="quarter" idx="11"/>
          </p:nvPr>
        </p:nvSpPr>
        <p:spPr/>
        <p:txBody>
          <a:bodyPr/>
          <a:lstStyle/>
          <a:p>
            <a:endParaRPr lang="sv-SE" dirty="0">
              <a:solidFill>
                <a:prstClr val="black"/>
              </a:solidFill>
            </a:endParaRPr>
          </a:p>
        </p:txBody>
      </p:sp>
      <p:sp>
        <p:nvSpPr>
          <p:cNvPr id="7" name="Platshållare för bildnummer 6"/>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33693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6" name="Platshållare för sidfot 5"/>
          <p:cNvSpPr>
            <a:spLocks noGrp="1"/>
          </p:cNvSpPr>
          <p:nvPr>
            <p:ph type="ftr" sz="quarter" idx="11"/>
          </p:nvPr>
        </p:nvSpPr>
        <p:spPr/>
        <p:txBody>
          <a:bodyPr/>
          <a:lstStyle/>
          <a:p>
            <a:endParaRPr lang="sv-SE" dirty="0">
              <a:solidFill>
                <a:prstClr val="black"/>
              </a:solidFill>
            </a:endParaRPr>
          </a:p>
        </p:txBody>
      </p:sp>
      <p:sp>
        <p:nvSpPr>
          <p:cNvPr id="7" name="Platshållare för bildnummer 6"/>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69215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8" name="Platshållare för sidfot 7"/>
          <p:cNvSpPr>
            <a:spLocks noGrp="1"/>
          </p:cNvSpPr>
          <p:nvPr>
            <p:ph type="ftr" sz="quarter" idx="11"/>
          </p:nvPr>
        </p:nvSpPr>
        <p:spPr/>
        <p:txBody>
          <a:bodyPr/>
          <a:lstStyle/>
          <a:p>
            <a:endParaRPr lang="sv-SE" dirty="0">
              <a:solidFill>
                <a:prstClr val="black"/>
              </a:solidFill>
            </a:endParaRPr>
          </a:p>
        </p:txBody>
      </p:sp>
      <p:sp>
        <p:nvSpPr>
          <p:cNvPr id="9" name="Platshållare för bildnummer 8"/>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92291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4" name="Platshållare för sidfot 3"/>
          <p:cNvSpPr>
            <a:spLocks noGrp="1"/>
          </p:cNvSpPr>
          <p:nvPr>
            <p:ph type="ftr" sz="quarter" idx="11"/>
          </p:nvPr>
        </p:nvSpPr>
        <p:spPr/>
        <p:txBody>
          <a:bodyPr/>
          <a:lstStyle/>
          <a:p>
            <a:endParaRPr lang="sv-SE" dirty="0">
              <a:solidFill>
                <a:prstClr val="black"/>
              </a:solidFill>
            </a:endParaRPr>
          </a:p>
        </p:txBody>
      </p:sp>
      <p:sp>
        <p:nvSpPr>
          <p:cNvPr id="5" name="Platshållare för bildnummer 4"/>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40668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3" name="Platshållare för sidfot 2"/>
          <p:cNvSpPr>
            <a:spLocks noGrp="1"/>
          </p:cNvSpPr>
          <p:nvPr>
            <p:ph type="ftr" sz="quarter" idx="11"/>
          </p:nvPr>
        </p:nvSpPr>
        <p:spPr/>
        <p:txBody>
          <a:bodyPr/>
          <a:lstStyle/>
          <a:p>
            <a:endParaRPr lang="sv-SE" dirty="0">
              <a:solidFill>
                <a:prstClr val="black"/>
              </a:solidFill>
            </a:endParaRPr>
          </a:p>
        </p:txBody>
      </p:sp>
      <p:sp>
        <p:nvSpPr>
          <p:cNvPr id="4" name="Platshållare för bildnummer 3"/>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609607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Vit">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3" name="Platshållare för sidfot 2"/>
          <p:cNvSpPr>
            <a:spLocks noGrp="1"/>
          </p:cNvSpPr>
          <p:nvPr>
            <p:ph type="ftr" sz="quarter" idx="11"/>
          </p:nvPr>
        </p:nvSpPr>
        <p:spPr/>
        <p:txBody>
          <a:bodyPr/>
          <a:lstStyle/>
          <a:p>
            <a:endParaRPr lang="sv-SE" dirty="0">
              <a:solidFill>
                <a:prstClr val="black"/>
              </a:solidFill>
            </a:endParaRPr>
          </a:p>
        </p:txBody>
      </p:sp>
      <p:sp>
        <p:nvSpPr>
          <p:cNvPr id="4" name="Platshållare för bildnummer 3"/>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9196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3166651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0789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45962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815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2382615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6682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95126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66216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3080432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432419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1099179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4140508058"/>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73189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rera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2463723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478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25806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3131563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8573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39538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019703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16897932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7960017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0814200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127015558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nsterställd punktlist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C4F8DD-9BE7-364D-8031-E375120D6B21}"/>
              </a:ext>
            </a:extLst>
          </p:cNvPr>
          <p:cNvSpPr>
            <a:spLocks noGrp="1"/>
          </p:cNvSpPr>
          <p:nvPr>
            <p:ph idx="1" hasCustomPrompt="1"/>
          </p:nvPr>
        </p:nvSpPr>
        <p:spPr>
          <a:xfrm>
            <a:off x="1152938" y="1693626"/>
            <a:ext cx="7744571" cy="4301657"/>
          </a:xfrm>
        </p:spPr>
        <p:txBody>
          <a:bodyPr/>
          <a:lstStyle>
            <a:lvl1pPr marL="457200" indent="-457200" algn="l">
              <a:buFont typeface="Arial" panose="020B0604020202020204" pitchFamily="34" charset="0"/>
              <a:buChar char="•"/>
              <a:defRPr/>
            </a:lvl1pPr>
          </a:lstStyle>
          <a:p>
            <a:pPr lvl="0"/>
            <a:r>
              <a:rPr lang="sv-SE" dirty="0"/>
              <a:t>Punktlista centrerad</a:t>
            </a:r>
          </a:p>
          <a:p>
            <a:pPr lvl="0"/>
            <a:endParaRPr lang="sv-SE" dirty="0"/>
          </a:p>
        </p:txBody>
      </p:sp>
      <p:sp>
        <p:nvSpPr>
          <p:cNvPr id="9" name="Rubrik 1">
            <a:extLst>
              <a:ext uri="{FF2B5EF4-FFF2-40B4-BE49-F238E27FC236}">
                <a16:creationId xmlns:a16="http://schemas.microsoft.com/office/drawing/2014/main" id="{57B242AF-659E-D446-8357-FCE5D6CFDD7C}"/>
              </a:ext>
            </a:extLst>
          </p:cNvPr>
          <p:cNvSpPr>
            <a:spLocks noGrp="1"/>
          </p:cNvSpPr>
          <p:nvPr>
            <p:ph type="title" hasCustomPrompt="1"/>
          </p:nvPr>
        </p:nvSpPr>
        <p:spPr>
          <a:xfrm>
            <a:off x="1152939" y="579878"/>
            <a:ext cx="7744571" cy="851357"/>
          </a:xfrm>
        </p:spPr>
        <p:txBody>
          <a:bodyPr/>
          <a:lstStyle/>
          <a:p>
            <a:r>
              <a:rPr lang="sv-SE" dirty="0"/>
              <a:t>Rubrik</a:t>
            </a:r>
          </a:p>
        </p:txBody>
      </p:sp>
    </p:spTree>
    <p:extLst>
      <p:ext uri="{BB962C8B-B14F-4D97-AF65-F5344CB8AC3E}">
        <p14:creationId xmlns:p14="http://schemas.microsoft.com/office/powerpoint/2010/main" val="2300889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extsida">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324605" cy="1123896"/>
          </a:xfrm>
          <a:prstGeom prst="rect">
            <a:avLst/>
          </a:prstGeom>
        </p:spPr>
        <p:txBody>
          <a:bodyPr/>
          <a:lstStyle/>
          <a:p>
            <a:r>
              <a:rPr lang="sv-SE" dirty="0"/>
              <a:t>Klicka här för att ändra mall för rubrikformat</a:t>
            </a:r>
          </a:p>
        </p:txBody>
      </p:sp>
      <p:sp>
        <p:nvSpPr>
          <p:cNvPr id="3" name="Platshållare för innehåll 2"/>
          <p:cNvSpPr>
            <a:spLocks noGrp="1"/>
          </p:cNvSpPr>
          <p:nvPr>
            <p:ph idx="1"/>
          </p:nvPr>
        </p:nvSpPr>
        <p:spPr>
          <a:xfrm>
            <a:off x="838200" y="1671634"/>
            <a:ext cx="10324605" cy="4234361"/>
          </a:xfrm>
          <a:prstGeom prst="rect">
            <a:avLst/>
          </a:prstGeom>
        </p:spPr>
        <p:txBody>
          <a:bodyPr/>
          <a:lstStyle>
            <a:lvl1pPr>
              <a:defRPr sz="2400"/>
            </a:lvl1pPr>
          </a:lstStyle>
          <a:p>
            <a:pPr lvl="0"/>
            <a:r>
              <a:rPr lang="sv-SE"/>
              <a:t>Redigera format för bakgrundstext
Nivå två
Nivå tre
Nivå fyra
Nivå fem</a:t>
            </a:r>
          </a:p>
        </p:txBody>
      </p:sp>
      <p:sp>
        <p:nvSpPr>
          <p:cNvPr id="7" name="Platshållare för datum 3">
            <a:extLst>
              <a:ext uri="{FF2B5EF4-FFF2-40B4-BE49-F238E27FC236}">
                <a16:creationId xmlns:a16="http://schemas.microsoft.com/office/drawing/2014/main" id="{07B1511E-5254-8841-BA25-0CE58E264086}"/>
              </a:ext>
            </a:extLst>
          </p:cNvPr>
          <p:cNvSpPr>
            <a:spLocks noGrp="1"/>
          </p:cNvSpPr>
          <p:nvPr>
            <p:ph type="dt" sz="half" idx="2"/>
          </p:nvPr>
        </p:nvSpPr>
        <p:spPr>
          <a:xfrm>
            <a:off x="838201" y="6407801"/>
            <a:ext cx="852577" cy="251664"/>
          </a:xfrm>
          <a:prstGeom prst="rect">
            <a:avLst/>
          </a:prstGeom>
        </p:spPr>
        <p:txBody>
          <a:bodyPr vert="horz" lIns="91440" tIns="45720" rIns="91440" bIns="45720" rtlCol="0" anchor="ctr"/>
          <a:lstStyle>
            <a:lvl1pPr algn="l">
              <a:defRPr sz="933">
                <a:solidFill>
                  <a:schemeClr val="accent1"/>
                </a:solidFill>
              </a:defRPr>
            </a:lvl1pPr>
          </a:lstStyle>
          <a:p>
            <a:fld id="{C9783536-F4C3-49AC-A423-821B2FBE9ADC}" type="datetime1">
              <a:rPr lang="sv-SE" smtClean="0"/>
              <a:pPr/>
              <a:t>2022-03-01</a:t>
            </a:fld>
            <a:endParaRPr lang="sv-SE"/>
          </a:p>
        </p:txBody>
      </p:sp>
      <p:sp>
        <p:nvSpPr>
          <p:cNvPr id="8" name="Platshållare för sidfot 4">
            <a:extLst>
              <a:ext uri="{FF2B5EF4-FFF2-40B4-BE49-F238E27FC236}">
                <a16:creationId xmlns:a16="http://schemas.microsoft.com/office/drawing/2014/main" id="{C84DBF51-F984-5E47-9BC5-7BE10EE7B4BA}"/>
              </a:ext>
            </a:extLst>
          </p:cNvPr>
          <p:cNvSpPr>
            <a:spLocks noGrp="1"/>
          </p:cNvSpPr>
          <p:nvPr>
            <p:ph type="ftr" sz="quarter" idx="3"/>
          </p:nvPr>
        </p:nvSpPr>
        <p:spPr>
          <a:xfrm>
            <a:off x="1795731" y="6407801"/>
            <a:ext cx="2465719" cy="251664"/>
          </a:xfrm>
          <a:prstGeom prst="rect">
            <a:avLst/>
          </a:prstGeom>
        </p:spPr>
        <p:txBody>
          <a:bodyPr vert="horz" lIns="91440" tIns="45720" rIns="91440" bIns="45720" rtlCol="0" anchor="ctr"/>
          <a:lstStyle>
            <a:lvl1pPr algn="l">
              <a:defRPr sz="933">
                <a:solidFill>
                  <a:schemeClr val="accent1"/>
                </a:solidFill>
              </a:defRPr>
            </a:lvl1pPr>
          </a:lstStyle>
          <a:p>
            <a:endParaRPr lang="sv-SE" dirty="0"/>
          </a:p>
        </p:txBody>
      </p:sp>
      <p:sp>
        <p:nvSpPr>
          <p:cNvPr id="9" name="Platshållare för bildnummer 5">
            <a:extLst>
              <a:ext uri="{FF2B5EF4-FFF2-40B4-BE49-F238E27FC236}">
                <a16:creationId xmlns:a16="http://schemas.microsoft.com/office/drawing/2014/main" id="{E8BA29CA-CBCC-C245-B024-3372C2287AD1}"/>
              </a:ext>
            </a:extLst>
          </p:cNvPr>
          <p:cNvSpPr>
            <a:spLocks noGrp="1"/>
          </p:cNvSpPr>
          <p:nvPr>
            <p:ph type="sldNum" sz="quarter" idx="4"/>
          </p:nvPr>
        </p:nvSpPr>
        <p:spPr>
          <a:xfrm>
            <a:off x="225726" y="6407801"/>
            <a:ext cx="507521" cy="251664"/>
          </a:xfrm>
          <a:prstGeom prst="rect">
            <a:avLst/>
          </a:prstGeom>
        </p:spPr>
        <p:txBody>
          <a:bodyPr vert="horz" lIns="91440" tIns="45720" rIns="91440" bIns="45720" rtlCol="0" anchor="ctr"/>
          <a:lstStyle>
            <a:lvl1pPr algn="r">
              <a:defRPr sz="933">
                <a:solidFill>
                  <a:schemeClr val="accent1"/>
                </a:solidFill>
              </a:defRPr>
            </a:lvl1pPr>
          </a:lstStyle>
          <a:p>
            <a:fld id="{84379C7E-06C3-45BC-942F-DDA103CE39D8}" type="slidenum">
              <a:rPr lang="sv-SE" smtClean="0"/>
              <a:pPr/>
              <a:t>‹#›</a:t>
            </a:fld>
            <a:endParaRPr lang="sv-SE" dirty="0"/>
          </a:p>
        </p:txBody>
      </p:sp>
      <p:sp>
        <p:nvSpPr>
          <p:cNvPr id="10" name="Platshållare för text 4">
            <a:extLst>
              <a:ext uri="{FF2B5EF4-FFF2-40B4-BE49-F238E27FC236}">
                <a16:creationId xmlns:a16="http://schemas.microsoft.com/office/drawing/2014/main" id="{88DB0111-A708-F249-AE41-5BD3DDF4999C}"/>
              </a:ext>
            </a:extLst>
          </p:cNvPr>
          <p:cNvSpPr>
            <a:spLocks noGrp="1"/>
          </p:cNvSpPr>
          <p:nvPr>
            <p:ph type="body" sz="quarter" idx="10"/>
          </p:nvPr>
        </p:nvSpPr>
        <p:spPr>
          <a:xfrm>
            <a:off x="4261451" y="6415068"/>
            <a:ext cx="7725235" cy="251664"/>
          </a:xfrm>
          <a:prstGeom prst="rect">
            <a:avLst/>
          </a:prstGeom>
        </p:spPr>
        <p:txBody>
          <a:bodyPr anchor="b"/>
          <a:lstStyle>
            <a:lvl1pPr marL="0" indent="0" algn="r">
              <a:lnSpc>
                <a:spcPct val="110000"/>
              </a:lnSpc>
              <a:spcBef>
                <a:spcPts val="0"/>
              </a:spcBef>
              <a:buNone/>
              <a:defRPr sz="1000" spc="0"/>
            </a:lvl1pPr>
          </a:lstStyle>
          <a:p>
            <a:r>
              <a:rPr lang="sv-SE" dirty="0"/>
              <a:t>Redigera format för bakgrundstext</a:t>
            </a:r>
          </a:p>
        </p:txBody>
      </p:sp>
    </p:spTree>
    <p:extLst>
      <p:ext uri="{BB962C8B-B14F-4D97-AF65-F5344CB8AC3E}">
        <p14:creationId xmlns:p14="http://schemas.microsoft.com/office/powerpoint/2010/main" val="288962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36456012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592366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5590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spTree>
    <p:extLst>
      <p:ext uri="{BB962C8B-B14F-4D97-AF65-F5344CB8AC3E}">
        <p14:creationId xmlns:p14="http://schemas.microsoft.com/office/powerpoint/2010/main" val="27507116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5746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725297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0260978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17629925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69970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976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9925896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2463990638"/>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extsida">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324605" cy="1123896"/>
          </a:xfrm>
          <a:prstGeom prst="rect">
            <a:avLst/>
          </a:prstGeom>
        </p:spPr>
        <p:txBody>
          <a:bodyPr/>
          <a:lstStyle/>
          <a:p>
            <a:r>
              <a:rPr lang="sv-SE" dirty="0"/>
              <a:t>Klicka här för att ändra mall för rubrikformat</a:t>
            </a:r>
          </a:p>
        </p:txBody>
      </p:sp>
      <p:sp>
        <p:nvSpPr>
          <p:cNvPr id="3" name="Platshållare för innehåll 2"/>
          <p:cNvSpPr>
            <a:spLocks noGrp="1"/>
          </p:cNvSpPr>
          <p:nvPr>
            <p:ph idx="1"/>
          </p:nvPr>
        </p:nvSpPr>
        <p:spPr>
          <a:xfrm>
            <a:off x="838200" y="1671634"/>
            <a:ext cx="10324605" cy="4234361"/>
          </a:xfrm>
          <a:prstGeom prst="rect">
            <a:avLst/>
          </a:prstGeom>
        </p:spPr>
        <p:txBody>
          <a:bodyPr/>
          <a:lstStyle>
            <a:lvl1pPr>
              <a:defRPr sz="2400"/>
            </a:lvl1pPr>
          </a:lstStyle>
          <a:p>
            <a:pPr lvl="0"/>
            <a:r>
              <a:rPr lang="sv-SE"/>
              <a:t>Redigera format för bakgrundstext
Nivå två
Nivå tre
Nivå fyra
Nivå fem</a:t>
            </a:r>
          </a:p>
        </p:txBody>
      </p:sp>
      <p:sp>
        <p:nvSpPr>
          <p:cNvPr id="7" name="Platshållare för datum 3">
            <a:extLst>
              <a:ext uri="{FF2B5EF4-FFF2-40B4-BE49-F238E27FC236}">
                <a16:creationId xmlns:a16="http://schemas.microsoft.com/office/drawing/2014/main" id="{07B1511E-5254-8841-BA25-0CE58E264086}"/>
              </a:ext>
            </a:extLst>
          </p:cNvPr>
          <p:cNvSpPr>
            <a:spLocks noGrp="1"/>
          </p:cNvSpPr>
          <p:nvPr>
            <p:ph type="dt" sz="half" idx="2"/>
          </p:nvPr>
        </p:nvSpPr>
        <p:spPr>
          <a:xfrm>
            <a:off x="838201" y="6407801"/>
            <a:ext cx="852577" cy="251664"/>
          </a:xfrm>
          <a:prstGeom prst="rect">
            <a:avLst/>
          </a:prstGeom>
        </p:spPr>
        <p:txBody>
          <a:bodyPr vert="horz" lIns="91440" tIns="45720" rIns="91440" bIns="45720" rtlCol="0" anchor="ctr"/>
          <a:lstStyle>
            <a:lvl1pPr algn="l">
              <a:defRPr sz="933">
                <a:solidFill>
                  <a:schemeClr val="accent1"/>
                </a:solidFill>
              </a:defRPr>
            </a:lvl1pPr>
          </a:lstStyle>
          <a:p>
            <a:fld id="{C9783536-F4C3-49AC-A423-821B2FBE9ADC}" type="datetime1">
              <a:rPr lang="sv-SE" smtClean="0">
                <a:solidFill>
                  <a:srgbClr val="5E96A8"/>
                </a:solidFill>
              </a:rPr>
              <a:pPr/>
              <a:t>2022-03-01</a:t>
            </a:fld>
            <a:endParaRPr lang="sv-SE">
              <a:solidFill>
                <a:srgbClr val="5E96A8"/>
              </a:solidFill>
            </a:endParaRPr>
          </a:p>
        </p:txBody>
      </p:sp>
      <p:sp>
        <p:nvSpPr>
          <p:cNvPr id="8" name="Platshållare för sidfot 4">
            <a:extLst>
              <a:ext uri="{FF2B5EF4-FFF2-40B4-BE49-F238E27FC236}">
                <a16:creationId xmlns:a16="http://schemas.microsoft.com/office/drawing/2014/main" id="{C84DBF51-F984-5E47-9BC5-7BE10EE7B4BA}"/>
              </a:ext>
            </a:extLst>
          </p:cNvPr>
          <p:cNvSpPr>
            <a:spLocks noGrp="1"/>
          </p:cNvSpPr>
          <p:nvPr>
            <p:ph type="ftr" sz="quarter" idx="3"/>
          </p:nvPr>
        </p:nvSpPr>
        <p:spPr>
          <a:xfrm>
            <a:off x="1795731" y="6407801"/>
            <a:ext cx="2465719" cy="251664"/>
          </a:xfrm>
          <a:prstGeom prst="rect">
            <a:avLst/>
          </a:prstGeom>
        </p:spPr>
        <p:txBody>
          <a:bodyPr vert="horz" lIns="91440" tIns="45720" rIns="91440" bIns="45720" rtlCol="0" anchor="ctr"/>
          <a:lstStyle>
            <a:lvl1pPr algn="l">
              <a:defRPr sz="933">
                <a:solidFill>
                  <a:schemeClr val="accent1"/>
                </a:solidFill>
              </a:defRPr>
            </a:lvl1pPr>
          </a:lstStyle>
          <a:p>
            <a:endParaRPr lang="sv-SE" dirty="0">
              <a:solidFill>
                <a:srgbClr val="5E96A8"/>
              </a:solidFill>
            </a:endParaRPr>
          </a:p>
        </p:txBody>
      </p:sp>
      <p:sp>
        <p:nvSpPr>
          <p:cNvPr id="9" name="Platshållare för bildnummer 5">
            <a:extLst>
              <a:ext uri="{FF2B5EF4-FFF2-40B4-BE49-F238E27FC236}">
                <a16:creationId xmlns:a16="http://schemas.microsoft.com/office/drawing/2014/main" id="{E8BA29CA-CBCC-C245-B024-3372C2287AD1}"/>
              </a:ext>
            </a:extLst>
          </p:cNvPr>
          <p:cNvSpPr>
            <a:spLocks noGrp="1"/>
          </p:cNvSpPr>
          <p:nvPr>
            <p:ph type="sldNum" sz="quarter" idx="4"/>
          </p:nvPr>
        </p:nvSpPr>
        <p:spPr>
          <a:xfrm>
            <a:off x="225726" y="6407801"/>
            <a:ext cx="507521" cy="251664"/>
          </a:xfrm>
          <a:prstGeom prst="rect">
            <a:avLst/>
          </a:prstGeom>
        </p:spPr>
        <p:txBody>
          <a:bodyPr vert="horz" lIns="91440" tIns="45720" rIns="91440" bIns="45720" rtlCol="0" anchor="ctr"/>
          <a:lstStyle>
            <a:lvl1pPr algn="r">
              <a:defRPr sz="933">
                <a:solidFill>
                  <a:schemeClr val="accent1"/>
                </a:solidFill>
              </a:defRPr>
            </a:lvl1pPr>
          </a:lstStyle>
          <a:p>
            <a:fld id="{84379C7E-06C3-45BC-942F-DDA103CE39D8}" type="slidenum">
              <a:rPr lang="sv-SE" smtClean="0">
                <a:solidFill>
                  <a:srgbClr val="5E96A8"/>
                </a:solidFill>
              </a:rPr>
              <a:pPr/>
              <a:t>‹#›</a:t>
            </a:fld>
            <a:endParaRPr lang="sv-SE" dirty="0">
              <a:solidFill>
                <a:srgbClr val="5E96A8"/>
              </a:solidFill>
            </a:endParaRPr>
          </a:p>
        </p:txBody>
      </p:sp>
      <p:sp>
        <p:nvSpPr>
          <p:cNvPr id="10" name="Platshållare för text 4">
            <a:extLst>
              <a:ext uri="{FF2B5EF4-FFF2-40B4-BE49-F238E27FC236}">
                <a16:creationId xmlns:a16="http://schemas.microsoft.com/office/drawing/2014/main" id="{88DB0111-A708-F249-AE41-5BD3DDF4999C}"/>
              </a:ext>
            </a:extLst>
          </p:cNvPr>
          <p:cNvSpPr>
            <a:spLocks noGrp="1"/>
          </p:cNvSpPr>
          <p:nvPr>
            <p:ph type="body" sz="quarter" idx="10"/>
          </p:nvPr>
        </p:nvSpPr>
        <p:spPr>
          <a:xfrm>
            <a:off x="4261451" y="6415068"/>
            <a:ext cx="7725235" cy="251664"/>
          </a:xfrm>
          <a:prstGeom prst="rect">
            <a:avLst/>
          </a:prstGeom>
        </p:spPr>
        <p:txBody>
          <a:bodyPr anchor="b"/>
          <a:lstStyle>
            <a:lvl1pPr marL="0" indent="0" algn="r">
              <a:lnSpc>
                <a:spcPct val="110000"/>
              </a:lnSpc>
              <a:spcBef>
                <a:spcPts val="0"/>
              </a:spcBef>
              <a:buNone/>
              <a:defRPr sz="1000" spc="0"/>
            </a:lvl1pPr>
          </a:lstStyle>
          <a:p>
            <a:r>
              <a:rPr lang="sv-SE" dirty="0"/>
              <a:t>Redigera format för bakgrundstext</a:t>
            </a:r>
          </a:p>
        </p:txBody>
      </p:sp>
    </p:spTree>
    <p:extLst>
      <p:ext uri="{BB962C8B-B14F-4D97-AF65-F5344CB8AC3E}">
        <p14:creationId xmlns:p14="http://schemas.microsoft.com/office/powerpoint/2010/main" val="62963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två stap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6BA53-F0FA-C343-B7BF-F8D6F3C62321}"/>
              </a:ext>
            </a:extLst>
          </p:cNvPr>
          <p:cNvSpPr>
            <a:spLocks noGrp="1"/>
          </p:cNvSpPr>
          <p:nvPr>
            <p:ph type="title" hasCustomPrompt="1"/>
          </p:nvPr>
        </p:nvSpPr>
        <p:spPr>
          <a:xfrm>
            <a:off x="1152939" y="579878"/>
            <a:ext cx="7744571" cy="851357"/>
          </a:xfrm>
        </p:spPr>
        <p:txBody>
          <a:bodyPr/>
          <a:lstStyle/>
          <a:p>
            <a:r>
              <a:rPr lang="sv-SE" dirty="0"/>
              <a:t>Rubrik</a:t>
            </a:r>
          </a:p>
        </p:txBody>
      </p:sp>
      <p:sp>
        <p:nvSpPr>
          <p:cNvPr id="3" name="Platshållare för innehåll 2">
            <a:extLst>
              <a:ext uri="{FF2B5EF4-FFF2-40B4-BE49-F238E27FC236}">
                <a16:creationId xmlns:a16="http://schemas.microsoft.com/office/drawing/2014/main" id="{97BE5350-2968-7543-8689-F583FC8C3417}"/>
              </a:ext>
            </a:extLst>
          </p:cNvPr>
          <p:cNvSpPr>
            <a:spLocks noGrp="1"/>
          </p:cNvSpPr>
          <p:nvPr>
            <p:ph sz="half" idx="1"/>
          </p:nvPr>
        </p:nvSpPr>
        <p:spPr>
          <a:xfrm>
            <a:off x="1152939" y="1924215"/>
            <a:ext cx="3697356" cy="416528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9CE3C97C-C4FA-5048-8E31-5F81DCEE4D3A}"/>
              </a:ext>
            </a:extLst>
          </p:cNvPr>
          <p:cNvSpPr>
            <a:spLocks noGrp="1"/>
          </p:cNvSpPr>
          <p:nvPr>
            <p:ph sz="half" idx="2"/>
          </p:nvPr>
        </p:nvSpPr>
        <p:spPr>
          <a:xfrm>
            <a:off x="5200153" y="1924215"/>
            <a:ext cx="3697357" cy="41652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486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ed citat">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9E06AE2-EB3C-8145-8A56-0E0769945676}"/>
              </a:ext>
            </a:extLst>
          </p:cNvPr>
          <p:cNvSpPr>
            <a:spLocks noGrp="1"/>
          </p:cNvSpPr>
          <p:nvPr>
            <p:ph type="pic" idx="1" hasCustomPrompt="1"/>
          </p:nvPr>
        </p:nvSpPr>
        <p:spPr>
          <a:xfrm>
            <a:off x="4040959" y="254442"/>
            <a:ext cx="6128759" cy="61711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
        <p:nvSpPr>
          <p:cNvPr id="4" name="textruta 3">
            <a:extLst>
              <a:ext uri="{FF2B5EF4-FFF2-40B4-BE49-F238E27FC236}">
                <a16:creationId xmlns:a16="http://schemas.microsoft.com/office/drawing/2014/main" id="{455E6962-B958-7949-BC6B-821DBA17500F}"/>
              </a:ext>
            </a:extLst>
          </p:cNvPr>
          <p:cNvSpPr txBox="1"/>
          <p:nvPr userDrawn="1"/>
        </p:nvSpPr>
        <p:spPr>
          <a:xfrm>
            <a:off x="389614" y="1947824"/>
            <a:ext cx="731520" cy="2400657"/>
          </a:xfrm>
          <a:prstGeom prst="rect">
            <a:avLst/>
          </a:prstGeom>
          <a:noFill/>
        </p:spPr>
        <p:txBody>
          <a:bodyPr wrap="square" rtlCol="0">
            <a:spAutoFit/>
          </a:bodyPr>
          <a:lstStyle/>
          <a:p>
            <a:r>
              <a:rPr lang="sv-SE" sz="15000" dirty="0">
                <a:solidFill>
                  <a:srgbClr val="D0222A"/>
                </a:solidFill>
                <a:latin typeface="Arial" panose="020B0604020202020204" pitchFamily="34" charset="0"/>
                <a:cs typeface="Arial" panose="020B0604020202020204" pitchFamily="34" charset="0"/>
              </a:rPr>
              <a:t>”</a:t>
            </a:r>
          </a:p>
        </p:txBody>
      </p:sp>
      <p:sp>
        <p:nvSpPr>
          <p:cNvPr id="5" name="textruta 4">
            <a:extLst>
              <a:ext uri="{FF2B5EF4-FFF2-40B4-BE49-F238E27FC236}">
                <a16:creationId xmlns:a16="http://schemas.microsoft.com/office/drawing/2014/main" id="{4392B00F-37D3-7F40-BE8D-E5190228F78D}"/>
              </a:ext>
            </a:extLst>
          </p:cNvPr>
          <p:cNvSpPr txBox="1"/>
          <p:nvPr userDrawn="1"/>
        </p:nvSpPr>
        <p:spPr>
          <a:xfrm>
            <a:off x="755374" y="3148152"/>
            <a:ext cx="2767054" cy="369332"/>
          </a:xfrm>
          <a:prstGeom prst="rect">
            <a:avLst/>
          </a:prstGeom>
          <a:noFill/>
        </p:spPr>
        <p:txBody>
          <a:bodyPr wrap="square" rtlCol="0">
            <a:spAutoFit/>
          </a:bodyPr>
          <a:lstStyle/>
          <a:p>
            <a:r>
              <a:rPr lang="sv-SE" dirty="0">
                <a:latin typeface="Arial" panose="020B0604020202020204" pitchFamily="34" charset="0"/>
                <a:cs typeface="Arial" panose="020B0604020202020204" pitchFamily="34" charset="0"/>
              </a:rPr>
              <a:t>Skriv citat/text här</a:t>
            </a:r>
          </a:p>
        </p:txBody>
      </p:sp>
    </p:spTree>
    <p:extLst>
      <p:ext uri="{BB962C8B-B14F-4D97-AF65-F5344CB8AC3E}">
        <p14:creationId xmlns:p14="http://schemas.microsoft.com/office/powerpoint/2010/main" val="86622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Platshållare för bild 2">
            <a:extLst>
              <a:ext uri="{FF2B5EF4-FFF2-40B4-BE49-F238E27FC236}">
                <a16:creationId xmlns:a16="http://schemas.microsoft.com/office/drawing/2014/main" id="{1674E0BC-5AFB-3542-8A5F-D6106970C5A3}"/>
              </a:ext>
            </a:extLst>
          </p:cNvPr>
          <p:cNvSpPr>
            <a:spLocks noGrp="1"/>
          </p:cNvSpPr>
          <p:nvPr>
            <p:ph type="pic" idx="1" hasCustomPrompt="1"/>
          </p:nvPr>
        </p:nvSpPr>
        <p:spPr>
          <a:xfrm>
            <a:off x="351554" y="262393"/>
            <a:ext cx="9849969" cy="5908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bild</a:t>
            </a:r>
          </a:p>
        </p:txBody>
      </p:sp>
    </p:spTree>
    <p:extLst>
      <p:ext uri="{BB962C8B-B14F-4D97-AF65-F5344CB8AC3E}">
        <p14:creationId xmlns:p14="http://schemas.microsoft.com/office/powerpoint/2010/main" val="288057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5" name="Platshållare för sidfot 4"/>
          <p:cNvSpPr>
            <a:spLocks noGrp="1"/>
          </p:cNvSpPr>
          <p:nvPr>
            <p:ph type="ftr" sz="quarter" idx="11"/>
          </p:nvPr>
        </p:nvSpPr>
        <p:spPr/>
        <p:txBody>
          <a:bodyPr/>
          <a:lstStyle/>
          <a:p>
            <a:endParaRPr lang="sv-SE" dirty="0">
              <a:solidFill>
                <a:prstClr val="black"/>
              </a:solidFill>
            </a:endParaRPr>
          </a:p>
        </p:txBody>
      </p:sp>
      <p:sp>
        <p:nvSpPr>
          <p:cNvPr id="6" name="Platshållare för bildnummer 5"/>
          <p:cNvSpPr>
            <a:spLocks noGrp="1"/>
          </p:cNvSpPr>
          <p:nvPr>
            <p:ph type="sldNum" sz="quarter" idx="12"/>
          </p:nvPr>
        </p:nvSpPr>
        <p:spPr/>
        <p:txBody>
          <a:body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7132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4.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4.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theme" Target="../theme/theme5.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BACF02-BF0D-004C-B330-FE19CA60E582}"/>
              </a:ext>
            </a:extLst>
          </p:cNvPr>
          <p:cNvSpPr>
            <a:spLocks noGrp="1"/>
          </p:cNvSpPr>
          <p:nvPr>
            <p:ph type="title"/>
          </p:nvPr>
        </p:nvSpPr>
        <p:spPr>
          <a:xfrm>
            <a:off x="2042823" y="1812330"/>
            <a:ext cx="6143046" cy="1325563"/>
          </a:xfrm>
          <a:prstGeom prst="rect">
            <a:avLst/>
          </a:prstGeom>
        </p:spPr>
        <p:txBody>
          <a:bodyPr vert="horz" lIns="91440" tIns="45720" rIns="91440" bIns="45720" rtlCol="0" anchor="ctr">
            <a:normAutofit/>
          </a:bodyPr>
          <a:lstStyle/>
          <a:p>
            <a:r>
              <a:rPr lang="sv-SE" dirty="0"/>
              <a:t>Powerpoint-mall</a:t>
            </a:r>
          </a:p>
        </p:txBody>
      </p:sp>
      <p:sp>
        <p:nvSpPr>
          <p:cNvPr id="3" name="Platshållare för text 2">
            <a:extLst>
              <a:ext uri="{FF2B5EF4-FFF2-40B4-BE49-F238E27FC236}">
                <a16:creationId xmlns:a16="http://schemas.microsoft.com/office/drawing/2014/main" id="{055BB3C1-75ED-BC4D-93F2-BB880B42ABB3}"/>
              </a:ext>
            </a:extLst>
          </p:cNvPr>
          <p:cNvSpPr>
            <a:spLocks noGrp="1"/>
          </p:cNvSpPr>
          <p:nvPr>
            <p:ph type="body" idx="1"/>
          </p:nvPr>
        </p:nvSpPr>
        <p:spPr>
          <a:xfrm>
            <a:off x="838201" y="3315693"/>
            <a:ext cx="8552290" cy="2861269"/>
          </a:xfrm>
          <a:prstGeom prst="rect">
            <a:avLst/>
          </a:prstGeom>
        </p:spPr>
        <p:txBody>
          <a:bodyPr vert="horz" lIns="91440" tIns="45720" rIns="91440" bIns="45720" rtlCol="0">
            <a:normAutofit/>
          </a:bodyPr>
          <a:lstStyle/>
          <a:p>
            <a:pPr lvl="0"/>
            <a:r>
              <a:rPr lang="sv-SE" dirty="0"/>
              <a:t>för Vårdsamverkan Skåne</a:t>
            </a:r>
          </a:p>
        </p:txBody>
      </p:sp>
      <p:sp>
        <p:nvSpPr>
          <p:cNvPr id="7" name="Rektangel 6">
            <a:extLst>
              <a:ext uri="{FF2B5EF4-FFF2-40B4-BE49-F238E27FC236}">
                <a16:creationId xmlns:a16="http://schemas.microsoft.com/office/drawing/2014/main" id="{3C8CAF73-5A59-6C4D-BBA9-7D48E3925668}"/>
              </a:ext>
            </a:extLst>
          </p:cNvPr>
          <p:cNvSpPr/>
          <p:nvPr userDrawn="1"/>
        </p:nvSpPr>
        <p:spPr>
          <a:xfrm>
            <a:off x="10328988" y="-93306"/>
            <a:ext cx="1863012" cy="7016620"/>
          </a:xfrm>
          <a:prstGeom prst="rect">
            <a:avLst/>
          </a:prstGeom>
          <a:solidFill>
            <a:schemeClr val="bg1">
              <a:lumMod val="95000"/>
            </a:schemeClr>
          </a:solidFill>
          <a:ln w="3175">
            <a:noFill/>
          </a:ln>
          <a:effectLst>
            <a:outerShdw blurRad="50800" dir="5400000" sx="107000" sy="107000" algn="ctr" rotWithShape="0">
              <a:srgbClr val="000000">
                <a:alpha val="1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9FC79C2E-6CB2-2C49-B5AE-AF6207F9952A}"/>
              </a:ext>
            </a:extLst>
          </p:cNvPr>
          <p:cNvPicPr>
            <a:picLocks noChangeAspect="1"/>
          </p:cNvPicPr>
          <p:nvPr userDrawn="1"/>
        </p:nvPicPr>
        <p:blipFill>
          <a:blip r:embed="rId10"/>
          <a:stretch>
            <a:fillRect/>
          </a:stretch>
        </p:blipFill>
        <p:spPr>
          <a:xfrm>
            <a:off x="10810233" y="5789325"/>
            <a:ext cx="900521" cy="833686"/>
          </a:xfrm>
          <a:prstGeom prst="rect">
            <a:avLst/>
          </a:prstGeom>
        </p:spPr>
      </p:pic>
      <p:sp>
        <p:nvSpPr>
          <p:cNvPr id="12" name="Platshållare för datum 3">
            <a:extLst>
              <a:ext uri="{FF2B5EF4-FFF2-40B4-BE49-F238E27FC236}">
                <a16:creationId xmlns:a16="http://schemas.microsoft.com/office/drawing/2014/main" id="{DA6413D2-7EFC-FA4A-8BEE-FD4AACCF60BE}"/>
              </a:ext>
            </a:extLst>
          </p:cNvPr>
          <p:cNvSpPr txBox="1">
            <a:spLocks/>
          </p:cNvSpPr>
          <p:nvPr userDrawn="1"/>
        </p:nvSpPr>
        <p:spPr>
          <a:xfrm>
            <a:off x="178242" y="6354762"/>
            <a:ext cx="2743200" cy="365125"/>
          </a:xfrm>
          <a:prstGeom prst="rect">
            <a:avLst/>
          </a:prstGeom>
        </p:spPr>
        <p:txBody>
          <a:bodyPr vert="horz" lIns="91440" tIns="45720" rIns="91440" bIns="45720" rtlCol="0" anchor="ctr"/>
          <a:lstStyle>
            <a:defPPr>
              <a:defRPr lang="sv-SE"/>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100" b="1" dirty="0">
                <a:latin typeface="Arial" panose="020B0604020202020204" pitchFamily="34" charset="0"/>
                <a:ea typeface="Open Sans" panose="020B0606030504020204" pitchFamily="34" charset="0"/>
                <a:cs typeface="Arial" panose="020B0604020202020204" pitchFamily="34" charset="0"/>
                <a:sym typeface="Symbol" pitchFamily="2" charset="2"/>
              </a:rPr>
              <a:t></a:t>
            </a:r>
            <a:r>
              <a:rPr lang="sv-SE" sz="1050" dirty="0">
                <a:latin typeface="Arial" panose="020B0604020202020204" pitchFamily="34" charset="0"/>
                <a:ea typeface="Open Sans" panose="020B0606030504020204" pitchFamily="34" charset="0"/>
                <a:cs typeface="Arial" panose="020B0604020202020204" pitchFamily="34" charset="0"/>
              </a:rPr>
              <a:t> </a:t>
            </a:r>
            <a:r>
              <a:rPr lang="sv-SE" dirty="0">
                <a:latin typeface="Arial" panose="020B0604020202020204" pitchFamily="34" charset="0"/>
                <a:ea typeface="Open Sans" panose="020B0606030504020204" pitchFamily="34" charset="0"/>
                <a:cs typeface="Arial" panose="020B0604020202020204" pitchFamily="34" charset="0"/>
              </a:rPr>
              <a:t>Vårdsamverkan Skåne</a:t>
            </a:r>
          </a:p>
        </p:txBody>
      </p:sp>
      <p:pic>
        <p:nvPicPr>
          <p:cNvPr id="5" name="Bildobjekt 4">
            <a:extLst>
              <a:ext uri="{FF2B5EF4-FFF2-40B4-BE49-F238E27FC236}">
                <a16:creationId xmlns:a16="http://schemas.microsoft.com/office/drawing/2014/main" id="{824E9748-A45B-054E-8910-397762ECC6E8}"/>
              </a:ext>
            </a:extLst>
          </p:cNvPr>
          <p:cNvPicPr>
            <a:picLocks noChangeAspect="1"/>
          </p:cNvPicPr>
          <p:nvPr userDrawn="1"/>
        </p:nvPicPr>
        <p:blipFill>
          <a:blip r:embed="rId11"/>
          <a:stretch>
            <a:fillRect/>
          </a:stretch>
        </p:blipFill>
        <p:spPr>
          <a:xfrm>
            <a:off x="10527125" y="291716"/>
            <a:ext cx="1466736" cy="421806"/>
          </a:xfrm>
          <a:prstGeom prst="rect">
            <a:avLst/>
          </a:prstGeom>
        </p:spPr>
      </p:pic>
      <p:sp>
        <p:nvSpPr>
          <p:cNvPr id="10" name="Platshållare för datum 9">
            <a:extLst>
              <a:ext uri="{FF2B5EF4-FFF2-40B4-BE49-F238E27FC236}">
                <a16:creationId xmlns:a16="http://schemas.microsoft.com/office/drawing/2014/main" id="{C51C3738-7CCD-554C-8634-E799D4786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F106B-5170-2346-99EF-ED295E0C490D}" type="datetimeFigureOut">
              <a:rPr lang="sv-SE" smtClean="0"/>
              <a:t>2022-03-01</a:t>
            </a:fld>
            <a:endParaRPr lang="sv-SE"/>
          </a:p>
        </p:txBody>
      </p:sp>
    </p:spTree>
    <p:extLst>
      <p:ext uri="{BB962C8B-B14F-4D97-AF65-F5344CB8AC3E}">
        <p14:creationId xmlns:p14="http://schemas.microsoft.com/office/powerpoint/2010/main" val="1610837443"/>
      </p:ext>
    </p:extLst>
  </p:cSld>
  <p:clrMap bg1="lt1" tx1="dk1" bg2="lt2" tx2="dk2" accent1="accent1" accent2="accent2" accent3="accent3" accent4="accent4" accent5="accent5" accent6="accent6" hlink="hlink" folHlink="folHlink"/>
  <p:sldLayoutIdLst>
    <p:sldLayoutId id="2147483709" r:id="rId1"/>
    <p:sldLayoutId id="2147483720" r:id="rId2"/>
    <p:sldLayoutId id="2147483710" r:id="rId3"/>
    <p:sldLayoutId id="2147483721" r:id="rId4"/>
    <p:sldLayoutId id="2147483715" r:id="rId5"/>
    <p:sldLayoutId id="2147483723" r:id="rId6"/>
    <p:sldLayoutId id="2147483722" r:id="rId7"/>
    <p:sldLayoutId id="2147483724" r:id="rId8"/>
  </p:sldLayoutIdLst>
  <p:hf sldNum="0" hdr="0" ftr="0" dt="0"/>
  <p:txStyles>
    <p:title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C376CDD0-9A3E-4D42-A72D-71F6AEC57F58}"/>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765C18DA-410A-4124-BB0F-DE8CA676B1E5}" type="datetimeFigureOut">
              <a:rPr lang="sv-SE" smtClean="0">
                <a:solidFill>
                  <a:prstClr val="black"/>
                </a:solidFill>
              </a:rPr>
              <a:pPr/>
              <a:t>2022-03-01</a:t>
            </a:fld>
            <a:endParaRPr lang="sv-SE" dirty="0">
              <a:solidFill>
                <a:prstClr val="black"/>
              </a:solidFill>
            </a:endParaRPr>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solidFill>
                <a:prstClr val="black"/>
              </a:solidFill>
            </a:endParaRPr>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2DBAD975-63FF-4468-AC34-025F73E043F9}"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81881948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43965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4"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852347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1" r:id="rId12"/>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solidFill>
                  <a:srgbClr val="000000"/>
                </a:solidFill>
              </a:rPr>
              <a:pPr algn="r">
                <a:spcBef>
                  <a:spcPct val="50000"/>
                </a:spcBef>
                <a:defRPr/>
              </a:pPr>
              <a:t>‹#›</a:t>
            </a:fld>
            <a:endParaRPr lang="sv-SE" altLang="sv-SE" sz="600">
              <a:solidFill>
                <a:srgbClr val="000000"/>
              </a:solidFill>
            </a:endParaRPr>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4"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846193"/>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5" r:id="rId12"/>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v&#229;rdsamverkansk&#229;ne.se/2021/10/05/malbild/"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133C2E-7E18-4E7A-8C48-5312C010C218}"/>
              </a:ext>
            </a:extLst>
          </p:cNvPr>
          <p:cNvSpPr>
            <a:spLocks noGrp="1"/>
          </p:cNvSpPr>
          <p:nvPr>
            <p:ph type="ctrTitle"/>
          </p:nvPr>
        </p:nvSpPr>
        <p:spPr>
          <a:xfrm>
            <a:off x="1524000" y="1122363"/>
            <a:ext cx="8192494" cy="2387600"/>
          </a:xfrm>
        </p:spPr>
        <p:txBody>
          <a:bodyPr>
            <a:noAutofit/>
          </a:bodyPr>
          <a:lstStyle/>
          <a:p>
            <a:r>
              <a:rPr lang="sv-SE" sz="4400" dirty="0"/>
              <a:t>Aktivitets- och tidplan avseende god och nära vård inom ramen för Vårdsamverkan Skåne 2022–2025</a:t>
            </a:r>
          </a:p>
        </p:txBody>
      </p:sp>
      <p:sp>
        <p:nvSpPr>
          <p:cNvPr id="3" name="Underrubrik 2">
            <a:extLst>
              <a:ext uri="{FF2B5EF4-FFF2-40B4-BE49-F238E27FC236}">
                <a16:creationId xmlns:a16="http://schemas.microsoft.com/office/drawing/2014/main" id="{D4779683-7FE2-41FD-B767-95966570BB16}"/>
              </a:ext>
            </a:extLst>
          </p:cNvPr>
          <p:cNvSpPr>
            <a:spLocks noGrp="1"/>
          </p:cNvSpPr>
          <p:nvPr>
            <p:ph type="subTitle" idx="1"/>
          </p:nvPr>
        </p:nvSpPr>
        <p:spPr/>
        <p:txBody>
          <a:bodyPr/>
          <a:lstStyle/>
          <a:p>
            <a:endParaRPr lang="sv-SE" dirty="0"/>
          </a:p>
          <a:p>
            <a:r>
              <a:rPr lang="sv-SE" dirty="0"/>
              <a:t>Centralt Samverkansorgan 2022-03-01</a:t>
            </a:r>
          </a:p>
        </p:txBody>
      </p:sp>
    </p:spTree>
    <p:extLst>
      <p:ext uri="{BB962C8B-B14F-4D97-AF65-F5344CB8AC3E}">
        <p14:creationId xmlns:p14="http://schemas.microsoft.com/office/powerpoint/2010/main" val="99151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106532" y="1943372"/>
            <a:ext cx="10182687" cy="4653371"/>
          </a:xfrm>
        </p:spPr>
        <p:txBody>
          <a:bodyPr>
            <a:normAutofit fontScale="92500"/>
          </a:bodyPr>
          <a:lstStyle/>
          <a:p>
            <a:pPr marL="0" indent="0">
              <a:buNone/>
            </a:pPr>
            <a:r>
              <a:rPr lang="sv-SE" sz="2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Ett förslag på nytt avtal för läkarmedverkan i kommunal hemsjukvård tas fram i samverkan, som är mer anpassat till HS-avtalet och den inriktning som där anges samt de behov av läkarmedverkan som råder idag och i framtiden. </a:t>
            </a:r>
            <a:b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Fast läkarkontakt och fast vårdkontakt ska integreras i utvecklingen.</a:t>
            </a:r>
            <a:b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Säkerställa läkarmedverkan på primärvårdsnivå för den kommunala hälso-och sjukvården avseende sjukvårdande insatser.</a:t>
            </a:r>
            <a:b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Förslag till nytt ramavtal för läkarstöd ska vara framtaget Q2 2022.</a:t>
            </a:r>
            <a:b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Förankring och förberedelser inför implementering Q3 2022.</a:t>
            </a:r>
            <a:b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Nytt ramavtal börjar gälla 2023-01-01.</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357757"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1. Personcentrerat arbets- och förhållningssätt</a:t>
            </a:r>
            <a:br>
              <a:rPr lang="sv-SE" sz="3600" b="1" dirty="0"/>
            </a:br>
            <a:r>
              <a:rPr lang="sv-SE" sz="2800" dirty="0">
                <a:solidFill>
                  <a:prstClr val="black"/>
                </a:solidFill>
                <a:ea typeface="+mn-ea"/>
              </a:rPr>
              <a:t>c</a:t>
            </a:r>
            <a:r>
              <a:rPr kumimoji="0" lang="sv-SE"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Etablera en jämlika läkarmedverkan på primärvårdsnivå för den kommunala hälso-och sjukvården</a:t>
            </a:r>
            <a:br>
              <a:rPr kumimoji="0" lang="sv-SE"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sv-SE" b="1" dirty="0"/>
          </a:p>
        </p:txBody>
      </p:sp>
    </p:spTree>
    <p:extLst>
      <p:ext uri="{BB962C8B-B14F-4D97-AF65-F5344CB8AC3E}">
        <p14:creationId xmlns:p14="http://schemas.microsoft.com/office/powerpoint/2010/main" val="1623533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887677" y="1848370"/>
            <a:ext cx="9185566" cy="4243671"/>
          </a:xfrm>
        </p:spPr>
        <p:txBody>
          <a:bodyPr>
            <a:normAutofit fontScale="92500" lnSpcReduction="20000"/>
          </a:bodyPr>
          <a:lstStyle/>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Utveckling, via en förstudie, av gemensamt arbetssätt och beslutsstöd för att identifiera och följa hälsotillståndet hos personer i riskgrupper. </a:t>
            </a: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Besluta om ett riskprofileringsinstrument inklusive IT-stöd för säker kommunikation mellan vårdgivare – från kommunal hälso- och sjukvård och socialtjänst, ambulans, akutmottagningar och andra specialistmottagningar till listad vårdcentral.</a:t>
            </a:r>
          </a:p>
          <a:p>
            <a:pPr marL="0" indent="0">
              <a:buNone/>
            </a:pP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Förstudie startar hösten 2022</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357757"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1. Personcentrerat arbets- och förhållningssätt</a:t>
            </a:r>
            <a:br>
              <a:rPr lang="sv-SE" sz="3600" b="1" dirty="0"/>
            </a:br>
            <a:r>
              <a:rPr lang="sv-SE" sz="3100" dirty="0">
                <a:solidFill>
                  <a:prstClr val="black"/>
                </a:solidFill>
                <a:ea typeface="+mn-ea"/>
              </a:rPr>
              <a:t>d</a:t>
            </a:r>
            <a: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Utveckling av insatser för tidvis sviktande</a:t>
            </a:r>
            <a:b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sv-SE" sz="3100" b="1" dirty="0"/>
          </a:p>
        </p:txBody>
      </p:sp>
    </p:spTree>
    <p:extLst>
      <p:ext uri="{BB962C8B-B14F-4D97-AF65-F5344CB8AC3E}">
        <p14:creationId xmlns:p14="http://schemas.microsoft.com/office/powerpoint/2010/main" val="145789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887677" y="1848370"/>
            <a:ext cx="9574484" cy="4243671"/>
          </a:xfrm>
        </p:spPr>
        <p:txBody>
          <a:bodyPr>
            <a:normAutofit/>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Inom ramen för Vårdsamverkan Skåne etableras en samverkanstruktur för ”Hälsa” </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Ta fram en aktivitets- och tidplan för hälsoarbetet</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Implementera strukturerade riskbedömningar och uppföljningar avseende fallprevention</a:t>
            </a:r>
          </a:p>
          <a:p>
            <a:pPr marL="0" indent="0">
              <a:buNone/>
            </a:pP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Regional samverkansgrupp ”Hälsa” finns etablerad 2022-06-01</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Aktivitets- och tidplan ”Hälsa” framtagen och beslutad 2022-12-31</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357757"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2. Förebyggande och hälsofrämjande insatser</a:t>
            </a:r>
            <a:br>
              <a:rPr lang="sv-SE" sz="3600" b="1" dirty="0"/>
            </a:br>
            <a:r>
              <a:rPr lang="sv-SE" sz="3100" dirty="0">
                <a:solidFill>
                  <a:prstClr val="black"/>
                </a:solidFill>
                <a:ea typeface="+mn-ea"/>
              </a:rPr>
              <a:t>a</a:t>
            </a:r>
            <a: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Förebyggande och hälsofrämjande insatser</a:t>
            </a:r>
            <a:endParaRPr lang="sv-SE" sz="3100" b="1" dirty="0"/>
          </a:p>
        </p:txBody>
      </p:sp>
    </p:spTree>
    <p:extLst>
      <p:ext uri="{BB962C8B-B14F-4D97-AF65-F5344CB8AC3E}">
        <p14:creationId xmlns:p14="http://schemas.microsoft.com/office/powerpoint/2010/main" val="8244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887677" y="1848370"/>
            <a:ext cx="9574484" cy="4243671"/>
          </a:xfrm>
        </p:spPr>
        <p:txBody>
          <a:bodyPr>
            <a:normAutofit/>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Fastställande av inklusionskriterier för att definiera målgruppen</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Utveckling av gemensamt arbetssätt och beslutsstöd för att identifiera och följa hälsotillståndet hos personer i riskgrupp. Framtagande av rutiner och proaktiva arbetssätt.</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Inklusionskriterier framtagna 2022-12-31. Underlag för gemensamt proaktivt arbetssätt, beslutsstöd och rutiner framtaget och beslutat 2022-12-31</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endPar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310718" y="261257"/>
            <a:ext cx="9969624"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2. Förebyggande och hälsofrämjande insatser</a:t>
            </a:r>
            <a:br>
              <a:rPr lang="sv-SE" sz="3600" b="1" dirty="0"/>
            </a:br>
            <a:r>
              <a:rPr lang="sv-SE" sz="3100" dirty="0">
                <a:solidFill>
                  <a:prstClr val="black"/>
                </a:solidFill>
                <a:ea typeface="+mn-ea"/>
              </a:rPr>
              <a:t>b</a:t>
            </a:r>
            <a: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Utveckling av arbetssätt och stöd för personer i riskgrupper</a:t>
            </a:r>
            <a:endParaRPr lang="sv-SE" sz="3100" b="1" dirty="0"/>
          </a:p>
        </p:txBody>
      </p:sp>
    </p:spTree>
    <p:extLst>
      <p:ext uri="{BB962C8B-B14F-4D97-AF65-F5344CB8AC3E}">
        <p14:creationId xmlns:p14="http://schemas.microsoft.com/office/powerpoint/2010/main" val="1026218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399495" y="1848370"/>
            <a:ext cx="9916358" cy="4243671"/>
          </a:xfrm>
        </p:spPr>
        <p:txBody>
          <a:bodyPr>
            <a:normAutofit fontScale="85000" lnSpcReduction="20000"/>
          </a:bodyPr>
          <a:lstStyle/>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 Nära vården bör fungera som en effektiv helhet där respektive vårdnivå ska kunna möta behoven så tidigt och så nära personen som möjligt. Detta kräver att en stödfunktion byggs upp där det mellan vårdnivåerna finns en tydligare dialog och där parterna kan bidra för att hjälpa varandra. Vissa väl fungerande stödfunktioner finns redan uppbyggda mellan parterna och fler bör utvecklas och tillgången ska vara likvärdig i hela Skåne. Exempel på existerande stödfunktioner är vårdhygien och sårvårdsbehandling. </a:t>
            </a:r>
          </a:p>
          <a:p>
            <a:pPr marL="0" indent="0">
              <a:buNone/>
            </a:pPr>
            <a:r>
              <a:rPr lang="sv-S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a:t>
            </a:r>
            <a:r>
              <a:rPr lang="sv-SE"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nventera behov av stödfunktioner på primärvårdsnivå (kommun och vårdcentral) från specialistnivå för att skapa förutsättningar för realisering av omställning till Nära vård.</a:t>
            </a:r>
            <a:br>
              <a:rPr lang="sv-SE"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sv-SE"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Ta fram förslag på vilka stödfunktioner som ska byggas upp mellan parterna.</a:t>
            </a:r>
            <a:endPar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Arbetsgrupp för inventeringen av stödfunktioner startas upp Q3 2022</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Förslag på prioriterade stödfunktioner att bygga upp klart Q1 2023</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993088"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3. Kompetenssamverkan</a:t>
            </a:r>
            <a:br>
              <a:rPr lang="sv-SE" sz="3600" b="1" dirty="0"/>
            </a:br>
            <a:r>
              <a:rPr lang="sv-SE" sz="3600" dirty="0"/>
              <a:t>a</a:t>
            </a:r>
            <a: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Stödfunktioner för den Nära vården </a:t>
            </a:r>
            <a:r>
              <a:rPr kumimoji="0" lang="sv-SE" sz="31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(nytt)</a:t>
            </a:r>
            <a:endParaRPr lang="sv-SE" sz="3100" b="1" dirty="0">
              <a:highlight>
                <a:srgbClr val="FFFF00"/>
              </a:highlight>
            </a:endParaRPr>
          </a:p>
        </p:txBody>
      </p:sp>
    </p:spTree>
    <p:extLst>
      <p:ext uri="{BB962C8B-B14F-4D97-AF65-F5344CB8AC3E}">
        <p14:creationId xmlns:p14="http://schemas.microsoft.com/office/powerpoint/2010/main" val="2800802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697671" y="2158886"/>
            <a:ext cx="9906993" cy="4409926"/>
          </a:xfrm>
        </p:spPr>
        <p:txBody>
          <a:bodyPr>
            <a:normAutofit fontScale="85000" lnSpcReduction="20000"/>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Ett uppdrag tas fram för att utreda förutsättningarna att bilda en plattform för kompetenssamverkan. </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 uppdraget ingår att värdera möjligheten att låta plattformen ersätta delar av nuvarande system för råd, stöd och fortbildning. Plattformen ska kopplas samman med befintliga strukturer för kunskapsstyrning där sjukvårdsregionalt vårdkompetensråd ingår.</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effectLst/>
                <a:latin typeface="Arial" panose="020B0604020202020204" pitchFamily="34" charset="0"/>
                <a:ea typeface="Calibri" panose="020F0502020204030204" pitchFamily="34" charset="0"/>
                <a:cs typeface="Times New Roman" panose="02020603050405020304" pitchFamily="18" charset="0"/>
              </a:rPr>
              <a:t>- Förslag till uppdrag klart 2022-09-01</a:t>
            </a:r>
            <a:br>
              <a:rPr lang="sv-SE" sz="2400" dirty="0">
                <a:effectLst/>
                <a:latin typeface="Arial" panose="020B0604020202020204" pitchFamily="34" charset="0"/>
                <a:ea typeface="Calibri" panose="020F0502020204030204" pitchFamily="34" charset="0"/>
                <a:cs typeface="Times New Roman" panose="02020603050405020304" pitchFamily="18" charset="0"/>
              </a:rPr>
            </a:br>
            <a:br>
              <a:rPr lang="sv-SE" sz="2400" dirty="0">
                <a:effectLst/>
                <a:latin typeface="Arial" panose="020B0604020202020204" pitchFamily="34" charset="0"/>
                <a:ea typeface="Calibri" panose="020F0502020204030204" pitchFamily="34" charset="0"/>
                <a:cs typeface="Times New Roman" panose="02020603050405020304" pitchFamily="18" charset="0"/>
              </a:rPr>
            </a:br>
            <a:r>
              <a:rPr lang="sv-SE" sz="2400" dirty="0">
                <a:effectLst/>
                <a:latin typeface="Arial" panose="020B0604020202020204" pitchFamily="34" charset="0"/>
                <a:ea typeface="Calibri" panose="020F0502020204030204" pitchFamily="34" charset="0"/>
                <a:cs typeface="Times New Roman" panose="02020603050405020304" pitchFamily="18" charset="0"/>
              </a:rPr>
              <a:t>- Förslag till en gemensam plattform för kompetenssamverkan klart 2022-12-31</a:t>
            </a:r>
            <a:br>
              <a:rPr lang="sv-SE" sz="2400" dirty="0">
                <a:effectLst/>
                <a:latin typeface="Arial" panose="020B0604020202020204" pitchFamily="34" charset="0"/>
                <a:ea typeface="Calibri" panose="020F0502020204030204" pitchFamily="34" charset="0"/>
                <a:cs typeface="Times New Roman" panose="02020603050405020304" pitchFamily="18" charset="0"/>
              </a:rPr>
            </a:br>
            <a:br>
              <a:rPr lang="sv-SE" sz="2400" dirty="0">
                <a:effectLst/>
                <a:latin typeface="Arial" panose="020B0604020202020204" pitchFamily="34" charset="0"/>
                <a:ea typeface="Calibri" panose="020F0502020204030204" pitchFamily="34" charset="0"/>
                <a:cs typeface="Times New Roman" panose="02020603050405020304" pitchFamily="18" charset="0"/>
              </a:rPr>
            </a:br>
            <a:r>
              <a:rPr lang="sv-SE" sz="2400" dirty="0">
                <a:effectLst/>
                <a:latin typeface="Arial" panose="020B0604020202020204" pitchFamily="34" charset="0"/>
                <a:ea typeface="Calibri" panose="020F0502020204030204" pitchFamily="34" charset="0"/>
                <a:cs typeface="Times New Roman" panose="02020603050405020304" pitchFamily="18" charset="0"/>
              </a:rPr>
              <a:t>- Arbetet inom plattformen startas upp under våren 2023</a:t>
            </a:r>
            <a:br>
              <a:rPr lang="sv-SE" sz="2400" dirty="0">
                <a:effectLst/>
                <a:latin typeface="Arial" panose="020B0604020202020204" pitchFamily="34" charset="0"/>
                <a:ea typeface="Calibri" panose="020F0502020204030204" pitchFamily="34" charset="0"/>
                <a:cs typeface="Times New Roman" panose="02020603050405020304" pitchFamily="18" charset="0"/>
              </a:rPr>
            </a:br>
            <a:br>
              <a:rPr lang="sv-SE"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b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993088"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3. Kompetenssamverkan</a:t>
            </a:r>
            <a:br>
              <a:rPr lang="sv-SE" sz="3600" b="1" dirty="0"/>
            </a:br>
            <a:r>
              <a:rPr lang="sv-SE" sz="3600" dirty="0"/>
              <a:t>b</a:t>
            </a:r>
            <a:r>
              <a:rPr kumimoji="0" lang="sv-SE" sz="3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Kompetensplattform</a:t>
            </a:r>
            <a:endParaRPr lang="sv-SE" sz="3100" b="1" dirty="0"/>
          </a:p>
        </p:txBody>
      </p:sp>
    </p:spTree>
    <p:extLst>
      <p:ext uri="{BB962C8B-B14F-4D97-AF65-F5344CB8AC3E}">
        <p14:creationId xmlns:p14="http://schemas.microsoft.com/office/powerpoint/2010/main" val="115833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237508" y="1294410"/>
            <a:ext cx="10189028" cy="5213268"/>
          </a:xfrm>
        </p:spPr>
        <p:txBody>
          <a:bodyPr>
            <a:normAutofit lnSpcReduction="10000"/>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Aktiviteter</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Säkerställa genomförande av de aktiviteter som är planerade för de sex respektive utvecklingsområdena i handlingsplanen.</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Årligen ta fram och uppdatera samt följa upp handlingsplan och budget. </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Det kommande verksamhetsårets handlingsplan och budget skall föreläggas huvudmännen senast sex (6) månader före verksamhetsårets början. Huvudmännen ska behandla och fastställa föreliggande handlingsplan och budget skyndsamt, dock senast före november månads utgång, året före verksamhetsåret.</a:t>
            </a:r>
          </a:p>
          <a:p>
            <a:pPr marL="0" indent="0">
              <a:buNone/>
            </a:pP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Handlingsplanen ska gå till beslut under Q1 2022</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Strategi och handlingsplan ska gå ut till huvudmännen för ställningstagande Q1/Q2 2022</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Handlingsplan och budget revideras årligen. </a:t>
            </a:r>
          </a:p>
          <a:p>
            <a:pPr marL="0" indent="0">
              <a:buNone/>
            </a:pP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451262" y="261257"/>
            <a:ext cx="10343408" cy="1033153"/>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4. Gemensamma digitala lösningar</a:t>
            </a:r>
            <a:br>
              <a:rPr lang="sv-SE" sz="3600" b="1" dirty="0"/>
            </a:br>
            <a:endParaRPr lang="sv-SE" sz="3100" b="1" dirty="0"/>
          </a:p>
        </p:txBody>
      </p:sp>
    </p:spTree>
    <p:extLst>
      <p:ext uri="{BB962C8B-B14F-4D97-AF65-F5344CB8AC3E}">
        <p14:creationId xmlns:p14="http://schemas.microsoft.com/office/powerpoint/2010/main" val="3776047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697671" y="1294410"/>
            <a:ext cx="9906993" cy="5213268"/>
          </a:xfrm>
        </p:spPr>
        <p:txBody>
          <a:bodyPr>
            <a:normAutofit fontScale="92500" lnSpcReduction="10000"/>
          </a:bodyPr>
          <a:lstStyle/>
          <a:p>
            <a:pPr marL="0" indent="0">
              <a:buNone/>
            </a:pPr>
            <a:endPar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Ta del av den utvärdering som Region Skånes avdelning för hälso- och sjukvårdsstyrning genomför. </a:t>
            </a: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Initiera diskussion inför fortsatt arbete utifrån utredningens resultat hos respektive huvudmän.</a:t>
            </a: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Inkludering av fler kommuner och verksamheter om modellen ska implementeras i ordinarie drift. </a:t>
            </a:r>
          </a:p>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Utvärdering av projektet ska vara klar januari/februari 2022.</a:t>
            </a: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Beroende på utfall av utvärderingen tas beslut om nästa steg.</a:t>
            </a: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Är utfallet positivt bör en uppstartsprocess med gemensam grundutbildning inledas i januari 2023. </a:t>
            </a:r>
          </a:p>
          <a:p>
            <a:pPr marL="0" indent="0">
              <a:buNone/>
            </a:pP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197724"/>
            <a:ext cx="9993088" cy="1136468"/>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5. Barn och ungas hälsa</a:t>
            </a:r>
            <a:br>
              <a:rPr lang="sv-SE" sz="3600" b="1" dirty="0"/>
            </a:br>
            <a:r>
              <a:rPr lang="sv-SE" sz="3100" dirty="0"/>
              <a:t>a)</a:t>
            </a:r>
            <a:r>
              <a:rPr lang="sv-SE" sz="3600" dirty="0"/>
              <a:t> </a:t>
            </a:r>
            <a:r>
              <a:rPr lang="sv-SE" sz="3100" dirty="0"/>
              <a:t>Växa Tryggt – föräldraskapsstöd i samverkan</a:t>
            </a:r>
          </a:p>
        </p:txBody>
      </p:sp>
    </p:spTree>
    <p:extLst>
      <p:ext uri="{BB962C8B-B14F-4D97-AF65-F5344CB8AC3E}">
        <p14:creationId xmlns:p14="http://schemas.microsoft.com/office/powerpoint/2010/main" val="339438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559294" y="1644732"/>
            <a:ext cx="9774314" cy="5213268"/>
          </a:xfrm>
        </p:spPr>
        <p:txBody>
          <a:bodyPr>
            <a:normAutofit/>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Aktiviteter</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Inkludering av fler kommuner och regionala verksamheter. </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Fortsätta med kunskaps- och erfarenhetsutbyte mellan kommunerna och regionala verksamheter.</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Arbetet med TSI går in i den nya strukturen Regional Samverkansgrupp Hälsa</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endPar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Nationella utvecklingsprojektet planeras att avslutas juni 2023. </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Nationella utvärderingen klar juni 2023. </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Inkludering av fler kommuner och verksamheter pågår kontinuerligt.  </a:t>
            </a:r>
          </a:p>
          <a:p>
            <a:pPr marL="0" indent="0">
              <a:buNone/>
            </a:pP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197724"/>
            <a:ext cx="9993088" cy="1136468"/>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5. Barn och ungas hälsa</a:t>
            </a:r>
            <a:br>
              <a:rPr lang="sv-SE" sz="3600" b="1" dirty="0"/>
            </a:br>
            <a:r>
              <a:rPr lang="sv-SE" sz="3100" dirty="0"/>
              <a:t>b) Tidiga och samordnade insatser (TSI-Skåne)</a:t>
            </a:r>
          </a:p>
        </p:txBody>
      </p:sp>
    </p:spTree>
    <p:extLst>
      <p:ext uri="{BB962C8B-B14F-4D97-AF65-F5344CB8AC3E}">
        <p14:creationId xmlns:p14="http://schemas.microsoft.com/office/powerpoint/2010/main" val="1221601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287255" y="1644732"/>
            <a:ext cx="9993088" cy="5213268"/>
          </a:xfrm>
        </p:spPr>
        <p:txBody>
          <a:bodyPr>
            <a:normAutofit/>
          </a:bodyPr>
          <a:lstStyle/>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Utredningarbete i samverkan</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Projektledningen bör bjudas in till tjänstemannaberedningen för gemensam dialog. </a:t>
            </a:r>
          </a:p>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endPar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Utredningen ska presenteras i hälso och sjukvårdsnämnden i oktober 2022.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Dialog med tjänstemannaberedningen våren 2022. </a:t>
            </a:r>
          </a:p>
          <a:p>
            <a:pPr marL="0" indent="0">
              <a:buNone/>
            </a:pP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197724"/>
            <a:ext cx="9993088" cy="1136468"/>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5. Barn och ungas hälsa</a:t>
            </a:r>
            <a:br>
              <a:rPr lang="sv-SE" sz="3600" b="1" dirty="0"/>
            </a:br>
            <a:r>
              <a:rPr lang="sv-SE" sz="3600" dirty="0"/>
              <a:t>c</a:t>
            </a:r>
            <a:r>
              <a:rPr lang="sv-SE" sz="3100" dirty="0"/>
              <a:t>) </a:t>
            </a:r>
            <a:r>
              <a:rPr lang="sv-SE" sz="2700" dirty="0"/>
              <a:t>Tydliggöra vägar in för barn och ungdomar när det gäller psykisk ohälsa, där insatserna behöver koordineras och riktas efter behov.</a:t>
            </a:r>
            <a:br>
              <a:rPr lang="sv-SE" sz="3100" dirty="0"/>
            </a:br>
            <a:endParaRPr lang="sv-SE" sz="3100" dirty="0"/>
          </a:p>
        </p:txBody>
      </p:sp>
    </p:spTree>
    <p:extLst>
      <p:ext uri="{BB962C8B-B14F-4D97-AF65-F5344CB8AC3E}">
        <p14:creationId xmlns:p14="http://schemas.microsoft.com/office/powerpoint/2010/main" val="164123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5094290-DB69-4E69-879A-C69851990FE9}"/>
              </a:ext>
            </a:extLst>
          </p:cNvPr>
          <p:cNvSpPr>
            <a:spLocks noGrp="1"/>
          </p:cNvSpPr>
          <p:nvPr>
            <p:ph idx="1"/>
          </p:nvPr>
        </p:nvSpPr>
        <p:spPr>
          <a:xfrm>
            <a:off x="1152938" y="2381387"/>
            <a:ext cx="7744571" cy="3613896"/>
          </a:xfrm>
        </p:spPr>
        <p:txBody>
          <a:bodyPr>
            <a:normAutofit lnSpcReduction="10000"/>
          </a:bodyPr>
          <a:lstStyle/>
          <a:p>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Avtal om ansvarsfördelning och utveckling avseende hälso- och sjukvården i Skåne mellan Region Skåne och de skånska kommunerna</a:t>
            </a:r>
          </a:p>
          <a:p>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 nationella överenskommelsen för god och nära vård </a:t>
            </a:r>
          </a:p>
          <a:p>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delar av Region Skånes arbete med nära vård inom Framtidens hälsosystem, där arbete sker gemensamt mellan region och kommuner. </a:t>
            </a:r>
          </a:p>
          <a:p>
            <a:r>
              <a:rPr lang="sv-SE"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a:rPr>
              <a:t>https://xn--vrdsamverkanskne-dobn.se/2021/10/05/malbild/</a:t>
            </a:r>
            <a:endPar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sv-SE" dirty="0"/>
          </a:p>
        </p:txBody>
      </p:sp>
      <p:sp>
        <p:nvSpPr>
          <p:cNvPr id="3" name="Rubrik 2">
            <a:extLst>
              <a:ext uri="{FF2B5EF4-FFF2-40B4-BE49-F238E27FC236}">
                <a16:creationId xmlns:a16="http://schemas.microsoft.com/office/drawing/2014/main" id="{8212CAF0-66C4-4C03-991B-4277F35B7549}"/>
              </a:ext>
            </a:extLst>
          </p:cNvPr>
          <p:cNvSpPr>
            <a:spLocks noGrp="1"/>
          </p:cNvSpPr>
          <p:nvPr>
            <p:ph type="title"/>
          </p:nvPr>
        </p:nvSpPr>
        <p:spPr>
          <a:xfrm>
            <a:off x="1152939" y="579878"/>
            <a:ext cx="7744571" cy="1525216"/>
          </a:xfrm>
        </p:spPr>
        <p:txBody>
          <a:bodyPr>
            <a:normAutofit fontScale="90000"/>
          </a:bodyPr>
          <a:lstStyle/>
          <a:p>
            <a:pPr algn="l"/>
            <a:r>
              <a:rPr lang="sv-SE" sz="3600" dirty="0">
                <a:solidFill>
                  <a:srgbClr val="000000"/>
                </a:solidFill>
                <a:ea typeface="Calibri" panose="020F0502020204030204" pitchFamily="34" charset="0"/>
                <a:cs typeface="Times New Roman" panose="02020603050405020304" pitchFamily="18" charset="0"/>
              </a:rPr>
              <a:t>Skånes gemensamma målbild och handlingsplan avseende god och nära vård vilar på tre ben; </a:t>
            </a:r>
            <a:endParaRPr lang="sv-SE" dirty="0"/>
          </a:p>
        </p:txBody>
      </p:sp>
    </p:spTree>
    <p:extLst>
      <p:ext uri="{BB962C8B-B14F-4D97-AF65-F5344CB8AC3E}">
        <p14:creationId xmlns:p14="http://schemas.microsoft.com/office/powerpoint/2010/main" val="127454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801582" y="1016526"/>
            <a:ext cx="9906993" cy="5768439"/>
          </a:xfrm>
        </p:spPr>
        <p:txBody>
          <a:bodyPr>
            <a:normAutofit fontScale="70000" lnSpcReduction="20000"/>
          </a:bodyPr>
          <a:lstStyle/>
          <a:p>
            <a:pPr marL="0" indent="0">
              <a:buNone/>
            </a:pP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Aktiviteter</a:t>
            </a: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För att möta behovet av en mera gemensam utveckling har det inrättats tre samverkansgrupper;</a:t>
            </a:r>
          </a:p>
          <a:p>
            <a:pPr marL="0" indent="0">
              <a:buNone/>
            </a:pP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Regional samverkansgrupp Rehabilitering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Översyn av hanteringen av intyg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Översyn av hela rehabiliteringsprocessen i syfte att erbjuda en jämlik och kostnadseffektiv rehabilitering.</a:t>
            </a:r>
          </a:p>
          <a:p>
            <a:pPr marL="0" indent="0">
              <a:buNone/>
            </a:pPr>
            <a:br>
              <a:rPr lang="sv-SE" sz="2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Regional samverkansgrupp Habilitering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Revidering av Överenskommelsen om habilitering i Skåne.</a:t>
            </a:r>
          </a:p>
          <a:p>
            <a:pPr marL="0" indent="0">
              <a:buNone/>
            </a:pPr>
            <a:b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Regional samverkansgrupp Hjälpmedel </a:t>
            </a: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ersätter nuvarande Samrådsgrupp inom hjälpmedel</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Hantering hjälpmedel i samband med planerade operationer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Överköp av hjälpmedel i samband med brukarens 20-årsdag </a:t>
            </a:r>
          </a:p>
          <a:p>
            <a:pPr marL="0" indent="0">
              <a:buNone/>
            </a:pP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Fortsatt arbete utifrån framtagen aktivitetsplan för 2022</a:t>
            </a:r>
          </a:p>
          <a:p>
            <a:pPr marL="0" indent="0">
              <a:buNone/>
            </a:pP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br>
              <a:rPr lang="sv-SE"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Samtliga grupper ska etableras och vara igång 2022-06-01</a:t>
            </a:r>
          </a:p>
          <a:p>
            <a:pPr marL="0" indent="0">
              <a:buNone/>
            </a:pPr>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134785"/>
            <a:ext cx="9993088" cy="1136468"/>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 6) Rehabilitering</a:t>
            </a:r>
            <a:br>
              <a:rPr lang="sv-SE" sz="3600" b="1" dirty="0"/>
            </a:br>
            <a:endParaRPr lang="sv-SE" sz="3100" dirty="0"/>
          </a:p>
        </p:txBody>
      </p:sp>
    </p:spTree>
    <p:extLst>
      <p:ext uri="{BB962C8B-B14F-4D97-AF65-F5344CB8AC3E}">
        <p14:creationId xmlns:p14="http://schemas.microsoft.com/office/powerpoint/2010/main" val="218359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2841F204-CCD5-4229-BC0C-98014959E3AC}"/>
              </a:ext>
            </a:extLst>
          </p:cNvPr>
          <p:cNvSpPr>
            <a:spLocks noGrp="1"/>
          </p:cNvSpPr>
          <p:nvPr>
            <p:ph idx="1"/>
          </p:nvPr>
        </p:nvSpPr>
        <p:spPr>
          <a:xfrm>
            <a:off x="1152938" y="2418021"/>
            <a:ext cx="7744571" cy="4301657"/>
          </a:xfrm>
        </p:spPr>
        <p:txBody>
          <a:bodyPr/>
          <a:lstStyle/>
          <a:p>
            <a:r>
              <a:rPr lang="sv-SE" dirty="0"/>
              <a:t>Jämlik vård, trygghet och kontinuitet </a:t>
            </a:r>
          </a:p>
          <a:p>
            <a:r>
              <a:rPr lang="sv-SE" dirty="0"/>
              <a:t>Tillgänglighet och kvalitet </a:t>
            </a:r>
          </a:p>
          <a:p>
            <a:r>
              <a:rPr lang="sv-SE" dirty="0"/>
              <a:t>God samverkan och gemensam helhetssyn</a:t>
            </a:r>
          </a:p>
          <a:p>
            <a:endParaRPr lang="sv-SE" dirty="0"/>
          </a:p>
          <a:p>
            <a:r>
              <a:rPr lang="sv-SE" dirty="0"/>
              <a:t>Revideras årligen</a:t>
            </a:r>
          </a:p>
        </p:txBody>
      </p:sp>
      <p:sp>
        <p:nvSpPr>
          <p:cNvPr id="3" name="Rubrik 2">
            <a:extLst>
              <a:ext uri="{FF2B5EF4-FFF2-40B4-BE49-F238E27FC236}">
                <a16:creationId xmlns:a16="http://schemas.microsoft.com/office/drawing/2014/main" id="{073052BB-8A5F-4A37-9EE1-91755C6B34D9}"/>
              </a:ext>
            </a:extLst>
          </p:cNvPr>
          <p:cNvSpPr>
            <a:spLocks noGrp="1"/>
          </p:cNvSpPr>
          <p:nvPr>
            <p:ph type="title"/>
          </p:nvPr>
        </p:nvSpPr>
        <p:spPr>
          <a:xfrm>
            <a:off x="1152937" y="758007"/>
            <a:ext cx="7744571" cy="851357"/>
          </a:xfrm>
        </p:spPr>
        <p:txBody>
          <a:bodyPr/>
          <a:lstStyle/>
          <a:p>
            <a:r>
              <a:rPr lang="sv-SE" dirty="0"/>
              <a:t>Handlingsplanen vilar på; </a:t>
            </a:r>
          </a:p>
        </p:txBody>
      </p:sp>
    </p:spTree>
    <p:extLst>
      <p:ext uri="{BB962C8B-B14F-4D97-AF65-F5344CB8AC3E}">
        <p14:creationId xmlns:p14="http://schemas.microsoft.com/office/powerpoint/2010/main" val="154220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013B6DF-2F17-45E0-9C89-93991FA07E75}"/>
              </a:ext>
            </a:extLst>
          </p:cNvPr>
          <p:cNvSpPr>
            <a:spLocks noGrp="1"/>
          </p:cNvSpPr>
          <p:nvPr>
            <p:ph idx="1"/>
          </p:nvPr>
        </p:nvSpPr>
        <p:spPr>
          <a:xfrm>
            <a:off x="1152938" y="2287392"/>
            <a:ext cx="7744571" cy="4301657"/>
          </a:xfrm>
        </p:spPr>
        <p:txBody>
          <a:bodyPr>
            <a:normAutofit/>
          </a:bodyPr>
          <a:lstStyle/>
          <a:p>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Att möta personen där den är innebär att se till individens behov av hälsofrämjande och förebyggande insatser, av vård och omsorg samt att främja personens delaktighet och medskapande.</a:t>
            </a:r>
          </a:p>
          <a:p>
            <a:endParaRPr lang="sv-SE" sz="2400" dirty="0">
              <a:solidFill>
                <a:srgbClr val="000000"/>
              </a:solidFill>
              <a:ea typeface="Calibri" panose="020F0502020204030204" pitchFamily="34" charset="0"/>
              <a:cs typeface="Times New Roman" panose="02020603050405020304" pitchFamily="18" charset="0"/>
            </a:endParaRPr>
          </a:p>
          <a:p>
            <a:pPr marL="0" indent="0">
              <a:buNone/>
            </a:pPr>
            <a:r>
              <a:rPr lang="sv-SE" sz="2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Denna aktivitets-och tidplan är en bilaga till målbild och handlingsplan God och nära vård</a:t>
            </a:r>
            <a:r>
              <a:rPr lang="sv-SE"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sv-SE" sz="2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Den gemensamma planen ska möta såväl fysiska som psykiska behov och innefatta ett hälsofrämjande perspektiv. </a:t>
            </a:r>
            <a:endParaRPr lang="sv-SE"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sv-SE" dirty="0"/>
          </a:p>
        </p:txBody>
      </p:sp>
      <p:sp>
        <p:nvSpPr>
          <p:cNvPr id="3" name="Rubrik 2">
            <a:extLst>
              <a:ext uri="{FF2B5EF4-FFF2-40B4-BE49-F238E27FC236}">
                <a16:creationId xmlns:a16="http://schemas.microsoft.com/office/drawing/2014/main" id="{F784EABF-97AD-4747-A713-285A74E5C7CC}"/>
              </a:ext>
            </a:extLst>
          </p:cNvPr>
          <p:cNvSpPr>
            <a:spLocks noGrp="1"/>
          </p:cNvSpPr>
          <p:nvPr>
            <p:ph type="title"/>
          </p:nvPr>
        </p:nvSpPr>
        <p:spPr>
          <a:xfrm>
            <a:off x="771897" y="579878"/>
            <a:ext cx="8125614" cy="1113748"/>
          </a:xfrm>
        </p:spPr>
        <p:txBody>
          <a:bodyPr>
            <a:normAutofit fontScale="90000"/>
          </a:bodyPr>
          <a:lstStyle/>
          <a:p>
            <a:pPr algn="l"/>
            <a:r>
              <a:rPr lang="sv-SE" sz="2400" b="1" dirty="0">
                <a:solidFill>
                  <a:srgbClr val="000000"/>
                </a:solidFill>
                <a:ea typeface="Calibri" panose="020F0502020204030204" pitchFamily="34" charset="0"/>
                <a:cs typeface="Times New Roman" panose="02020603050405020304" pitchFamily="18" charset="0"/>
              </a:rPr>
              <a:t>Övergripande mål:</a:t>
            </a:r>
            <a:br>
              <a:rPr lang="sv-SE" sz="2400" b="1" dirty="0">
                <a:solidFill>
                  <a:srgbClr val="000000"/>
                </a:solidFill>
                <a:ea typeface="Calibri" panose="020F0502020204030204" pitchFamily="34" charset="0"/>
                <a:cs typeface="Times New Roman" panose="02020603050405020304" pitchFamily="18" charset="0"/>
              </a:rPr>
            </a:br>
            <a:r>
              <a:rPr lang="sv-SE" b="1" dirty="0">
                <a:solidFill>
                  <a:srgbClr val="000000"/>
                </a:solidFill>
                <a:ea typeface="Calibri" panose="020F0502020204030204" pitchFamily="34" charset="0"/>
                <a:cs typeface="Times New Roman" panose="02020603050405020304" pitchFamily="18" charset="0"/>
              </a:rPr>
              <a:t>MÖT PERSONEN DÄR DEN ÄR</a:t>
            </a:r>
            <a:endParaRPr lang="sv-SE" dirty="0"/>
          </a:p>
        </p:txBody>
      </p:sp>
    </p:spTree>
    <p:extLst>
      <p:ext uri="{BB962C8B-B14F-4D97-AF65-F5344CB8AC3E}">
        <p14:creationId xmlns:p14="http://schemas.microsoft.com/office/powerpoint/2010/main" val="152966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AEE29CC9-732D-471F-A962-6A5AF0995B72}"/>
              </a:ext>
            </a:extLst>
          </p:cNvPr>
          <p:cNvSpPr>
            <a:spLocks noGrp="1"/>
          </p:cNvSpPr>
          <p:nvPr>
            <p:ph idx="1"/>
          </p:nvPr>
        </p:nvSpPr>
        <p:spPr>
          <a:xfrm>
            <a:off x="1152938" y="1306286"/>
            <a:ext cx="7744571" cy="4688997"/>
          </a:xfrm>
        </p:spPr>
        <p:txBody>
          <a:bodyPr>
            <a:normAutofit fontScale="85000" lnSpcReduction="20000"/>
          </a:bodyPr>
          <a:lstStyle/>
          <a:p>
            <a:r>
              <a:rPr lang="sv-SE" dirty="0"/>
              <a:t>Josef Johansson, Mellersta</a:t>
            </a:r>
          </a:p>
          <a:p>
            <a:r>
              <a:rPr lang="sv-SE" dirty="0"/>
              <a:t>Eva Gustafsson, Sydost</a:t>
            </a:r>
          </a:p>
          <a:p>
            <a:r>
              <a:rPr lang="sv-SE" dirty="0"/>
              <a:t>Catharina Byström, Sydväst</a:t>
            </a:r>
          </a:p>
          <a:p>
            <a:r>
              <a:rPr lang="sv-SE" dirty="0"/>
              <a:t>Emma Borgstrand, Nordväst</a:t>
            </a:r>
          </a:p>
          <a:p>
            <a:r>
              <a:rPr lang="sv-SE" dirty="0"/>
              <a:t>Lina Bengtsson, Nordost</a:t>
            </a:r>
          </a:p>
          <a:p>
            <a:r>
              <a:rPr lang="sv-SE" dirty="0"/>
              <a:t>Elina Opasiak, Malmö</a:t>
            </a:r>
          </a:p>
          <a:p>
            <a:r>
              <a:rPr lang="sv-SE" dirty="0"/>
              <a:t>Marie Borgand, primärvården</a:t>
            </a:r>
          </a:p>
          <a:p>
            <a:r>
              <a:rPr lang="sv-SE" dirty="0"/>
              <a:t>Eva-Lena Brönmark, psykiatrin</a:t>
            </a:r>
          </a:p>
          <a:p>
            <a:r>
              <a:rPr lang="sv-SE" dirty="0"/>
              <a:t>Katharina Borgström, SUS/ sjukhusen</a:t>
            </a:r>
          </a:p>
          <a:p>
            <a:r>
              <a:rPr lang="sv-SE" dirty="0"/>
              <a:t>Louise Roberts, Region Skåne</a:t>
            </a:r>
          </a:p>
          <a:p>
            <a:r>
              <a:rPr lang="sv-SE" dirty="0"/>
              <a:t>Emelie Sundén, Skånes kommuner, redaktör</a:t>
            </a:r>
          </a:p>
          <a:p>
            <a:r>
              <a:rPr lang="sv-SE" dirty="0"/>
              <a:t>Greger Linander, Region Skåne, redaktör</a:t>
            </a:r>
          </a:p>
        </p:txBody>
      </p:sp>
      <p:sp>
        <p:nvSpPr>
          <p:cNvPr id="3" name="Rubrik 2">
            <a:extLst>
              <a:ext uri="{FF2B5EF4-FFF2-40B4-BE49-F238E27FC236}">
                <a16:creationId xmlns:a16="http://schemas.microsoft.com/office/drawing/2014/main" id="{77189D5A-8C74-4952-9F9F-DE4B768DB70A}"/>
              </a:ext>
            </a:extLst>
          </p:cNvPr>
          <p:cNvSpPr>
            <a:spLocks noGrp="1"/>
          </p:cNvSpPr>
          <p:nvPr>
            <p:ph type="title"/>
          </p:nvPr>
        </p:nvSpPr>
        <p:spPr>
          <a:xfrm>
            <a:off x="1152939" y="318621"/>
            <a:ext cx="7744571" cy="851357"/>
          </a:xfrm>
        </p:spPr>
        <p:txBody>
          <a:bodyPr>
            <a:normAutofit/>
          </a:bodyPr>
          <a:lstStyle/>
          <a:p>
            <a:pPr algn="l"/>
            <a:r>
              <a:rPr lang="sv-SE" sz="3200" b="1" dirty="0"/>
              <a:t>Medlemmar i gruppen</a:t>
            </a:r>
          </a:p>
        </p:txBody>
      </p:sp>
    </p:spTree>
    <p:extLst>
      <p:ext uri="{BB962C8B-B14F-4D97-AF65-F5344CB8AC3E}">
        <p14:creationId xmlns:p14="http://schemas.microsoft.com/office/powerpoint/2010/main" val="1189245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62868-41AB-4173-A72C-A6EF886EDCDD}"/>
              </a:ext>
            </a:extLst>
          </p:cNvPr>
          <p:cNvSpPr>
            <a:spLocks noGrp="1"/>
          </p:cNvSpPr>
          <p:nvPr>
            <p:ph type="ctrTitle"/>
          </p:nvPr>
        </p:nvSpPr>
        <p:spPr>
          <a:xfrm>
            <a:off x="866899" y="469220"/>
            <a:ext cx="8422150" cy="848941"/>
          </a:xfrm>
        </p:spPr>
        <p:txBody>
          <a:bodyPr>
            <a:normAutofit fontScale="90000"/>
          </a:bodyPr>
          <a:lstStyle/>
          <a:p>
            <a:pPr algn="l"/>
            <a:r>
              <a:rPr lang="sv-SE" dirty="0"/>
              <a:t>Stegvis utveckling</a:t>
            </a:r>
          </a:p>
        </p:txBody>
      </p:sp>
      <p:sp>
        <p:nvSpPr>
          <p:cNvPr id="3" name="Underrubrik 2">
            <a:extLst>
              <a:ext uri="{FF2B5EF4-FFF2-40B4-BE49-F238E27FC236}">
                <a16:creationId xmlns:a16="http://schemas.microsoft.com/office/drawing/2014/main" id="{F6C79EE6-D577-44C4-9E75-4772CFD392AC}"/>
              </a:ext>
            </a:extLst>
          </p:cNvPr>
          <p:cNvSpPr>
            <a:spLocks noGrp="1"/>
          </p:cNvSpPr>
          <p:nvPr>
            <p:ph type="subTitle" idx="1"/>
          </p:nvPr>
        </p:nvSpPr>
        <p:spPr>
          <a:xfrm>
            <a:off x="866899" y="1591294"/>
            <a:ext cx="9476509" cy="4797486"/>
          </a:xfrm>
        </p:spPr>
        <p:txBody>
          <a:bodyPr>
            <a:normAutofit fontScale="70000" lnSpcReduction="20000"/>
          </a:bodyPr>
          <a:lstStyle/>
          <a:p>
            <a:pPr algn="l"/>
            <a: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b="1" dirty="0">
                <a:solidFill>
                  <a:srgbClr val="000000"/>
                </a:solidFill>
                <a:ea typeface="Calibri" panose="020F0502020204030204" pitchFamily="34" charset="0"/>
                <a:cs typeface="Times New Roman" panose="02020603050405020304" pitchFamily="18" charset="0"/>
              </a:rPr>
              <a:t>1. </a:t>
            </a: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Genomförande av hälso- och sjukvårdsavtalet och lagstadgad samverkan för att uppnå en jämlik grundnivå i hela Skåne. Utvecklingen ska gå i takt, framför allt delregionalt och lokalt. Genomförandet innebär ingen förflyttning av gränssnitt.​</a:t>
            </a:r>
            <a:b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p>
          <a:p>
            <a:pPr lvl="0" algn="l">
              <a:tabLst>
                <a:tab pos="457200" algn="l"/>
              </a:tabLst>
            </a:pPr>
            <a:r>
              <a:rPr lang="sv-SE" sz="3400" b="1" dirty="0">
                <a:solidFill>
                  <a:srgbClr val="000000"/>
                </a:solidFill>
                <a:ea typeface="Calibri" panose="020F0502020204030204" pitchFamily="34" charset="0"/>
                <a:cs typeface="Times New Roman" panose="02020603050405020304" pitchFamily="18" charset="0"/>
              </a:rPr>
              <a:t>2. </a:t>
            </a: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Samverkanssatsningar som redan finns på något ställe i Skåne kan gemensamt utvärderas för lärande, utveckling och spridning.  Detta kan ske övergripande i Skåne eller i delregionala och/ eller lokala projekt och piloter inom ramen för Vårdsamverkan Skåne. Delregionerna har kommit olika långt och måste få driva utvecklingen framåt utifrån sina olika förutsättningar.​ </a:t>
            </a:r>
            <a:b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p>
          <a:p>
            <a:pPr lvl="0" algn="l">
              <a:tabLst>
                <a:tab pos="457200" algn="l"/>
              </a:tabLst>
            </a:pPr>
            <a: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a:t>
            </a: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Helt nya satsningar i samverkan där samverkan går längre än tidigare avtalade gränssnitt. Denna typ av satsningar kräver en samsyn mellan huvudmännen och ska förankras i Vårdsamverkan Skåne. Vid behov ska politiska beslut fattas. </a:t>
            </a:r>
          </a:p>
          <a:p>
            <a:pPr algn="l">
              <a:spcBef>
                <a:spcPts val="200"/>
              </a:spcBef>
            </a:pPr>
            <a:endParaRPr lang="sv-SE" dirty="0"/>
          </a:p>
        </p:txBody>
      </p:sp>
    </p:spTree>
    <p:extLst>
      <p:ext uri="{BB962C8B-B14F-4D97-AF65-F5344CB8AC3E}">
        <p14:creationId xmlns:p14="http://schemas.microsoft.com/office/powerpoint/2010/main" val="193957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013B6DF-2F17-45E0-9C89-93991FA07E75}"/>
              </a:ext>
            </a:extLst>
          </p:cNvPr>
          <p:cNvSpPr>
            <a:spLocks noGrp="1"/>
          </p:cNvSpPr>
          <p:nvPr>
            <p:ph idx="1"/>
          </p:nvPr>
        </p:nvSpPr>
        <p:spPr>
          <a:xfrm>
            <a:off x="546265" y="1306286"/>
            <a:ext cx="9476509" cy="5462650"/>
          </a:xfrm>
        </p:spPr>
        <p:txBody>
          <a:bodyPr>
            <a:normAutofit fontScale="77500" lnSpcReduction="20000"/>
          </a:bodyPr>
          <a:lstStyle/>
          <a:p>
            <a:pPr marL="514350" indent="-514350">
              <a:buFont typeface="+mj-lt"/>
              <a:buAutoNum type="arabicPeriod"/>
            </a:pPr>
            <a:r>
              <a:rPr lang="sv-SE" sz="3700" b="1" dirty="0"/>
              <a:t>Personcentrerat arbets-och förhållningssätt</a:t>
            </a:r>
            <a:br>
              <a:rPr lang="sv-SE" sz="3700" b="1" dirty="0"/>
            </a:br>
            <a:r>
              <a:rPr lang="sv-SE" sz="3100" dirty="0"/>
              <a:t>Patientkontrakt/SIP, teambaserad vårdform, jämlik läkarmedverkan och insatser för tidvis sviktande</a:t>
            </a:r>
          </a:p>
          <a:p>
            <a:pPr marL="514350" indent="-514350">
              <a:buFont typeface="+mj-lt"/>
              <a:buAutoNum type="arabicPeriod"/>
            </a:pPr>
            <a:r>
              <a:rPr lang="sv-SE" sz="3700" b="1" dirty="0"/>
              <a:t>Förebyggande och hälsofrämjande insatser</a:t>
            </a:r>
            <a:br>
              <a:rPr lang="sv-SE" sz="3700" b="1" dirty="0"/>
            </a:br>
            <a:r>
              <a:rPr lang="sv-SE" sz="3100" dirty="0"/>
              <a:t>Samverkan ”Hälsa” och utveckling av arbetssätt för personer i riskgrupper</a:t>
            </a:r>
          </a:p>
          <a:p>
            <a:pPr marL="514350" indent="-514350">
              <a:buFont typeface="+mj-lt"/>
              <a:buAutoNum type="arabicPeriod"/>
            </a:pPr>
            <a:r>
              <a:rPr lang="sv-SE" sz="3700" b="1" dirty="0"/>
              <a:t>Kompetenssamverkan </a:t>
            </a:r>
            <a:br>
              <a:rPr lang="sv-SE" sz="3700" b="1" dirty="0"/>
            </a:br>
            <a:r>
              <a:rPr lang="sv-SE" sz="3100" dirty="0"/>
              <a:t>Stödfunktioner och Kompetensplattform</a:t>
            </a:r>
          </a:p>
          <a:p>
            <a:pPr marL="514350" indent="-514350">
              <a:buFont typeface="+mj-lt"/>
              <a:buAutoNum type="arabicPeriod"/>
            </a:pPr>
            <a:r>
              <a:rPr lang="sv-SE" sz="3700" b="1" dirty="0"/>
              <a:t>Gemensamma digitala lösningar </a:t>
            </a:r>
            <a:br>
              <a:rPr lang="sv-SE" sz="3700" b="1" dirty="0"/>
            </a:br>
            <a:r>
              <a:rPr lang="sv-SE" sz="3100" dirty="0"/>
              <a:t>E-hälsostrategi och handlingsplan</a:t>
            </a:r>
          </a:p>
          <a:p>
            <a:pPr marL="514350" indent="-514350">
              <a:buFont typeface="+mj-lt"/>
              <a:buAutoNum type="arabicPeriod"/>
            </a:pPr>
            <a:r>
              <a:rPr lang="sv-SE" sz="3700" b="1" dirty="0"/>
              <a:t>Barn och ungas hälsa</a:t>
            </a:r>
            <a:br>
              <a:rPr lang="sv-SE" sz="3700" b="1" dirty="0"/>
            </a:br>
            <a:r>
              <a:rPr lang="sv-SE" sz="3100" dirty="0"/>
              <a:t>Växa tryggt, Tidiga och samordnade insatser (TSI), ”en väg in” för psykisk ohälsa </a:t>
            </a:r>
          </a:p>
          <a:p>
            <a:pPr marL="514350" indent="-514350">
              <a:buFont typeface="+mj-lt"/>
              <a:buAutoNum type="arabicPeriod"/>
            </a:pPr>
            <a:r>
              <a:rPr lang="sv-SE" sz="3700" b="1" dirty="0"/>
              <a:t>Rehabilitering </a:t>
            </a:r>
            <a:br>
              <a:rPr lang="sv-SE" sz="3700" b="1" dirty="0"/>
            </a:br>
            <a:r>
              <a:rPr lang="sv-SE" sz="3100" dirty="0"/>
              <a:t>Samordnat arbete kring rehabilitering, hjälpmedel och habilitering</a:t>
            </a:r>
            <a:br>
              <a:rPr lang="sv-SE" sz="3100" dirty="0"/>
            </a:br>
            <a:endParaRPr lang="sv-SE" sz="3100" dirty="0"/>
          </a:p>
          <a:p>
            <a:pPr marL="0" indent="0">
              <a:buNone/>
            </a:pPr>
            <a:endParaRPr lang="sv-SE" dirty="0"/>
          </a:p>
          <a:p>
            <a:pPr marL="514350" indent="-514350">
              <a:buFont typeface="+mj-lt"/>
              <a:buAutoNum type="arabicPeriod"/>
            </a:pPr>
            <a:endParaRPr lang="sv-SE" dirty="0"/>
          </a:p>
          <a:p>
            <a:pPr marL="514350" indent="-514350">
              <a:buFont typeface="+mj-lt"/>
              <a:buAutoNum type="arabicPeriod"/>
            </a:pPr>
            <a:endParaRPr lang="sv-SE" dirty="0"/>
          </a:p>
        </p:txBody>
      </p:sp>
      <p:sp>
        <p:nvSpPr>
          <p:cNvPr id="3" name="Rubrik 2">
            <a:extLst>
              <a:ext uri="{FF2B5EF4-FFF2-40B4-BE49-F238E27FC236}">
                <a16:creationId xmlns:a16="http://schemas.microsoft.com/office/drawing/2014/main" id="{F784EABF-97AD-4747-A713-285A74E5C7CC}"/>
              </a:ext>
            </a:extLst>
          </p:cNvPr>
          <p:cNvSpPr>
            <a:spLocks noGrp="1"/>
          </p:cNvSpPr>
          <p:nvPr>
            <p:ph type="title"/>
          </p:nvPr>
        </p:nvSpPr>
        <p:spPr>
          <a:xfrm>
            <a:off x="546265" y="273132"/>
            <a:ext cx="9345880" cy="1033154"/>
          </a:xfrm>
        </p:spPr>
        <p:txBody>
          <a:bodyPr>
            <a:noAutofit/>
          </a:bodyPr>
          <a:lstStyle/>
          <a:p>
            <a:pPr algn="l"/>
            <a:r>
              <a:rPr lang="sv-SE" sz="3200" b="1" dirty="0">
                <a:solidFill>
                  <a:srgbClr val="000000"/>
                </a:solidFill>
                <a:ea typeface="Calibri" panose="020F0502020204030204" pitchFamily="34" charset="0"/>
                <a:cs typeface="Times New Roman" panose="02020603050405020304" pitchFamily="18" charset="0"/>
              </a:rPr>
              <a:t>Aktivitetsplan till</a:t>
            </a:r>
            <a:br>
              <a:rPr lang="sv-SE" sz="3200" b="1" dirty="0">
                <a:solidFill>
                  <a:srgbClr val="000000"/>
                </a:solidFill>
                <a:ea typeface="Calibri" panose="020F0502020204030204" pitchFamily="34" charset="0"/>
                <a:cs typeface="Times New Roman" panose="02020603050405020304" pitchFamily="18" charset="0"/>
              </a:rPr>
            </a:br>
            <a:r>
              <a:rPr lang="sv-SE" sz="3200" b="1" dirty="0">
                <a:solidFill>
                  <a:srgbClr val="000000"/>
                </a:solidFill>
                <a:ea typeface="Calibri" panose="020F0502020204030204" pitchFamily="34" charset="0"/>
                <a:cs typeface="Times New Roman" panose="02020603050405020304" pitchFamily="18" charset="0"/>
              </a:rPr>
              <a:t>Målbild och handlingsplan God och nära vård</a:t>
            </a:r>
            <a:endParaRPr lang="sv-SE" sz="3200" dirty="0"/>
          </a:p>
        </p:txBody>
      </p:sp>
    </p:spTree>
    <p:extLst>
      <p:ext uri="{BB962C8B-B14F-4D97-AF65-F5344CB8AC3E}">
        <p14:creationId xmlns:p14="http://schemas.microsoft.com/office/powerpoint/2010/main" val="320361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688768" y="1591294"/>
            <a:ext cx="9583387" cy="4653371"/>
          </a:xfrm>
        </p:spPr>
        <p:txBody>
          <a:bodyPr>
            <a:normAutofit fontScale="92500" lnSpcReduction="10000"/>
          </a:bodyPr>
          <a:lstStyle/>
          <a:p>
            <a:pPr marL="0" indent="0">
              <a:buNone/>
            </a:pP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Genomföra gemensamma utbildningsinsatser för att öka SIP-kvaliteten</a:t>
            </a:r>
            <a:r>
              <a:rPr lang="sv-SE"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inom ramen för arbetet inom Förvaltningsgruppen av regelverk för SVU och SIP. </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Förbättra möjligheten till uppföljning avseende hantering av SIP respektive SVU genom att ta fram underlag och variabler som är viktiga för att upptäcka avvikelser i förhållande till regelverk.</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Genomföra gemensamma utbildningsinsatser för att utveckla personcentreringen i verksamheterna.</a:t>
            </a:r>
          </a:p>
          <a:p>
            <a:pPr marL="0" indent="0">
              <a:buNone/>
            </a:pP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 </a:t>
            </a:r>
            <a:br>
              <a:rPr lang="sv-SE"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Utbildningsinsatser genomförs fortlöpande fr o m hösten 2022</a:t>
            </a:r>
            <a:b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skånska uppföljningsmodulen, som kopplas till SIP- respektive SVU-processerna, ska vara framtagen och i drift vid utgången av 2025</a:t>
            </a:r>
          </a:p>
          <a:p>
            <a:pPr marL="0" indent="0">
              <a:buNone/>
            </a:pPr>
            <a:r>
              <a:rPr lang="sv-SE"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357757"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1. Personcentrerat arbets- och förhållningssätt</a:t>
            </a:r>
            <a:br>
              <a:rPr lang="sv-SE" sz="3600" b="1" dirty="0"/>
            </a:br>
            <a:r>
              <a:rPr kumimoji="0" lang="sv-SE"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Patientkontrakt och Samordnad individuell plan, SIP</a:t>
            </a:r>
            <a:br>
              <a:rPr kumimoji="0" lang="sv-SE"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sv-SE" b="1" dirty="0"/>
          </a:p>
        </p:txBody>
      </p:sp>
    </p:spTree>
    <p:extLst>
      <p:ext uri="{BB962C8B-B14F-4D97-AF65-F5344CB8AC3E}">
        <p14:creationId xmlns:p14="http://schemas.microsoft.com/office/powerpoint/2010/main" val="434985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21989C4-C778-417D-97B9-D7587994C930}"/>
              </a:ext>
            </a:extLst>
          </p:cNvPr>
          <p:cNvSpPr>
            <a:spLocks noGrp="1"/>
          </p:cNvSpPr>
          <p:nvPr>
            <p:ph idx="1"/>
          </p:nvPr>
        </p:nvSpPr>
        <p:spPr>
          <a:xfrm>
            <a:off x="142043" y="1943372"/>
            <a:ext cx="10129422" cy="4653371"/>
          </a:xfrm>
        </p:spPr>
        <p:txBody>
          <a:bodyPr>
            <a:normAutofit fontScale="55000" lnSpcReduction="20000"/>
          </a:bodyPr>
          <a:lstStyle/>
          <a:p>
            <a:pPr marL="0" indent="0">
              <a:buNone/>
            </a:pPr>
            <a: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Aktiviteter</a:t>
            </a:r>
            <a:b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Befintliga kriterier för inskrivning i mobilt vårdteam upphör och ersätts med ett förtydligande om att grunden för de mobila vårdteamen är patienter som är inskrivna, eller i behov av inskrivning, i kommunal hälso- och sjukvård.</a:t>
            </a:r>
            <a:b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Vid tillfällig akut försämring där kommunen bedömer att det finns behov av en utökad </a:t>
            </a:r>
            <a:r>
              <a:rPr lang="sv-SE" sz="34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SoL</a:t>
            </a: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-insats ska läkarbedömning på primärvårdsnivå genomföras snarast. Riktlinjer bör tas fram på lokal samverkansnivå mellan kommun och Region Skåne.</a:t>
            </a:r>
            <a:b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Aktiviteter ska initieras både på delregional och central nivå så att de medarbetare som ska arbeta med målgrupperna får möjlighet att delta i gemensamma utbildningsaktiviteter, ta del av goda exempel och utveckla relationer genom olika nätverk.</a:t>
            </a:r>
            <a:b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Fortsatt arbete utifrån genomförd punktmätning avseende fast läkarkontakt med komplettering avseende ordinärt boende samt data gällande återinläggningar, direktinläggningar och undvikbar slutenvård. </a:t>
            </a:r>
          </a:p>
          <a:p>
            <a:pPr marL="0" indent="0">
              <a:buNone/>
            </a:pP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sv-SE" sz="3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Tidplan</a:t>
            </a:r>
            <a:endPar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Teambaserat arbetssätt ska vid utgången av år 2025 vara implementerat fullt ut i samtliga delar av Skåne. </a:t>
            </a:r>
          </a:p>
          <a:p>
            <a:pPr marL="0" indent="0">
              <a:buNone/>
            </a:pPr>
            <a:r>
              <a:rPr lang="sv-SE" sz="3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endParaRPr lang="sv-SE" dirty="0"/>
          </a:p>
        </p:txBody>
      </p:sp>
      <p:sp>
        <p:nvSpPr>
          <p:cNvPr id="3" name="Rubrik 2">
            <a:extLst>
              <a:ext uri="{FF2B5EF4-FFF2-40B4-BE49-F238E27FC236}">
                <a16:creationId xmlns:a16="http://schemas.microsoft.com/office/drawing/2014/main" id="{84995AB3-A886-4457-BD93-A22D433FD623}"/>
              </a:ext>
            </a:extLst>
          </p:cNvPr>
          <p:cNvSpPr>
            <a:spLocks noGrp="1"/>
          </p:cNvSpPr>
          <p:nvPr>
            <p:ph type="title"/>
          </p:nvPr>
        </p:nvSpPr>
        <p:spPr>
          <a:xfrm>
            <a:off x="801582" y="261257"/>
            <a:ext cx="9357757" cy="1460665"/>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br>
              <a:rPr lang="sv-SE" b="1" dirty="0"/>
            </a:br>
            <a:r>
              <a:rPr lang="sv-SE" sz="3600" b="1" dirty="0"/>
              <a:t>1. Personcentrerat arbets- och förhållningssätt</a:t>
            </a:r>
            <a:br>
              <a:rPr lang="sv-SE" sz="3600" b="1" dirty="0"/>
            </a:br>
            <a:r>
              <a:rPr lang="sv-SE" sz="2800" dirty="0">
                <a:solidFill>
                  <a:prstClr val="black"/>
                </a:solidFill>
                <a:ea typeface="+mn-ea"/>
              </a:rPr>
              <a:t>b</a:t>
            </a:r>
            <a:r>
              <a:rPr kumimoji="0" lang="sv-SE"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Utveckling av teambaserad vårdform för de mest sjuka</a:t>
            </a:r>
            <a:endParaRPr lang="sv-SE" b="1" dirty="0"/>
          </a:p>
        </p:txBody>
      </p:sp>
    </p:spTree>
    <p:extLst>
      <p:ext uri="{BB962C8B-B14F-4D97-AF65-F5344CB8AC3E}">
        <p14:creationId xmlns:p14="http://schemas.microsoft.com/office/powerpoint/2010/main" val="313123927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rdsamverkan Skåne" id="{BDFE56B4-D865-904D-944B-50B29DA97DF2}" vid="{2268CEAC-C2AA-4C4C-AA46-740C7245D032}"/>
    </a:ext>
  </a:extLst>
</a:theme>
</file>

<file path=ppt/theme/theme2.xml><?xml version="1.0" encoding="utf-8"?>
<a:theme xmlns:a="http://schemas.openxmlformats.org/drawingml/2006/main" name="SKL PPT Gul">
  <a:themeElements>
    <a:clrScheme name="SKL 2017">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R v2.potx" id="{D3B8204D-15DA-4D53-A978-5DAFE6192BB7}" vid="{2CAF1EB7-961D-45FB-A7E7-5E325B50E9F9}"/>
    </a:ext>
  </a:extLst>
</a:theme>
</file>

<file path=ppt/theme/theme3.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1010.pptm" id="{57414CB7-05A3-46A9-9B67-90CFB09EA43C}" vid="{7785CABF-60FF-498B-938F-67D0AB8A07CE}"/>
    </a:ext>
  </a:extLst>
</a:theme>
</file>

<file path=ppt/theme/theme4.xml><?xml version="1.0" encoding="utf-8"?>
<a:theme xmlns:a="http://schemas.openxmlformats.org/drawingml/2006/main" name="1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1010.pptm" id="{57414CB7-05A3-46A9-9B67-90CFB09EA43C}" vid="{7785CABF-60FF-498B-938F-67D0AB8A07CE}"/>
    </a:ext>
  </a:extLst>
</a:theme>
</file>

<file path=ppt/theme/theme5.xml><?xml version="1.0" encoding="utf-8"?>
<a:theme xmlns:a="http://schemas.openxmlformats.org/drawingml/2006/main" name="2_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191010.pptm" id="{57414CB7-05A3-46A9-9B67-90CFB09EA43C}" vid="{7785CABF-60FF-498B-938F-67D0AB8A07CE}"/>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0</TotalTime>
  <Words>1873</Words>
  <Application>Microsoft Office PowerPoint</Application>
  <PresentationFormat>Bredbild</PresentationFormat>
  <Paragraphs>116</Paragraphs>
  <Slides>20</Slides>
  <Notes>0</Notes>
  <HiddenSlides>0</HiddenSlides>
  <MMClips>0</MMClips>
  <ScaleCrop>false</ScaleCrop>
  <HeadingPairs>
    <vt:vector size="6" baseType="variant">
      <vt:variant>
        <vt:lpstr>Använt teckensnitt</vt:lpstr>
      </vt:variant>
      <vt:variant>
        <vt:i4>3</vt:i4>
      </vt:variant>
      <vt:variant>
        <vt:lpstr>Tema</vt:lpstr>
      </vt:variant>
      <vt:variant>
        <vt:i4>5</vt:i4>
      </vt:variant>
      <vt:variant>
        <vt:lpstr>Bildrubriker</vt:lpstr>
      </vt:variant>
      <vt:variant>
        <vt:i4>20</vt:i4>
      </vt:variant>
    </vt:vector>
  </HeadingPairs>
  <TitlesOfParts>
    <vt:vector size="28" baseType="lpstr">
      <vt:lpstr>Arial</vt:lpstr>
      <vt:lpstr>Calibri</vt:lpstr>
      <vt:lpstr>Symbol</vt:lpstr>
      <vt:lpstr>Office-tema</vt:lpstr>
      <vt:lpstr>SKL PPT Gul</vt:lpstr>
      <vt:lpstr>Region Skåne</vt:lpstr>
      <vt:lpstr>1_Region Skåne</vt:lpstr>
      <vt:lpstr>2_Region Skåne</vt:lpstr>
      <vt:lpstr>Aktivitets- och tidplan avseende god och nära vård inom ramen för Vårdsamverkan Skåne 2022–2025</vt:lpstr>
      <vt:lpstr>Skånes gemensamma målbild och handlingsplan avseende god och nära vård vilar på tre ben; </vt:lpstr>
      <vt:lpstr>Handlingsplanen vilar på; </vt:lpstr>
      <vt:lpstr>Övergripande mål: MÖT PERSONEN DÄR DEN ÄR</vt:lpstr>
      <vt:lpstr>Medlemmar i gruppen</vt:lpstr>
      <vt:lpstr>Stegvis utveckling</vt:lpstr>
      <vt:lpstr>Aktivitetsplan till Målbild och handlingsplan God och nära vård</vt:lpstr>
      <vt:lpstr> 1. Personcentrerat arbets- och förhållningssätt a) Patientkontrakt och Samordnad individuell plan, SIP </vt:lpstr>
      <vt:lpstr> 1. Personcentrerat arbets- och förhållningssätt b) Utveckling av teambaserad vårdform för de mest sjuka</vt:lpstr>
      <vt:lpstr> 1. Personcentrerat arbets- och förhållningssätt c) Etablera en jämlika läkarmedverkan på primärvårdsnivå för den kommunala hälso-och sjukvården </vt:lpstr>
      <vt:lpstr> 1. Personcentrerat arbets- och förhållningssätt d) Utveckling av insatser för tidvis sviktande </vt:lpstr>
      <vt:lpstr> 2. Förebyggande och hälsofrämjande insatser a) Förebyggande och hälsofrämjande insatser</vt:lpstr>
      <vt:lpstr> 2. Förebyggande och hälsofrämjande insatser b) Utveckling av arbetssätt och stöd för personer i riskgrupper</vt:lpstr>
      <vt:lpstr> 3. Kompetenssamverkan a) Stödfunktioner för den Nära vården (nytt)</vt:lpstr>
      <vt:lpstr> 3. Kompetenssamverkan b) Kompetensplattform</vt:lpstr>
      <vt:lpstr> 4. Gemensamma digitala lösningar </vt:lpstr>
      <vt:lpstr> 5. Barn och ungas hälsa a) Växa Tryggt – föräldraskapsstöd i samverkan</vt:lpstr>
      <vt:lpstr> 5. Barn och ungas hälsa b) Tidiga och samordnade insatser (TSI-Skåne)</vt:lpstr>
      <vt:lpstr> 5. Barn och ungas hälsa c) Tydliggöra vägar in för barn och ungdomar när det gäller psykisk ohälsa, där insatserna behöver koordineras och riktas efter behov. </vt:lpstr>
      <vt:lpstr>  6) Rehabilitering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Nordehammar</dc:creator>
  <cp:lastModifiedBy>Linander Greger</cp:lastModifiedBy>
  <cp:revision>75</cp:revision>
  <dcterms:created xsi:type="dcterms:W3CDTF">2020-11-05T12:06:33Z</dcterms:created>
  <dcterms:modified xsi:type="dcterms:W3CDTF">2022-03-01T08:39:18Z</dcterms:modified>
</cp:coreProperties>
</file>