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87" r:id="rId5"/>
    <p:sldId id="289" r:id="rId6"/>
    <p:sldId id="291" r:id="rId7"/>
    <p:sldId id="292" r:id="rId8"/>
    <p:sldId id="293" r:id="rId9"/>
    <p:sldId id="305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ExtraBold" panose="020B0606030504020204" pitchFamily="34" charset="0"/>
      <p:bold r:id="rId32"/>
      <p:italic r:id="rId33"/>
      <p:boldItalic r:id="rId3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32" autoAdjust="0"/>
    <p:restoredTop sz="74074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31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A9CABA-B148-864E-BE5D-30A30AFA4E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B9FC5-1D24-9D48-9711-799B271B0A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7D35-7DA9-2441-AAE2-F5DFFB435246}" type="datetimeFigureOut">
              <a:rPr lang="en-SE" smtClean="0"/>
              <a:t>9/23/21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D41B-A7DE-F745-8F0C-63054ED0F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E332-3E4A-BB42-9DE5-6AF21DDC68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8901-D25E-3641-9E5B-8655BCE7723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0920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DDB70-BE4D-46F0-B339-690D6AE4D9D5}" type="datetimeFigureOut">
              <a:rPr lang="en-SE" smtClean="0"/>
              <a:t>9/23/21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15445-5C8E-44BF-B5A0-D6D939F163D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488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070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6501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5813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219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Finansiering</a:t>
            </a:r>
          </a:p>
          <a:p>
            <a:r>
              <a:rPr lang="sv-SE" dirty="0"/>
              <a:t>Utveckling och drift förutsätter adekvata resurser. Snabba beslut och beslutsvägar.</a:t>
            </a:r>
          </a:p>
          <a:p>
            <a:r>
              <a:rPr lang="sv-SE" dirty="0"/>
              <a:t>Flerårig handlingsplan fram, inklusive årlig budget och flerårig ekonomisk kalkyl. Revideras årligen. </a:t>
            </a:r>
          </a:p>
          <a:p>
            <a:r>
              <a:rPr lang="sv-SE" dirty="0"/>
              <a:t>Budget och handlingsplan föreläggs huvudmännen </a:t>
            </a:r>
            <a:br>
              <a:rPr lang="sv-SE" dirty="0"/>
            </a:br>
            <a:r>
              <a:rPr lang="sv-SE" dirty="0"/>
              <a:t>senast 9 månader före verksamhetsårets början. </a:t>
            </a:r>
          </a:p>
          <a:p>
            <a:r>
              <a:rPr lang="sv-SE" dirty="0"/>
              <a:t>SGD ansvarar för handlingsplanen, budget och ek kalkyl.</a:t>
            </a:r>
          </a:p>
          <a:p>
            <a:r>
              <a:rPr lang="sv-SE" dirty="0"/>
              <a:t>Budgeten får inte överskridas utan godkännande av de 34 huvudmännen. </a:t>
            </a:r>
          </a:p>
          <a:p>
            <a:endParaRPr lang="sv-SE" dirty="0"/>
          </a:p>
          <a:p>
            <a:r>
              <a:rPr lang="sv-SE" b="1" dirty="0"/>
              <a:t>Förankring</a:t>
            </a:r>
          </a:p>
          <a:p>
            <a:r>
              <a:rPr lang="sv-SE" dirty="0"/>
              <a:t>34 huvudmännen suveräna huvudmän</a:t>
            </a:r>
          </a:p>
          <a:p>
            <a:r>
              <a:rPr lang="sv-SE" dirty="0"/>
              <a:t>Gemensamt äger och förvaltar de tjänster som utvecklas och förvaltas inom ramen för HS-avtalet och den här strategin. </a:t>
            </a:r>
          </a:p>
          <a:p>
            <a:r>
              <a:rPr lang="sv-SE" dirty="0"/>
              <a:t>Centralt Samverkansorgan följer och beslutar via </a:t>
            </a:r>
          </a:p>
          <a:p>
            <a:r>
              <a:rPr lang="sv-SE" dirty="0"/>
              <a:t>Central tjänstemannaberedning som genom</a:t>
            </a:r>
          </a:p>
          <a:p>
            <a:r>
              <a:rPr lang="sv-SE" dirty="0"/>
              <a:t>SGD leder det löpande arbetet</a:t>
            </a:r>
          </a:p>
          <a:p>
            <a:r>
              <a:rPr lang="sv-SE" dirty="0"/>
              <a:t>inom ramen för den handlingsplan och budget som de 34 huvudmännen fastställt</a:t>
            </a:r>
          </a:p>
          <a:p>
            <a:endParaRPr lang="sv-SE" b="1" dirty="0"/>
          </a:p>
          <a:p>
            <a:r>
              <a:rPr lang="sv-SE" b="1" dirty="0"/>
              <a:t>Ny eller förändrad digital tjänst</a:t>
            </a:r>
          </a:p>
          <a:p>
            <a:r>
              <a:rPr lang="sv-SE" dirty="0"/>
              <a:t>Gemensam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Behov och idé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Etablering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Finansiering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Styrning och förvaltning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Förvaltningsprocess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Uppföljning och återkoppling </a:t>
            </a:r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9848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15419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91012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9162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50785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907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640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912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310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984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1869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1034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40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ROBUST INFRASTRUKTUR OCH SYSTEM</a:t>
            </a:r>
          </a:p>
          <a:p>
            <a:endParaRPr lang="sv-SE" dirty="0"/>
          </a:p>
          <a:p>
            <a:r>
              <a:rPr lang="sv-SE" dirty="0"/>
              <a:t>Det är en förutsättning att kunna lita på den infrastrukturen och de informationssystem vi använder. </a:t>
            </a:r>
          </a:p>
          <a:p>
            <a:r>
              <a:rPr lang="sv-SE" dirty="0"/>
              <a:t>Ansvar för infrastruktur åligger i huvudsak respektive huvudman </a:t>
            </a:r>
          </a:p>
          <a:p>
            <a:r>
              <a:rPr lang="sv-SE" dirty="0"/>
              <a:t>Informationsöverföring och gemensamma informationssystem är ett </a:t>
            </a:r>
            <a:r>
              <a:rPr lang="sv-SE" b="1" dirty="0"/>
              <a:t>delat ansvar = tillit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SÄKERHET OCH INTEGRITET</a:t>
            </a:r>
          </a:p>
          <a:p>
            <a:endParaRPr lang="sv-SE" dirty="0"/>
          </a:p>
          <a:p>
            <a:r>
              <a:rPr lang="sv-SE" dirty="0"/>
              <a:t>Viktigt att säkerställa </a:t>
            </a:r>
          </a:p>
          <a:p>
            <a:r>
              <a:rPr lang="sv-SE" b="1" dirty="0"/>
              <a:t>att</a:t>
            </a:r>
            <a:r>
              <a:rPr lang="sv-SE" dirty="0"/>
              <a:t> information hanteras enligt gällande lagstiftning och med god förståelse för den enskildes integritet, samt </a:t>
            </a:r>
          </a:p>
          <a:p>
            <a:r>
              <a:rPr lang="sv-SE" b="1" dirty="0"/>
              <a:t>att</a:t>
            </a:r>
            <a:r>
              <a:rPr lang="sv-SE" dirty="0"/>
              <a:t> den enskildes rättighet att kontrollera hur informationen delas och görs tillgänglig i olika delar av vårdkedjan. </a:t>
            </a:r>
          </a:p>
          <a:p>
            <a:r>
              <a:rPr lang="sv-SE" b="1" dirty="0"/>
              <a:t>att</a:t>
            </a:r>
            <a:r>
              <a:rPr lang="sv-SE" dirty="0"/>
              <a:t> informationen är korrekt, oförvanskad och inte sprids till obehöriga.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DATADRIVEN UTVECKLING </a:t>
            </a:r>
          </a:p>
          <a:p>
            <a:endParaRPr lang="sv-SE" dirty="0"/>
          </a:p>
          <a:p>
            <a:r>
              <a:rPr lang="sv-SE" dirty="0"/>
              <a:t>Möjlighet till kvalitetsutveckling av processer när vi har gemensam processdata</a:t>
            </a:r>
          </a:p>
          <a:p>
            <a:r>
              <a:rPr lang="sv-SE" dirty="0"/>
              <a:t>Möjlighet till hälsofrämjande informationsanalys (beroende på lagstiftning)</a:t>
            </a:r>
          </a:p>
          <a:p>
            <a:r>
              <a:rPr lang="sv-SE" dirty="0"/>
              <a:t>Möjlighet att dela invånarens egna hälsodata och dela inhämtade hälsodata mellan huvudmännen</a:t>
            </a:r>
          </a:p>
          <a:p>
            <a:endParaRPr lang="sv-SE" dirty="0"/>
          </a:p>
          <a:p>
            <a:r>
              <a:rPr lang="sv-SE" dirty="0"/>
              <a:t>KOMPETENS FÖR DEN DIGITALA VÅRDEN</a:t>
            </a:r>
          </a:p>
          <a:p>
            <a:endParaRPr lang="sv-SE" dirty="0"/>
          </a:p>
          <a:p>
            <a:r>
              <a:rPr lang="sv-SE" dirty="0"/>
              <a:t>För att tillgodogöra sig de positiva effekterna av gemensamma informationssystemen är det en förutsättning att alla berörda har rätt kompetens för att utnyttja möjligheterna som systemen ger. </a:t>
            </a:r>
          </a:p>
          <a:p>
            <a:r>
              <a:rPr lang="sv-SE" dirty="0"/>
              <a:t>Insatser kring såväl invånare som kompetensutveckling av medarbetare hanteras såväl internt hos respektive huvudman som inom andra delar av verksamheten som bedrivs gemensamt under HS-avtalet. </a:t>
            </a:r>
          </a:p>
          <a:p>
            <a:endParaRPr lang="sv-SE" dirty="0"/>
          </a:p>
          <a:p>
            <a:r>
              <a:rPr lang="sv-SE" dirty="0"/>
              <a:t>GEMENSAM VERKSAMHETSPROCESS</a:t>
            </a:r>
          </a:p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5985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14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CA64A7-D5C3-4ABA-80A7-A926BAEEEC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119812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 DOLORES IPSUM</a:t>
            </a:r>
          </a:p>
        </p:txBody>
      </p:sp>
    </p:spTree>
    <p:extLst>
      <p:ext uri="{BB962C8B-B14F-4D97-AF65-F5344CB8AC3E}">
        <p14:creationId xmlns:p14="http://schemas.microsoft.com/office/powerpoint/2010/main" val="15073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utomhus, kvinna, gräs&#10;&#10;Automatiskt genererad beskrivning">
            <a:extLst>
              <a:ext uri="{FF2B5EF4-FFF2-40B4-BE49-F238E27FC236}">
                <a16:creationId xmlns:a16="http://schemas.microsoft.com/office/drawing/2014/main" id="{A12E2360-5FAF-4AA0-9833-859CD6BBB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" b="2033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E61D1F-5403-4CFF-AACC-5871E0AEE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2E2360-5FAF-4AA0-9833-859CD6BBB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7CE91FB-99E3-46F2-ACC0-7252EC797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F23733-B661-4531-9587-B1E644F8C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28" t="404" r="1061" b="404"/>
          <a:stretch/>
        </p:blipFill>
        <p:spPr>
          <a:xfrm>
            <a:off x="4452000" y="0"/>
            <a:ext cx="7740000" cy="6840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E61D1F-5403-4CFF-AACC-5871E0AEE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1958B-C168-40CB-BB02-DB4DBBC9C9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305" y="762000"/>
            <a:ext cx="3316895" cy="39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7457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2E2360-5FAF-4AA0-9833-859CD6BBB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786" r="9636"/>
          <a:stretch/>
        </p:blipFill>
        <p:spPr>
          <a:xfrm>
            <a:off x="4452000" y="0"/>
            <a:ext cx="7740000" cy="6840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E61D1F-5403-4CFF-AACC-5871E0AEE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1958B-C168-40CB-BB02-DB4DBBC9C9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305" y="762000"/>
            <a:ext cx="3316895" cy="39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1275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4">
            <a:extLst>
              <a:ext uri="{FF2B5EF4-FFF2-40B4-BE49-F238E27FC236}">
                <a16:creationId xmlns:a16="http://schemas.microsoft.com/office/drawing/2014/main" id="{A05E0500-C880-B94C-BBC1-60B981C03F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5999" y="2349500"/>
            <a:ext cx="2104943" cy="205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SE" dirty="0"/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9AD2F324-CD4C-41B8-8956-CFC3592E3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349500"/>
            <a:ext cx="3913187" cy="344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SE" dirty="0" err="1"/>
              <a:t>Deltagare</a:t>
            </a:r>
            <a:r>
              <a:rPr lang="en-SE" dirty="0"/>
              <a:t> 1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17638029-4FCE-40D2-995C-500555D765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55688" y="2809593"/>
            <a:ext cx="4649787" cy="3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ullamcorper</a:t>
            </a:r>
            <a:endParaRPr lang="en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7F3DFFA-D6A8-4FF7-B4DF-B2A5F764C3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55688" y="3612216"/>
            <a:ext cx="4649787" cy="3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lorem.ipsum@cubilia.lat</a:t>
            </a:r>
            <a:endParaRPr lang="en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7C679CD-F6BB-4F15-9067-7BCA185359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55688" y="3214690"/>
            <a:ext cx="4649787" cy="3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Posuere</a:t>
            </a:r>
            <a:r>
              <a:rPr lang="en-SE" dirty="0"/>
              <a:t> </a:t>
            </a:r>
            <a:r>
              <a:rPr lang="en-SE" dirty="0" err="1"/>
              <a:t>cubilia</a:t>
            </a:r>
            <a:endParaRPr lang="en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E1713DE0-A20A-4A72-A641-76F961F836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5688" y="4010826"/>
            <a:ext cx="4649787" cy="3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/>
              <a:t>072-885 4700</a:t>
            </a:r>
          </a:p>
        </p:txBody>
      </p:sp>
    </p:spTree>
    <p:extLst>
      <p:ext uri="{BB962C8B-B14F-4D97-AF65-F5344CB8AC3E}">
        <p14:creationId xmlns:p14="http://schemas.microsoft.com/office/powerpoint/2010/main" val="58984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 (2 p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4">
            <a:extLst>
              <a:ext uri="{FF2B5EF4-FFF2-40B4-BE49-F238E27FC236}">
                <a16:creationId xmlns:a16="http://schemas.microsoft.com/office/drawing/2014/main" id="{B49FD963-CE7A-0449-92CE-7420DED2C56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4257676"/>
            <a:ext cx="2104943" cy="205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SE" dirty="0"/>
          </a:p>
        </p:txBody>
      </p:sp>
      <p:sp>
        <p:nvSpPr>
          <p:cNvPr id="8" name="Platshållare för bild 24">
            <a:extLst>
              <a:ext uri="{FF2B5EF4-FFF2-40B4-BE49-F238E27FC236}">
                <a16:creationId xmlns:a16="http://schemas.microsoft.com/office/drawing/2014/main" id="{D8CF1C18-37DC-894A-A0D5-3B0AF8030B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5999" y="1808163"/>
            <a:ext cx="2104943" cy="205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SE" dirty="0"/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931A9688-0692-4A67-81F0-F6D3E026B9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804988"/>
            <a:ext cx="3913187" cy="344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SE" dirty="0" err="1"/>
              <a:t>Deltagare</a:t>
            </a:r>
            <a:r>
              <a:rPr lang="en-SE" dirty="0"/>
              <a:t>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78364D-1701-4633-921C-1FD5DA75F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55688" y="2265081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ullamcorper</a:t>
            </a:r>
            <a:endParaRPr lang="en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3C4A0DF9-D16C-4675-B28C-9C8AB71959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55688" y="3067704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lorem.ipsum@cubilia.lat</a:t>
            </a:r>
            <a:endParaRPr lang="en-SE" dirty="0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625DE285-0F05-42CF-90F3-8854DB8FE9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55688" y="2670178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Posuere</a:t>
            </a:r>
            <a:r>
              <a:rPr lang="en-SE" dirty="0"/>
              <a:t> </a:t>
            </a:r>
            <a:r>
              <a:rPr lang="en-SE" dirty="0" err="1"/>
              <a:t>cubilia</a:t>
            </a:r>
            <a:endParaRPr lang="en-SE" dirty="0"/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8EA82455-19C5-41A4-850B-B2D96B6A82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5688" y="3466314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/>
              <a:t>072-885 4700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8B930079-F839-4FC9-BD95-70089A3554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55688" y="4254501"/>
            <a:ext cx="3913187" cy="344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SE" dirty="0" err="1"/>
              <a:t>Deltagare</a:t>
            </a:r>
            <a:r>
              <a:rPr lang="en-SE" dirty="0"/>
              <a:t> 2</a:t>
            </a:r>
          </a:p>
        </p:txBody>
      </p:sp>
      <p:sp>
        <p:nvSpPr>
          <p:cNvPr id="25" name="Platshållare för text 2">
            <a:extLst>
              <a:ext uri="{FF2B5EF4-FFF2-40B4-BE49-F238E27FC236}">
                <a16:creationId xmlns:a16="http://schemas.microsoft.com/office/drawing/2014/main" id="{72562782-5EE2-45EF-BAB8-478C9944E35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55688" y="4714594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ullamcorper</a:t>
            </a:r>
            <a:endParaRPr lang="en-SE" dirty="0"/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9FAF66FA-6FD5-4B0B-B6F1-CA2E4FF799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5688" y="5517217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lorem.ipsum@cubilia.lat</a:t>
            </a:r>
            <a:endParaRPr lang="en-SE" dirty="0"/>
          </a:p>
        </p:txBody>
      </p:sp>
      <p:sp>
        <p:nvSpPr>
          <p:cNvPr id="27" name="Platshållare för text 2">
            <a:extLst>
              <a:ext uri="{FF2B5EF4-FFF2-40B4-BE49-F238E27FC236}">
                <a16:creationId xmlns:a16="http://schemas.microsoft.com/office/drawing/2014/main" id="{FE29A4F0-D8F0-4DC7-ABFE-689511C21D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5688" y="5119691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 err="1"/>
              <a:t>Posuere</a:t>
            </a:r>
            <a:r>
              <a:rPr lang="en-SE" dirty="0"/>
              <a:t> </a:t>
            </a:r>
            <a:r>
              <a:rPr lang="en-SE" dirty="0" err="1"/>
              <a:t>cubilia</a:t>
            </a:r>
            <a:endParaRPr lang="en-SE" dirty="0"/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640A931B-97E6-4267-96A5-F342C3CD1C3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55688" y="5915827"/>
            <a:ext cx="5162550" cy="392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SE" dirty="0"/>
              <a:t>072-885 4700</a:t>
            </a:r>
          </a:p>
        </p:txBody>
      </p:sp>
    </p:spTree>
    <p:extLst>
      <p:ext uri="{BB962C8B-B14F-4D97-AF65-F5344CB8AC3E}">
        <p14:creationId xmlns:p14="http://schemas.microsoft.com/office/powerpoint/2010/main" val="147823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70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gult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9A5A3A4-61F5-4A68-B0DC-EEDED4CD7C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CB35770-BD08-4C52-BD5E-8EDB4A277E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757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gult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F8BCA7-8EE1-440C-AD5F-9D0C2F3AE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7229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78090A-F528-9343-8A24-89A28E0B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899376"/>
            <a:ext cx="7857307" cy="1368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POWERPOINT-MALL</a:t>
            </a:r>
            <a:br>
              <a:rPr lang="en-GB" dirty="0"/>
            </a:br>
            <a:r>
              <a:rPr lang="en-SE" dirty="0"/>
              <a:t>KLICKA FÖR ATT REDIGERA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59BBC8-78DF-9643-BD80-82521C66E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349500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  <a:endParaRPr lang="en-SE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C0A3995-E9A0-4749-8E4D-55855FD080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272523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Skåns</a:t>
            </a:r>
            <a:r>
              <a:rPr lang="en-GB" dirty="0"/>
              <a:t> </a:t>
            </a:r>
            <a:r>
              <a:rPr lang="en-GB" dirty="0" err="1"/>
              <a:t>Kommuner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04289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157F5690-1FA1-4523-A7DE-80A7BDE2E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350" y="2889250"/>
            <a:ext cx="6083300" cy="1162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 DOLORES IPSUM</a:t>
            </a:r>
          </a:p>
        </p:txBody>
      </p:sp>
    </p:spTree>
    <p:extLst>
      <p:ext uri="{BB962C8B-B14F-4D97-AF65-F5344CB8AC3E}">
        <p14:creationId xmlns:p14="http://schemas.microsoft.com/office/powerpoint/2010/main" val="1668936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pic>
        <p:nvPicPr>
          <p:cNvPr id="5" name="Bildobjekt 4" descr="En bild som visar kvinna, person&#10;&#10;Automatiskt genererad beskrivning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008AC3-128B-4E0F-82D5-4C7423370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70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6508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5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2000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4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7C0355F-21AF-400D-8B68-1D78B0BA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B79DDF9-98E7-47D3-B187-6181988729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7816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7543D10-8DE1-46CA-8EA3-8EC9186CC8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53224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2E9CB73-A324-421F-8DE8-F8409ED8D8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CCEEA93-D934-41A1-8C4A-01792111B9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081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BC463BA-27B1-4A93-AFF2-B77A2E9D1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7695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76DB5762-6ACA-418E-9C8F-CDD67A21F7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972FE6A-0AEA-4937-9E37-029B522C6D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70347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E516E2F-497C-4C07-82B7-357F3D3EE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0997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C93005B-3086-49B4-A926-43DCC0071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CA55830-AC9E-4FBA-B13D-C0FB4B0737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4650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9AC002F-54FE-4F74-8363-1E9BAFCCE0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754A40-95FF-4F1E-A414-06B4E2E02E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7485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F1A0B30-FCAE-45ED-A38A-802437D08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118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96C4BF83-E725-44CE-913E-6784A8EE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811339"/>
            <a:ext cx="6119812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3FAC57F-EEDF-4656-8E51-3A0572FFB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2349500"/>
            <a:ext cx="6119812" cy="33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5375676-5540-4258-8001-A1CA0B739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8" y="2892425"/>
            <a:ext cx="6119812" cy="269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</a:p>
          <a:p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40737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9F734F-633A-4F81-BFBE-513D2BE5BF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200" y="1811338"/>
            <a:ext cx="6083300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8059CFA-E930-4608-A2AF-09897888BE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8" y="2892425"/>
            <a:ext cx="6119812" cy="269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5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49EDD5-D8B6-40ED-801E-37CF1221AC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811338"/>
            <a:ext cx="6083300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3D12E47-9853-4E57-99EE-D946FFC461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8" y="2892424"/>
            <a:ext cx="6119812" cy="28702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</a:t>
            </a:r>
            <a:endParaRPr lang="en-SE" dirty="0"/>
          </a:p>
          <a:p>
            <a:r>
              <a:rPr lang="en-GB" dirty="0"/>
              <a:t>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endParaRPr lang="en-SE" dirty="0"/>
          </a:p>
          <a:p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endParaRPr lang="en-SE" dirty="0"/>
          </a:p>
          <a:p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endParaRPr lang="en-SE" dirty="0"/>
          </a:p>
          <a:p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7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3A83D77-209A-D241-9266-F28023B8B7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16838" y="1808163"/>
            <a:ext cx="3995737" cy="450056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en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09AC9779-1724-4A33-822D-F6EF32844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808164"/>
            <a:ext cx="6119812" cy="92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en-SE" dirty="0"/>
              <a:t>TEXT TILL MALLEN FÖR SKÅNES KOMMUNER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1F5DEEB-FCAA-4A2F-819F-1E136D1245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8" y="2892425"/>
            <a:ext cx="6119812" cy="269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6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3A83D77-209A-D241-9266-F28023B8B7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en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09AC9779-1724-4A33-822D-F6EF32844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808164"/>
            <a:ext cx="3457697" cy="1339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lvl="0"/>
            <a:r>
              <a:rPr lang="sv-SE" dirty="0"/>
              <a:t>RUBRIK FÖR </a:t>
            </a:r>
            <a:r>
              <a:rPr lang="en-SE" dirty="0"/>
              <a:t>SKÅNES KOMMUNER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1F5DEEB-FCAA-4A2F-819F-1E136D1245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7" y="3443410"/>
            <a:ext cx="4082369" cy="269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urehend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4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EB06FD6-83E0-7E49-B8A2-0729BA8DB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5728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4ACA8B-9012-EC43-8253-F28D31F266C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9933992" y="455919"/>
            <a:ext cx="1852978" cy="5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72" r:id="rId8"/>
    <p:sldLayoutId id="2147483657" r:id="rId9"/>
    <p:sldLayoutId id="2147483678" r:id="rId10"/>
    <p:sldLayoutId id="2147483679" r:id="rId11"/>
    <p:sldLayoutId id="2147483680" r:id="rId12"/>
    <p:sldLayoutId id="2147483682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3840" userDrawn="1">
          <p15:clr>
            <a:srgbClr val="9FCC3B"/>
          </p15:clr>
        </p15:guide>
        <p15:guide id="5" pos="4520" userDrawn="1">
          <p15:clr>
            <a:srgbClr val="F26B43"/>
          </p15:clr>
        </p15:guide>
        <p15:guide id="6" pos="4861" userDrawn="1">
          <p15:clr>
            <a:srgbClr val="F26B43"/>
          </p15:clr>
        </p15:guide>
        <p15:guide id="7" orient="horz" pos="2682" userDrawn="1">
          <p15:clr>
            <a:srgbClr val="F26B43"/>
          </p15:clr>
        </p15:guide>
        <p15:guide id="8" orient="horz" pos="1820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50CC939-56BF-417C-BCD6-77582DD6F4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7" r:id="rId3"/>
    <p:sldLayoutId id="2147483676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20" userDrawn="1">
          <p15:clr>
            <a:srgbClr val="F26B43"/>
          </p15:clr>
        </p15:guide>
        <p15:guide id="4" pos="4861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68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1480" userDrawn="1">
          <p15:clr>
            <a:srgbClr val="F26B43"/>
          </p15:clr>
        </p15:guide>
        <p15:guide id="9" orient="horz" pos="1820" userDrawn="1">
          <p15:clr>
            <a:srgbClr val="F26B43"/>
          </p15:clr>
        </p15:guide>
        <p15:guide id="10" orient="horz" pos="2682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F6009-25BA-1A42-BBC5-D05D34E12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2789276"/>
            <a:ext cx="7857307" cy="1368426"/>
          </a:xfrm>
        </p:spPr>
        <p:txBody>
          <a:bodyPr/>
          <a:lstStyle/>
          <a:p>
            <a:r>
              <a:rPr lang="sv-SE" sz="3200" dirty="0"/>
              <a:t>STRATEGI FÖR </a:t>
            </a:r>
            <a:endParaRPr lang="sv-SE" sz="3200" noProof="0" dirty="0"/>
          </a:p>
          <a:p>
            <a:r>
              <a:rPr lang="sv-SE" sz="3200" noProof="0" dirty="0"/>
              <a:t>SKÅNEGEMENSAM DIGITALISERING</a:t>
            </a:r>
            <a:r>
              <a:rPr lang="sv-SE" noProof="0" dirty="0"/>
              <a:t>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15E4-A54C-9A47-BD90-E2BD0A502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BFDFC-ABDB-5A48-8540-EFDB36238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b="1" noProof="0" dirty="0"/>
              <a:t>OMRÅDE HÄLSA</a:t>
            </a:r>
          </a:p>
        </p:txBody>
      </p:sp>
    </p:spTree>
    <p:extLst>
      <p:ext uri="{BB962C8B-B14F-4D97-AF65-F5344CB8AC3E}">
        <p14:creationId xmlns:p14="http://schemas.microsoft.com/office/powerpoint/2010/main" val="22285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SÄKERHET OCH INTEGRITET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Viktigt att säkerställa </a:t>
            </a:r>
          </a:p>
          <a:p>
            <a:r>
              <a:rPr lang="sv-SE" b="1" dirty="0"/>
              <a:t>att</a:t>
            </a:r>
            <a:r>
              <a:rPr lang="sv-SE" dirty="0"/>
              <a:t> information hanteras enligt gällande lagstiftning och med god förståelse för den enskildes integritet, samt </a:t>
            </a:r>
          </a:p>
          <a:p>
            <a:r>
              <a:rPr lang="sv-SE" b="1" dirty="0"/>
              <a:t>att</a:t>
            </a:r>
            <a:r>
              <a:rPr lang="sv-SE" dirty="0"/>
              <a:t> den enskildes rättighet att kontrollera hur informationen delas och görs tillgänglig i olika delar av vårdkedjan. </a:t>
            </a:r>
          </a:p>
          <a:p>
            <a:r>
              <a:rPr lang="sv-SE" b="1" dirty="0"/>
              <a:t>att</a:t>
            </a:r>
            <a:r>
              <a:rPr lang="sv-SE" dirty="0"/>
              <a:t> informationen är korrekt, oförvanskad och inte sprids till obehöriga.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2679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DATADRIVEN UTVECKLING 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Möjlighet till kvalitetsutveckling av processer när vi har gemensam processdata</a:t>
            </a:r>
          </a:p>
          <a:p>
            <a:r>
              <a:rPr lang="sv-SE" dirty="0"/>
              <a:t>Möjlighet till hälsofrämjande informationsanalys (beroende på lagstiftning)</a:t>
            </a:r>
          </a:p>
          <a:p>
            <a:r>
              <a:rPr lang="sv-SE" dirty="0"/>
              <a:t>Möjlighet att dela invånarens egna hälsodata och dela inhämtade hälsodata mellan huvudmännen</a:t>
            </a:r>
          </a:p>
        </p:txBody>
      </p:sp>
    </p:spTree>
    <p:extLst>
      <p:ext uri="{BB962C8B-B14F-4D97-AF65-F5344CB8AC3E}">
        <p14:creationId xmlns:p14="http://schemas.microsoft.com/office/powerpoint/2010/main" val="101255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KOMPETENS FÖR DEN DIGITALA VÅRDEN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För att tillgodogöra sig de positiva effekterna av gemensamma informationssystemen är det en förutsättning att alla berörda har rätt kompetens för att utnyttja möjligheterna som systemen ger. </a:t>
            </a:r>
          </a:p>
          <a:p>
            <a:r>
              <a:rPr lang="sv-SE" dirty="0"/>
              <a:t>Insatser kring såväl invånare som kompetensutveckling av medarbetare hanteras såväl internt hos respektive huvudman som inom andra delar av verksamheten som bedrivs gemensamt under HS-avtalet. </a:t>
            </a:r>
          </a:p>
        </p:txBody>
      </p:sp>
    </p:spTree>
    <p:extLst>
      <p:ext uri="{BB962C8B-B14F-4D97-AF65-F5344CB8AC3E}">
        <p14:creationId xmlns:p14="http://schemas.microsoft.com/office/powerpoint/2010/main" val="116212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GEMENSAM VERKSAMHETSPROCESS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b="1" dirty="0"/>
              <a:t>Finansiering</a:t>
            </a:r>
          </a:p>
          <a:p>
            <a:r>
              <a:rPr lang="sv-SE" b="1" dirty="0"/>
              <a:t>Förankring</a:t>
            </a:r>
          </a:p>
          <a:p>
            <a:r>
              <a:rPr lang="sv-SE" b="1" dirty="0"/>
              <a:t>Ny eller förändrad digital tjänst</a:t>
            </a:r>
          </a:p>
        </p:txBody>
      </p:sp>
    </p:spTree>
    <p:extLst>
      <p:ext uri="{BB962C8B-B14F-4D97-AF65-F5344CB8AC3E}">
        <p14:creationId xmlns:p14="http://schemas.microsoft.com/office/powerpoint/2010/main" val="395950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Finansiering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Utveckling och drift förutsätter adekvata resurser. Snabba beslut och beslutsvägar.</a:t>
            </a:r>
          </a:p>
          <a:p>
            <a:r>
              <a:rPr lang="sv-SE" dirty="0"/>
              <a:t>Flerårig handlingsplan fram, inklusive årlig budget och flerårig ekonomisk kalkyl. Revideras årligen. </a:t>
            </a:r>
          </a:p>
          <a:p>
            <a:r>
              <a:rPr lang="sv-SE" dirty="0"/>
              <a:t>Budget och handlingsplan föreläggs huvudmännen </a:t>
            </a:r>
            <a:br>
              <a:rPr lang="sv-SE" dirty="0"/>
            </a:br>
            <a:r>
              <a:rPr lang="sv-SE" dirty="0"/>
              <a:t>senast 9 månader före verksamhetsårets början. </a:t>
            </a:r>
          </a:p>
          <a:p>
            <a:r>
              <a:rPr lang="sv-SE" dirty="0"/>
              <a:t>SGD ansvarar för handlingsplanen, budget och ek kalkyl.</a:t>
            </a:r>
          </a:p>
          <a:p>
            <a:r>
              <a:rPr lang="sv-SE" dirty="0"/>
              <a:t>Budgeten får inte överskridas utan godkännande av de 34 huvudmännen.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3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Förankring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34 huvudmännen suveräna huvudmän</a:t>
            </a:r>
          </a:p>
          <a:p>
            <a:r>
              <a:rPr lang="sv-SE" dirty="0"/>
              <a:t>Gemensamt äger och förvaltar de tjänster som utvecklas och förvaltas inom ramen för HS-avtalet och den här strategin. </a:t>
            </a:r>
          </a:p>
          <a:p>
            <a:r>
              <a:rPr lang="sv-SE" dirty="0"/>
              <a:t>Centralt Samverkansorgan följer och beslutar via </a:t>
            </a:r>
          </a:p>
          <a:p>
            <a:r>
              <a:rPr lang="sv-SE" dirty="0"/>
              <a:t>Central tjänstemannaberedning som genom</a:t>
            </a:r>
          </a:p>
          <a:p>
            <a:r>
              <a:rPr lang="sv-SE" dirty="0"/>
              <a:t>SGD leder det löpande arbetet</a:t>
            </a:r>
          </a:p>
          <a:p>
            <a:r>
              <a:rPr lang="sv-SE" dirty="0"/>
              <a:t>inom ramen för den handlingsplan och budget som de 34 huvudmännen fastställt</a:t>
            </a:r>
          </a:p>
        </p:txBody>
      </p:sp>
    </p:spTree>
    <p:extLst>
      <p:ext uri="{BB962C8B-B14F-4D97-AF65-F5344CB8AC3E}">
        <p14:creationId xmlns:p14="http://schemas.microsoft.com/office/powerpoint/2010/main" val="100525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Ny eller förändrad digital tjänst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Gemensam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Behov och idé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Etablering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Finansiering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Styrning och förvaltning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Förvaltningsprocess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Uppföljning och återkoppling </a:t>
            </a:r>
          </a:p>
        </p:txBody>
      </p:sp>
    </p:spTree>
    <p:extLst>
      <p:ext uri="{BB962C8B-B14F-4D97-AF65-F5344CB8AC3E}">
        <p14:creationId xmlns:p14="http://schemas.microsoft.com/office/powerpoint/2010/main" val="296224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Ny eller förändrad digital tjänst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b="1" dirty="0"/>
              <a:t>Finansiering</a:t>
            </a:r>
          </a:p>
          <a:p>
            <a:r>
              <a:rPr lang="sv-SE" dirty="0"/>
              <a:t>Kostnader för gemensamma tjänster delas mellan samtliga huvudmän på ett rättvist och rimligt sätt. </a:t>
            </a:r>
          </a:p>
          <a:p>
            <a:r>
              <a:rPr lang="sv-SE" dirty="0"/>
              <a:t>Kostnaderna fördelas lika mellan Region Skåne och gruppen av 33 kommuner. (1:1)</a:t>
            </a:r>
          </a:p>
          <a:p>
            <a:r>
              <a:rPr lang="sv-SE" dirty="0"/>
              <a:t>Sinsemellan fördelas de 33 kommunernas kostnadsdel efter invånartal. </a:t>
            </a:r>
          </a:p>
          <a:p>
            <a:r>
              <a:rPr lang="sv-SE" i="1" dirty="0"/>
              <a:t>För tjänster som inte har en jämnt fördelad användning mellan region och kommuner kan avvikande principer etableras.</a:t>
            </a:r>
          </a:p>
        </p:txBody>
      </p:sp>
    </p:spTree>
    <p:extLst>
      <p:ext uri="{BB962C8B-B14F-4D97-AF65-F5344CB8AC3E}">
        <p14:creationId xmlns:p14="http://schemas.microsoft.com/office/powerpoint/2010/main" val="364792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Ny eller förändrad digital tjänst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b="1" dirty="0"/>
              <a:t>Styrning och förvaltning</a:t>
            </a:r>
          </a:p>
          <a:p>
            <a:r>
              <a:rPr lang="sv-SE" dirty="0"/>
              <a:t>Centralt samverkansorgan och Central tjänstemannaberedning utgör gemensamma politisk </a:t>
            </a:r>
            <a:r>
              <a:rPr lang="sv-SE" dirty="0" err="1"/>
              <a:t>resp</a:t>
            </a:r>
            <a:r>
              <a:rPr lang="sv-SE" dirty="0"/>
              <a:t> strategisk ledningen för gemensamma digitala tjänster utgörs av. </a:t>
            </a:r>
          </a:p>
          <a:p>
            <a:r>
              <a:rPr lang="sv-SE" dirty="0"/>
              <a:t>Styrgruppen SGD utgör operativ ledning</a:t>
            </a:r>
          </a:p>
          <a:p>
            <a:r>
              <a:rPr lang="sv-SE" dirty="0"/>
              <a:t>Drift av gemensamma digitala tjänster sker alltid genom någon av huvudmännen</a:t>
            </a:r>
          </a:p>
        </p:txBody>
      </p:sp>
    </p:spTree>
    <p:extLst>
      <p:ext uri="{BB962C8B-B14F-4D97-AF65-F5344CB8AC3E}">
        <p14:creationId xmlns:p14="http://schemas.microsoft.com/office/powerpoint/2010/main" val="84528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sz="2400" dirty="0"/>
              <a:t>GEMENSAM VERKSAMHETSPROCESS</a:t>
            </a:r>
            <a:endParaRPr lang="sv-SE" sz="2400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Ny eller förändrad digital tjänst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E049CE-338A-A64C-8EF6-0AE1614C8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b="1" dirty="0"/>
              <a:t>Uppföljning och återkoppling</a:t>
            </a:r>
          </a:p>
          <a:p>
            <a:r>
              <a:rPr lang="sv-SE" dirty="0"/>
              <a:t>Samverkan bygger på förtroende och transparens.</a:t>
            </a:r>
          </a:p>
          <a:p>
            <a:r>
              <a:rPr lang="sv-SE" dirty="0"/>
              <a:t>Årligen återkoppling till de 34 huvudmännen.</a:t>
            </a:r>
          </a:p>
          <a:p>
            <a:r>
              <a:rPr lang="sv-SE" dirty="0"/>
              <a:t>Styrgruppen SGD och Central Tjänstemannaberedning ska dessutom löpande följa hur samverkan fungerar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01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noProof="0" dirty="0"/>
              <a:t>INLEDNING OCH SYFTE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Strategin tar sin </a:t>
            </a:r>
            <a:r>
              <a:rPr lang="sv-SE" b="1" dirty="0"/>
              <a:t>utgångspunkt</a:t>
            </a:r>
            <a:r>
              <a:rPr lang="sv-SE" dirty="0"/>
              <a:t> i samverkan enligt </a:t>
            </a:r>
            <a:r>
              <a:rPr lang="sv-SE" i="1" dirty="0"/>
              <a:t>Avtal om ansvarsfördelning och utveckling avseende hälso- och sjukvården i Skåne </a:t>
            </a:r>
          </a:p>
          <a:p>
            <a:r>
              <a:rPr lang="sv-SE" dirty="0"/>
              <a:t>Strategin syftar till att </a:t>
            </a:r>
            <a:r>
              <a:rPr lang="sv-SE" b="1" dirty="0"/>
              <a:t>förtydliga</a:t>
            </a:r>
            <a:r>
              <a:rPr lang="sv-SE" dirty="0"/>
              <a:t> och </a:t>
            </a:r>
            <a:r>
              <a:rPr lang="sv-SE" b="1" dirty="0"/>
              <a:t>utveckla</a:t>
            </a:r>
            <a:r>
              <a:rPr lang="sv-SE" dirty="0"/>
              <a:t> ramverket för samverkan kring information och informationssystem</a:t>
            </a:r>
          </a:p>
        </p:txBody>
      </p:sp>
    </p:spTree>
    <p:extLst>
      <p:ext uri="{BB962C8B-B14F-4D97-AF65-F5344CB8AC3E}">
        <p14:creationId xmlns:p14="http://schemas.microsoft.com/office/powerpoint/2010/main" val="367278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noProof="0" dirty="0"/>
              <a:t>BAKGRUND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Behovet av att utbyta information blir bara större. </a:t>
            </a:r>
          </a:p>
          <a:p>
            <a:r>
              <a:rPr lang="sv-SE" dirty="0"/>
              <a:t>Det handlar om bland annat 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information om individen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information om var i vårdkedjan hen befinner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hur den individuella vårdprocessen ser 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vilka vårdgivare som är berörda</a:t>
            </a:r>
          </a:p>
        </p:txBody>
      </p:sp>
    </p:spTree>
    <p:extLst>
      <p:ext uri="{BB962C8B-B14F-4D97-AF65-F5344CB8AC3E}">
        <p14:creationId xmlns:p14="http://schemas.microsoft.com/office/powerpoint/2010/main" val="347803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noProof="0" dirty="0"/>
              <a:t>BAKGRUND - UTMANINGAR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34 oberoende huvudmän</a:t>
            </a:r>
          </a:p>
          <a:p>
            <a:r>
              <a:rPr lang="sv-SE" dirty="0"/>
              <a:t>minst tre, i viss mån konkurrerande, lagrum</a:t>
            </a:r>
          </a:p>
          <a:p>
            <a:r>
              <a:rPr lang="sv-SE" dirty="0"/>
              <a:t>individens integritet </a:t>
            </a:r>
          </a:p>
          <a:p>
            <a:r>
              <a:rPr lang="sv-SE" dirty="0"/>
              <a:t>verksamheternas behörighetsstrukturer. </a:t>
            </a:r>
          </a:p>
          <a:p>
            <a:r>
              <a:rPr lang="sv-SE" dirty="0"/>
              <a:t>komplex situation som hämmar utvecklingen negativt för individen </a:t>
            </a:r>
          </a:p>
          <a:p>
            <a:r>
              <a:rPr lang="sv-SE" dirty="0"/>
              <a:t>begränsar optimera digitala lösningar</a:t>
            </a:r>
          </a:p>
        </p:txBody>
      </p:sp>
    </p:spTree>
    <p:extLst>
      <p:ext uri="{BB962C8B-B14F-4D97-AF65-F5344CB8AC3E}">
        <p14:creationId xmlns:p14="http://schemas.microsoft.com/office/powerpoint/2010/main" val="379154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noProof="0" dirty="0"/>
              <a:t>BAKGRUND - INSPIRATION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Nationella riktlinjer kring ”God Vård”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SKRs och statens ”Vision e-hälsa 2025”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Avtal om ansvarsfördelning och utveckling avseende hälso- och sjukvården i Skåne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58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noProof="0" dirty="0"/>
              <a:t>VISION OCH STRATEGI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heltäckande och sömlös informationsöverföring, som omfattar personens totala resa genom systemet och mellan samtliga vård- och omsorgsgivare i Skåne”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Digitalisering = möjliggörare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Gemensamma strategiska mål</a:t>
            </a:r>
          </a:p>
        </p:txBody>
      </p:sp>
    </p:spTree>
    <p:extLst>
      <p:ext uri="{BB962C8B-B14F-4D97-AF65-F5344CB8AC3E}">
        <p14:creationId xmlns:p14="http://schemas.microsoft.com/office/powerpoint/2010/main" val="120786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STRATEGISK SAMVERKAN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Etablera förmåga att löpande kunna </a:t>
            </a:r>
            <a:r>
              <a:rPr lang="sv-SE" b="1" dirty="0"/>
              <a:t>följa, samordna och leda</a:t>
            </a:r>
            <a:r>
              <a:rPr lang="sv-SE" dirty="0"/>
              <a:t> gemensamma insatser och projekt</a:t>
            </a:r>
          </a:p>
          <a:p>
            <a:r>
              <a:rPr lang="sv-SE" dirty="0"/>
              <a:t>Styrgrupp för skånegemensam digitalisering, SGD. </a:t>
            </a:r>
          </a:p>
          <a:p>
            <a:r>
              <a:rPr lang="sv-SE" dirty="0"/>
              <a:t>Partssammansatt med deltagare från Region Skåne, Skånes Kommuner och enskilda kommuner</a:t>
            </a:r>
          </a:p>
        </p:txBody>
      </p:sp>
    </p:spTree>
    <p:extLst>
      <p:ext uri="{BB962C8B-B14F-4D97-AF65-F5344CB8AC3E}">
        <p14:creationId xmlns:p14="http://schemas.microsoft.com/office/powerpoint/2010/main" val="31063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FOKUSOMRÅDEN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ROBUST INFRASTRUKTUR OCH SYSTEM</a:t>
            </a:r>
          </a:p>
          <a:p>
            <a:pPr lvl="0"/>
            <a:r>
              <a:rPr lang="sv-SE" dirty="0"/>
              <a:t>SÄKERHET OCH INTEGRITET</a:t>
            </a:r>
          </a:p>
          <a:p>
            <a:r>
              <a:rPr lang="sv-SE" dirty="0"/>
              <a:t>DATADRIVEN UTVECKLING </a:t>
            </a:r>
          </a:p>
          <a:p>
            <a:r>
              <a:rPr lang="sv-SE" dirty="0"/>
              <a:t>KOMPETENS FÖR DEN DIGITALA VÅRDEN</a:t>
            </a:r>
          </a:p>
          <a:p>
            <a:r>
              <a:rPr lang="sv-SE" dirty="0"/>
              <a:t>GEMENSAM VERKSAMHETSPROCESS</a:t>
            </a:r>
          </a:p>
          <a:p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03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07257338-E923-4157-B7F1-90594857F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sv-SE" dirty="0"/>
              <a:t>ROBUST INFRASTRUKTUR OCH SYSTEM</a:t>
            </a:r>
            <a:endParaRPr lang="sv-SE" noProof="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ADF367-FEDD-FC46-A4C8-D2DBE6673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Det är en förutsättning att kunna lita på den infrastrukturen och de informationssystem vi använder. </a:t>
            </a:r>
          </a:p>
          <a:p>
            <a:r>
              <a:rPr lang="sv-SE" dirty="0"/>
              <a:t>Ansvar för infrastruktur åligger i huvudsak respektive huvudman </a:t>
            </a:r>
          </a:p>
          <a:p>
            <a:r>
              <a:rPr lang="sv-SE" dirty="0"/>
              <a:t>Informationsöverföring och gemensamma informationssystem är ett </a:t>
            </a:r>
            <a:r>
              <a:rPr lang="sv-SE" b="1" dirty="0"/>
              <a:t>delat ansvar = tillit</a:t>
            </a:r>
          </a:p>
        </p:txBody>
      </p:sp>
    </p:spTree>
    <p:extLst>
      <p:ext uri="{BB962C8B-B14F-4D97-AF65-F5344CB8AC3E}">
        <p14:creationId xmlns:p14="http://schemas.microsoft.com/office/powerpoint/2010/main" val="2966251780"/>
      </p:ext>
    </p:extLst>
  </p:cSld>
  <p:clrMapOvr>
    <a:masterClrMapping/>
  </p:clrMapOvr>
</p:sld>
</file>

<file path=ppt/theme/theme1.xml><?xml version="1.0" encoding="utf-8"?>
<a:theme xmlns:a="http://schemas.openxmlformats.org/drawingml/2006/main" name="Mallar med logo">
  <a:themeElements>
    <a:clrScheme name="KSK färgtema">
      <a:dk1>
        <a:sysClr val="windowText" lastClr="000000"/>
      </a:dk1>
      <a:lt1>
        <a:sysClr val="window" lastClr="FFFFFF"/>
      </a:lt1>
      <a:dk2>
        <a:srgbClr val="585958"/>
      </a:dk2>
      <a:lt2>
        <a:srgbClr val="898A89"/>
      </a:lt2>
      <a:accent1>
        <a:srgbClr val="D1232A"/>
      </a:accent1>
      <a:accent2>
        <a:srgbClr val="F05922"/>
      </a:accent2>
      <a:accent3>
        <a:srgbClr val="F6921E"/>
      </a:accent3>
      <a:accent4>
        <a:srgbClr val="FFCA05"/>
      </a:accent4>
      <a:accent5>
        <a:srgbClr val="FFFFFF"/>
      </a:accent5>
      <a:accent6>
        <a:srgbClr val="FFFFFF"/>
      </a:accent6>
      <a:hlink>
        <a:srgbClr val="E78556"/>
      </a:hlink>
      <a:folHlink>
        <a:srgbClr val="ECA883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_PPT-mall_open-sans" id="{7EE5E2D7-733E-1D41-9EAD-DB64DC214E58}" vid="{9878A518-A611-384E-AA25-3A1DD546C003}"/>
    </a:ext>
  </a:extLst>
</a:theme>
</file>

<file path=ppt/theme/theme2.xml><?xml version="1.0" encoding="utf-8"?>
<a:theme xmlns:a="http://schemas.openxmlformats.org/drawingml/2006/main" name="Mallar med neg logo">
  <a:themeElements>
    <a:clrScheme name="KSK färgtema">
      <a:dk1>
        <a:srgbClr val="000000"/>
      </a:dk1>
      <a:lt1>
        <a:srgbClr val="FFFFFF"/>
      </a:lt1>
      <a:dk2>
        <a:srgbClr val="585958"/>
      </a:dk2>
      <a:lt2>
        <a:srgbClr val="898A89"/>
      </a:lt2>
      <a:accent1>
        <a:srgbClr val="D1232A"/>
      </a:accent1>
      <a:accent2>
        <a:srgbClr val="F05922"/>
      </a:accent2>
      <a:accent3>
        <a:srgbClr val="F6921E"/>
      </a:accent3>
      <a:accent4>
        <a:srgbClr val="FFCA05"/>
      </a:accent4>
      <a:accent5>
        <a:srgbClr val="FFFFFF"/>
      </a:accent5>
      <a:accent6>
        <a:srgbClr val="FFFFFF"/>
      </a:accent6>
      <a:hlink>
        <a:srgbClr val="E78556"/>
      </a:hlink>
      <a:folHlink>
        <a:srgbClr val="ECA883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_PPT-mall_open-sans" id="{7EE5E2D7-733E-1D41-9EAD-DB64DC214E58}" vid="{62D963B1-BA04-9C42-9FCA-81ECC7438C5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Mallar med logo</Template>
  <TotalTime>4506</TotalTime>
  <Words>1035</Words>
  <Application>Microsoft Macintosh PowerPoint</Application>
  <PresentationFormat>Bredbild</PresentationFormat>
  <Paragraphs>170</Paragraphs>
  <Slides>19</Slides>
  <Notes>19</Notes>
  <HiddenSlides>7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Open Sans ExtraBold</vt:lpstr>
      <vt:lpstr>Open Sans</vt:lpstr>
      <vt:lpstr>Calibri</vt:lpstr>
      <vt:lpstr>Arial</vt:lpstr>
      <vt:lpstr>Mallar med logo</vt:lpstr>
      <vt:lpstr>Mallar med neg logo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Clausenborg</dc:creator>
  <cp:lastModifiedBy>Niclas Clausenborg</cp:lastModifiedBy>
  <cp:revision>11</cp:revision>
  <dcterms:created xsi:type="dcterms:W3CDTF">2021-05-18T06:26:43Z</dcterms:created>
  <dcterms:modified xsi:type="dcterms:W3CDTF">2021-09-23T12:37:21Z</dcterms:modified>
</cp:coreProperties>
</file>