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4"/>
  </p:sldMasterIdLst>
  <p:notesMasterIdLst>
    <p:notesMasterId r:id="rId14"/>
  </p:notesMasterIdLst>
  <p:sldIdLst>
    <p:sldId id="263" r:id="rId5"/>
    <p:sldId id="259" r:id="rId6"/>
    <p:sldId id="266" r:id="rId7"/>
    <p:sldId id="258" r:id="rId8"/>
    <p:sldId id="260" r:id="rId9"/>
    <p:sldId id="261" r:id="rId10"/>
    <p:sldId id="265" r:id="rId11"/>
    <p:sldId id="262" r:id="rId12"/>
    <p:sldId id="264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ft Monika" initials="KM" lastIdx="1" clrIdx="0">
    <p:extLst>
      <p:ext uri="{19B8F6BF-5375-455C-9EA6-DF929625EA0E}">
        <p15:presenceInfo xmlns:p15="http://schemas.microsoft.com/office/powerpoint/2012/main" userId="S::153955@skane.se::a951fdd7-f5bf-4b20-877e-ca5179254d2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2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8F467E-602F-4304-8744-A6B593535E05}" v="96" dt="2021-09-23T08:00:03.7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0"/>
    <p:restoredTop sz="94694"/>
  </p:normalViewPr>
  <p:slideViewPr>
    <p:cSldViewPr snapToGrid="0" snapToObjects="1">
      <p:cViewPr varScale="1">
        <p:scale>
          <a:sx n="63" d="100"/>
          <a:sy n="63" d="100"/>
        </p:scale>
        <p:origin x="7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09247-D286-7B4E-B4A8-14AABB535E54}" type="datetimeFigureOut">
              <a:rPr lang="sv-SE" smtClean="0"/>
              <a:t>2021-10-08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B4E0D-5B48-AF4D-824B-E170B9307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9472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9BA99A-7C38-7545-9D16-2013E1BB8D8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133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PowerPoint-mall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C87A503-72F0-DB49-AEED-62A5CDEAD7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13318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sv-SE" dirty="0"/>
              <a:t>för Vårdsamverkan Skåne</a:t>
            </a:r>
          </a:p>
        </p:txBody>
      </p:sp>
    </p:spTree>
    <p:extLst>
      <p:ext uri="{BB962C8B-B14F-4D97-AF65-F5344CB8AC3E}">
        <p14:creationId xmlns:p14="http://schemas.microsoft.com/office/powerpoint/2010/main" val="17613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A6BA53-F0FA-C343-B7BF-F8D6F3C623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2939" y="579878"/>
            <a:ext cx="7744571" cy="851357"/>
          </a:xfrm>
        </p:spPr>
        <p:txBody>
          <a:bodyPr/>
          <a:lstStyle/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5962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rerad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C4F8DD-9BE7-364D-8031-E375120D6B2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2938" y="1693626"/>
            <a:ext cx="7744571" cy="4301657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sv-SE" dirty="0"/>
              <a:t>Punktlista centrerad</a:t>
            </a:r>
          </a:p>
          <a:p>
            <a:pPr lvl="0"/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57B242AF-659E-D446-8357-FCE5D6CFDD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2939" y="579878"/>
            <a:ext cx="7744571" cy="851357"/>
          </a:xfrm>
        </p:spPr>
        <p:txBody>
          <a:bodyPr/>
          <a:lstStyle/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46372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nsterställd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C4F8DD-9BE7-364D-8031-E375120D6B2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2938" y="1693626"/>
            <a:ext cx="7744571" cy="4301657"/>
          </a:xfr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sv-SE" dirty="0"/>
              <a:t>Punktlista centrerad</a:t>
            </a:r>
          </a:p>
          <a:p>
            <a:pPr lvl="0"/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57B242AF-659E-D446-8357-FCE5D6CFDD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2939" y="579878"/>
            <a:ext cx="7744571" cy="851357"/>
          </a:xfrm>
        </p:spPr>
        <p:txBody>
          <a:bodyPr/>
          <a:lstStyle/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3008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97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stap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A6BA53-F0FA-C343-B7BF-F8D6F3C623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2939" y="579878"/>
            <a:ext cx="7744571" cy="851357"/>
          </a:xfrm>
        </p:spPr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BE5350-2968-7543-8689-F583FC8C34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2939" y="1924215"/>
            <a:ext cx="3697356" cy="416528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CE3C97C-C4FA-5048-8E31-5F81DCEE4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0153" y="1924215"/>
            <a:ext cx="3697357" cy="41652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486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9E06AE2-EB3C-8145-8A56-0E076994567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4040959" y="254442"/>
            <a:ext cx="6128759" cy="61711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bild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455E6962-B958-7949-BC6B-821DBA17500F}"/>
              </a:ext>
            </a:extLst>
          </p:cNvPr>
          <p:cNvSpPr txBox="1"/>
          <p:nvPr userDrawn="1"/>
        </p:nvSpPr>
        <p:spPr>
          <a:xfrm>
            <a:off x="389614" y="1947824"/>
            <a:ext cx="73152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5000" dirty="0">
                <a:solidFill>
                  <a:srgbClr val="D022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392B00F-37D3-7F40-BE8D-E5190228F78D}"/>
              </a:ext>
            </a:extLst>
          </p:cNvPr>
          <p:cNvSpPr txBox="1"/>
          <p:nvPr userDrawn="1"/>
        </p:nvSpPr>
        <p:spPr>
          <a:xfrm>
            <a:off x="755374" y="3148152"/>
            <a:ext cx="276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Skriv citat/text här</a:t>
            </a:r>
          </a:p>
        </p:txBody>
      </p:sp>
    </p:spTree>
    <p:extLst>
      <p:ext uri="{BB962C8B-B14F-4D97-AF65-F5344CB8AC3E}">
        <p14:creationId xmlns:p14="http://schemas.microsoft.com/office/powerpoint/2010/main" val="86622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>
            <a:extLst>
              <a:ext uri="{FF2B5EF4-FFF2-40B4-BE49-F238E27FC236}">
                <a16:creationId xmlns:a16="http://schemas.microsoft.com/office/drawing/2014/main" id="{1674E0BC-5AFB-3542-8A5F-D6106970C5A3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351554" y="262393"/>
            <a:ext cx="9849969" cy="5908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bild</a:t>
            </a:r>
          </a:p>
        </p:txBody>
      </p:sp>
    </p:spTree>
    <p:extLst>
      <p:ext uri="{BB962C8B-B14F-4D97-AF65-F5344CB8AC3E}">
        <p14:creationId xmlns:p14="http://schemas.microsoft.com/office/powerpoint/2010/main" val="288057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BACF02-BF0D-004C-B330-FE19CA60E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2823" y="1812330"/>
            <a:ext cx="61430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Powerpoint-mall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55BB3C1-75ED-BC4D-93F2-BB880B42A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3315693"/>
            <a:ext cx="8552290" cy="2861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för Vårdsamverkan Skåne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3C8CAF73-5A59-6C4D-BBA9-7D48E3925668}"/>
              </a:ext>
            </a:extLst>
          </p:cNvPr>
          <p:cNvSpPr/>
          <p:nvPr userDrawn="1"/>
        </p:nvSpPr>
        <p:spPr>
          <a:xfrm>
            <a:off x="10328988" y="-93306"/>
            <a:ext cx="1863012" cy="701662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  <a:effectLst>
            <a:outerShdw blurRad="50800" dir="5400000" sx="107000" sy="107000" algn="ctr" rotWithShape="0">
              <a:srgbClr val="000000">
                <a:alpha val="1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9FC79C2E-6CB2-2C49-B5AE-AF6207F9952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810233" y="5789325"/>
            <a:ext cx="900521" cy="833686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DA6413D2-7EFC-FA4A-8BEE-FD4AACCF60BE}"/>
              </a:ext>
            </a:extLst>
          </p:cNvPr>
          <p:cNvSpPr txBox="1">
            <a:spLocks/>
          </p:cNvSpPr>
          <p:nvPr userDrawn="1"/>
        </p:nvSpPr>
        <p:spPr>
          <a:xfrm>
            <a:off x="178242" y="63547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Symbol" pitchFamily="2" charset="2"/>
              </a:rPr>
              <a:t></a:t>
            </a:r>
            <a:r>
              <a:rPr lang="sv-SE" sz="105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sv-SE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Vårdsamverkan Skåne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24E9748-A45B-054E-8910-397762ECC6E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527125" y="291716"/>
            <a:ext cx="1466736" cy="421806"/>
          </a:xfrm>
          <a:prstGeom prst="rect">
            <a:avLst/>
          </a:prstGeom>
        </p:spPr>
      </p:pic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C51C3738-7CCD-554C-8634-E799D47866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F106B-5170-2346-99EF-ED295E0C490D}" type="datetimeFigureOut">
              <a:rPr lang="sv-SE" smtClean="0"/>
              <a:t>2021-10-08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083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0" r:id="rId2"/>
    <p:sldLayoutId id="2147483710" r:id="rId3"/>
    <p:sldLayoutId id="2147483721" r:id="rId4"/>
    <p:sldLayoutId id="2147483715" r:id="rId5"/>
    <p:sldLayoutId id="2147483723" r:id="rId6"/>
    <p:sldLayoutId id="2147483722" r:id="rId7"/>
    <p:sldLayoutId id="2147483724" r:id="rId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">
            <a:extLst>
              <a:ext uri="{FF2B5EF4-FFF2-40B4-BE49-F238E27FC236}">
                <a16:creationId xmlns:a16="http://schemas.microsoft.com/office/drawing/2014/main" id="{932A2B28-E23F-4239-AF5E-7252C77D4C30}"/>
              </a:ext>
            </a:extLst>
          </p:cNvPr>
          <p:cNvSpPr txBox="1">
            <a:spLocks/>
          </p:cNvSpPr>
          <p:nvPr/>
        </p:nvSpPr>
        <p:spPr>
          <a:xfrm>
            <a:off x="491449" y="1668789"/>
            <a:ext cx="9340532" cy="1818824"/>
          </a:xfrm>
          <a:prstGeom prst="rect">
            <a:avLst/>
          </a:prstGeom>
          <a:ln w="12700">
            <a:solidFill>
              <a:srgbClr val="E790A0">
                <a:lumMod val="75000"/>
              </a:srgbClr>
            </a:solidFill>
          </a:ln>
        </p:spPr>
        <p:txBody>
          <a:bodyPr vert="horz" lIns="90000" tIns="46800" rIns="90000" bIns="4680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2667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Relevant och korrekt information ska kunna tillgängliggöras för personal i olika delar av verksamheter, över geografiska, tekniska och organisatoriska gränser. 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 inom vård och omsorg ska via digitala verktyg gemensamt kunna planera, utföra och dokumentera insatser av hög kvalitet som även bidrar till en ökad patientsäkerhet.</a:t>
            </a: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Inom uppdraget ska det tas fram gemensamma beslutsförslag för vidare process hos huvudmännen</a:t>
            </a:r>
            <a:endParaRPr lang="sv-SE" sz="16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E1A48B6-F546-4BE5-92D3-91E75328372D}"/>
              </a:ext>
            </a:extLst>
          </p:cNvPr>
          <p:cNvSpPr/>
          <p:nvPr/>
        </p:nvSpPr>
        <p:spPr>
          <a:xfrm>
            <a:off x="491449" y="3758340"/>
            <a:ext cx="9340532" cy="2030278"/>
          </a:xfrm>
          <a:prstGeom prst="rect">
            <a:avLst/>
          </a:prstGeom>
          <a:noFill/>
          <a:ln w="12700" cap="flat" cmpd="sng" algn="ctr">
            <a:solidFill>
              <a:srgbClr val="D6366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30400" marR="0" lvl="0" indent="-2304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Ta fram en gemensam behovs-och omvärldsanalys</a:t>
            </a:r>
          </a:p>
          <a:p>
            <a:pPr marL="230400" marR="0" lvl="0" indent="-2304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Ta fram en tid- och åtgärdsplan</a:t>
            </a:r>
          </a:p>
          <a:p>
            <a:pPr marL="230400" marR="0" lvl="0" indent="-2304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Samverkan kring Region Skånes nya  vårddokumentationssystem</a:t>
            </a:r>
          </a:p>
          <a:p>
            <a:pPr marL="230400" marR="0" lvl="0" indent="-2304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Aktiv samverkan kring de nationella tjänsterna </a:t>
            </a:r>
            <a:r>
              <a:rPr kumimoji="0" lang="sv-SE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bl</a:t>
            </a:r>
            <a:r>
              <a:rPr kumimoji="0" lang="sv-S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a NPÖ</a:t>
            </a:r>
          </a:p>
          <a:p>
            <a:pPr marL="230400" marR="0" lvl="0" indent="-2304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Samverkan kring systemet Mina Planer/nya lagen</a:t>
            </a:r>
          </a:p>
          <a:p>
            <a:pPr marL="230400" marR="0" lvl="0" indent="-2304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Gemensamt arbete för att beakta relevanta lagar, riktlinjer och andra beslut inom området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D80CE312-DF19-4416-A667-0F4DE57EB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445" y="3634288"/>
            <a:ext cx="3707816" cy="400110"/>
          </a:xfrm>
          <a:prstGeom prst="rect">
            <a:avLst/>
          </a:prstGeom>
          <a:solidFill>
            <a:srgbClr val="D63667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Exempel på konkreta aktiviteter</a:t>
            </a:r>
            <a:endParaRPr kumimoji="0" lang="sv-SE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3685286A-4B5A-4884-81A6-CDECB58C8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445" y="1477870"/>
            <a:ext cx="2297470" cy="400110"/>
          </a:xfrm>
          <a:prstGeom prst="rect">
            <a:avLst/>
          </a:prstGeom>
          <a:solidFill>
            <a:srgbClr val="D63667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2000" b="1" kern="0" dirty="0">
                <a:solidFill>
                  <a:prstClr val="white"/>
                </a:solidFill>
                <a:latin typeface="Calibri"/>
              </a:rPr>
              <a:t>Övergripande mål</a:t>
            </a:r>
            <a:endParaRPr kumimoji="0" lang="sv-SE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32ABCFB8-FDD3-41D9-8519-B34EEC86660C}"/>
              </a:ext>
            </a:extLst>
          </p:cNvPr>
          <p:cNvSpPr txBox="1"/>
          <p:nvPr/>
        </p:nvSpPr>
        <p:spPr>
          <a:xfrm>
            <a:off x="1576251" y="475673"/>
            <a:ext cx="77880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>
                <a:latin typeface="Calibri" panose="020F0502020204030204" pitchFamily="34" charset="0"/>
                <a:cs typeface="Calibri" panose="020F0502020204030204" pitchFamily="34" charset="0"/>
              </a:rPr>
              <a:t>Skånegemensam Digitalisering - uppdrag</a:t>
            </a:r>
          </a:p>
        </p:txBody>
      </p:sp>
    </p:spTree>
    <p:extLst>
      <p:ext uri="{BB962C8B-B14F-4D97-AF65-F5344CB8AC3E}">
        <p14:creationId xmlns:p14="http://schemas.microsoft.com/office/powerpoint/2010/main" val="249539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E3D9BE13-6D88-4C67-80DB-0A0408C7E5BB}"/>
              </a:ext>
            </a:extLst>
          </p:cNvPr>
          <p:cNvSpPr txBox="1"/>
          <p:nvPr/>
        </p:nvSpPr>
        <p:spPr>
          <a:xfrm>
            <a:off x="3952546" y="4140917"/>
            <a:ext cx="2535350" cy="19970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r>
              <a:rPr lang="sv-SE" sz="1600" dirty="0">
                <a:solidFill>
                  <a:prstClr val="black"/>
                </a:solidFill>
                <a:latin typeface="Calibri" panose="020F0502020204030204"/>
              </a:rPr>
              <a:t>Region Skåne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prstClr val="black"/>
                </a:solidFill>
                <a:latin typeface="Calibri" panose="020F0502020204030204"/>
              </a:rPr>
              <a:t>Emma Borgstrand, Primärvårdschef Primärvården nordvästra Skåne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prstClr val="black"/>
                </a:solidFill>
                <a:latin typeface="Calibri" panose="020F0502020204030204"/>
              </a:rPr>
              <a:t>Monika Kraft, Programchef </a:t>
            </a:r>
            <a:r>
              <a:rPr lang="sv-SE" sz="1400" dirty="0" err="1">
                <a:solidFill>
                  <a:prstClr val="black"/>
                </a:solidFill>
                <a:latin typeface="Calibri" panose="020F0502020204030204"/>
              </a:rPr>
              <a:t>eHälsa</a:t>
            </a:r>
            <a:r>
              <a:rPr lang="sv-SE" sz="1400" dirty="0">
                <a:solidFill>
                  <a:prstClr val="black"/>
                </a:solidFill>
                <a:latin typeface="Calibri" panose="020F0502020204030204"/>
              </a:rPr>
              <a:t> &amp; digitalisering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prstClr val="black"/>
                </a:solidFill>
                <a:latin typeface="Calibri" panose="020F0502020204030204"/>
              </a:rPr>
              <a:t>Greger Linander, Hälso- och Sjukvårdsstrateg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prstClr val="black"/>
                </a:solidFill>
                <a:latin typeface="Calibri" panose="020F0502020204030204"/>
              </a:rPr>
              <a:t>Bo Lindholm, Hälso- och Sjukvårdsstrateg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prstClr val="black"/>
                </a:solidFill>
                <a:latin typeface="Calibri" panose="020F0502020204030204"/>
              </a:rPr>
              <a:t>Louise Roberts, Ledningsstrateg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69DEB51A-675C-4838-93F5-7251F21C66C0}"/>
              </a:ext>
            </a:extLst>
          </p:cNvPr>
          <p:cNvSpPr txBox="1"/>
          <p:nvPr/>
        </p:nvSpPr>
        <p:spPr>
          <a:xfrm>
            <a:off x="6541826" y="1498850"/>
            <a:ext cx="3203065" cy="1550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r>
              <a:rPr lang="sv-SE" sz="1600" dirty="0">
                <a:solidFill>
                  <a:prstClr val="black"/>
                </a:solidFill>
                <a:latin typeface="Calibri" panose="020F0502020204030204"/>
              </a:rPr>
              <a:t>Kommunerna och Skånes kommuner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prstClr val="black"/>
                </a:solidFill>
                <a:latin typeface="Calibri" panose="020F0502020204030204"/>
              </a:rPr>
              <a:t>Anna-Lena Fällman, Strateg Hälsa och sjukvård, Skånes kommuner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prstClr val="black"/>
                </a:solidFill>
                <a:latin typeface="Calibri" panose="020F0502020204030204"/>
              </a:rPr>
              <a:t>Niclas B Clausenborg, Strateg Digital Utveckling, Skånes kommuner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prstClr val="black"/>
                </a:solidFill>
                <a:latin typeface="Calibri" panose="020F0502020204030204"/>
              </a:rPr>
              <a:t>Johan Norén, Tjänsteutvecklare, Skånes kommuner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prstClr val="black"/>
                </a:solidFill>
                <a:latin typeface="Calibri" panose="020F0502020204030204"/>
              </a:rPr>
              <a:t>Dan Nilsson, Förändringsledare Digitalisering, Malmö stad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prstClr val="black"/>
                </a:solidFill>
                <a:latin typeface="Calibri" panose="020F0502020204030204"/>
              </a:rPr>
              <a:t>Jonas </a:t>
            </a:r>
            <a:r>
              <a:rPr lang="sv-SE" sz="1400" dirty="0" err="1">
                <a:solidFill>
                  <a:prstClr val="black"/>
                </a:solidFill>
                <a:latin typeface="Calibri" panose="020F0502020204030204"/>
              </a:rPr>
              <a:t>Frantzich</a:t>
            </a:r>
            <a:r>
              <a:rPr lang="sv-SE" sz="1400" dirty="0">
                <a:solidFill>
                  <a:prstClr val="black"/>
                </a:solidFill>
                <a:latin typeface="Calibri" panose="020F0502020204030204"/>
              </a:rPr>
              <a:t> Olsson, Systemförvaltare, Lunds kommun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prstClr val="black"/>
                </a:solidFill>
                <a:latin typeface="Calibri" panose="020F0502020204030204"/>
              </a:rPr>
              <a:t>Lone Mathiasson, Utvecklingsledare, Eslövs kommun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prstClr val="black"/>
                </a:solidFill>
                <a:latin typeface="Calibri" panose="020F0502020204030204"/>
              </a:rPr>
              <a:t>Andréas Persson, Chef Digital utveckling, Kristianstad kommun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FA7C806A-8EA4-4B9E-AFAB-31A3BBF4455C}"/>
              </a:ext>
            </a:extLst>
          </p:cNvPr>
          <p:cNvGrpSpPr/>
          <p:nvPr/>
        </p:nvGrpSpPr>
        <p:grpSpPr>
          <a:xfrm>
            <a:off x="567903" y="600121"/>
            <a:ext cx="5177946" cy="3431998"/>
            <a:chOff x="2108520" y="2002814"/>
            <a:chExt cx="8079129" cy="4014067"/>
          </a:xfrm>
        </p:grpSpPr>
        <p:sp>
          <p:nvSpPr>
            <p:cNvPr id="8" name="Rektangel med rundade hörn 36">
              <a:extLst>
                <a:ext uri="{FF2B5EF4-FFF2-40B4-BE49-F238E27FC236}">
                  <a16:creationId xmlns:a16="http://schemas.microsoft.com/office/drawing/2014/main" id="{232FD07B-6D01-4D79-AB23-68D5F57F27FE}"/>
                </a:ext>
              </a:extLst>
            </p:cNvPr>
            <p:cNvSpPr/>
            <p:nvPr/>
          </p:nvSpPr>
          <p:spPr>
            <a:xfrm>
              <a:off x="4942387" y="2002814"/>
              <a:ext cx="2696901" cy="497712"/>
            </a:xfrm>
            <a:prstGeom prst="roundRect">
              <a:avLst/>
            </a:prstGeom>
            <a:solidFill>
              <a:srgbClr val="E790A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Centralt samverkansorgan</a:t>
              </a:r>
            </a:p>
          </p:txBody>
        </p:sp>
        <p:sp>
          <p:nvSpPr>
            <p:cNvPr id="9" name="Rektangel med rundade hörn 37">
              <a:extLst>
                <a:ext uri="{FF2B5EF4-FFF2-40B4-BE49-F238E27FC236}">
                  <a16:creationId xmlns:a16="http://schemas.microsoft.com/office/drawing/2014/main" id="{92F9C521-3003-470B-BC39-13F7714BEEB6}"/>
                </a:ext>
              </a:extLst>
            </p:cNvPr>
            <p:cNvSpPr/>
            <p:nvPr/>
          </p:nvSpPr>
          <p:spPr>
            <a:xfrm>
              <a:off x="4689672" y="2569582"/>
              <a:ext cx="3202330" cy="497712"/>
            </a:xfrm>
            <a:prstGeom prst="roundRect">
              <a:avLst/>
            </a:prstGeom>
            <a:solidFill>
              <a:srgbClr val="E790A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Central Tjänstemannaberedning</a:t>
              </a:r>
            </a:p>
          </p:txBody>
        </p:sp>
        <p:sp>
          <p:nvSpPr>
            <p:cNvPr id="10" name="Rektangel med rundade hörn 38">
              <a:extLst>
                <a:ext uri="{FF2B5EF4-FFF2-40B4-BE49-F238E27FC236}">
                  <a16:creationId xmlns:a16="http://schemas.microsoft.com/office/drawing/2014/main" id="{C508C55E-A41C-4F8C-A4F8-941750871FF2}"/>
                </a:ext>
              </a:extLst>
            </p:cNvPr>
            <p:cNvSpPr/>
            <p:nvPr/>
          </p:nvSpPr>
          <p:spPr>
            <a:xfrm>
              <a:off x="4533416" y="3136350"/>
              <a:ext cx="3514847" cy="613066"/>
            </a:xfrm>
            <a:prstGeom prst="roundRect">
              <a:avLst/>
            </a:prstGeom>
            <a:solidFill>
              <a:srgbClr val="D6366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Skånegemensam digitalisering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område hälsa</a:t>
              </a:r>
            </a:p>
          </p:txBody>
        </p:sp>
        <p:sp>
          <p:nvSpPr>
            <p:cNvPr id="11" name="Rektangel med rundade hörn 39">
              <a:extLst>
                <a:ext uri="{FF2B5EF4-FFF2-40B4-BE49-F238E27FC236}">
                  <a16:creationId xmlns:a16="http://schemas.microsoft.com/office/drawing/2014/main" id="{E9693FF9-3FF5-446D-AF1E-B674AB521202}"/>
                </a:ext>
              </a:extLst>
            </p:cNvPr>
            <p:cNvSpPr/>
            <p:nvPr/>
          </p:nvSpPr>
          <p:spPr>
            <a:xfrm>
              <a:off x="2581155" y="3817240"/>
              <a:ext cx="7419372" cy="497712"/>
            </a:xfrm>
            <a:prstGeom prst="roundRect">
              <a:avLst/>
            </a:prstGeom>
            <a:solidFill>
              <a:srgbClr val="E790A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ktangel med rundade hörn 40">
              <a:extLst>
                <a:ext uri="{FF2B5EF4-FFF2-40B4-BE49-F238E27FC236}">
                  <a16:creationId xmlns:a16="http://schemas.microsoft.com/office/drawing/2014/main" id="{A74E822D-EEF8-4606-93D7-021B71E28770}"/>
                </a:ext>
              </a:extLst>
            </p:cNvPr>
            <p:cNvSpPr/>
            <p:nvPr/>
          </p:nvSpPr>
          <p:spPr>
            <a:xfrm>
              <a:off x="2108520" y="4385240"/>
              <a:ext cx="8079129" cy="497712"/>
            </a:xfrm>
            <a:prstGeom prst="roundRect">
              <a:avLst/>
            </a:prstGeom>
            <a:solidFill>
              <a:srgbClr val="E790A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ktangel med rundade hörn 41">
              <a:extLst>
                <a:ext uri="{FF2B5EF4-FFF2-40B4-BE49-F238E27FC236}">
                  <a16:creationId xmlns:a16="http://schemas.microsoft.com/office/drawing/2014/main" id="{8811FFE9-C636-4489-A1A7-9E8387F70556}"/>
                </a:ext>
              </a:extLst>
            </p:cNvPr>
            <p:cNvSpPr/>
            <p:nvPr/>
          </p:nvSpPr>
          <p:spPr>
            <a:xfrm>
              <a:off x="2581155" y="4952008"/>
              <a:ext cx="7419372" cy="497712"/>
            </a:xfrm>
            <a:prstGeom prst="roundRect">
              <a:avLst/>
            </a:prstGeom>
            <a:solidFill>
              <a:srgbClr val="E790A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Ellips 13">
              <a:extLst>
                <a:ext uri="{FF2B5EF4-FFF2-40B4-BE49-F238E27FC236}">
                  <a16:creationId xmlns:a16="http://schemas.microsoft.com/office/drawing/2014/main" id="{CC68D0CB-367B-44DA-8C64-DF1C9ABCD708}"/>
                </a:ext>
              </a:extLst>
            </p:cNvPr>
            <p:cNvSpPr/>
            <p:nvPr/>
          </p:nvSpPr>
          <p:spPr>
            <a:xfrm>
              <a:off x="5120596" y="3749415"/>
              <a:ext cx="2350992" cy="1769753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Arbetsgrupperna utgör en väsentlig del i arbetet med att ta fram gemensamma styrdokument och stödmaterial.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Arbetsgrupperna är sammansatta av representanter från både de skånska kommunerna/ Kommunförbundet Skåne och Region Skåne.</a:t>
              </a:r>
            </a:p>
          </p:txBody>
        </p:sp>
        <p:sp>
          <p:nvSpPr>
            <p:cNvPr id="15" name="Rektangel med rundade hörn 43">
              <a:extLst>
                <a:ext uri="{FF2B5EF4-FFF2-40B4-BE49-F238E27FC236}">
                  <a16:creationId xmlns:a16="http://schemas.microsoft.com/office/drawing/2014/main" id="{F4042134-329E-490F-89D2-053F5F93F365}"/>
                </a:ext>
              </a:extLst>
            </p:cNvPr>
            <p:cNvSpPr/>
            <p:nvPr/>
          </p:nvSpPr>
          <p:spPr>
            <a:xfrm>
              <a:off x="4942390" y="5519169"/>
              <a:ext cx="2696901" cy="497712"/>
            </a:xfrm>
            <a:prstGeom prst="roundRect">
              <a:avLst/>
            </a:prstGeom>
            <a:solidFill>
              <a:srgbClr val="E790A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Kommunikation</a:t>
              </a:r>
            </a:p>
          </p:txBody>
        </p:sp>
        <p:sp>
          <p:nvSpPr>
            <p:cNvPr id="16" name="textruta 15">
              <a:extLst>
                <a:ext uri="{FF2B5EF4-FFF2-40B4-BE49-F238E27FC236}">
                  <a16:creationId xmlns:a16="http://schemas.microsoft.com/office/drawing/2014/main" id="{49DF859E-56C3-423B-8495-6EEA5988A956}"/>
                </a:ext>
              </a:extLst>
            </p:cNvPr>
            <p:cNvSpPr txBox="1"/>
            <p:nvPr/>
          </p:nvSpPr>
          <p:spPr>
            <a:xfrm>
              <a:off x="2833542" y="3791537"/>
              <a:ext cx="2439293" cy="492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rPr>
                <a:t>Förvaltningsgrupp SVU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rPr>
                <a:t>och SIP regelverk</a:t>
              </a:r>
            </a:p>
          </p:txBody>
        </p:sp>
        <p:sp>
          <p:nvSpPr>
            <p:cNvPr id="17" name="textruta 16">
              <a:extLst>
                <a:ext uri="{FF2B5EF4-FFF2-40B4-BE49-F238E27FC236}">
                  <a16:creationId xmlns:a16="http://schemas.microsoft.com/office/drawing/2014/main" id="{F4D3CA7E-9EA4-4F48-B343-D408C95F2BBD}"/>
                </a:ext>
              </a:extLst>
            </p:cNvPr>
            <p:cNvSpPr txBox="1"/>
            <p:nvPr/>
          </p:nvSpPr>
          <p:spPr>
            <a:xfrm>
              <a:off x="2681303" y="4375069"/>
              <a:ext cx="2439293" cy="492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rPr>
                <a:t>Rehabilitering och hjälpmedelsförsörjning</a:t>
              </a:r>
            </a:p>
          </p:txBody>
        </p:sp>
        <p:sp>
          <p:nvSpPr>
            <p:cNvPr id="18" name="textruta 17">
              <a:extLst>
                <a:ext uri="{FF2B5EF4-FFF2-40B4-BE49-F238E27FC236}">
                  <a16:creationId xmlns:a16="http://schemas.microsoft.com/office/drawing/2014/main" id="{63DBC093-A700-46AB-954B-156184A03921}"/>
                </a:ext>
              </a:extLst>
            </p:cNvPr>
            <p:cNvSpPr txBox="1"/>
            <p:nvPr/>
          </p:nvSpPr>
          <p:spPr>
            <a:xfrm>
              <a:off x="2853727" y="5039279"/>
              <a:ext cx="2439293" cy="302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rPr>
                <a:t>Beslutsstöd</a:t>
              </a:r>
            </a:p>
          </p:txBody>
        </p:sp>
        <p:sp>
          <p:nvSpPr>
            <p:cNvPr id="19" name="textruta 18">
              <a:extLst>
                <a:ext uri="{FF2B5EF4-FFF2-40B4-BE49-F238E27FC236}">
                  <a16:creationId xmlns:a16="http://schemas.microsoft.com/office/drawing/2014/main" id="{3AD3D490-E252-43A1-B8A6-4DAF860C79C4}"/>
                </a:ext>
              </a:extLst>
            </p:cNvPr>
            <p:cNvSpPr txBox="1"/>
            <p:nvPr/>
          </p:nvSpPr>
          <p:spPr>
            <a:xfrm>
              <a:off x="7329727" y="3782721"/>
              <a:ext cx="2439293" cy="492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rPr>
                <a:t>Regional samverkans-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rPr>
                <a:t>grupp psykiatri</a:t>
              </a:r>
            </a:p>
          </p:txBody>
        </p:sp>
        <p:sp>
          <p:nvSpPr>
            <p:cNvPr id="20" name="textruta 19">
              <a:extLst>
                <a:ext uri="{FF2B5EF4-FFF2-40B4-BE49-F238E27FC236}">
                  <a16:creationId xmlns:a16="http://schemas.microsoft.com/office/drawing/2014/main" id="{9DD7BD55-C747-42DC-8BA0-BB1E2DC521FE}"/>
                </a:ext>
              </a:extLst>
            </p:cNvPr>
            <p:cNvSpPr txBox="1"/>
            <p:nvPr/>
          </p:nvSpPr>
          <p:spPr>
            <a:xfrm>
              <a:off x="7436881" y="4466088"/>
              <a:ext cx="2439293" cy="302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rPr>
                <a:t>Uppföljningsgrupp</a:t>
              </a:r>
            </a:p>
          </p:txBody>
        </p:sp>
        <p:sp>
          <p:nvSpPr>
            <p:cNvPr id="21" name="textruta 20">
              <a:extLst>
                <a:ext uri="{FF2B5EF4-FFF2-40B4-BE49-F238E27FC236}">
                  <a16:creationId xmlns:a16="http://schemas.microsoft.com/office/drawing/2014/main" id="{9E0E9F6A-D67D-48EB-AF0E-7DEC1AED1A2B}"/>
                </a:ext>
              </a:extLst>
            </p:cNvPr>
            <p:cNvSpPr txBox="1"/>
            <p:nvPr/>
          </p:nvSpPr>
          <p:spPr>
            <a:xfrm>
              <a:off x="7225566" y="5048493"/>
              <a:ext cx="2439293" cy="302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rPr>
                <a:t>Kompetensutveckling</a:t>
              </a:r>
            </a:p>
          </p:txBody>
        </p:sp>
      </p:grpSp>
      <p:sp>
        <p:nvSpPr>
          <p:cNvPr id="22" name="Rubrik 1">
            <a:extLst>
              <a:ext uri="{FF2B5EF4-FFF2-40B4-BE49-F238E27FC236}">
                <a16:creationId xmlns:a16="http://schemas.microsoft.com/office/drawing/2014/main" id="{77A04C35-BE60-40D8-B7A4-687AAA8EA000}"/>
              </a:ext>
            </a:extLst>
          </p:cNvPr>
          <p:cNvSpPr txBox="1">
            <a:spLocks/>
          </p:cNvSpPr>
          <p:nvPr/>
        </p:nvSpPr>
        <p:spPr>
          <a:xfrm>
            <a:off x="5190464" y="291540"/>
            <a:ext cx="2558143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Deltagare</a:t>
            </a:r>
          </a:p>
        </p:txBody>
      </p:sp>
    </p:spTree>
    <p:extLst>
      <p:ext uri="{BB962C8B-B14F-4D97-AF65-F5344CB8AC3E}">
        <p14:creationId xmlns:p14="http://schemas.microsoft.com/office/powerpoint/2010/main" val="28721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32ABCFB8-FDD3-41D9-8519-B34EEC86660C}"/>
              </a:ext>
            </a:extLst>
          </p:cNvPr>
          <p:cNvSpPr txBox="1"/>
          <p:nvPr/>
        </p:nvSpPr>
        <p:spPr>
          <a:xfrm>
            <a:off x="892038" y="777029"/>
            <a:ext cx="8146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>
                <a:latin typeface="Calibri" panose="020F0502020204030204" pitchFamily="34" charset="0"/>
                <a:cs typeface="Calibri" panose="020F0502020204030204" pitchFamily="34" charset="0"/>
              </a:rPr>
              <a:t>Skånegemensam Digitalisering - aktiviteter</a:t>
            </a:r>
          </a:p>
        </p:txBody>
      </p:sp>
      <p:grpSp>
        <p:nvGrpSpPr>
          <p:cNvPr id="48" name="Grupp 47">
            <a:extLst>
              <a:ext uri="{FF2B5EF4-FFF2-40B4-BE49-F238E27FC236}">
                <a16:creationId xmlns:a16="http://schemas.microsoft.com/office/drawing/2014/main" id="{4FB0DDFE-F7CF-4409-90FB-B10D47B20790}"/>
              </a:ext>
            </a:extLst>
          </p:cNvPr>
          <p:cNvGrpSpPr/>
          <p:nvPr/>
        </p:nvGrpSpPr>
        <p:grpSpPr>
          <a:xfrm>
            <a:off x="892038" y="1972868"/>
            <a:ext cx="10514013" cy="519798"/>
            <a:chOff x="839788" y="2059957"/>
            <a:chExt cx="10514013" cy="519798"/>
          </a:xfrm>
        </p:grpSpPr>
        <p:sp>
          <p:nvSpPr>
            <p:cNvPr id="49" name="Rektangel 48">
              <a:extLst>
                <a:ext uri="{FF2B5EF4-FFF2-40B4-BE49-F238E27FC236}">
                  <a16:creationId xmlns:a16="http://schemas.microsoft.com/office/drawing/2014/main" id="{1BBDB5BE-FBA6-48C3-AAC5-D289B7C2DECF}"/>
                </a:ext>
              </a:extLst>
            </p:cNvPr>
            <p:cNvSpPr/>
            <p:nvPr/>
          </p:nvSpPr>
          <p:spPr>
            <a:xfrm>
              <a:off x="839788" y="2059957"/>
              <a:ext cx="518400" cy="519798"/>
            </a:xfrm>
            <a:prstGeom prst="rect">
              <a:avLst/>
            </a:prstGeom>
            <a:solidFill>
              <a:srgbClr val="D6366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ktangel 49">
              <a:extLst>
                <a:ext uri="{FF2B5EF4-FFF2-40B4-BE49-F238E27FC236}">
                  <a16:creationId xmlns:a16="http://schemas.microsoft.com/office/drawing/2014/main" id="{C4ED3D0B-0BF0-4D2D-B531-36A0CAB6026D}"/>
                </a:ext>
              </a:extLst>
            </p:cNvPr>
            <p:cNvSpPr/>
            <p:nvPr/>
          </p:nvSpPr>
          <p:spPr>
            <a:xfrm>
              <a:off x="1358189" y="2059957"/>
              <a:ext cx="9995612" cy="51979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Anpassa och utveckla kommunikationsverktyget Mina Planer</a:t>
              </a:r>
            </a:p>
          </p:txBody>
        </p:sp>
        <p:grpSp>
          <p:nvGrpSpPr>
            <p:cNvPr id="51" name="Grupp 50">
              <a:extLst>
                <a:ext uri="{FF2B5EF4-FFF2-40B4-BE49-F238E27FC236}">
                  <a16:creationId xmlns:a16="http://schemas.microsoft.com/office/drawing/2014/main" id="{C3D723D4-A30F-45A0-A40E-D9D128084F53}"/>
                </a:ext>
              </a:extLst>
            </p:cNvPr>
            <p:cNvGrpSpPr/>
            <p:nvPr/>
          </p:nvGrpSpPr>
          <p:grpSpPr>
            <a:xfrm>
              <a:off x="872192" y="2190130"/>
              <a:ext cx="453592" cy="259452"/>
              <a:chOff x="596901" y="6048375"/>
              <a:chExt cx="7596188" cy="4344988"/>
            </a:xfrm>
            <a:solidFill>
              <a:sysClr val="window" lastClr="FFFFFF"/>
            </a:solidFill>
          </p:grpSpPr>
          <p:sp>
            <p:nvSpPr>
              <p:cNvPr id="52" name="Frihandsfigur: Form 51">
                <a:extLst>
                  <a:ext uri="{FF2B5EF4-FFF2-40B4-BE49-F238E27FC236}">
                    <a16:creationId xmlns:a16="http://schemas.microsoft.com/office/drawing/2014/main" id="{D96A0C80-E650-43A5-9EA3-B1EA076C16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6901" y="6048375"/>
                <a:ext cx="7596188" cy="4344988"/>
              </a:xfrm>
              <a:custGeom>
                <a:avLst/>
                <a:gdLst>
                  <a:gd name="connsiteX0" fmla="*/ 3798887 w 7596188"/>
                  <a:gd name="connsiteY0" fmla="*/ 623888 h 4344988"/>
                  <a:gd name="connsiteX1" fmla="*/ 2281237 w 7596188"/>
                  <a:gd name="connsiteY1" fmla="*/ 2172495 h 4344988"/>
                  <a:gd name="connsiteX2" fmla="*/ 3798887 w 7596188"/>
                  <a:gd name="connsiteY2" fmla="*/ 3721101 h 4344988"/>
                  <a:gd name="connsiteX3" fmla="*/ 5316537 w 7596188"/>
                  <a:gd name="connsiteY3" fmla="*/ 2172495 h 4344988"/>
                  <a:gd name="connsiteX4" fmla="*/ 3798887 w 7596188"/>
                  <a:gd name="connsiteY4" fmla="*/ 623888 h 4344988"/>
                  <a:gd name="connsiteX5" fmla="*/ 3798094 w 7596188"/>
                  <a:gd name="connsiteY5" fmla="*/ 0 h 4344988"/>
                  <a:gd name="connsiteX6" fmla="*/ 7596188 w 7596188"/>
                  <a:gd name="connsiteY6" fmla="*/ 2197953 h 4344988"/>
                  <a:gd name="connsiteX7" fmla="*/ 3798094 w 7596188"/>
                  <a:gd name="connsiteY7" fmla="*/ 4344988 h 4344988"/>
                  <a:gd name="connsiteX8" fmla="*/ 0 w 7596188"/>
                  <a:gd name="connsiteY8" fmla="*/ 2172494 h 4344988"/>
                  <a:gd name="connsiteX9" fmla="*/ 3798094 w 7596188"/>
                  <a:gd name="connsiteY9" fmla="*/ 0 h 4344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596188" h="4344988">
                    <a:moveTo>
                      <a:pt x="3798887" y="623888"/>
                    </a:moveTo>
                    <a:cubicBezTo>
                      <a:pt x="2959516" y="623888"/>
                      <a:pt x="2281237" y="1315458"/>
                      <a:pt x="2281237" y="2172495"/>
                    </a:cubicBezTo>
                    <a:cubicBezTo>
                      <a:pt x="2281237" y="3025289"/>
                      <a:pt x="2959516" y="3721101"/>
                      <a:pt x="3798887" y="3721101"/>
                    </a:cubicBezTo>
                    <a:cubicBezTo>
                      <a:pt x="4638258" y="3721101"/>
                      <a:pt x="5316537" y="3029531"/>
                      <a:pt x="5316537" y="2172495"/>
                    </a:cubicBezTo>
                    <a:cubicBezTo>
                      <a:pt x="5316537" y="1319700"/>
                      <a:pt x="4638258" y="623888"/>
                      <a:pt x="3798887" y="623888"/>
                    </a:cubicBezTo>
                    <a:close/>
                    <a:moveTo>
                      <a:pt x="3798094" y="0"/>
                    </a:moveTo>
                    <a:cubicBezTo>
                      <a:pt x="5472477" y="0"/>
                      <a:pt x="6718727" y="1196569"/>
                      <a:pt x="7596188" y="2197953"/>
                    </a:cubicBezTo>
                    <a:cubicBezTo>
                      <a:pt x="6739922" y="3046583"/>
                      <a:pt x="5493672" y="4344988"/>
                      <a:pt x="3798094" y="4344988"/>
                    </a:cubicBezTo>
                    <a:cubicBezTo>
                      <a:pt x="2102516" y="4344988"/>
                      <a:pt x="1144515" y="3322388"/>
                      <a:pt x="0" y="2172494"/>
                    </a:cubicBezTo>
                    <a:cubicBezTo>
                      <a:pt x="1326790" y="827415"/>
                      <a:pt x="2407720" y="0"/>
                      <a:pt x="379809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53" name="Freeform 7">
                <a:extLst>
                  <a:ext uri="{FF2B5EF4-FFF2-40B4-BE49-F238E27FC236}">
                    <a16:creationId xmlns:a16="http://schemas.microsoft.com/office/drawing/2014/main" id="{89754FAE-06F7-4AE2-AECD-0870A8BDE0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9963" y="7316788"/>
                <a:ext cx="1771650" cy="1808163"/>
              </a:xfrm>
              <a:custGeom>
                <a:avLst/>
                <a:gdLst>
                  <a:gd name="T0" fmla="*/ 209 w 418"/>
                  <a:gd name="T1" fmla="*/ 85 h 426"/>
                  <a:gd name="T2" fmla="*/ 239 w 418"/>
                  <a:gd name="T3" fmla="*/ 2 h 426"/>
                  <a:gd name="T4" fmla="*/ 209 w 418"/>
                  <a:gd name="T5" fmla="*/ 0 h 426"/>
                  <a:gd name="T6" fmla="*/ 0 w 418"/>
                  <a:gd name="T7" fmla="*/ 213 h 426"/>
                  <a:gd name="T8" fmla="*/ 209 w 418"/>
                  <a:gd name="T9" fmla="*/ 426 h 426"/>
                  <a:gd name="T10" fmla="*/ 418 w 418"/>
                  <a:gd name="T11" fmla="*/ 213 h 426"/>
                  <a:gd name="T12" fmla="*/ 417 w 418"/>
                  <a:gd name="T13" fmla="*/ 185 h 426"/>
                  <a:gd name="T14" fmla="*/ 337 w 418"/>
                  <a:gd name="T15" fmla="*/ 213 h 426"/>
                  <a:gd name="T16" fmla="*/ 209 w 418"/>
                  <a:gd name="T17" fmla="*/ 85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8" h="426">
                    <a:moveTo>
                      <a:pt x="209" y="85"/>
                    </a:moveTo>
                    <a:cubicBezTo>
                      <a:pt x="209" y="53"/>
                      <a:pt x="221" y="25"/>
                      <a:pt x="239" y="2"/>
                    </a:cubicBezTo>
                    <a:cubicBezTo>
                      <a:pt x="229" y="1"/>
                      <a:pt x="219" y="0"/>
                      <a:pt x="209" y="0"/>
                    </a:cubicBezTo>
                    <a:cubicBezTo>
                      <a:pt x="94" y="0"/>
                      <a:pt x="0" y="95"/>
                      <a:pt x="0" y="213"/>
                    </a:cubicBezTo>
                    <a:cubicBezTo>
                      <a:pt x="0" y="331"/>
                      <a:pt x="94" y="426"/>
                      <a:pt x="209" y="426"/>
                    </a:cubicBezTo>
                    <a:cubicBezTo>
                      <a:pt x="324" y="426"/>
                      <a:pt x="418" y="331"/>
                      <a:pt x="418" y="213"/>
                    </a:cubicBezTo>
                    <a:cubicBezTo>
                      <a:pt x="418" y="204"/>
                      <a:pt x="417" y="195"/>
                      <a:pt x="417" y="185"/>
                    </a:cubicBezTo>
                    <a:cubicBezTo>
                      <a:pt x="395" y="203"/>
                      <a:pt x="367" y="213"/>
                      <a:pt x="337" y="213"/>
                    </a:cubicBezTo>
                    <a:cubicBezTo>
                      <a:pt x="266" y="213"/>
                      <a:pt x="209" y="156"/>
                      <a:pt x="209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</p:grpSp>
      <p:grpSp>
        <p:nvGrpSpPr>
          <p:cNvPr id="54" name="Grupp 53">
            <a:extLst>
              <a:ext uri="{FF2B5EF4-FFF2-40B4-BE49-F238E27FC236}">
                <a16:creationId xmlns:a16="http://schemas.microsoft.com/office/drawing/2014/main" id="{C4679816-08D1-456F-8017-86DEC9AA3C54}"/>
              </a:ext>
            </a:extLst>
          </p:cNvPr>
          <p:cNvGrpSpPr/>
          <p:nvPr/>
        </p:nvGrpSpPr>
        <p:grpSpPr>
          <a:xfrm>
            <a:off x="892038" y="2544747"/>
            <a:ext cx="10514013" cy="519798"/>
            <a:chOff x="839788" y="2631836"/>
            <a:chExt cx="10514013" cy="519798"/>
          </a:xfrm>
        </p:grpSpPr>
        <p:sp>
          <p:nvSpPr>
            <p:cNvPr id="55" name="Rektangel 54">
              <a:extLst>
                <a:ext uri="{FF2B5EF4-FFF2-40B4-BE49-F238E27FC236}">
                  <a16:creationId xmlns:a16="http://schemas.microsoft.com/office/drawing/2014/main" id="{E166B960-9C00-4E24-A630-5355FF8EFDCF}"/>
                </a:ext>
              </a:extLst>
            </p:cNvPr>
            <p:cNvSpPr/>
            <p:nvPr/>
          </p:nvSpPr>
          <p:spPr>
            <a:xfrm>
              <a:off x="839788" y="2631836"/>
              <a:ext cx="518400" cy="519798"/>
            </a:xfrm>
            <a:prstGeom prst="rect">
              <a:avLst/>
            </a:prstGeom>
            <a:solidFill>
              <a:srgbClr val="D6366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Rektangel 55">
              <a:extLst>
                <a:ext uri="{FF2B5EF4-FFF2-40B4-BE49-F238E27FC236}">
                  <a16:creationId xmlns:a16="http://schemas.microsoft.com/office/drawing/2014/main" id="{6301213A-3CA0-4ABD-A35B-9B003F76C47A}"/>
                </a:ext>
              </a:extLst>
            </p:cNvPr>
            <p:cNvSpPr/>
            <p:nvPr/>
          </p:nvSpPr>
          <p:spPr>
            <a:xfrm>
              <a:off x="1358189" y="2631836"/>
              <a:ext cx="9995612" cy="51979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Sammanhållen Journalföring (NPÖ)</a:t>
              </a:r>
            </a:p>
          </p:txBody>
        </p:sp>
        <p:grpSp>
          <p:nvGrpSpPr>
            <p:cNvPr id="57" name="Grupp 56">
              <a:extLst>
                <a:ext uri="{FF2B5EF4-FFF2-40B4-BE49-F238E27FC236}">
                  <a16:creationId xmlns:a16="http://schemas.microsoft.com/office/drawing/2014/main" id="{CCCC29E1-4FB6-47D3-B3FA-26EC1D31BC97}"/>
                </a:ext>
              </a:extLst>
            </p:cNvPr>
            <p:cNvGrpSpPr/>
            <p:nvPr/>
          </p:nvGrpSpPr>
          <p:grpSpPr>
            <a:xfrm>
              <a:off x="872192" y="2762009"/>
              <a:ext cx="453592" cy="259452"/>
              <a:chOff x="596901" y="6048375"/>
              <a:chExt cx="7596188" cy="4344988"/>
            </a:xfrm>
            <a:solidFill>
              <a:sysClr val="window" lastClr="FFFFFF"/>
            </a:solidFill>
          </p:grpSpPr>
          <p:sp>
            <p:nvSpPr>
              <p:cNvPr id="58" name="Frihandsfigur: Form 57">
                <a:extLst>
                  <a:ext uri="{FF2B5EF4-FFF2-40B4-BE49-F238E27FC236}">
                    <a16:creationId xmlns:a16="http://schemas.microsoft.com/office/drawing/2014/main" id="{27DB2AA5-F690-44BD-B305-32EA046D2D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6901" y="6048375"/>
                <a:ext cx="7596188" cy="4344988"/>
              </a:xfrm>
              <a:custGeom>
                <a:avLst/>
                <a:gdLst>
                  <a:gd name="connsiteX0" fmla="*/ 3798887 w 7596188"/>
                  <a:gd name="connsiteY0" fmla="*/ 623888 h 4344988"/>
                  <a:gd name="connsiteX1" fmla="*/ 2281237 w 7596188"/>
                  <a:gd name="connsiteY1" fmla="*/ 2172495 h 4344988"/>
                  <a:gd name="connsiteX2" fmla="*/ 3798887 w 7596188"/>
                  <a:gd name="connsiteY2" fmla="*/ 3721101 h 4344988"/>
                  <a:gd name="connsiteX3" fmla="*/ 5316537 w 7596188"/>
                  <a:gd name="connsiteY3" fmla="*/ 2172495 h 4344988"/>
                  <a:gd name="connsiteX4" fmla="*/ 3798887 w 7596188"/>
                  <a:gd name="connsiteY4" fmla="*/ 623888 h 4344988"/>
                  <a:gd name="connsiteX5" fmla="*/ 3798094 w 7596188"/>
                  <a:gd name="connsiteY5" fmla="*/ 0 h 4344988"/>
                  <a:gd name="connsiteX6" fmla="*/ 7596188 w 7596188"/>
                  <a:gd name="connsiteY6" fmla="*/ 2197953 h 4344988"/>
                  <a:gd name="connsiteX7" fmla="*/ 3798094 w 7596188"/>
                  <a:gd name="connsiteY7" fmla="*/ 4344988 h 4344988"/>
                  <a:gd name="connsiteX8" fmla="*/ 0 w 7596188"/>
                  <a:gd name="connsiteY8" fmla="*/ 2172494 h 4344988"/>
                  <a:gd name="connsiteX9" fmla="*/ 3798094 w 7596188"/>
                  <a:gd name="connsiteY9" fmla="*/ 0 h 4344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596188" h="4344988">
                    <a:moveTo>
                      <a:pt x="3798887" y="623888"/>
                    </a:moveTo>
                    <a:cubicBezTo>
                      <a:pt x="2959516" y="623888"/>
                      <a:pt x="2281237" y="1315458"/>
                      <a:pt x="2281237" y="2172495"/>
                    </a:cubicBezTo>
                    <a:cubicBezTo>
                      <a:pt x="2281237" y="3025289"/>
                      <a:pt x="2959516" y="3721101"/>
                      <a:pt x="3798887" y="3721101"/>
                    </a:cubicBezTo>
                    <a:cubicBezTo>
                      <a:pt x="4638258" y="3721101"/>
                      <a:pt x="5316537" y="3029531"/>
                      <a:pt x="5316537" y="2172495"/>
                    </a:cubicBezTo>
                    <a:cubicBezTo>
                      <a:pt x="5316537" y="1319700"/>
                      <a:pt x="4638258" y="623888"/>
                      <a:pt x="3798887" y="623888"/>
                    </a:cubicBezTo>
                    <a:close/>
                    <a:moveTo>
                      <a:pt x="3798094" y="0"/>
                    </a:moveTo>
                    <a:cubicBezTo>
                      <a:pt x="5472477" y="0"/>
                      <a:pt x="6718727" y="1196569"/>
                      <a:pt x="7596188" y="2197953"/>
                    </a:cubicBezTo>
                    <a:cubicBezTo>
                      <a:pt x="6739922" y="3046583"/>
                      <a:pt x="5493672" y="4344988"/>
                      <a:pt x="3798094" y="4344988"/>
                    </a:cubicBezTo>
                    <a:cubicBezTo>
                      <a:pt x="2102516" y="4344988"/>
                      <a:pt x="1144515" y="3322388"/>
                      <a:pt x="0" y="2172494"/>
                    </a:cubicBezTo>
                    <a:cubicBezTo>
                      <a:pt x="1326790" y="827415"/>
                      <a:pt x="2407720" y="0"/>
                      <a:pt x="379809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59" name="Freeform 7">
                <a:extLst>
                  <a:ext uri="{FF2B5EF4-FFF2-40B4-BE49-F238E27FC236}">
                    <a16:creationId xmlns:a16="http://schemas.microsoft.com/office/drawing/2014/main" id="{416A0B9D-A4A3-44F2-8370-156E7ECE08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9963" y="7316788"/>
                <a:ext cx="1771650" cy="1808163"/>
              </a:xfrm>
              <a:custGeom>
                <a:avLst/>
                <a:gdLst>
                  <a:gd name="T0" fmla="*/ 209 w 418"/>
                  <a:gd name="T1" fmla="*/ 85 h 426"/>
                  <a:gd name="T2" fmla="*/ 239 w 418"/>
                  <a:gd name="T3" fmla="*/ 2 h 426"/>
                  <a:gd name="T4" fmla="*/ 209 w 418"/>
                  <a:gd name="T5" fmla="*/ 0 h 426"/>
                  <a:gd name="T6" fmla="*/ 0 w 418"/>
                  <a:gd name="T7" fmla="*/ 213 h 426"/>
                  <a:gd name="T8" fmla="*/ 209 w 418"/>
                  <a:gd name="T9" fmla="*/ 426 h 426"/>
                  <a:gd name="T10" fmla="*/ 418 w 418"/>
                  <a:gd name="T11" fmla="*/ 213 h 426"/>
                  <a:gd name="T12" fmla="*/ 417 w 418"/>
                  <a:gd name="T13" fmla="*/ 185 h 426"/>
                  <a:gd name="T14" fmla="*/ 337 w 418"/>
                  <a:gd name="T15" fmla="*/ 213 h 426"/>
                  <a:gd name="T16" fmla="*/ 209 w 418"/>
                  <a:gd name="T17" fmla="*/ 85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8" h="426">
                    <a:moveTo>
                      <a:pt x="209" y="85"/>
                    </a:moveTo>
                    <a:cubicBezTo>
                      <a:pt x="209" y="53"/>
                      <a:pt x="221" y="25"/>
                      <a:pt x="239" y="2"/>
                    </a:cubicBezTo>
                    <a:cubicBezTo>
                      <a:pt x="229" y="1"/>
                      <a:pt x="219" y="0"/>
                      <a:pt x="209" y="0"/>
                    </a:cubicBezTo>
                    <a:cubicBezTo>
                      <a:pt x="94" y="0"/>
                      <a:pt x="0" y="95"/>
                      <a:pt x="0" y="213"/>
                    </a:cubicBezTo>
                    <a:cubicBezTo>
                      <a:pt x="0" y="331"/>
                      <a:pt x="94" y="426"/>
                      <a:pt x="209" y="426"/>
                    </a:cubicBezTo>
                    <a:cubicBezTo>
                      <a:pt x="324" y="426"/>
                      <a:pt x="418" y="331"/>
                      <a:pt x="418" y="213"/>
                    </a:cubicBezTo>
                    <a:cubicBezTo>
                      <a:pt x="418" y="204"/>
                      <a:pt x="417" y="195"/>
                      <a:pt x="417" y="185"/>
                    </a:cubicBezTo>
                    <a:cubicBezTo>
                      <a:pt x="395" y="203"/>
                      <a:pt x="367" y="213"/>
                      <a:pt x="337" y="213"/>
                    </a:cubicBezTo>
                    <a:cubicBezTo>
                      <a:pt x="266" y="213"/>
                      <a:pt x="209" y="156"/>
                      <a:pt x="209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</p:grpSp>
      <p:sp>
        <p:nvSpPr>
          <p:cNvPr id="60" name="Rektangel 59">
            <a:extLst>
              <a:ext uri="{FF2B5EF4-FFF2-40B4-BE49-F238E27FC236}">
                <a16:creationId xmlns:a16="http://schemas.microsoft.com/office/drawing/2014/main" id="{41FCA80F-A986-43DD-8BAD-8CF8D8DB4621}"/>
              </a:ext>
            </a:extLst>
          </p:cNvPr>
          <p:cNvSpPr/>
          <p:nvPr/>
        </p:nvSpPr>
        <p:spPr>
          <a:xfrm>
            <a:off x="892038" y="3116626"/>
            <a:ext cx="518400" cy="519798"/>
          </a:xfrm>
          <a:prstGeom prst="rect">
            <a:avLst/>
          </a:prstGeom>
          <a:solidFill>
            <a:srgbClr val="D6366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Rektangel 60">
            <a:extLst>
              <a:ext uri="{FF2B5EF4-FFF2-40B4-BE49-F238E27FC236}">
                <a16:creationId xmlns:a16="http://schemas.microsoft.com/office/drawing/2014/main" id="{53141CC9-8153-4D90-A36A-CF3510BD37C0}"/>
              </a:ext>
            </a:extLst>
          </p:cNvPr>
          <p:cNvSpPr/>
          <p:nvPr/>
        </p:nvSpPr>
        <p:spPr>
          <a:xfrm>
            <a:off x="1410439" y="3116626"/>
            <a:ext cx="9995612" cy="5197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Digital samordnad individuell plan (SIP)</a:t>
            </a:r>
          </a:p>
        </p:txBody>
      </p:sp>
      <p:grpSp>
        <p:nvGrpSpPr>
          <p:cNvPr id="62" name="Grupp 61">
            <a:extLst>
              <a:ext uri="{FF2B5EF4-FFF2-40B4-BE49-F238E27FC236}">
                <a16:creationId xmlns:a16="http://schemas.microsoft.com/office/drawing/2014/main" id="{0FBEF810-020C-4054-BD5C-7844BA3F8079}"/>
              </a:ext>
            </a:extLst>
          </p:cNvPr>
          <p:cNvGrpSpPr/>
          <p:nvPr/>
        </p:nvGrpSpPr>
        <p:grpSpPr>
          <a:xfrm>
            <a:off x="924442" y="3246799"/>
            <a:ext cx="453592" cy="259452"/>
            <a:chOff x="596901" y="6048375"/>
            <a:chExt cx="7596188" cy="4344988"/>
          </a:xfrm>
          <a:solidFill>
            <a:sysClr val="window" lastClr="FFFFFF"/>
          </a:solidFill>
        </p:grpSpPr>
        <p:sp>
          <p:nvSpPr>
            <p:cNvPr id="63" name="Frihandsfigur: Form 62">
              <a:extLst>
                <a:ext uri="{FF2B5EF4-FFF2-40B4-BE49-F238E27FC236}">
                  <a16:creationId xmlns:a16="http://schemas.microsoft.com/office/drawing/2014/main" id="{B4CD284F-EA2D-493A-9C15-8550B1C00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901" y="6048375"/>
              <a:ext cx="7596188" cy="4344988"/>
            </a:xfrm>
            <a:custGeom>
              <a:avLst/>
              <a:gdLst>
                <a:gd name="connsiteX0" fmla="*/ 3798887 w 7596188"/>
                <a:gd name="connsiteY0" fmla="*/ 623888 h 4344988"/>
                <a:gd name="connsiteX1" fmla="*/ 2281237 w 7596188"/>
                <a:gd name="connsiteY1" fmla="*/ 2172495 h 4344988"/>
                <a:gd name="connsiteX2" fmla="*/ 3798887 w 7596188"/>
                <a:gd name="connsiteY2" fmla="*/ 3721101 h 4344988"/>
                <a:gd name="connsiteX3" fmla="*/ 5316537 w 7596188"/>
                <a:gd name="connsiteY3" fmla="*/ 2172495 h 4344988"/>
                <a:gd name="connsiteX4" fmla="*/ 3798887 w 7596188"/>
                <a:gd name="connsiteY4" fmla="*/ 623888 h 4344988"/>
                <a:gd name="connsiteX5" fmla="*/ 3798094 w 7596188"/>
                <a:gd name="connsiteY5" fmla="*/ 0 h 4344988"/>
                <a:gd name="connsiteX6" fmla="*/ 7596188 w 7596188"/>
                <a:gd name="connsiteY6" fmla="*/ 2197953 h 4344988"/>
                <a:gd name="connsiteX7" fmla="*/ 3798094 w 7596188"/>
                <a:gd name="connsiteY7" fmla="*/ 4344988 h 4344988"/>
                <a:gd name="connsiteX8" fmla="*/ 0 w 7596188"/>
                <a:gd name="connsiteY8" fmla="*/ 2172494 h 4344988"/>
                <a:gd name="connsiteX9" fmla="*/ 3798094 w 7596188"/>
                <a:gd name="connsiteY9" fmla="*/ 0 h 434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596188" h="4344988">
                  <a:moveTo>
                    <a:pt x="3798887" y="623888"/>
                  </a:moveTo>
                  <a:cubicBezTo>
                    <a:pt x="2959516" y="623888"/>
                    <a:pt x="2281237" y="1315458"/>
                    <a:pt x="2281237" y="2172495"/>
                  </a:cubicBezTo>
                  <a:cubicBezTo>
                    <a:pt x="2281237" y="3025289"/>
                    <a:pt x="2959516" y="3721101"/>
                    <a:pt x="3798887" y="3721101"/>
                  </a:cubicBezTo>
                  <a:cubicBezTo>
                    <a:pt x="4638258" y="3721101"/>
                    <a:pt x="5316537" y="3029531"/>
                    <a:pt x="5316537" y="2172495"/>
                  </a:cubicBezTo>
                  <a:cubicBezTo>
                    <a:pt x="5316537" y="1319700"/>
                    <a:pt x="4638258" y="623888"/>
                    <a:pt x="3798887" y="623888"/>
                  </a:cubicBezTo>
                  <a:close/>
                  <a:moveTo>
                    <a:pt x="3798094" y="0"/>
                  </a:moveTo>
                  <a:cubicBezTo>
                    <a:pt x="5472477" y="0"/>
                    <a:pt x="6718727" y="1196569"/>
                    <a:pt x="7596188" y="2197953"/>
                  </a:cubicBezTo>
                  <a:cubicBezTo>
                    <a:pt x="6739922" y="3046583"/>
                    <a:pt x="5493672" y="4344988"/>
                    <a:pt x="3798094" y="4344988"/>
                  </a:cubicBezTo>
                  <a:cubicBezTo>
                    <a:pt x="2102516" y="4344988"/>
                    <a:pt x="1144515" y="3322388"/>
                    <a:pt x="0" y="2172494"/>
                  </a:cubicBezTo>
                  <a:cubicBezTo>
                    <a:pt x="1326790" y="827415"/>
                    <a:pt x="2407720" y="0"/>
                    <a:pt x="379809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4" name="Freeform 7">
              <a:extLst>
                <a:ext uri="{FF2B5EF4-FFF2-40B4-BE49-F238E27FC236}">
                  <a16:creationId xmlns:a16="http://schemas.microsoft.com/office/drawing/2014/main" id="{F7C922D5-A2BF-46E4-8C78-5E02F6565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9963" y="7316788"/>
              <a:ext cx="1771650" cy="1808163"/>
            </a:xfrm>
            <a:custGeom>
              <a:avLst/>
              <a:gdLst>
                <a:gd name="T0" fmla="*/ 209 w 418"/>
                <a:gd name="T1" fmla="*/ 85 h 426"/>
                <a:gd name="T2" fmla="*/ 239 w 418"/>
                <a:gd name="T3" fmla="*/ 2 h 426"/>
                <a:gd name="T4" fmla="*/ 209 w 418"/>
                <a:gd name="T5" fmla="*/ 0 h 426"/>
                <a:gd name="T6" fmla="*/ 0 w 418"/>
                <a:gd name="T7" fmla="*/ 213 h 426"/>
                <a:gd name="T8" fmla="*/ 209 w 418"/>
                <a:gd name="T9" fmla="*/ 426 h 426"/>
                <a:gd name="T10" fmla="*/ 418 w 418"/>
                <a:gd name="T11" fmla="*/ 213 h 426"/>
                <a:gd name="T12" fmla="*/ 417 w 418"/>
                <a:gd name="T13" fmla="*/ 185 h 426"/>
                <a:gd name="T14" fmla="*/ 337 w 418"/>
                <a:gd name="T15" fmla="*/ 213 h 426"/>
                <a:gd name="T16" fmla="*/ 209 w 418"/>
                <a:gd name="T17" fmla="*/ 85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8" h="426">
                  <a:moveTo>
                    <a:pt x="209" y="85"/>
                  </a:moveTo>
                  <a:cubicBezTo>
                    <a:pt x="209" y="53"/>
                    <a:pt x="221" y="25"/>
                    <a:pt x="239" y="2"/>
                  </a:cubicBezTo>
                  <a:cubicBezTo>
                    <a:pt x="229" y="1"/>
                    <a:pt x="219" y="0"/>
                    <a:pt x="209" y="0"/>
                  </a:cubicBezTo>
                  <a:cubicBezTo>
                    <a:pt x="94" y="0"/>
                    <a:pt x="0" y="95"/>
                    <a:pt x="0" y="213"/>
                  </a:cubicBezTo>
                  <a:cubicBezTo>
                    <a:pt x="0" y="331"/>
                    <a:pt x="94" y="426"/>
                    <a:pt x="209" y="426"/>
                  </a:cubicBezTo>
                  <a:cubicBezTo>
                    <a:pt x="324" y="426"/>
                    <a:pt x="418" y="331"/>
                    <a:pt x="418" y="213"/>
                  </a:cubicBezTo>
                  <a:cubicBezTo>
                    <a:pt x="418" y="204"/>
                    <a:pt x="417" y="195"/>
                    <a:pt x="417" y="185"/>
                  </a:cubicBezTo>
                  <a:cubicBezTo>
                    <a:pt x="395" y="203"/>
                    <a:pt x="367" y="213"/>
                    <a:pt x="337" y="213"/>
                  </a:cubicBezTo>
                  <a:cubicBezTo>
                    <a:pt x="266" y="213"/>
                    <a:pt x="209" y="156"/>
                    <a:pt x="209" y="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65" name="Rektangel 64">
            <a:extLst>
              <a:ext uri="{FF2B5EF4-FFF2-40B4-BE49-F238E27FC236}">
                <a16:creationId xmlns:a16="http://schemas.microsoft.com/office/drawing/2014/main" id="{C08719A3-EABA-4548-B03E-355B9718896F}"/>
              </a:ext>
            </a:extLst>
          </p:cNvPr>
          <p:cNvSpPr/>
          <p:nvPr/>
        </p:nvSpPr>
        <p:spPr>
          <a:xfrm>
            <a:off x="892038" y="3688505"/>
            <a:ext cx="518400" cy="519798"/>
          </a:xfrm>
          <a:prstGeom prst="rect">
            <a:avLst/>
          </a:prstGeom>
          <a:solidFill>
            <a:srgbClr val="D6366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Rektangel 65">
            <a:extLst>
              <a:ext uri="{FF2B5EF4-FFF2-40B4-BE49-F238E27FC236}">
                <a16:creationId xmlns:a16="http://schemas.microsoft.com/office/drawing/2014/main" id="{E679D97F-5171-4504-AA2F-47E95EE069C7}"/>
              </a:ext>
            </a:extLst>
          </p:cNvPr>
          <p:cNvSpPr/>
          <p:nvPr/>
        </p:nvSpPr>
        <p:spPr>
          <a:xfrm>
            <a:off x="1410439" y="3688505"/>
            <a:ext cx="9995612" cy="5197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Säkerställa digital läkemedelsinformationsöverföring mellan aktörer</a:t>
            </a:r>
          </a:p>
        </p:txBody>
      </p:sp>
      <p:grpSp>
        <p:nvGrpSpPr>
          <p:cNvPr id="67" name="Grupp 66">
            <a:extLst>
              <a:ext uri="{FF2B5EF4-FFF2-40B4-BE49-F238E27FC236}">
                <a16:creationId xmlns:a16="http://schemas.microsoft.com/office/drawing/2014/main" id="{462E1062-F12D-46ED-935F-E8A7DB936333}"/>
              </a:ext>
            </a:extLst>
          </p:cNvPr>
          <p:cNvGrpSpPr/>
          <p:nvPr/>
        </p:nvGrpSpPr>
        <p:grpSpPr>
          <a:xfrm>
            <a:off x="924442" y="3818678"/>
            <a:ext cx="453592" cy="259452"/>
            <a:chOff x="596901" y="6048375"/>
            <a:chExt cx="7596188" cy="4344988"/>
          </a:xfrm>
          <a:solidFill>
            <a:sysClr val="window" lastClr="FFFFFF"/>
          </a:solidFill>
        </p:grpSpPr>
        <p:sp>
          <p:nvSpPr>
            <p:cNvPr id="68" name="Frihandsfigur: Form 67">
              <a:extLst>
                <a:ext uri="{FF2B5EF4-FFF2-40B4-BE49-F238E27FC236}">
                  <a16:creationId xmlns:a16="http://schemas.microsoft.com/office/drawing/2014/main" id="{BA7228D5-924F-498D-B1A3-9586FAFDC1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901" y="6048375"/>
              <a:ext cx="7596188" cy="4344988"/>
            </a:xfrm>
            <a:custGeom>
              <a:avLst/>
              <a:gdLst>
                <a:gd name="connsiteX0" fmla="*/ 3798887 w 7596188"/>
                <a:gd name="connsiteY0" fmla="*/ 623888 h 4344988"/>
                <a:gd name="connsiteX1" fmla="*/ 2281237 w 7596188"/>
                <a:gd name="connsiteY1" fmla="*/ 2172495 h 4344988"/>
                <a:gd name="connsiteX2" fmla="*/ 3798887 w 7596188"/>
                <a:gd name="connsiteY2" fmla="*/ 3721101 h 4344988"/>
                <a:gd name="connsiteX3" fmla="*/ 5316537 w 7596188"/>
                <a:gd name="connsiteY3" fmla="*/ 2172495 h 4344988"/>
                <a:gd name="connsiteX4" fmla="*/ 3798887 w 7596188"/>
                <a:gd name="connsiteY4" fmla="*/ 623888 h 4344988"/>
                <a:gd name="connsiteX5" fmla="*/ 3798094 w 7596188"/>
                <a:gd name="connsiteY5" fmla="*/ 0 h 4344988"/>
                <a:gd name="connsiteX6" fmla="*/ 7596188 w 7596188"/>
                <a:gd name="connsiteY6" fmla="*/ 2197953 h 4344988"/>
                <a:gd name="connsiteX7" fmla="*/ 3798094 w 7596188"/>
                <a:gd name="connsiteY7" fmla="*/ 4344988 h 4344988"/>
                <a:gd name="connsiteX8" fmla="*/ 0 w 7596188"/>
                <a:gd name="connsiteY8" fmla="*/ 2172494 h 4344988"/>
                <a:gd name="connsiteX9" fmla="*/ 3798094 w 7596188"/>
                <a:gd name="connsiteY9" fmla="*/ 0 h 434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596188" h="4344988">
                  <a:moveTo>
                    <a:pt x="3798887" y="623888"/>
                  </a:moveTo>
                  <a:cubicBezTo>
                    <a:pt x="2959516" y="623888"/>
                    <a:pt x="2281237" y="1315458"/>
                    <a:pt x="2281237" y="2172495"/>
                  </a:cubicBezTo>
                  <a:cubicBezTo>
                    <a:pt x="2281237" y="3025289"/>
                    <a:pt x="2959516" y="3721101"/>
                    <a:pt x="3798887" y="3721101"/>
                  </a:cubicBezTo>
                  <a:cubicBezTo>
                    <a:pt x="4638258" y="3721101"/>
                    <a:pt x="5316537" y="3029531"/>
                    <a:pt x="5316537" y="2172495"/>
                  </a:cubicBezTo>
                  <a:cubicBezTo>
                    <a:pt x="5316537" y="1319700"/>
                    <a:pt x="4638258" y="623888"/>
                    <a:pt x="3798887" y="623888"/>
                  </a:cubicBezTo>
                  <a:close/>
                  <a:moveTo>
                    <a:pt x="3798094" y="0"/>
                  </a:moveTo>
                  <a:cubicBezTo>
                    <a:pt x="5472477" y="0"/>
                    <a:pt x="6718727" y="1196569"/>
                    <a:pt x="7596188" y="2197953"/>
                  </a:cubicBezTo>
                  <a:cubicBezTo>
                    <a:pt x="6739922" y="3046583"/>
                    <a:pt x="5493672" y="4344988"/>
                    <a:pt x="3798094" y="4344988"/>
                  </a:cubicBezTo>
                  <a:cubicBezTo>
                    <a:pt x="2102516" y="4344988"/>
                    <a:pt x="1144515" y="3322388"/>
                    <a:pt x="0" y="2172494"/>
                  </a:cubicBezTo>
                  <a:cubicBezTo>
                    <a:pt x="1326790" y="827415"/>
                    <a:pt x="2407720" y="0"/>
                    <a:pt x="379809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9" name="Freeform 7">
              <a:extLst>
                <a:ext uri="{FF2B5EF4-FFF2-40B4-BE49-F238E27FC236}">
                  <a16:creationId xmlns:a16="http://schemas.microsoft.com/office/drawing/2014/main" id="{DB76D9B5-2CFA-44BF-B199-E3D515849B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9963" y="7316788"/>
              <a:ext cx="1771650" cy="1808163"/>
            </a:xfrm>
            <a:custGeom>
              <a:avLst/>
              <a:gdLst>
                <a:gd name="T0" fmla="*/ 209 w 418"/>
                <a:gd name="T1" fmla="*/ 85 h 426"/>
                <a:gd name="T2" fmla="*/ 239 w 418"/>
                <a:gd name="T3" fmla="*/ 2 h 426"/>
                <a:gd name="T4" fmla="*/ 209 w 418"/>
                <a:gd name="T5" fmla="*/ 0 h 426"/>
                <a:gd name="T6" fmla="*/ 0 w 418"/>
                <a:gd name="T7" fmla="*/ 213 h 426"/>
                <a:gd name="T8" fmla="*/ 209 w 418"/>
                <a:gd name="T9" fmla="*/ 426 h 426"/>
                <a:gd name="T10" fmla="*/ 418 w 418"/>
                <a:gd name="T11" fmla="*/ 213 h 426"/>
                <a:gd name="T12" fmla="*/ 417 w 418"/>
                <a:gd name="T13" fmla="*/ 185 h 426"/>
                <a:gd name="T14" fmla="*/ 337 w 418"/>
                <a:gd name="T15" fmla="*/ 213 h 426"/>
                <a:gd name="T16" fmla="*/ 209 w 418"/>
                <a:gd name="T17" fmla="*/ 85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8" h="426">
                  <a:moveTo>
                    <a:pt x="209" y="85"/>
                  </a:moveTo>
                  <a:cubicBezTo>
                    <a:pt x="209" y="53"/>
                    <a:pt x="221" y="25"/>
                    <a:pt x="239" y="2"/>
                  </a:cubicBezTo>
                  <a:cubicBezTo>
                    <a:pt x="229" y="1"/>
                    <a:pt x="219" y="0"/>
                    <a:pt x="209" y="0"/>
                  </a:cubicBezTo>
                  <a:cubicBezTo>
                    <a:pt x="94" y="0"/>
                    <a:pt x="0" y="95"/>
                    <a:pt x="0" y="213"/>
                  </a:cubicBezTo>
                  <a:cubicBezTo>
                    <a:pt x="0" y="331"/>
                    <a:pt x="94" y="426"/>
                    <a:pt x="209" y="426"/>
                  </a:cubicBezTo>
                  <a:cubicBezTo>
                    <a:pt x="324" y="426"/>
                    <a:pt x="418" y="331"/>
                    <a:pt x="418" y="213"/>
                  </a:cubicBezTo>
                  <a:cubicBezTo>
                    <a:pt x="418" y="204"/>
                    <a:pt x="417" y="195"/>
                    <a:pt x="417" y="185"/>
                  </a:cubicBezTo>
                  <a:cubicBezTo>
                    <a:pt x="395" y="203"/>
                    <a:pt x="367" y="213"/>
                    <a:pt x="337" y="213"/>
                  </a:cubicBezTo>
                  <a:cubicBezTo>
                    <a:pt x="266" y="213"/>
                    <a:pt x="209" y="156"/>
                    <a:pt x="209" y="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70" name="Rektangel 69">
            <a:extLst>
              <a:ext uri="{FF2B5EF4-FFF2-40B4-BE49-F238E27FC236}">
                <a16:creationId xmlns:a16="http://schemas.microsoft.com/office/drawing/2014/main" id="{418F8089-E392-4F62-B0EF-B7637ECCAE18}"/>
              </a:ext>
            </a:extLst>
          </p:cNvPr>
          <p:cNvSpPr/>
          <p:nvPr/>
        </p:nvSpPr>
        <p:spPr>
          <a:xfrm>
            <a:off x="892038" y="4260384"/>
            <a:ext cx="518400" cy="519798"/>
          </a:xfrm>
          <a:prstGeom prst="rect">
            <a:avLst/>
          </a:prstGeom>
          <a:solidFill>
            <a:srgbClr val="D6366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Rektangel 70">
            <a:extLst>
              <a:ext uri="{FF2B5EF4-FFF2-40B4-BE49-F238E27FC236}">
                <a16:creationId xmlns:a16="http://schemas.microsoft.com/office/drawing/2014/main" id="{924F64A4-E339-455D-A1DA-DE6DAFE6AAC9}"/>
              </a:ext>
            </a:extLst>
          </p:cNvPr>
          <p:cNvSpPr/>
          <p:nvPr/>
        </p:nvSpPr>
        <p:spPr>
          <a:xfrm>
            <a:off x="1410439" y="4260384"/>
            <a:ext cx="9995612" cy="5197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Informationsöverföring</a:t>
            </a:r>
            <a:r>
              <a:rPr kumimoji="0" lang="sv-SE" b="0" i="1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v-SE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mellan vårdgivare vid behov av medicinsk bedömning</a:t>
            </a:r>
          </a:p>
        </p:txBody>
      </p:sp>
      <p:grpSp>
        <p:nvGrpSpPr>
          <p:cNvPr id="72" name="Grupp 71">
            <a:extLst>
              <a:ext uri="{FF2B5EF4-FFF2-40B4-BE49-F238E27FC236}">
                <a16:creationId xmlns:a16="http://schemas.microsoft.com/office/drawing/2014/main" id="{348D7C0C-2381-4D0C-BCE8-50353B10C997}"/>
              </a:ext>
            </a:extLst>
          </p:cNvPr>
          <p:cNvGrpSpPr/>
          <p:nvPr/>
        </p:nvGrpSpPr>
        <p:grpSpPr>
          <a:xfrm>
            <a:off x="924442" y="4390557"/>
            <a:ext cx="453592" cy="259452"/>
            <a:chOff x="596901" y="6048375"/>
            <a:chExt cx="7596188" cy="4344988"/>
          </a:xfrm>
          <a:solidFill>
            <a:sysClr val="window" lastClr="FFFFFF"/>
          </a:solidFill>
        </p:grpSpPr>
        <p:sp>
          <p:nvSpPr>
            <p:cNvPr id="73" name="Frihandsfigur: Form 72">
              <a:extLst>
                <a:ext uri="{FF2B5EF4-FFF2-40B4-BE49-F238E27FC236}">
                  <a16:creationId xmlns:a16="http://schemas.microsoft.com/office/drawing/2014/main" id="{8B97E8A2-31D7-4A4B-9CFB-C9CC87A462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901" y="6048375"/>
              <a:ext cx="7596188" cy="4344988"/>
            </a:xfrm>
            <a:custGeom>
              <a:avLst/>
              <a:gdLst>
                <a:gd name="connsiteX0" fmla="*/ 3798887 w 7596188"/>
                <a:gd name="connsiteY0" fmla="*/ 623888 h 4344988"/>
                <a:gd name="connsiteX1" fmla="*/ 2281237 w 7596188"/>
                <a:gd name="connsiteY1" fmla="*/ 2172495 h 4344988"/>
                <a:gd name="connsiteX2" fmla="*/ 3798887 w 7596188"/>
                <a:gd name="connsiteY2" fmla="*/ 3721101 h 4344988"/>
                <a:gd name="connsiteX3" fmla="*/ 5316537 w 7596188"/>
                <a:gd name="connsiteY3" fmla="*/ 2172495 h 4344988"/>
                <a:gd name="connsiteX4" fmla="*/ 3798887 w 7596188"/>
                <a:gd name="connsiteY4" fmla="*/ 623888 h 4344988"/>
                <a:gd name="connsiteX5" fmla="*/ 3798094 w 7596188"/>
                <a:gd name="connsiteY5" fmla="*/ 0 h 4344988"/>
                <a:gd name="connsiteX6" fmla="*/ 7596188 w 7596188"/>
                <a:gd name="connsiteY6" fmla="*/ 2197953 h 4344988"/>
                <a:gd name="connsiteX7" fmla="*/ 3798094 w 7596188"/>
                <a:gd name="connsiteY7" fmla="*/ 4344988 h 4344988"/>
                <a:gd name="connsiteX8" fmla="*/ 0 w 7596188"/>
                <a:gd name="connsiteY8" fmla="*/ 2172494 h 4344988"/>
                <a:gd name="connsiteX9" fmla="*/ 3798094 w 7596188"/>
                <a:gd name="connsiteY9" fmla="*/ 0 h 434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596188" h="4344988">
                  <a:moveTo>
                    <a:pt x="3798887" y="623888"/>
                  </a:moveTo>
                  <a:cubicBezTo>
                    <a:pt x="2959516" y="623888"/>
                    <a:pt x="2281237" y="1315458"/>
                    <a:pt x="2281237" y="2172495"/>
                  </a:cubicBezTo>
                  <a:cubicBezTo>
                    <a:pt x="2281237" y="3025289"/>
                    <a:pt x="2959516" y="3721101"/>
                    <a:pt x="3798887" y="3721101"/>
                  </a:cubicBezTo>
                  <a:cubicBezTo>
                    <a:pt x="4638258" y="3721101"/>
                    <a:pt x="5316537" y="3029531"/>
                    <a:pt x="5316537" y="2172495"/>
                  </a:cubicBezTo>
                  <a:cubicBezTo>
                    <a:pt x="5316537" y="1319700"/>
                    <a:pt x="4638258" y="623888"/>
                    <a:pt x="3798887" y="623888"/>
                  </a:cubicBezTo>
                  <a:close/>
                  <a:moveTo>
                    <a:pt x="3798094" y="0"/>
                  </a:moveTo>
                  <a:cubicBezTo>
                    <a:pt x="5472477" y="0"/>
                    <a:pt x="6718727" y="1196569"/>
                    <a:pt x="7596188" y="2197953"/>
                  </a:cubicBezTo>
                  <a:cubicBezTo>
                    <a:pt x="6739922" y="3046583"/>
                    <a:pt x="5493672" y="4344988"/>
                    <a:pt x="3798094" y="4344988"/>
                  </a:cubicBezTo>
                  <a:cubicBezTo>
                    <a:pt x="2102516" y="4344988"/>
                    <a:pt x="1144515" y="3322388"/>
                    <a:pt x="0" y="2172494"/>
                  </a:cubicBezTo>
                  <a:cubicBezTo>
                    <a:pt x="1326790" y="827415"/>
                    <a:pt x="2407720" y="0"/>
                    <a:pt x="379809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4" name="Freeform 7">
              <a:extLst>
                <a:ext uri="{FF2B5EF4-FFF2-40B4-BE49-F238E27FC236}">
                  <a16:creationId xmlns:a16="http://schemas.microsoft.com/office/drawing/2014/main" id="{4215B380-4978-4D2F-9FF2-D495916C62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9963" y="7316788"/>
              <a:ext cx="1771650" cy="1808163"/>
            </a:xfrm>
            <a:custGeom>
              <a:avLst/>
              <a:gdLst>
                <a:gd name="T0" fmla="*/ 209 w 418"/>
                <a:gd name="T1" fmla="*/ 85 h 426"/>
                <a:gd name="T2" fmla="*/ 239 w 418"/>
                <a:gd name="T3" fmla="*/ 2 h 426"/>
                <a:gd name="T4" fmla="*/ 209 w 418"/>
                <a:gd name="T5" fmla="*/ 0 h 426"/>
                <a:gd name="T6" fmla="*/ 0 w 418"/>
                <a:gd name="T7" fmla="*/ 213 h 426"/>
                <a:gd name="T8" fmla="*/ 209 w 418"/>
                <a:gd name="T9" fmla="*/ 426 h 426"/>
                <a:gd name="T10" fmla="*/ 418 w 418"/>
                <a:gd name="T11" fmla="*/ 213 h 426"/>
                <a:gd name="T12" fmla="*/ 417 w 418"/>
                <a:gd name="T13" fmla="*/ 185 h 426"/>
                <a:gd name="T14" fmla="*/ 337 w 418"/>
                <a:gd name="T15" fmla="*/ 213 h 426"/>
                <a:gd name="T16" fmla="*/ 209 w 418"/>
                <a:gd name="T17" fmla="*/ 85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8" h="426">
                  <a:moveTo>
                    <a:pt x="209" y="85"/>
                  </a:moveTo>
                  <a:cubicBezTo>
                    <a:pt x="209" y="53"/>
                    <a:pt x="221" y="25"/>
                    <a:pt x="239" y="2"/>
                  </a:cubicBezTo>
                  <a:cubicBezTo>
                    <a:pt x="229" y="1"/>
                    <a:pt x="219" y="0"/>
                    <a:pt x="209" y="0"/>
                  </a:cubicBezTo>
                  <a:cubicBezTo>
                    <a:pt x="94" y="0"/>
                    <a:pt x="0" y="95"/>
                    <a:pt x="0" y="213"/>
                  </a:cubicBezTo>
                  <a:cubicBezTo>
                    <a:pt x="0" y="331"/>
                    <a:pt x="94" y="426"/>
                    <a:pt x="209" y="426"/>
                  </a:cubicBezTo>
                  <a:cubicBezTo>
                    <a:pt x="324" y="426"/>
                    <a:pt x="418" y="331"/>
                    <a:pt x="418" y="213"/>
                  </a:cubicBezTo>
                  <a:cubicBezTo>
                    <a:pt x="418" y="204"/>
                    <a:pt x="417" y="195"/>
                    <a:pt x="417" y="185"/>
                  </a:cubicBezTo>
                  <a:cubicBezTo>
                    <a:pt x="395" y="203"/>
                    <a:pt x="367" y="213"/>
                    <a:pt x="337" y="213"/>
                  </a:cubicBezTo>
                  <a:cubicBezTo>
                    <a:pt x="266" y="213"/>
                    <a:pt x="209" y="156"/>
                    <a:pt x="209" y="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75" name="Rektangel 74">
            <a:extLst>
              <a:ext uri="{FF2B5EF4-FFF2-40B4-BE49-F238E27FC236}">
                <a16:creationId xmlns:a16="http://schemas.microsoft.com/office/drawing/2014/main" id="{5FC3D187-EC14-40B0-966E-3066850558D8}"/>
              </a:ext>
            </a:extLst>
          </p:cNvPr>
          <p:cNvSpPr/>
          <p:nvPr/>
        </p:nvSpPr>
        <p:spPr>
          <a:xfrm>
            <a:off x="892038" y="4832263"/>
            <a:ext cx="518400" cy="519798"/>
          </a:xfrm>
          <a:prstGeom prst="rect">
            <a:avLst/>
          </a:prstGeom>
          <a:solidFill>
            <a:srgbClr val="D6366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Rektangel 75">
            <a:extLst>
              <a:ext uri="{FF2B5EF4-FFF2-40B4-BE49-F238E27FC236}">
                <a16:creationId xmlns:a16="http://schemas.microsoft.com/office/drawing/2014/main" id="{ED89BC46-9F76-4F61-9D15-23F9A544300E}"/>
              </a:ext>
            </a:extLst>
          </p:cNvPr>
          <p:cNvSpPr/>
          <p:nvPr/>
        </p:nvSpPr>
        <p:spPr>
          <a:xfrm>
            <a:off x="1410439" y="4832263"/>
            <a:ext cx="9995612" cy="5197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Handlingsplaner inför införandet av SDV (Skånes Digitala Vårdinformationssystem)</a:t>
            </a:r>
          </a:p>
        </p:txBody>
      </p:sp>
      <p:grpSp>
        <p:nvGrpSpPr>
          <p:cNvPr id="77" name="Grupp 76">
            <a:extLst>
              <a:ext uri="{FF2B5EF4-FFF2-40B4-BE49-F238E27FC236}">
                <a16:creationId xmlns:a16="http://schemas.microsoft.com/office/drawing/2014/main" id="{E84D5BEB-3453-4D55-BFB9-8A5CFDB63C04}"/>
              </a:ext>
            </a:extLst>
          </p:cNvPr>
          <p:cNvGrpSpPr/>
          <p:nvPr/>
        </p:nvGrpSpPr>
        <p:grpSpPr>
          <a:xfrm>
            <a:off x="924442" y="4962436"/>
            <a:ext cx="453592" cy="259452"/>
            <a:chOff x="596901" y="6048375"/>
            <a:chExt cx="7596188" cy="4344988"/>
          </a:xfrm>
          <a:solidFill>
            <a:sysClr val="window" lastClr="FFFFFF"/>
          </a:solidFill>
        </p:grpSpPr>
        <p:sp>
          <p:nvSpPr>
            <p:cNvPr id="78" name="Frihandsfigur: Form 77">
              <a:extLst>
                <a:ext uri="{FF2B5EF4-FFF2-40B4-BE49-F238E27FC236}">
                  <a16:creationId xmlns:a16="http://schemas.microsoft.com/office/drawing/2014/main" id="{3B915700-DDAC-4BFA-8E72-7CA3778BFE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901" y="6048375"/>
              <a:ext cx="7596188" cy="4344988"/>
            </a:xfrm>
            <a:custGeom>
              <a:avLst/>
              <a:gdLst>
                <a:gd name="connsiteX0" fmla="*/ 3798887 w 7596188"/>
                <a:gd name="connsiteY0" fmla="*/ 623888 h 4344988"/>
                <a:gd name="connsiteX1" fmla="*/ 2281237 w 7596188"/>
                <a:gd name="connsiteY1" fmla="*/ 2172495 h 4344988"/>
                <a:gd name="connsiteX2" fmla="*/ 3798887 w 7596188"/>
                <a:gd name="connsiteY2" fmla="*/ 3721101 h 4344988"/>
                <a:gd name="connsiteX3" fmla="*/ 5316537 w 7596188"/>
                <a:gd name="connsiteY3" fmla="*/ 2172495 h 4344988"/>
                <a:gd name="connsiteX4" fmla="*/ 3798887 w 7596188"/>
                <a:gd name="connsiteY4" fmla="*/ 623888 h 4344988"/>
                <a:gd name="connsiteX5" fmla="*/ 3798094 w 7596188"/>
                <a:gd name="connsiteY5" fmla="*/ 0 h 4344988"/>
                <a:gd name="connsiteX6" fmla="*/ 7596188 w 7596188"/>
                <a:gd name="connsiteY6" fmla="*/ 2197953 h 4344988"/>
                <a:gd name="connsiteX7" fmla="*/ 3798094 w 7596188"/>
                <a:gd name="connsiteY7" fmla="*/ 4344988 h 4344988"/>
                <a:gd name="connsiteX8" fmla="*/ 0 w 7596188"/>
                <a:gd name="connsiteY8" fmla="*/ 2172494 h 4344988"/>
                <a:gd name="connsiteX9" fmla="*/ 3798094 w 7596188"/>
                <a:gd name="connsiteY9" fmla="*/ 0 h 434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596188" h="4344988">
                  <a:moveTo>
                    <a:pt x="3798887" y="623888"/>
                  </a:moveTo>
                  <a:cubicBezTo>
                    <a:pt x="2959516" y="623888"/>
                    <a:pt x="2281237" y="1315458"/>
                    <a:pt x="2281237" y="2172495"/>
                  </a:cubicBezTo>
                  <a:cubicBezTo>
                    <a:pt x="2281237" y="3025289"/>
                    <a:pt x="2959516" y="3721101"/>
                    <a:pt x="3798887" y="3721101"/>
                  </a:cubicBezTo>
                  <a:cubicBezTo>
                    <a:pt x="4638258" y="3721101"/>
                    <a:pt x="5316537" y="3029531"/>
                    <a:pt x="5316537" y="2172495"/>
                  </a:cubicBezTo>
                  <a:cubicBezTo>
                    <a:pt x="5316537" y="1319700"/>
                    <a:pt x="4638258" y="623888"/>
                    <a:pt x="3798887" y="623888"/>
                  </a:cubicBezTo>
                  <a:close/>
                  <a:moveTo>
                    <a:pt x="3798094" y="0"/>
                  </a:moveTo>
                  <a:cubicBezTo>
                    <a:pt x="5472477" y="0"/>
                    <a:pt x="6718727" y="1196569"/>
                    <a:pt x="7596188" y="2197953"/>
                  </a:cubicBezTo>
                  <a:cubicBezTo>
                    <a:pt x="6739922" y="3046583"/>
                    <a:pt x="5493672" y="4344988"/>
                    <a:pt x="3798094" y="4344988"/>
                  </a:cubicBezTo>
                  <a:cubicBezTo>
                    <a:pt x="2102516" y="4344988"/>
                    <a:pt x="1144515" y="3322388"/>
                    <a:pt x="0" y="2172494"/>
                  </a:cubicBezTo>
                  <a:cubicBezTo>
                    <a:pt x="1326790" y="827415"/>
                    <a:pt x="2407720" y="0"/>
                    <a:pt x="379809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9" name="Freeform 7">
              <a:extLst>
                <a:ext uri="{FF2B5EF4-FFF2-40B4-BE49-F238E27FC236}">
                  <a16:creationId xmlns:a16="http://schemas.microsoft.com/office/drawing/2014/main" id="{BBF8C466-F301-408A-B3DB-75E0102E7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9963" y="7316788"/>
              <a:ext cx="1771650" cy="1808163"/>
            </a:xfrm>
            <a:custGeom>
              <a:avLst/>
              <a:gdLst>
                <a:gd name="T0" fmla="*/ 209 w 418"/>
                <a:gd name="T1" fmla="*/ 85 h 426"/>
                <a:gd name="T2" fmla="*/ 239 w 418"/>
                <a:gd name="T3" fmla="*/ 2 h 426"/>
                <a:gd name="T4" fmla="*/ 209 w 418"/>
                <a:gd name="T5" fmla="*/ 0 h 426"/>
                <a:gd name="T6" fmla="*/ 0 w 418"/>
                <a:gd name="T7" fmla="*/ 213 h 426"/>
                <a:gd name="T8" fmla="*/ 209 w 418"/>
                <a:gd name="T9" fmla="*/ 426 h 426"/>
                <a:gd name="T10" fmla="*/ 418 w 418"/>
                <a:gd name="T11" fmla="*/ 213 h 426"/>
                <a:gd name="T12" fmla="*/ 417 w 418"/>
                <a:gd name="T13" fmla="*/ 185 h 426"/>
                <a:gd name="T14" fmla="*/ 337 w 418"/>
                <a:gd name="T15" fmla="*/ 213 h 426"/>
                <a:gd name="T16" fmla="*/ 209 w 418"/>
                <a:gd name="T17" fmla="*/ 85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8" h="426">
                  <a:moveTo>
                    <a:pt x="209" y="85"/>
                  </a:moveTo>
                  <a:cubicBezTo>
                    <a:pt x="209" y="53"/>
                    <a:pt x="221" y="25"/>
                    <a:pt x="239" y="2"/>
                  </a:cubicBezTo>
                  <a:cubicBezTo>
                    <a:pt x="229" y="1"/>
                    <a:pt x="219" y="0"/>
                    <a:pt x="209" y="0"/>
                  </a:cubicBezTo>
                  <a:cubicBezTo>
                    <a:pt x="94" y="0"/>
                    <a:pt x="0" y="95"/>
                    <a:pt x="0" y="213"/>
                  </a:cubicBezTo>
                  <a:cubicBezTo>
                    <a:pt x="0" y="331"/>
                    <a:pt x="94" y="426"/>
                    <a:pt x="209" y="426"/>
                  </a:cubicBezTo>
                  <a:cubicBezTo>
                    <a:pt x="324" y="426"/>
                    <a:pt x="418" y="331"/>
                    <a:pt x="418" y="213"/>
                  </a:cubicBezTo>
                  <a:cubicBezTo>
                    <a:pt x="418" y="204"/>
                    <a:pt x="417" y="195"/>
                    <a:pt x="417" y="185"/>
                  </a:cubicBezTo>
                  <a:cubicBezTo>
                    <a:pt x="395" y="203"/>
                    <a:pt x="367" y="213"/>
                    <a:pt x="337" y="213"/>
                  </a:cubicBezTo>
                  <a:cubicBezTo>
                    <a:pt x="266" y="213"/>
                    <a:pt x="209" y="156"/>
                    <a:pt x="209" y="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0818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">
            <a:extLst>
              <a:ext uri="{FF2B5EF4-FFF2-40B4-BE49-F238E27FC236}">
                <a16:creationId xmlns:a16="http://schemas.microsoft.com/office/drawing/2014/main" id="{86EDE20C-13F3-414E-B624-46FF3BE3760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Juridiska möjligheter och hinder i arbetet</a:t>
            </a:r>
          </a:p>
        </p:txBody>
      </p:sp>
      <p:sp>
        <p:nvSpPr>
          <p:cNvPr id="15" name="Platshållare för innehåll 4">
            <a:extLst>
              <a:ext uri="{FF2B5EF4-FFF2-40B4-BE49-F238E27FC236}">
                <a16:creationId xmlns:a16="http://schemas.microsoft.com/office/drawing/2014/main" id="{6780B6E2-0B1E-4713-B33C-D9F0B7CDE7AA}"/>
              </a:ext>
            </a:extLst>
          </p:cNvPr>
          <p:cNvSpPr txBox="1">
            <a:spLocks/>
          </p:cNvSpPr>
          <p:nvPr/>
        </p:nvSpPr>
        <p:spPr>
          <a:xfrm>
            <a:off x="1135879" y="2025878"/>
            <a:ext cx="7560222" cy="36972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2667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Vilka författningar och andra regelverk styr?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Den enskildes rätt till inflytande, delaktighet och skydd för sin integritet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Tystnadsplikt och sekretess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Dokumentation och journalföring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Direktåtkomst och sammanhållen journalföring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Informationsdelning vid inskrivning och utskrivning från slutenvård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Sammanhållen individuell plan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658255F-EE99-47AB-8712-2E94DDBC2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18263">
            <a:off x="8457295" y="2062614"/>
            <a:ext cx="2402205" cy="3843528"/>
          </a:xfrm>
          <a:prstGeom prst="rect">
            <a:avLst/>
          </a:prstGeom>
          <a:ln>
            <a:solidFill>
              <a:srgbClr val="D6366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66879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 5">
            <a:extLst>
              <a:ext uri="{FF2B5EF4-FFF2-40B4-BE49-F238E27FC236}">
                <a16:creationId xmlns:a16="http://schemas.microsoft.com/office/drawing/2014/main" id="{346D5939-131F-47BF-83A6-A62FFD55D0FB}"/>
              </a:ext>
            </a:extLst>
          </p:cNvPr>
          <p:cNvGrpSpPr/>
          <p:nvPr/>
        </p:nvGrpSpPr>
        <p:grpSpPr>
          <a:xfrm>
            <a:off x="8270345" y="1834817"/>
            <a:ext cx="2402205" cy="3843528"/>
            <a:chOff x="8457295" y="2062614"/>
            <a:chExt cx="2402205" cy="3843528"/>
          </a:xfrm>
        </p:grpSpPr>
        <p:pic>
          <p:nvPicPr>
            <p:cNvPr id="3" name="Bildobjekt 2">
              <a:extLst>
                <a:ext uri="{FF2B5EF4-FFF2-40B4-BE49-F238E27FC236}">
                  <a16:creationId xmlns:a16="http://schemas.microsoft.com/office/drawing/2014/main" id="{344762FF-1533-4FC5-A8B9-FD0922EAB0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18263">
              <a:off x="8457295" y="2062614"/>
              <a:ext cx="2402205" cy="3843528"/>
            </a:xfrm>
            <a:prstGeom prst="rect">
              <a:avLst/>
            </a:prstGeom>
            <a:ln>
              <a:solidFill>
                <a:srgbClr val="D63667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C35FD67F-301B-4106-B30F-822546FF81B6}"/>
                </a:ext>
              </a:extLst>
            </p:cNvPr>
            <p:cNvSpPr/>
            <p:nvPr/>
          </p:nvSpPr>
          <p:spPr>
            <a:xfrm rot="822689">
              <a:off x="8575783" y="3105784"/>
              <a:ext cx="2108881" cy="1480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pic>
        <p:nvPicPr>
          <p:cNvPr id="2" name="Bildobjekt 1">
            <a:extLst>
              <a:ext uri="{FF2B5EF4-FFF2-40B4-BE49-F238E27FC236}">
                <a16:creationId xmlns:a16="http://schemas.microsoft.com/office/drawing/2014/main" id="{80B62BEE-1E6B-460D-B71F-C8AA02F084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132" y="1548557"/>
            <a:ext cx="5552936" cy="2011597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2FCAFB40-822B-44C3-B20F-2F8E2C3A775C}"/>
              </a:ext>
            </a:extLst>
          </p:cNvPr>
          <p:cNvSpPr txBox="1"/>
          <p:nvPr/>
        </p:nvSpPr>
        <p:spPr>
          <a:xfrm rot="523514">
            <a:off x="8441488" y="3161696"/>
            <a:ext cx="2003569" cy="687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sv-SE" sz="800" b="1" i="1" spc="25" dirty="0">
                <a:effectLst/>
                <a:latin typeface="Segoe UI Semilight" panose="020B0402040204020203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Struktur för samverkan e-hälsa </a:t>
            </a:r>
            <a:endParaRPr lang="sv-SE" sz="800" spc="75" dirty="0">
              <a:effectLst/>
              <a:latin typeface="Segoe UI Semilight" panose="020B0402040204020203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v-SE" sz="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Beskrivning av processer, roller och forum</a:t>
            </a:r>
          </a:p>
          <a:p>
            <a:pPr>
              <a:spcAft>
                <a:spcPts val="0"/>
              </a:spcAft>
            </a:pPr>
            <a:endParaRPr lang="sv-SE" sz="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800" dirty="0"/>
              <a:t>2019-10-09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190DD801-473F-47BF-A296-841184A480B7}"/>
              </a:ext>
            </a:extLst>
          </p:cNvPr>
          <p:cNvSpPr txBox="1">
            <a:spLocks/>
          </p:cNvSpPr>
          <p:nvPr/>
        </p:nvSpPr>
        <p:spPr>
          <a:xfrm>
            <a:off x="461708" y="369915"/>
            <a:ext cx="7436965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Struktur för samverkan digitalt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D20893A-4C44-4407-AFEE-C0E86FDB3934}"/>
              </a:ext>
            </a:extLst>
          </p:cNvPr>
          <p:cNvSpPr txBox="1"/>
          <p:nvPr/>
        </p:nvSpPr>
        <p:spPr>
          <a:xfrm>
            <a:off x="4173409" y="4285704"/>
            <a:ext cx="38058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Framtagande av beslutsunderlag för finansiering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Process för beslutsunderlag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Principer för finansiering av anskaffning och utveckling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Behov av strategisk inriktning för e-hälsa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Process för beslutsunderlag</a:t>
            </a:r>
            <a:r>
              <a:rPr lang="sv-SE" dirty="0"/>
              <a:t>	</a:t>
            </a:r>
          </a:p>
          <a:p>
            <a:endParaRPr lang="sv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8F2E112E-1EA9-4726-81F7-FCC5A2AB725B}"/>
              </a:ext>
            </a:extLst>
          </p:cNvPr>
          <p:cNvSpPr txBox="1"/>
          <p:nvPr/>
        </p:nvSpPr>
        <p:spPr>
          <a:xfrm>
            <a:off x="384218" y="3890077"/>
            <a:ext cx="38864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Roller och forum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Behov identifieras och förmedlas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Sammanställning och hantering av samlat kommunalt behov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Behov som kan kopplas till befintligt digitalt stöd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Behov som saknar digitalt stöd eller där osäkerhet råder om lämpligt stöd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35093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">
            <a:extLst>
              <a:ext uri="{FF2B5EF4-FFF2-40B4-BE49-F238E27FC236}">
                <a16:creationId xmlns:a16="http://schemas.microsoft.com/office/drawing/2014/main" id="{5A38792A-F56D-4AA3-BE4B-736A86C49886}"/>
              </a:ext>
            </a:extLst>
          </p:cNvPr>
          <p:cNvGrpSpPr/>
          <p:nvPr/>
        </p:nvGrpSpPr>
        <p:grpSpPr>
          <a:xfrm>
            <a:off x="8086655" y="827869"/>
            <a:ext cx="2402205" cy="3843528"/>
            <a:chOff x="8457295" y="2062614"/>
            <a:chExt cx="2402205" cy="3843528"/>
          </a:xfrm>
        </p:grpSpPr>
        <p:pic>
          <p:nvPicPr>
            <p:cNvPr id="3" name="Bildobjekt 2">
              <a:extLst>
                <a:ext uri="{FF2B5EF4-FFF2-40B4-BE49-F238E27FC236}">
                  <a16:creationId xmlns:a16="http://schemas.microsoft.com/office/drawing/2014/main" id="{CBD3BAE8-B5C5-4E86-A67F-99D4891F4B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18263">
              <a:off x="8457295" y="2062614"/>
              <a:ext cx="2402205" cy="3843528"/>
            </a:xfrm>
            <a:prstGeom prst="rect">
              <a:avLst/>
            </a:prstGeom>
            <a:ln>
              <a:solidFill>
                <a:srgbClr val="D63667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4" name="Rektangel 3">
              <a:extLst>
                <a:ext uri="{FF2B5EF4-FFF2-40B4-BE49-F238E27FC236}">
                  <a16:creationId xmlns:a16="http://schemas.microsoft.com/office/drawing/2014/main" id="{4A4CAE22-4E42-4387-95F9-4DED21429159}"/>
                </a:ext>
              </a:extLst>
            </p:cNvPr>
            <p:cNvSpPr/>
            <p:nvPr/>
          </p:nvSpPr>
          <p:spPr>
            <a:xfrm rot="822689">
              <a:off x="8575783" y="3105784"/>
              <a:ext cx="2108881" cy="1480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5" name="textruta 4">
            <a:extLst>
              <a:ext uri="{FF2B5EF4-FFF2-40B4-BE49-F238E27FC236}">
                <a16:creationId xmlns:a16="http://schemas.microsoft.com/office/drawing/2014/main" id="{25D726CA-BE61-4998-B2B8-D5ACB43C2714}"/>
              </a:ext>
            </a:extLst>
          </p:cNvPr>
          <p:cNvSpPr txBox="1"/>
          <p:nvPr/>
        </p:nvSpPr>
        <p:spPr>
          <a:xfrm rot="523514">
            <a:off x="8285754" y="1269869"/>
            <a:ext cx="2041406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sv-SE" sz="800" b="1" i="1" spc="25" dirty="0">
                <a:effectLst/>
                <a:latin typeface="Segoe UI Semilight" panose="020B0402040204020203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Förstudierapport</a:t>
            </a:r>
          </a:p>
          <a:p>
            <a:pPr>
              <a:spcAft>
                <a:spcPts val="800"/>
              </a:spcAft>
            </a:pPr>
            <a:r>
              <a:rPr lang="sv-SE" sz="800" b="1" i="1" spc="25" dirty="0">
                <a:effectLst/>
                <a:latin typeface="Segoe UI Semilight" panose="020B0402040204020203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Hur möter Skånes kommuner framtidens behov av informationsutbyte mellan huvudmän vid vårdövergångar och delade processer.</a:t>
            </a:r>
          </a:p>
          <a:p>
            <a:pPr>
              <a:spcAft>
                <a:spcPts val="800"/>
              </a:spcAft>
            </a:pPr>
            <a:r>
              <a:rPr lang="sv-SE" sz="800" b="1" i="1" spc="25" dirty="0">
                <a:effectLst/>
                <a:latin typeface="Segoe UI Semilight" panose="020B0402040204020203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2020-05-14</a:t>
            </a:r>
            <a:endParaRPr lang="sv-SE" sz="80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4C7FF7C3-C349-451A-BF4F-EBE838FA71AD}"/>
              </a:ext>
            </a:extLst>
          </p:cNvPr>
          <p:cNvSpPr/>
          <p:nvPr/>
        </p:nvSpPr>
        <p:spPr>
          <a:xfrm rot="439866">
            <a:off x="10318850" y="1017993"/>
            <a:ext cx="386649" cy="374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7268A4D6-2957-493A-BE1F-39B77BCD734A}"/>
              </a:ext>
            </a:extLst>
          </p:cNvPr>
          <p:cNvSpPr/>
          <p:nvPr/>
        </p:nvSpPr>
        <p:spPr>
          <a:xfrm rot="482221">
            <a:off x="7941603" y="4132660"/>
            <a:ext cx="2116183" cy="4789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2B2B8A15-C6C0-4EAF-BA7D-1CE52978EA53}"/>
              </a:ext>
            </a:extLst>
          </p:cNvPr>
          <p:cNvSpPr/>
          <p:nvPr/>
        </p:nvSpPr>
        <p:spPr>
          <a:xfrm rot="439866">
            <a:off x="8362816" y="758602"/>
            <a:ext cx="620781" cy="374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3CA2A87B-6E16-4A54-A121-7454B17A1A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01199">
            <a:off x="8454448" y="833244"/>
            <a:ext cx="744369" cy="215675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E2435A6C-7032-45D3-9AFF-18785A2B7C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4428" y="2161554"/>
            <a:ext cx="3078747" cy="4291956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28C5C6D-E7DA-47F7-BFCA-B24B3B49AB70}"/>
              </a:ext>
            </a:extLst>
          </p:cNvPr>
          <p:cNvSpPr txBox="1"/>
          <p:nvPr/>
        </p:nvSpPr>
        <p:spPr>
          <a:xfrm>
            <a:off x="3005510" y="3786788"/>
            <a:ext cx="54372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Sammanfattning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Open Sans ExtraBold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prstClr val="black"/>
                </a:solidFill>
                <a:latin typeface="Open Sans"/>
              </a:rPr>
              <a:t>Egen integrationslösning -  i nuläget nej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prstClr val="black"/>
                </a:solidFill>
                <a:latin typeface="Open Sans"/>
              </a:rPr>
              <a:t>Fokus på redan befintliga nationella och regionala lösningar.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prstClr val="black"/>
              </a:solidFill>
              <a:latin typeface="Open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prstClr val="black"/>
                </a:solidFill>
                <a:latin typeface="Open Sans"/>
              </a:rPr>
              <a:t>Nationell patientöversikt (NPÖ)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prstClr val="black"/>
                </a:solidFill>
                <a:latin typeface="Open Sans"/>
              </a:rPr>
              <a:t>Säker digital kommunikation (SDK)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prstClr val="black"/>
                </a:solidFill>
                <a:latin typeface="Open Sans"/>
              </a:rPr>
              <a:t>Mina planer  </a:t>
            </a:r>
          </a:p>
        </p:txBody>
      </p:sp>
      <p:sp>
        <p:nvSpPr>
          <p:cNvPr id="9" name="Platshållare för text 4">
            <a:extLst>
              <a:ext uri="{FF2B5EF4-FFF2-40B4-BE49-F238E27FC236}">
                <a16:creationId xmlns:a16="http://schemas.microsoft.com/office/drawing/2014/main" id="{C6B95A23-8D88-481A-B92A-118AC1129198}"/>
              </a:ext>
            </a:extLst>
          </p:cNvPr>
          <p:cNvSpPr txBox="1">
            <a:spLocks/>
          </p:cNvSpPr>
          <p:nvPr/>
        </p:nvSpPr>
        <p:spPr>
          <a:xfrm>
            <a:off x="651873" y="1753158"/>
            <a:ext cx="8174759" cy="4149437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Omfattning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Open Sans ExtraBold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Verksamhetsbehov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Informationsmängder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Tekniska lösningar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Möjlig implementation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Kostnadsanalys</a:t>
            </a:r>
            <a:endParaRPr kumimoji="0" lang="en-SE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Open Sans ExtraBold"/>
              <a:ea typeface="+mn-ea"/>
              <a:cs typeface="+mn-cs"/>
            </a:endParaRPr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CEA70360-39DB-4498-80EE-BC22D730E9CD}"/>
              </a:ext>
            </a:extLst>
          </p:cNvPr>
          <p:cNvSpPr txBox="1">
            <a:spLocks/>
          </p:cNvSpPr>
          <p:nvPr/>
        </p:nvSpPr>
        <p:spPr>
          <a:xfrm>
            <a:off x="412748" y="173487"/>
            <a:ext cx="7796887" cy="1325563"/>
          </a:xfrm>
          <a:prstGeom prst="rect">
            <a:avLst/>
          </a:prstGeom>
        </p:spPr>
        <p:txBody>
          <a:bodyPr vert="horz" lIns="0" tIns="0" rIns="0" bIns="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 förstudier – Framtida behov och Kommungemensamma integrationslösningar   </a:t>
            </a:r>
          </a:p>
        </p:txBody>
      </p:sp>
    </p:spTree>
    <p:extLst>
      <p:ext uri="{BB962C8B-B14F-4D97-AF65-F5344CB8AC3E}">
        <p14:creationId xmlns:p14="http://schemas.microsoft.com/office/powerpoint/2010/main" val="59084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">
            <a:extLst>
              <a:ext uri="{FF2B5EF4-FFF2-40B4-BE49-F238E27FC236}">
                <a16:creationId xmlns:a16="http://schemas.microsoft.com/office/drawing/2014/main" id="{5A38792A-F56D-4AA3-BE4B-736A86C49886}"/>
              </a:ext>
            </a:extLst>
          </p:cNvPr>
          <p:cNvGrpSpPr/>
          <p:nvPr/>
        </p:nvGrpSpPr>
        <p:grpSpPr>
          <a:xfrm>
            <a:off x="8313692" y="1850681"/>
            <a:ext cx="2402205" cy="3843528"/>
            <a:chOff x="8457295" y="2062614"/>
            <a:chExt cx="2402205" cy="3843528"/>
          </a:xfrm>
        </p:grpSpPr>
        <p:pic>
          <p:nvPicPr>
            <p:cNvPr id="3" name="Bildobjekt 2">
              <a:extLst>
                <a:ext uri="{FF2B5EF4-FFF2-40B4-BE49-F238E27FC236}">
                  <a16:creationId xmlns:a16="http://schemas.microsoft.com/office/drawing/2014/main" id="{CBD3BAE8-B5C5-4E86-A67F-99D4891F4B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18263">
              <a:off x="8457295" y="2062614"/>
              <a:ext cx="2402205" cy="3843528"/>
            </a:xfrm>
            <a:prstGeom prst="rect">
              <a:avLst/>
            </a:prstGeom>
            <a:ln>
              <a:solidFill>
                <a:srgbClr val="D63667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4" name="Rektangel 3">
              <a:extLst>
                <a:ext uri="{FF2B5EF4-FFF2-40B4-BE49-F238E27FC236}">
                  <a16:creationId xmlns:a16="http://schemas.microsoft.com/office/drawing/2014/main" id="{4A4CAE22-4E42-4387-95F9-4DED21429159}"/>
                </a:ext>
              </a:extLst>
            </p:cNvPr>
            <p:cNvSpPr/>
            <p:nvPr/>
          </p:nvSpPr>
          <p:spPr>
            <a:xfrm rot="822689">
              <a:off x="8575783" y="3105784"/>
              <a:ext cx="2108881" cy="1480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5" name="textruta 4">
            <a:extLst>
              <a:ext uri="{FF2B5EF4-FFF2-40B4-BE49-F238E27FC236}">
                <a16:creationId xmlns:a16="http://schemas.microsoft.com/office/drawing/2014/main" id="{25D726CA-BE61-4998-B2B8-D5ACB43C2714}"/>
              </a:ext>
            </a:extLst>
          </p:cNvPr>
          <p:cNvSpPr txBox="1"/>
          <p:nvPr/>
        </p:nvSpPr>
        <p:spPr>
          <a:xfrm rot="523514">
            <a:off x="8441488" y="3110400"/>
            <a:ext cx="2003569" cy="789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sv-SE" sz="800" b="1" i="1" spc="25" dirty="0">
                <a:effectLst/>
                <a:latin typeface="Segoe UI Semilight" panose="020B0402040204020203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Rapport</a:t>
            </a:r>
          </a:p>
          <a:p>
            <a:pPr>
              <a:spcAft>
                <a:spcPts val="800"/>
              </a:spcAft>
            </a:pPr>
            <a:r>
              <a:rPr lang="sv-SE" sz="800" b="1" i="1" spc="25" dirty="0">
                <a:effectLst/>
                <a:latin typeface="Segoe UI Semilight" panose="020B0402040204020203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Digitalt stöd för samverkan om sjukvård och rehabilitering i hemmet</a:t>
            </a:r>
            <a:endParaRPr lang="sv-SE" sz="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800" dirty="0"/>
              <a:t>2021-04-28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728C5C6D-E7DA-47F7-BFCA-B24B3B49AB70}"/>
              </a:ext>
            </a:extLst>
          </p:cNvPr>
          <p:cNvSpPr txBox="1"/>
          <p:nvPr/>
        </p:nvSpPr>
        <p:spPr>
          <a:xfrm>
            <a:off x="3900788" y="4138725"/>
            <a:ext cx="4385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Sammanfattning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Open Sans ExtraBold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prstClr val="black"/>
                </a:solidFill>
                <a:latin typeface="Open Sans"/>
              </a:rPr>
              <a:t>Mina planer rekommenderas som fortsatt gemensamt systemstöd  </a:t>
            </a:r>
          </a:p>
        </p:txBody>
      </p:sp>
      <p:sp>
        <p:nvSpPr>
          <p:cNvPr id="9" name="Platshållare för text 4">
            <a:extLst>
              <a:ext uri="{FF2B5EF4-FFF2-40B4-BE49-F238E27FC236}">
                <a16:creationId xmlns:a16="http://schemas.microsoft.com/office/drawing/2014/main" id="{C6B95A23-8D88-481A-B92A-118AC1129198}"/>
              </a:ext>
            </a:extLst>
          </p:cNvPr>
          <p:cNvSpPr txBox="1">
            <a:spLocks/>
          </p:cNvSpPr>
          <p:nvPr/>
        </p:nvSpPr>
        <p:spPr>
          <a:xfrm>
            <a:off x="1028125" y="1889662"/>
            <a:ext cx="8174759" cy="4149437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Omfattning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Open Sans ExtraBold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Kartläggning av förmågor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Mappning mot systemstöd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Rekommendation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800" dirty="0">
                <a:solidFill>
                  <a:sysClr val="windowText" lastClr="000000"/>
                </a:solidFill>
                <a:latin typeface="Open Sans ExtraBold"/>
              </a:rPr>
              <a:t>Förutsättningar för fortsatt arbete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Open Sans ExtraBold"/>
              <a:ea typeface="+mn-ea"/>
              <a:cs typeface="+mn-cs"/>
            </a:endParaRPr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CEA70360-39DB-4498-80EE-BC22D730E9CD}"/>
              </a:ext>
            </a:extLst>
          </p:cNvPr>
          <p:cNvSpPr txBox="1">
            <a:spLocks/>
          </p:cNvSpPr>
          <p:nvPr/>
        </p:nvSpPr>
        <p:spPr>
          <a:xfrm>
            <a:off x="547935" y="253227"/>
            <a:ext cx="9135138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Digitalt stöd för samverkan om sjukvård och rehabilitering i hemmet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7268A4D6-2957-493A-BE1F-39B77BCD734A}"/>
              </a:ext>
            </a:extLst>
          </p:cNvPr>
          <p:cNvSpPr/>
          <p:nvPr/>
        </p:nvSpPr>
        <p:spPr>
          <a:xfrm rot="482221">
            <a:off x="8168640" y="5155472"/>
            <a:ext cx="2116183" cy="4789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2B2B8A15-C6C0-4EAF-BA7D-1CE52978EA53}"/>
              </a:ext>
            </a:extLst>
          </p:cNvPr>
          <p:cNvSpPr/>
          <p:nvPr/>
        </p:nvSpPr>
        <p:spPr>
          <a:xfrm rot="439866">
            <a:off x="8589853" y="1781414"/>
            <a:ext cx="620781" cy="374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4944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 2">
            <a:extLst>
              <a:ext uri="{FF2B5EF4-FFF2-40B4-BE49-F238E27FC236}">
                <a16:creationId xmlns:a16="http://schemas.microsoft.com/office/drawing/2014/main" id="{831A4265-43D3-49BC-BB73-B934FEBB9166}"/>
              </a:ext>
            </a:extLst>
          </p:cNvPr>
          <p:cNvGrpSpPr/>
          <p:nvPr/>
        </p:nvGrpSpPr>
        <p:grpSpPr>
          <a:xfrm>
            <a:off x="8047921" y="1762524"/>
            <a:ext cx="2869587" cy="3915821"/>
            <a:chOff x="8047921" y="1762524"/>
            <a:chExt cx="2869587" cy="3915821"/>
          </a:xfrm>
        </p:grpSpPr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EED5676D-B388-4E33-8265-EE24647F4420}"/>
                </a:ext>
              </a:extLst>
            </p:cNvPr>
            <p:cNvGrpSpPr/>
            <p:nvPr/>
          </p:nvGrpSpPr>
          <p:grpSpPr>
            <a:xfrm>
              <a:off x="8270345" y="1834817"/>
              <a:ext cx="2402205" cy="3843528"/>
              <a:chOff x="8457295" y="2062614"/>
              <a:chExt cx="2402205" cy="3843528"/>
            </a:xfrm>
          </p:grpSpPr>
          <p:pic>
            <p:nvPicPr>
              <p:cNvPr id="5" name="Bildobjekt 4">
                <a:extLst>
                  <a:ext uri="{FF2B5EF4-FFF2-40B4-BE49-F238E27FC236}">
                    <a16:creationId xmlns:a16="http://schemas.microsoft.com/office/drawing/2014/main" id="{89642BCB-8463-4C88-82EA-FEA1F84957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518263">
                <a:off x="8457295" y="2062614"/>
                <a:ext cx="2402205" cy="3843528"/>
              </a:xfrm>
              <a:prstGeom prst="rect">
                <a:avLst/>
              </a:prstGeom>
              <a:ln>
                <a:solidFill>
                  <a:srgbClr val="D63667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6" name="Rektangel 5">
                <a:extLst>
                  <a:ext uri="{FF2B5EF4-FFF2-40B4-BE49-F238E27FC236}">
                    <a16:creationId xmlns:a16="http://schemas.microsoft.com/office/drawing/2014/main" id="{58AD312B-060B-4355-9A2F-3295DBAA2B95}"/>
                  </a:ext>
                </a:extLst>
              </p:cNvPr>
              <p:cNvSpPr/>
              <p:nvPr/>
            </p:nvSpPr>
            <p:spPr>
              <a:xfrm rot="822689">
                <a:off x="8575783" y="3105784"/>
                <a:ext cx="2108881" cy="148045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" name="Rektangel 1">
              <a:extLst>
                <a:ext uri="{FF2B5EF4-FFF2-40B4-BE49-F238E27FC236}">
                  <a16:creationId xmlns:a16="http://schemas.microsoft.com/office/drawing/2014/main" id="{7FC230E9-F200-489D-9A9F-9EFD08BBC3E0}"/>
                </a:ext>
              </a:extLst>
            </p:cNvPr>
            <p:cNvSpPr/>
            <p:nvPr/>
          </p:nvSpPr>
          <p:spPr>
            <a:xfrm rot="653663">
              <a:off x="8570489" y="1762524"/>
              <a:ext cx="658678" cy="371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2FD0352F-C450-4A4D-827A-8B55316FAB7E}"/>
                </a:ext>
              </a:extLst>
            </p:cNvPr>
            <p:cNvSpPr/>
            <p:nvPr/>
          </p:nvSpPr>
          <p:spPr>
            <a:xfrm rot="677552">
              <a:off x="10258830" y="2007397"/>
              <a:ext cx="658678" cy="371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2695C30-9984-4AD5-8663-8F08753F2AD9}"/>
                </a:ext>
              </a:extLst>
            </p:cNvPr>
            <p:cNvSpPr/>
            <p:nvPr/>
          </p:nvSpPr>
          <p:spPr>
            <a:xfrm rot="556235">
              <a:off x="8047921" y="5247957"/>
              <a:ext cx="2295928" cy="371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7" name="textruta 6">
            <a:extLst>
              <a:ext uri="{FF2B5EF4-FFF2-40B4-BE49-F238E27FC236}">
                <a16:creationId xmlns:a16="http://schemas.microsoft.com/office/drawing/2014/main" id="{7AE47B11-7594-4F23-93E9-E7DAAB5F8B45}"/>
              </a:ext>
            </a:extLst>
          </p:cNvPr>
          <p:cNvSpPr txBox="1"/>
          <p:nvPr/>
        </p:nvSpPr>
        <p:spPr>
          <a:xfrm rot="523514">
            <a:off x="8371816" y="3187730"/>
            <a:ext cx="2003569" cy="2359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sv-SE" sz="800" b="1" i="1" spc="25" dirty="0">
                <a:effectLst/>
                <a:latin typeface="Segoe UI Semilight" panose="020B0402040204020203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Förstudie</a:t>
            </a:r>
          </a:p>
          <a:p>
            <a:pPr>
              <a:spcAft>
                <a:spcPts val="800"/>
              </a:spcAft>
            </a:pPr>
            <a:r>
              <a:rPr lang="sv-SE" sz="800" b="1" i="1" spc="25" dirty="0">
                <a:effectLst/>
                <a:latin typeface="Segoe UI Semilight" panose="020B0402040204020203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Mobil digital lösning för informationsdelning inom regionala och kommunala vårdaktörer</a:t>
            </a:r>
            <a:endParaRPr lang="sv-SE" sz="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800" dirty="0"/>
              <a:t>2021-05-05</a:t>
            </a:r>
          </a:p>
          <a:p>
            <a:endParaRPr lang="sv-SE" sz="800" dirty="0"/>
          </a:p>
          <a:p>
            <a:endParaRPr lang="sv-SE" sz="800" dirty="0"/>
          </a:p>
          <a:p>
            <a:endParaRPr lang="sv-SE" sz="800" dirty="0"/>
          </a:p>
          <a:p>
            <a:endParaRPr lang="sv-SE" sz="800" dirty="0"/>
          </a:p>
          <a:p>
            <a:endParaRPr lang="sv-SE" sz="800" dirty="0"/>
          </a:p>
          <a:p>
            <a:endParaRPr lang="sv-SE" sz="800" dirty="0"/>
          </a:p>
          <a:p>
            <a:endParaRPr lang="sv-SE" sz="800" dirty="0"/>
          </a:p>
          <a:p>
            <a:endParaRPr lang="sv-SE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600" dirty="0"/>
              <a:t>Region Skåne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600" dirty="0"/>
              <a:t>Skånes kommuner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600" dirty="0"/>
              <a:t>Västra götalandsregionen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600" dirty="0" err="1"/>
              <a:t>VästKom</a:t>
            </a:r>
            <a:endParaRPr lang="sv-SE" sz="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600" dirty="0"/>
              <a:t>Region Örebro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061F190-A64C-4489-AF87-E446E78E8F35}"/>
              </a:ext>
            </a:extLst>
          </p:cNvPr>
          <p:cNvSpPr txBox="1"/>
          <p:nvPr/>
        </p:nvSpPr>
        <p:spPr>
          <a:xfrm>
            <a:off x="1146635" y="1751854"/>
            <a:ext cx="693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latin typeface="Calibri" panose="020F0502020204030204" pitchFamily="34" charset="0"/>
                <a:cs typeface="Calibri" panose="020F0502020204030204" pitchFamily="34" charset="0"/>
              </a:rPr>
              <a:t>Målbild </a:t>
            </a:r>
          </a:p>
          <a:p>
            <a:r>
              <a:rPr lang="sv-SE" sz="1600" dirty="0">
                <a:latin typeface="Calibri" panose="020F0502020204030204" pitchFamily="34" charset="0"/>
                <a:cs typeface="Calibri" panose="020F0502020204030204" pitchFamily="34" charset="0"/>
              </a:rPr>
              <a:t>• Vid akuta bedömningar har samtliga aktörer inom kommunal och regional hälso- och sjukvård (inklusive ambulansen, akutmottagningen, distriktsläkaren) tillgång till adekvat och uppdaterad information om patienten för att kunna göra rätt bedömningar och prioriteringar för beslut om fortsatt vård och behandling</a:t>
            </a:r>
          </a:p>
          <a:p>
            <a:r>
              <a:rPr lang="sv-SE" sz="1600" dirty="0">
                <a:latin typeface="Calibri" panose="020F0502020204030204" pitchFamily="34" charset="0"/>
                <a:cs typeface="Calibri" panose="020F0502020204030204" pitchFamily="34" charset="0"/>
              </a:rPr>
              <a:t>• Bättre arbetsmiljö och tidsbesparing för medarbetare genom minskad dubbeldokumentation</a:t>
            </a:r>
          </a:p>
          <a:p>
            <a:r>
              <a:rPr lang="sv-SE" sz="1600" dirty="0">
                <a:latin typeface="Calibri" panose="020F0502020204030204" pitchFamily="34" charset="0"/>
                <a:cs typeface="Calibri" panose="020F0502020204030204" pitchFamily="34" charset="0"/>
              </a:rPr>
              <a:t>• Kvalitetssäkrad bedömning av patientens medicinska tillstånd</a:t>
            </a:r>
          </a:p>
          <a:p>
            <a:r>
              <a:rPr lang="sv-SE" sz="1600" dirty="0">
                <a:latin typeface="Calibri" panose="020F0502020204030204" pitchFamily="34" charset="0"/>
                <a:cs typeface="Calibri" panose="020F0502020204030204" pitchFamily="34" charset="0"/>
              </a:rPr>
              <a:t>• Stärkta förutsättningar och struktur för kommunikation och samverkan i alla led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9A612091-3E99-4EAF-BD78-B9F3B91BD0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86036">
            <a:off x="8688037" y="1875589"/>
            <a:ext cx="673890" cy="365024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E1409F6F-DBEC-479B-8F9A-4A88A5490A00}"/>
              </a:ext>
            </a:extLst>
          </p:cNvPr>
          <p:cNvSpPr txBox="1"/>
          <p:nvPr/>
        </p:nvSpPr>
        <p:spPr>
          <a:xfrm>
            <a:off x="739309" y="4418009"/>
            <a:ext cx="64792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latin typeface="Calibri" panose="020F0502020204030204" pitchFamily="34" charset="0"/>
                <a:cs typeface="Calibri" panose="020F0502020204030204" pitchFamily="34" charset="0"/>
              </a:rPr>
              <a:t>Förslag framåt:</a:t>
            </a:r>
            <a:endParaRPr lang="sv-S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1600" dirty="0">
                <a:latin typeface="Calibri" panose="020F0502020204030204" pitchFamily="34" charset="0"/>
                <a:cs typeface="Calibri" panose="020F0502020204030204" pitchFamily="34" charset="0"/>
              </a:rPr>
              <a:t>att </a:t>
            </a:r>
            <a:r>
              <a:rPr lang="sv-SE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ViSam-appen</a:t>
            </a:r>
            <a:r>
              <a:rPr lang="sv-SE" sz="1600" dirty="0">
                <a:latin typeface="Calibri" panose="020F0502020204030204" pitchFamily="34" charset="0"/>
                <a:cs typeface="Calibri" panose="020F0502020204030204" pitchFamily="34" charset="0"/>
              </a:rPr>
              <a:t> görs om till en webbapplikation med säker autentisering och inloggning, enligt utredningens förslag, för att möjliggöra delning av information över vårdgränser och integration mot journalsystem. Utvecklingskostnaden beräknas vara 10 Mkr.</a:t>
            </a:r>
          </a:p>
        </p:txBody>
      </p:sp>
      <p:sp>
        <p:nvSpPr>
          <p:cNvPr id="15" name="Rubrik 1">
            <a:extLst>
              <a:ext uri="{FF2B5EF4-FFF2-40B4-BE49-F238E27FC236}">
                <a16:creationId xmlns:a16="http://schemas.microsoft.com/office/drawing/2014/main" id="{6BD39CBB-2E30-43FB-B490-DF868F155AF8}"/>
              </a:ext>
            </a:extLst>
          </p:cNvPr>
          <p:cNvSpPr txBox="1">
            <a:spLocks/>
          </p:cNvSpPr>
          <p:nvPr/>
        </p:nvSpPr>
        <p:spPr>
          <a:xfrm>
            <a:off x="461708" y="448294"/>
            <a:ext cx="9135138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6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Visam</a:t>
            </a:r>
            <a:r>
              <a:rPr kumimoji="0" lang="sv-SE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 – nationell tjänst?</a:t>
            </a:r>
          </a:p>
        </p:txBody>
      </p:sp>
    </p:spTree>
    <p:extLst>
      <p:ext uri="{BB962C8B-B14F-4D97-AF65-F5344CB8AC3E}">
        <p14:creationId xmlns:p14="http://schemas.microsoft.com/office/powerpoint/2010/main" val="2790250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FBCE98EC-F665-4CA3-9EA3-52B58F93A2C8}"/>
              </a:ext>
            </a:extLst>
          </p:cNvPr>
          <p:cNvSpPr txBox="1"/>
          <p:nvPr/>
        </p:nvSpPr>
        <p:spPr>
          <a:xfrm>
            <a:off x="1044644" y="1757584"/>
            <a:ext cx="7019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latin typeface="Calibri" panose="020F0502020204030204" pitchFamily="34" charset="0"/>
                <a:cs typeface="Calibri" panose="020F0502020204030204" pitchFamily="34" charset="0"/>
              </a:rPr>
              <a:t>Områden			Projektledarskap</a:t>
            </a:r>
          </a:p>
          <a:p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Nationell Patientöversikt	Skånes Kommuner</a:t>
            </a:r>
          </a:p>
          <a:p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Mina planer			Region Skåne</a:t>
            </a:r>
          </a:p>
          <a:p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Säker digital kommunikation	Gemensamt</a:t>
            </a:r>
          </a:p>
          <a:p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Visam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				?		</a:t>
            </a:r>
          </a:p>
          <a:p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1177 Vårdguiden – analys 	Skånes Kommuner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E8F50682-64DC-474A-923B-90CCA32D0713}"/>
              </a:ext>
            </a:extLst>
          </p:cNvPr>
          <p:cNvSpPr txBox="1">
            <a:spLocks/>
          </p:cNvSpPr>
          <p:nvPr/>
        </p:nvSpPr>
        <p:spPr>
          <a:xfrm>
            <a:off x="461708" y="448294"/>
            <a:ext cx="9135138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Strategi &amp; Handlingsplan  </a:t>
            </a: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F0A1098B-BC57-4EDC-A9D7-F675DEC0BDB0}"/>
              </a:ext>
            </a:extLst>
          </p:cNvPr>
          <p:cNvGrpSpPr/>
          <p:nvPr/>
        </p:nvGrpSpPr>
        <p:grpSpPr>
          <a:xfrm>
            <a:off x="8313692" y="1200441"/>
            <a:ext cx="2402205" cy="3843528"/>
            <a:chOff x="8457295" y="2062614"/>
            <a:chExt cx="2402205" cy="3843528"/>
          </a:xfrm>
        </p:grpSpPr>
        <p:pic>
          <p:nvPicPr>
            <p:cNvPr id="6" name="Bildobjekt 5">
              <a:extLst>
                <a:ext uri="{FF2B5EF4-FFF2-40B4-BE49-F238E27FC236}">
                  <a16:creationId xmlns:a16="http://schemas.microsoft.com/office/drawing/2014/main" id="{94F4E538-0540-4B83-BD7B-28070048BD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18263">
              <a:off x="8457295" y="2062614"/>
              <a:ext cx="2402205" cy="3843528"/>
            </a:xfrm>
            <a:prstGeom prst="rect">
              <a:avLst/>
            </a:prstGeom>
            <a:ln>
              <a:solidFill>
                <a:srgbClr val="D63667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7" name="Rektangel 6">
              <a:extLst>
                <a:ext uri="{FF2B5EF4-FFF2-40B4-BE49-F238E27FC236}">
                  <a16:creationId xmlns:a16="http://schemas.microsoft.com/office/drawing/2014/main" id="{DB2858B0-F0CC-4CB0-BB61-60F84AC02CE9}"/>
                </a:ext>
              </a:extLst>
            </p:cNvPr>
            <p:cNvSpPr/>
            <p:nvPr/>
          </p:nvSpPr>
          <p:spPr>
            <a:xfrm rot="822689">
              <a:off x="8575783" y="3105784"/>
              <a:ext cx="2108881" cy="1480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8" name="textruta 7">
            <a:extLst>
              <a:ext uri="{FF2B5EF4-FFF2-40B4-BE49-F238E27FC236}">
                <a16:creationId xmlns:a16="http://schemas.microsoft.com/office/drawing/2014/main" id="{D79D0AE1-507B-41E7-9269-B0C094810E33}"/>
              </a:ext>
            </a:extLst>
          </p:cNvPr>
          <p:cNvSpPr txBox="1"/>
          <p:nvPr/>
        </p:nvSpPr>
        <p:spPr>
          <a:xfrm rot="523514">
            <a:off x="8520908" y="1977136"/>
            <a:ext cx="2325015" cy="666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sv-SE" sz="800" b="1" i="1" spc="25" dirty="0">
                <a:latin typeface="Segoe UI Semilight" panose="020B0402040204020203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Strategi för Skånegemensam Digitalisering</a:t>
            </a:r>
            <a:endParaRPr lang="sv-SE" sz="800" b="1" i="1" spc="25" dirty="0">
              <a:effectLst/>
              <a:latin typeface="Segoe UI Semilight" panose="020B0402040204020203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v-SE" sz="800" b="1" i="1" spc="25" dirty="0">
                <a:effectLst/>
                <a:latin typeface="Segoe UI Semilight" panose="020B0402040204020203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Skåne Område hälsa</a:t>
            </a:r>
            <a:endParaRPr lang="sv-SE" sz="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sz="800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4DA6FA36-436D-4A30-BB0D-E3367724F43B}"/>
              </a:ext>
            </a:extLst>
          </p:cNvPr>
          <p:cNvSpPr/>
          <p:nvPr/>
        </p:nvSpPr>
        <p:spPr>
          <a:xfrm rot="482221">
            <a:off x="8168640" y="4505232"/>
            <a:ext cx="2116183" cy="4789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DEE34B31-7548-4C0C-97D8-D139CD3843BD}"/>
              </a:ext>
            </a:extLst>
          </p:cNvPr>
          <p:cNvSpPr/>
          <p:nvPr/>
        </p:nvSpPr>
        <p:spPr>
          <a:xfrm rot="439866">
            <a:off x="8589853" y="1131174"/>
            <a:ext cx="620781" cy="374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F41C5320-51A3-4D10-A8F5-9ED19CBEF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01199">
            <a:off x="8681485" y="1205816"/>
            <a:ext cx="744369" cy="215675"/>
          </a:xfrm>
          <a:prstGeom prst="rect">
            <a:avLst/>
          </a:prstGeom>
        </p:spPr>
      </p:pic>
      <p:grpSp>
        <p:nvGrpSpPr>
          <p:cNvPr id="22" name="Grupp 21">
            <a:extLst>
              <a:ext uri="{FF2B5EF4-FFF2-40B4-BE49-F238E27FC236}">
                <a16:creationId xmlns:a16="http://schemas.microsoft.com/office/drawing/2014/main" id="{65052973-C976-4CCB-B670-82B00DCECCC6}"/>
              </a:ext>
            </a:extLst>
          </p:cNvPr>
          <p:cNvGrpSpPr/>
          <p:nvPr/>
        </p:nvGrpSpPr>
        <p:grpSpPr>
          <a:xfrm>
            <a:off x="8354332" y="2744761"/>
            <a:ext cx="2402205" cy="3843528"/>
            <a:chOff x="8457295" y="2062614"/>
            <a:chExt cx="2402205" cy="3843528"/>
          </a:xfrm>
        </p:grpSpPr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EA4F09C8-2678-4711-8BF9-44A3F4E7C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18263">
              <a:off x="8457295" y="2062614"/>
              <a:ext cx="2402205" cy="3843528"/>
            </a:xfrm>
            <a:prstGeom prst="rect">
              <a:avLst/>
            </a:prstGeom>
            <a:ln>
              <a:solidFill>
                <a:srgbClr val="D63667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4" name="Rektangel 23">
              <a:extLst>
                <a:ext uri="{FF2B5EF4-FFF2-40B4-BE49-F238E27FC236}">
                  <a16:creationId xmlns:a16="http://schemas.microsoft.com/office/drawing/2014/main" id="{15E368EC-0AA1-4414-B447-E7062481E425}"/>
                </a:ext>
              </a:extLst>
            </p:cNvPr>
            <p:cNvSpPr/>
            <p:nvPr/>
          </p:nvSpPr>
          <p:spPr>
            <a:xfrm rot="822689">
              <a:off x="8575783" y="3105784"/>
              <a:ext cx="2108881" cy="1480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5" name="textruta 24">
            <a:extLst>
              <a:ext uri="{FF2B5EF4-FFF2-40B4-BE49-F238E27FC236}">
                <a16:creationId xmlns:a16="http://schemas.microsoft.com/office/drawing/2014/main" id="{AF6F88E9-64CF-4D28-89A8-FC2B81ADDE33}"/>
              </a:ext>
            </a:extLst>
          </p:cNvPr>
          <p:cNvSpPr txBox="1"/>
          <p:nvPr/>
        </p:nvSpPr>
        <p:spPr>
          <a:xfrm rot="523514">
            <a:off x="8482128" y="4230183"/>
            <a:ext cx="2003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sv-SE" sz="800" b="1" i="1" spc="25" dirty="0">
                <a:effectLst/>
                <a:latin typeface="Segoe UI Semilight" panose="020B0402040204020203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Handlingsplan för Skånegemensam Digitalisering Område Hälsa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F1DD3773-33C5-49C1-8841-DE11545A5523}"/>
              </a:ext>
            </a:extLst>
          </p:cNvPr>
          <p:cNvSpPr/>
          <p:nvPr/>
        </p:nvSpPr>
        <p:spPr>
          <a:xfrm rot="439866">
            <a:off x="10586527" y="2934885"/>
            <a:ext cx="386649" cy="374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1BA54149-C881-44FF-9C8A-88910A8CE184}"/>
              </a:ext>
            </a:extLst>
          </p:cNvPr>
          <p:cNvSpPr/>
          <p:nvPr/>
        </p:nvSpPr>
        <p:spPr>
          <a:xfrm rot="482221">
            <a:off x="8209280" y="6049552"/>
            <a:ext cx="2116183" cy="4789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F7A55F45-C1E6-4E49-85C1-6ABE8C4FE52C}"/>
              </a:ext>
            </a:extLst>
          </p:cNvPr>
          <p:cNvSpPr/>
          <p:nvPr/>
        </p:nvSpPr>
        <p:spPr>
          <a:xfrm rot="439866">
            <a:off x="8630493" y="2675494"/>
            <a:ext cx="620781" cy="374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9" name="Bildobjekt 28">
            <a:extLst>
              <a:ext uri="{FF2B5EF4-FFF2-40B4-BE49-F238E27FC236}">
                <a16:creationId xmlns:a16="http://schemas.microsoft.com/office/drawing/2014/main" id="{3F8EEE00-9C1C-49FA-9474-924D41F30D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01199">
            <a:off x="8722125" y="2750136"/>
            <a:ext cx="744369" cy="215675"/>
          </a:xfrm>
          <a:prstGeom prst="rect">
            <a:avLst/>
          </a:prstGeom>
        </p:spPr>
      </p:pic>
      <p:sp>
        <p:nvSpPr>
          <p:cNvPr id="30" name="textruta 29">
            <a:extLst>
              <a:ext uri="{FF2B5EF4-FFF2-40B4-BE49-F238E27FC236}">
                <a16:creationId xmlns:a16="http://schemas.microsoft.com/office/drawing/2014/main" id="{04C5596A-5777-4417-8B4B-910E54867D4A}"/>
              </a:ext>
            </a:extLst>
          </p:cNvPr>
          <p:cNvSpPr txBox="1"/>
          <p:nvPr/>
        </p:nvSpPr>
        <p:spPr>
          <a:xfrm>
            <a:off x="3437662" y="4528828"/>
            <a:ext cx="4480560" cy="2100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ts val="1500"/>
              </a:lnSpc>
            </a:pPr>
            <a:r>
              <a:rPr lang="sv-SE" sz="2400" b="1" dirty="0">
                <a:latin typeface="Calibri" panose="020F0502020204030204" pitchFamily="34" charset="0"/>
                <a:cs typeface="Calibri" panose="020F0502020204030204" pitchFamily="34" charset="0"/>
              </a:rPr>
              <a:t>Omfattning</a:t>
            </a:r>
          </a:p>
          <a:p>
            <a:pPr marL="0" lvl="1" indent="-285750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-285750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Förutsättningar</a:t>
            </a:r>
          </a:p>
          <a:p>
            <a:pPr marL="0" lvl="1" indent="-285750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-285750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Aktiviteter</a:t>
            </a:r>
          </a:p>
          <a:p>
            <a:pPr marL="0" lvl="1" indent="-285750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-285750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Tidsplan</a:t>
            </a:r>
          </a:p>
          <a:p>
            <a:pPr marL="0" lvl="1" indent="-285750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-285750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Budget och resurser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5441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̊rdsamverkan Skåne" id="{BDFE56B4-D865-904D-944B-50B29DA97DF2}" vid="{2268CEAC-C2AA-4C4C-AA46-740C7245D03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D9CBAA92EBB540A3FABF14850CC1B9" ma:contentTypeVersion="13" ma:contentTypeDescription="Skapa ett nytt dokument." ma:contentTypeScope="" ma:versionID="b209aa1701cfef93431d9aff2eddfed8">
  <xsd:schema xmlns:xsd="http://www.w3.org/2001/XMLSchema" xmlns:xs="http://www.w3.org/2001/XMLSchema" xmlns:p="http://schemas.microsoft.com/office/2006/metadata/properties" xmlns:ns3="0e94fb66-6b56-4cb1-83d0-38c28bb6a638" xmlns:ns4="c9e26513-fa5f-42ee-84b6-63002660a51a" targetNamespace="http://schemas.microsoft.com/office/2006/metadata/properties" ma:root="true" ma:fieldsID="f36d3060d29633d18fa9822a1155e1ec" ns3:_="" ns4:_="">
    <xsd:import namespace="0e94fb66-6b56-4cb1-83d0-38c28bb6a638"/>
    <xsd:import namespace="c9e26513-fa5f-42ee-84b6-63002660a51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94fb66-6b56-4cb1-83d0-38c28bb6a63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26513-fa5f-42ee-84b6-63002660a5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E1B822-E16C-470A-8027-97291763F6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B9E41B-6328-4BC5-A7DA-E4BBE633D71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5F21FC9-9D6B-4C1B-8B02-98A92DF729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94fb66-6b56-4cb1-83d0-38c28bb6a638"/>
    <ds:schemaRef ds:uri="c9e26513-fa5f-42ee-84b6-63002660a5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0</TotalTime>
  <Words>752</Words>
  <Application>Microsoft Office PowerPoint</Application>
  <PresentationFormat>Bredbild</PresentationFormat>
  <Paragraphs>143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Calibri</vt:lpstr>
      <vt:lpstr>Garamond</vt:lpstr>
      <vt:lpstr>Open Sans</vt:lpstr>
      <vt:lpstr>Open Sans ExtraBold</vt:lpstr>
      <vt:lpstr>Segoe UI Semilight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Hanna Nordehammar</dc:creator>
  <cp:lastModifiedBy>Fajersdotter Irene</cp:lastModifiedBy>
  <cp:revision>4</cp:revision>
  <dcterms:created xsi:type="dcterms:W3CDTF">2020-11-05T12:06:33Z</dcterms:created>
  <dcterms:modified xsi:type="dcterms:W3CDTF">2021-10-08T05:56:18Z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0x01010017D9CBAA92EBB540A3FABF14850CC1B9</vt:lpwstr>
  </property>
</Properties>
</file>