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0" r:id="rId2"/>
    <p:sldMasterId id="2147483681" r:id="rId3"/>
  </p:sldMasterIdLst>
  <p:notesMasterIdLst>
    <p:notesMasterId r:id="rId12"/>
  </p:notesMasterIdLst>
  <p:sldIdLst>
    <p:sldId id="684" r:id="rId4"/>
    <p:sldId id="340" r:id="rId5"/>
    <p:sldId id="685" r:id="rId6"/>
    <p:sldId id="686" r:id="rId7"/>
    <p:sldId id="687" r:id="rId8"/>
    <p:sldId id="689" r:id="rId9"/>
    <p:sldId id="688" r:id="rId10"/>
    <p:sldId id="691" r:id="rId11"/>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an der Schaaf Ann-Margrethe" initials="VdSA" lastIdx="1" clrIdx="0">
    <p:extLst>
      <p:ext uri="{19B8F6BF-5375-455C-9EA6-DF929625EA0E}">
        <p15:presenceInfo xmlns:p15="http://schemas.microsoft.com/office/powerpoint/2012/main" userId="S-1-5-21-299502267-562591055-839522115-2669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showGuides="1">
      <p:cViewPr varScale="1">
        <p:scale>
          <a:sx n="109" d="100"/>
          <a:sy n="109" d="100"/>
        </p:scale>
        <p:origin x="558"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commentAuthors" Target="commentAuthor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98DABE-8C07-4D31-BB38-F058E86D09D9}" type="datetimeFigureOut">
              <a:rPr lang="sv-SE" smtClean="0"/>
              <a:t>2022-03-03</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B2E294-43AC-48B0-A737-AC9F8845B593}" type="slidenum">
              <a:rPr lang="sv-SE" smtClean="0"/>
              <a:t>‹#›</a:t>
            </a:fld>
            <a:endParaRPr lang="sv-SE"/>
          </a:p>
        </p:txBody>
      </p:sp>
    </p:spTree>
    <p:extLst>
      <p:ext uri="{BB962C8B-B14F-4D97-AF65-F5344CB8AC3E}">
        <p14:creationId xmlns:p14="http://schemas.microsoft.com/office/powerpoint/2010/main" val="843190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914400" y="1700808"/>
            <a:ext cx="10363200" cy="1470025"/>
          </a:xfrm>
          <a:prstGeom prst="rect">
            <a:avLst/>
          </a:prstGeom>
        </p:spPr>
        <p:txBody>
          <a:bodyPr/>
          <a:lstStyle>
            <a:lvl1pPr algn="ctr">
              <a:defRPr/>
            </a:lvl1pPr>
          </a:lstStyle>
          <a:p>
            <a:r>
              <a:rPr lang="sv-SE"/>
              <a:t>Klicka här för att ändra format</a:t>
            </a:r>
            <a:endParaRPr lang="sv-SE" dirty="0"/>
          </a:p>
        </p:txBody>
      </p:sp>
      <p:sp>
        <p:nvSpPr>
          <p:cNvPr id="3" name="Underrubrik 2"/>
          <p:cNvSpPr>
            <a:spLocks noGrp="1"/>
          </p:cNvSpPr>
          <p:nvPr>
            <p:ph type="subTitle" idx="1"/>
          </p:nvPr>
        </p:nvSpPr>
        <p:spPr>
          <a:xfrm>
            <a:off x="1828800" y="3404592"/>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a:t>Klicka här för att ändra format på underrubrik i bakgrunden</a:t>
            </a:r>
          </a:p>
        </p:txBody>
      </p:sp>
    </p:spTree>
    <p:extLst>
      <p:ext uri="{BB962C8B-B14F-4D97-AF65-F5344CB8AC3E}">
        <p14:creationId xmlns:p14="http://schemas.microsoft.com/office/powerpoint/2010/main" val="4093806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914400" y="1700808"/>
            <a:ext cx="10363200" cy="1470025"/>
          </a:xfrm>
          <a:prstGeom prst="rect">
            <a:avLst/>
          </a:prstGeom>
        </p:spPr>
        <p:txBody>
          <a:bodyPr/>
          <a:lstStyle>
            <a:lvl1pPr algn="ctr">
              <a:defRPr/>
            </a:lvl1pPr>
          </a:lstStyle>
          <a:p>
            <a:r>
              <a:rPr lang="sv-SE"/>
              <a:t>Klicka här för att ändra format</a:t>
            </a:r>
            <a:endParaRPr lang="sv-SE" dirty="0"/>
          </a:p>
        </p:txBody>
      </p:sp>
      <p:sp>
        <p:nvSpPr>
          <p:cNvPr id="3" name="Underrubrik 2"/>
          <p:cNvSpPr>
            <a:spLocks noGrp="1"/>
          </p:cNvSpPr>
          <p:nvPr>
            <p:ph type="subTitle" idx="1"/>
          </p:nvPr>
        </p:nvSpPr>
        <p:spPr>
          <a:xfrm>
            <a:off x="1828800" y="3404592"/>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a:t>Klicka här för att ändra format på underrubrik i bakgrunden</a:t>
            </a:r>
          </a:p>
        </p:txBody>
      </p:sp>
    </p:spTree>
    <p:extLst>
      <p:ext uri="{BB962C8B-B14F-4D97-AF65-F5344CB8AC3E}">
        <p14:creationId xmlns:p14="http://schemas.microsoft.com/office/powerpoint/2010/main" val="712345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a:prstGeom prst="rect">
            <a:avLst/>
          </a:prstGeom>
        </p:spPr>
        <p:txBody>
          <a:bodyPr/>
          <a:lstStyle/>
          <a:p>
            <a:r>
              <a:rPr lang="sv-SE"/>
              <a:t>Klicka här för att ändra format</a:t>
            </a:r>
          </a:p>
        </p:txBody>
      </p:sp>
      <p:sp>
        <p:nvSpPr>
          <p:cNvPr id="3" name="Platshållare för innehåll 2"/>
          <p:cNvSpPr>
            <a:spLocks noGrp="1"/>
          </p:cNvSpPr>
          <p:nvPr>
            <p:ph idx="1"/>
          </p:nvPr>
        </p:nvSpPr>
        <p:spPr>
          <a:xfrm>
            <a:off x="609600" y="1600201"/>
            <a:ext cx="10972800" cy="4525963"/>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9442429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6652434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ild eller platta hö">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B487910-FAFB-488A-B7D0-1958B204828E}"/>
              </a:ext>
            </a:extLst>
          </p:cNvPr>
          <p:cNvSpPr/>
          <p:nvPr userDrawn="1"/>
        </p:nvSpPr>
        <p:spPr bwMode="auto">
          <a:xfrm>
            <a:off x="-32452" y="0"/>
            <a:ext cx="5735960" cy="68580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a:ln>
                <a:noFill/>
              </a:ln>
              <a:solidFill>
                <a:schemeClr val="tx1"/>
              </a:solidFill>
              <a:effectLst/>
              <a:latin typeface="Arial" charset="0"/>
              <a:ea typeface="ヒラギノ角ゴ Pro W3" pitchFamily="1" charset="-128"/>
            </a:endParaRPr>
          </a:p>
        </p:txBody>
      </p:sp>
    </p:spTree>
    <p:extLst>
      <p:ext uri="{BB962C8B-B14F-4D97-AF65-F5344CB8AC3E}">
        <p14:creationId xmlns:p14="http://schemas.microsoft.com/office/powerpoint/2010/main" val="23514665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Bild eller platta vä">
    <p:bg>
      <p:bgPr>
        <a:solidFill>
          <a:schemeClr val="bg1"/>
        </a:solidFill>
        <a:effectLst/>
      </p:bgPr>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B487910-FAFB-488A-B7D0-1958B204828E}"/>
              </a:ext>
            </a:extLst>
          </p:cNvPr>
          <p:cNvSpPr/>
          <p:nvPr userDrawn="1"/>
        </p:nvSpPr>
        <p:spPr bwMode="auto">
          <a:xfrm>
            <a:off x="6456040" y="0"/>
            <a:ext cx="5735960" cy="68580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a:ln>
                <a:noFill/>
              </a:ln>
              <a:solidFill>
                <a:schemeClr val="tx1"/>
              </a:solidFill>
              <a:effectLst/>
              <a:latin typeface="Arial" charset="0"/>
              <a:ea typeface="ヒラギノ角ゴ Pro W3" pitchFamily="1" charset="-128"/>
            </a:endParaRPr>
          </a:p>
        </p:txBody>
      </p:sp>
      <p:pic>
        <p:nvPicPr>
          <p:cNvPr id="4" name="Bildobjekt 5">
            <a:extLst>
              <a:ext uri="{FF2B5EF4-FFF2-40B4-BE49-F238E27FC236}">
                <a16:creationId xmlns:a16="http://schemas.microsoft.com/office/drawing/2014/main" id="{ACBDEC4D-638F-4BC4-BFCE-C3779A42C853}"/>
              </a:ext>
            </a:extLst>
          </p:cNvPr>
          <p:cNvPicPr>
            <a:picLocks noChangeAspect="1" noChangeArrowheads="1"/>
          </p:cNvPicPr>
          <p:nvPr userDrawn="1"/>
        </p:nvPicPr>
        <p:blipFill>
          <a:blip r:embed="rId2" cstate="screen">
            <a:extLst>
              <a:ext uri="{28A0092B-C50C-407E-A947-70E740481C1C}">
                <a14:useLocalDpi xmlns:a14="http://schemas.microsoft.com/office/drawing/2010/main" val="0"/>
              </a:ext>
            </a:extLst>
          </a:blip>
          <a:srcRect l="2496" t="2553"/>
          <a:stretch>
            <a:fillRect/>
          </a:stretch>
        </p:blipFill>
        <p:spPr bwMode="auto">
          <a:xfrm>
            <a:off x="-25400" y="-26988"/>
            <a:ext cx="1221740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08885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a:prstGeom prst="rect">
            <a:avLst/>
          </a:prstGeom>
        </p:spPr>
        <p:txBody>
          <a:bodyPr/>
          <a:lstStyle/>
          <a:p>
            <a:r>
              <a:rPr lang="sv-SE"/>
              <a:t>Klicka här för att ändra format</a:t>
            </a:r>
          </a:p>
        </p:txBody>
      </p:sp>
      <p:sp>
        <p:nvSpPr>
          <p:cNvPr id="3" name="Platshållare för innehåll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6628116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a:prstGeom prst="rect">
            <a:avLst/>
          </a:prstGeo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3171234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911424" y="692696"/>
            <a:ext cx="10972800" cy="1143000"/>
          </a:xfrm>
          <a:prstGeom prst="rect">
            <a:avLst/>
          </a:prstGeom>
        </p:spPr>
        <p:txBody>
          <a:bodyPr/>
          <a:lstStyle/>
          <a:p>
            <a:r>
              <a:rPr lang="sv-SE"/>
              <a:t>Klicka här för att ändra format</a:t>
            </a:r>
            <a:endParaRPr lang="sv-SE" dirty="0"/>
          </a:p>
        </p:txBody>
      </p:sp>
    </p:spTree>
    <p:extLst>
      <p:ext uri="{BB962C8B-B14F-4D97-AF65-F5344CB8AC3E}">
        <p14:creationId xmlns:p14="http://schemas.microsoft.com/office/powerpoint/2010/main" val="39547724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09601" y="273050"/>
            <a:ext cx="4011084" cy="1162050"/>
          </a:xfrm>
          <a:prstGeom prst="rect">
            <a:avLst/>
          </a:prstGeo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text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15436863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199456" y="4800600"/>
            <a:ext cx="8505461" cy="566738"/>
          </a:xfrm>
          <a:prstGeom prst="rect">
            <a:avLst/>
          </a:prstGeo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199456" y="476672"/>
            <a:ext cx="9793088" cy="4258816"/>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v-SE" noProof="0"/>
              <a:t>Klicka på ikonen för att lägga till en bild</a:t>
            </a:r>
          </a:p>
        </p:txBody>
      </p:sp>
      <p:sp>
        <p:nvSpPr>
          <p:cNvPr id="4" name="Platshållare för text 3"/>
          <p:cNvSpPr>
            <a:spLocks noGrp="1"/>
          </p:cNvSpPr>
          <p:nvPr>
            <p:ph type="body" sz="half" idx="2"/>
          </p:nvPr>
        </p:nvSpPr>
        <p:spPr>
          <a:xfrm>
            <a:off x="1199456" y="5367338"/>
            <a:ext cx="8505461"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1795779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a:prstGeom prst="rect">
            <a:avLst/>
          </a:prstGeom>
        </p:spPr>
        <p:txBody>
          <a:bodyPr/>
          <a:lstStyle/>
          <a:p>
            <a:r>
              <a:rPr lang="sv-SE"/>
              <a:t>Klicka här för att ändra format</a:t>
            </a:r>
          </a:p>
        </p:txBody>
      </p:sp>
      <p:sp>
        <p:nvSpPr>
          <p:cNvPr id="3" name="Platshållare för innehåll 2"/>
          <p:cNvSpPr>
            <a:spLocks noGrp="1"/>
          </p:cNvSpPr>
          <p:nvPr>
            <p:ph idx="1"/>
          </p:nvPr>
        </p:nvSpPr>
        <p:spPr>
          <a:xfrm>
            <a:off x="609600" y="1600201"/>
            <a:ext cx="10972800" cy="4525963"/>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1056380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914400" y="1700808"/>
            <a:ext cx="10363200" cy="1470025"/>
          </a:xfrm>
          <a:prstGeom prst="rect">
            <a:avLst/>
          </a:prstGeom>
        </p:spPr>
        <p:txBody>
          <a:bodyPr/>
          <a:lstStyle>
            <a:lvl1pPr algn="ctr">
              <a:defRPr/>
            </a:lvl1pPr>
          </a:lstStyle>
          <a:p>
            <a:r>
              <a:rPr lang="sv-SE"/>
              <a:t>Klicka här för att ändra mall för rubrikformat</a:t>
            </a:r>
            <a:endParaRPr lang="sv-SE" dirty="0"/>
          </a:p>
        </p:txBody>
      </p:sp>
      <p:sp>
        <p:nvSpPr>
          <p:cNvPr id="3" name="Underrubrik 2"/>
          <p:cNvSpPr>
            <a:spLocks noGrp="1"/>
          </p:cNvSpPr>
          <p:nvPr>
            <p:ph type="subTitle" idx="1"/>
          </p:nvPr>
        </p:nvSpPr>
        <p:spPr>
          <a:xfrm>
            <a:off x="1828800" y="3404592"/>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a:t>Klicka här för att ändra mall för underrubrikformat</a:t>
            </a:r>
          </a:p>
        </p:txBody>
      </p:sp>
    </p:spTree>
    <p:extLst>
      <p:ext uri="{BB962C8B-B14F-4D97-AF65-F5344CB8AC3E}">
        <p14:creationId xmlns:p14="http://schemas.microsoft.com/office/powerpoint/2010/main" val="26621015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a:prstGeom prst="rect">
            <a:avLst/>
          </a:prstGeom>
        </p:spPr>
        <p:txBody>
          <a:bodyPr/>
          <a:lstStyle/>
          <a:p>
            <a:r>
              <a:rPr lang="sv-SE"/>
              <a:t>Klicka här för att ändra mall för rubrikformat</a:t>
            </a:r>
          </a:p>
        </p:txBody>
      </p:sp>
      <p:sp>
        <p:nvSpPr>
          <p:cNvPr id="3" name="Platshållare för innehåll 2"/>
          <p:cNvSpPr>
            <a:spLocks noGrp="1"/>
          </p:cNvSpPr>
          <p:nvPr>
            <p:ph idx="1"/>
          </p:nvPr>
        </p:nvSpPr>
        <p:spPr>
          <a:xfrm>
            <a:off x="609600" y="1600201"/>
            <a:ext cx="10972800" cy="4525963"/>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9664128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om layout">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2FD06E4E-36D7-4283-AF92-D3673D7D6A4A}"/>
              </a:ext>
            </a:extLst>
          </p:cNvPr>
          <p:cNvSpPr txBox="1"/>
          <p:nvPr userDrawn="1"/>
        </p:nvSpPr>
        <p:spPr>
          <a:xfrm>
            <a:off x="304800" y="6309370"/>
            <a:ext cx="11088687" cy="338554"/>
          </a:xfrm>
          <a:prstGeom prst="rect">
            <a:avLst/>
          </a:prstGeom>
          <a:noFill/>
        </p:spPr>
        <p:txBody>
          <a:bodyPr anchor="ctr">
            <a:spAutoFit/>
          </a:bodyPr>
          <a:lstStyle/>
          <a:p>
            <a:pPr>
              <a:defRPr/>
            </a:pPr>
            <a:r>
              <a:rPr lang="sv-SE" sz="1600" dirty="0">
                <a:solidFill>
                  <a:srgbClr val="61B9BD"/>
                </a:solidFill>
                <a:latin typeface="Arial"/>
              </a:rPr>
              <a:t>Välkomnande – Drivande – Omtanke och respekt</a:t>
            </a:r>
          </a:p>
        </p:txBody>
      </p:sp>
    </p:spTree>
    <p:extLst>
      <p:ext uri="{BB962C8B-B14F-4D97-AF65-F5344CB8AC3E}">
        <p14:creationId xmlns:p14="http://schemas.microsoft.com/office/powerpoint/2010/main" val="23071119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ild eller platta hö">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AF2D5CC-F833-48DB-B6B6-72FBF1F1A1CD}"/>
              </a:ext>
            </a:extLst>
          </p:cNvPr>
          <p:cNvSpPr>
            <a:spLocks noGrp="1"/>
          </p:cNvSpPr>
          <p:nvPr>
            <p:ph type="title"/>
          </p:nvPr>
        </p:nvSpPr>
        <p:spPr>
          <a:xfrm>
            <a:off x="695400" y="476672"/>
            <a:ext cx="5040560" cy="3960440"/>
          </a:xfrm>
          <a:prstGeom prst="rect">
            <a:avLst/>
          </a:prstGeom>
        </p:spPr>
        <p:txBody>
          <a:bodyPr/>
          <a:lstStyle/>
          <a:p>
            <a:r>
              <a:rPr lang="sv-SE"/>
              <a:t>Klicka här för att ändra mall för rubrikformat</a:t>
            </a:r>
          </a:p>
        </p:txBody>
      </p:sp>
      <p:sp>
        <p:nvSpPr>
          <p:cNvPr id="3" name="Rektangel 2">
            <a:extLst>
              <a:ext uri="{FF2B5EF4-FFF2-40B4-BE49-F238E27FC236}">
                <a16:creationId xmlns:a16="http://schemas.microsoft.com/office/drawing/2014/main" id="{1B487910-FAFB-488A-B7D0-1958B204828E}"/>
              </a:ext>
            </a:extLst>
          </p:cNvPr>
          <p:cNvSpPr/>
          <p:nvPr userDrawn="1"/>
        </p:nvSpPr>
        <p:spPr bwMode="auto">
          <a:xfrm>
            <a:off x="0" y="0"/>
            <a:ext cx="6528048" cy="68580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sv-SE">
              <a:solidFill>
                <a:srgbClr val="000000"/>
              </a:solidFill>
              <a:latin typeface="Arial" charset="0"/>
              <a:ea typeface="ヒラギノ角ゴ Pro W3" pitchFamily="1" charset="-128"/>
            </a:endParaRPr>
          </a:p>
        </p:txBody>
      </p:sp>
    </p:spTree>
    <p:extLst>
      <p:ext uri="{BB962C8B-B14F-4D97-AF65-F5344CB8AC3E}">
        <p14:creationId xmlns:p14="http://schemas.microsoft.com/office/powerpoint/2010/main" val="370261639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a:prstGeom prst="rect">
            <a:avLst/>
          </a:prstGeom>
        </p:spPr>
        <p:txBody>
          <a:bodyPr/>
          <a:lstStyle/>
          <a:p>
            <a:r>
              <a:rPr lang="sv-SE"/>
              <a:t>Klicka här för att ändra mall för rubrikformat</a:t>
            </a:r>
          </a:p>
        </p:txBody>
      </p:sp>
      <p:sp>
        <p:nvSpPr>
          <p:cNvPr id="3" name="Platshållare för innehåll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77256144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a:prstGeom prst="rect">
            <a:avLst/>
          </a:prstGeom>
        </p:spPr>
        <p:txBody>
          <a:bodyPr/>
          <a:lstStyle>
            <a:lvl1pPr>
              <a:defRPr/>
            </a:lvl1pPr>
          </a:lstStyle>
          <a:p>
            <a:r>
              <a:rPr lang="sv-SE"/>
              <a:t>Klicka här för att ändra mall för rubrikformat</a:t>
            </a:r>
          </a:p>
        </p:txBody>
      </p:sp>
      <p:sp>
        <p:nvSpPr>
          <p:cNvPr id="3" name="Platshållare för text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9334389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911424" y="692696"/>
            <a:ext cx="10972800" cy="1143000"/>
          </a:xfrm>
          <a:prstGeom prst="rect">
            <a:avLst/>
          </a:prstGeom>
        </p:spPr>
        <p:txBody>
          <a:bodyPr/>
          <a:lstStyle/>
          <a:p>
            <a:r>
              <a:rPr lang="sv-SE"/>
              <a:t>Klicka här för att ändra mall för rubrikformat</a:t>
            </a:r>
            <a:endParaRPr lang="sv-SE" dirty="0"/>
          </a:p>
        </p:txBody>
      </p:sp>
    </p:spTree>
    <p:extLst>
      <p:ext uri="{BB962C8B-B14F-4D97-AF65-F5344CB8AC3E}">
        <p14:creationId xmlns:p14="http://schemas.microsoft.com/office/powerpoint/2010/main" val="8961812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09601" y="273050"/>
            <a:ext cx="4011084" cy="1162050"/>
          </a:xfrm>
          <a:prstGeom prst="rect">
            <a:avLst/>
          </a:prstGeom>
        </p:spPr>
        <p:txBody>
          <a:bodyPr anchor="b"/>
          <a:lstStyle>
            <a:lvl1pPr algn="l">
              <a:defRPr sz="2000" b="1"/>
            </a:lvl1pPr>
          </a:lstStyle>
          <a:p>
            <a:r>
              <a:rPr lang="sv-SE"/>
              <a:t>Klicka här för att ändra mall för rubrikformat</a:t>
            </a:r>
          </a:p>
        </p:txBody>
      </p:sp>
      <p:sp>
        <p:nvSpPr>
          <p:cNvPr id="3" name="Platshållare för innehåll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text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175503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199456" y="4800600"/>
            <a:ext cx="8505461" cy="566738"/>
          </a:xfrm>
          <a:prstGeom prst="rect">
            <a:avLst/>
          </a:prstGeom>
        </p:spPr>
        <p:txBody>
          <a:bodyPr anchor="b"/>
          <a:lstStyle>
            <a:lvl1pPr algn="l">
              <a:defRPr sz="2000" b="1"/>
            </a:lvl1pPr>
          </a:lstStyle>
          <a:p>
            <a:r>
              <a:rPr lang="sv-SE"/>
              <a:t>Klicka här för att ändra mall för rubrikformat</a:t>
            </a:r>
          </a:p>
        </p:txBody>
      </p:sp>
      <p:sp>
        <p:nvSpPr>
          <p:cNvPr id="3" name="Platshållare för bild 2"/>
          <p:cNvSpPr>
            <a:spLocks noGrp="1"/>
          </p:cNvSpPr>
          <p:nvPr>
            <p:ph type="pic" idx="1"/>
          </p:nvPr>
        </p:nvSpPr>
        <p:spPr>
          <a:xfrm>
            <a:off x="1199456" y="476672"/>
            <a:ext cx="9793088" cy="4258816"/>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v-SE" noProof="0"/>
              <a:t>Klicka på ikonen för att lägga till en bild</a:t>
            </a:r>
          </a:p>
        </p:txBody>
      </p:sp>
      <p:sp>
        <p:nvSpPr>
          <p:cNvPr id="4" name="Platshållare för text 3"/>
          <p:cNvSpPr>
            <a:spLocks noGrp="1"/>
          </p:cNvSpPr>
          <p:nvPr>
            <p:ph type="body" sz="half" idx="2"/>
          </p:nvPr>
        </p:nvSpPr>
        <p:spPr>
          <a:xfrm>
            <a:off x="1199456" y="5367338"/>
            <a:ext cx="8505461"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372643073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x">
  <p:cSld name="Titel - Centrerad">
    <p:spTree>
      <p:nvGrpSpPr>
        <p:cNvPr id="1" name=""/>
        <p:cNvGrpSpPr/>
        <p:nvPr/>
      </p:nvGrpSpPr>
      <p:grpSpPr>
        <a:xfrm>
          <a:off x="0" y="0"/>
          <a:ext cx="0" cy="0"/>
          <a:chOff x="0" y="0"/>
          <a:chExt cx="0" cy="0"/>
        </a:xfrm>
      </p:grpSpPr>
      <p:sp>
        <p:nvSpPr>
          <p:cNvPr id="30" name="Titeltext"/>
          <p:cNvSpPr txBox="1">
            <a:spLocks noGrp="1"/>
          </p:cNvSpPr>
          <p:nvPr>
            <p:ph type="title"/>
          </p:nvPr>
        </p:nvSpPr>
        <p:spPr>
          <a:xfrm>
            <a:off x="889000" y="2266950"/>
            <a:ext cx="10414000" cy="2324100"/>
          </a:xfrm>
          <a:prstGeom prst="rect">
            <a:avLst/>
          </a:prstGeom>
        </p:spPr>
        <p:txBody>
          <a:bodyPr/>
          <a:lstStyle/>
          <a:p>
            <a:r>
              <a:t>Titeltext</a:t>
            </a:r>
          </a:p>
        </p:txBody>
      </p:sp>
      <p:sp>
        <p:nvSpPr>
          <p:cNvPr id="31" name="Diabildsnummer"/>
          <p:cNvSpPr txBox="1">
            <a:spLocks noGrp="1"/>
          </p:cNvSpPr>
          <p:nvPr>
            <p:ph type="sldNum" sz="quarter" idx="2"/>
          </p:nvPr>
        </p:nvSpPr>
        <p:spPr>
          <a:prstGeom prst="rect">
            <a:avLst/>
          </a:prstGeom>
        </p:spPr>
        <p:txBody>
          <a:bodyPr/>
          <a:lstStyle/>
          <a:p>
            <a:fld id="{86CB4B4D-7CA3-9044-876B-883B54F8677D}" type="slidenum">
              <a:rPr/>
              <a:t>‹#›</a:t>
            </a:fld>
            <a:endParaRPr/>
          </a:p>
        </p:txBody>
      </p:sp>
    </p:spTree>
    <p:extLst>
      <p:ext uri="{BB962C8B-B14F-4D97-AF65-F5344CB8AC3E}">
        <p14:creationId xmlns:p14="http://schemas.microsoft.com/office/powerpoint/2010/main" val="1034900804"/>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838989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ild eller platta hö">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AF2D5CC-F833-48DB-B6B6-72FBF1F1A1CD}"/>
              </a:ext>
            </a:extLst>
          </p:cNvPr>
          <p:cNvSpPr>
            <a:spLocks noGrp="1"/>
          </p:cNvSpPr>
          <p:nvPr>
            <p:ph type="title"/>
          </p:nvPr>
        </p:nvSpPr>
        <p:spPr>
          <a:xfrm>
            <a:off x="695400" y="476672"/>
            <a:ext cx="5040560" cy="3960440"/>
          </a:xfrm>
          <a:prstGeom prst="rect">
            <a:avLst/>
          </a:prstGeom>
        </p:spPr>
        <p:txBody>
          <a:bodyPr/>
          <a:lstStyle/>
          <a:p>
            <a:r>
              <a:rPr lang="sv-SE"/>
              <a:t>Klicka här för att ändra format</a:t>
            </a:r>
          </a:p>
        </p:txBody>
      </p:sp>
      <p:sp>
        <p:nvSpPr>
          <p:cNvPr id="3" name="Rektangel 2">
            <a:extLst>
              <a:ext uri="{FF2B5EF4-FFF2-40B4-BE49-F238E27FC236}">
                <a16:creationId xmlns:a16="http://schemas.microsoft.com/office/drawing/2014/main" id="{1B487910-FAFB-488A-B7D0-1958B204828E}"/>
              </a:ext>
            </a:extLst>
          </p:cNvPr>
          <p:cNvSpPr/>
          <p:nvPr userDrawn="1"/>
        </p:nvSpPr>
        <p:spPr bwMode="auto">
          <a:xfrm>
            <a:off x="0" y="0"/>
            <a:ext cx="6528048" cy="68580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a:ln>
                <a:noFill/>
              </a:ln>
              <a:solidFill>
                <a:schemeClr val="tx1"/>
              </a:solidFill>
              <a:effectLst/>
              <a:latin typeface="Arial" charset="0"/>
              <a:ea typeface="ヒラギノ角ゴ Pro W3" pitchFamily="1" charset="-128"/>
            </a:endParaRPr>
          </a:p>
        </p:txBody>
      </p:sp>
    </p:spTree>
    <p:extLst>
      <p:ext uri="{BB962C8B-B14F-4D97-AF65-F5344CB8AC3E}">
        <p14:creationId xmlns:p14="http://schemas.microsoft.com/office/powerpoint/2010/main" val="3116276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a:prstGeom prst="rect">
            <a:avLst/>
          </a:prstGeom>
        </p:spPr>
        <p:txBody>
          <a:bodyPr/>
          <a:lstStyle/>
          <a:p>
            <a:r>
              <a:rPr lang="sv-SE"/>
              <a:t>Klicka här för att ändra format</a:t>
            </a:r>
          </a:p>
        </p:txBody>
      </p:sp>
      <p:sp>
        <p:nvSpPr>
          <p:cNvPr id="3" name="Platshållare för innehåll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810033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a:prstGeom prst="rect">
            <a:avLst/>
          </a:prstGeo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130610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911424" y="692696"/>
            <a:ext cx="10972800" cy="1143000"/>
          </a:xfrm>
          <a:prstGeom prst="rect">
            <a:avLst/>
          </a:prstGeom>
        </p:spPr>
        <p:txBody>
          <a:bodyPr/>
          <a:lstStyle/>
          <a:p>
            <a:r>
              <a:rPr lang="sv-SE"/>
              <a:t>Klicka här för att ändra format</a:t>
            </a:r>
            <a:endParaRPr lang="sv-SE" dirty="0"/>
          </a:p>
        </p:txBody>
      </p:sp>
    </p:spTree>
    <p:extLst>
      <p:ext uri="{BB962C8B-B14F-4D97-AF65-F5344CB8AC3E}">
        <p14:creationId xmlns:p14="http://schemas.microsoft.com/office/powerpoint/2010/main" val="1719493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09601" y="273050"/>
            <a:ext cx="4011084" cy="1162050"/>
          </a:xfrm>
          <a:prstGeom prst="rect">
            <a:avLst/>
          </a:prstGeo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text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32155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199456" y="4800600"/>
            <a:ext cx="8505461" cy="566738"/>
          </a:xfrm>
          <a:prstGeom prst="rect">
            <a:avLst/>
          </a:prstGeo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199456" y="476672"/>
            <a:ext cx="9793088" cy="4258816"/>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v-SE" noProof="0"/>
              <a:t>Klicka på ikonen för att lägga till en bild</a:t>
            </a:r>
          </a:p>
        </p:txBody>
      </p:sp>
      <p:sp>
        <p:nvSpPr>
          <p:cNvPr id="4" name="Platshållare för text 3"/>
          <p:cNvSpPr>
            <a:spLocks noGrp="1"/>
          </p:cNvSpPr>
          <p:nvPr>
            <p:ph type="body" sz="half" idx="2"/>
          </p:nvPr>
        </p:nvSpPr>
        <p:spPr>
          <a:xfrm>
            <a:off x="1199456" y="5367338"/>
            <a:ext cx="8505461"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2072682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image" Target="../media/image2.png"/><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theme" Target="../theme/theme2.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image" Target="../media/image4.png"/><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theme" Target="../theme/theme3.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8" name="Text Box 11">
            <a:extLst>
              <a:ext uri="{FF2B5EF4-FFF2-40B4-BE49-F238E27FC236}">
                <a16:creationId xmlns:a16="http://schemas.microsoft.com/office/drawing/2014/main" id="{667560BB-C8C3-4371-A5E4-941E6143043B}"/>
              </a:ext>
            </a:extLst>
          </p:cNvPr>
          <p:cNvSpPr txBox="1">
            <a:spLocks noChangeArrowheads="1"/>
          </p:cNvSpPr>
          <p:nvPr/>
        </p:nvSpPr>
        <p:spPr bwMode="auto">
          <a:xfrm>
            <a:off x="11277600" y="6553200"/>
            <a:ext cx="609600" cy="92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lgn="r">
              <a:spcBef>
                <a:spcPct val="50000"/>
              </a:spcBef>
              <a:defRPr/>
            </a:pPr>
            <a:fld id="{9FD1A5A4-4934-4F16-AC14-4F441D0C8C45}" type="slidenum">
              <a:rPr lang="sv-SE" altLang="sv-SE" sz="600" smtClean="0"/>
              <a:pPr algn="r">
                <a:spcBef>
                  <a:spcPct val="50000"/>
                </a:spcBef>
                <a:defRPr/>
              </a:pPr>
              <a:t>‹#›</a:t>
            </a:fld>
            <a:endParaRPr lang="sv-SE" altLang="sv-SE" sz="600"/>
          </a:p>
        </p:txBody>
      </p:sp>
      <p:pic>
        <p:nvPicPr>
          <p:cNvPr id="2051" name="Bildobjekt 5">
            <a:extLst>
              <a:ext uri="{FF2B5EF4-FFF2-40B4-BE49-F238E27FC236}">
                <a16:creationId xmlns:a16="http://schemas.microsoft.com/office/drawing/2014/main" id="{18A0E660-64A9-44F3-AFB4-DE825BA18E24}"/>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l="2496" t="2553"/>
          <a:stretch>
            <a:fillRect/>
          </a:stretch>
        </p:blipFill>
        <p:spPr bwMode="auto">
          <a:xfrm>
            <a:off x="-12700" y="0"/>
            <a:ext cx="1221740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711748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l" rtl="0" eaLnBrk="1" fontAlgn="base" hangingPunct="1">
        <a:spcBef>
          <a:spcPct val="0"/>
        </a:spcBef>
        <a:spcAft>
          <a:spcPct val="0"/>
        </a:spcAft>
        <a:defRPr sz="4000" b="1">
          <a:solidFill>
            <a:schemeClr val="tx1"/>
          </a:solidFill>
          <a:latin typeface="+mj-lt"/>
          <a:ea typeface="+mj-ea"/>
          <a:cs typeface="ヒラギノ角ゴ Pro W3"/>
        </a:defRPr>
      </a:lvl1pPr>
      <a:lvl2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2pPr>
      <a:lvl3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3pPr>
      <a:lvl4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4pPr>
      <a:lvl5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5pPr>
      <a:lvl6pPr marL="457200" algn="l" rtl="0" eaLnBrk="1" fontAlgn="base" hangingPunct="1">
        <a:spcBef>
          <a:spcPct val="0"/>
        </a:spcBef>
        <a:spcAft>
          <a:spcPct val="0"/>
        </a:spcAft>
        <a:defRPr sz="4000" b="1">
          <a:solidFill>
            <a:schemeClr val="tx1"/>
          </a:solidFill>
          <a:latin typeface="Arial" charset="0"/>
          <a:ea typeface="ヒラギノ角ゴ Pro W3" pitchFamily="1" charset="-128"/>
        </a:defRPr>
      </a:lvl6pPr>
      <a:lvl7pPr marL="914400" algn="l" rtl="0" eaLnBrk="1" fontAlgn="base" hangingPunct="1">
        <a:spcBef>
          <a:spcPct val="0"/>
        </a:spcBef>
        <a:spcAft>
          <a:spcPct val="0"/>
        </a:spcAft>
        <a:defRPr sz="4000" b="1">
          <a:solidFill>
            <a:schemeClr val="tx1"/>
          </a:solidFill>
          <a:latin typeface="Arial" charset="0"/>
          <a:ea typeface="ヒラギノ角ゴ Pro W3" pitchFamily="1" charset="-128"/>
        </a:defRPr>
      </a:lvl7pPr>
      <a:lvl8pPr marL="1371600" algn="l" rtl="0" eaLnBrk="1" fontAlgn="base" hangingPunct="1">
        <a:spcBef>
          <a:spcPct val="0"/>
        </a:spcBef>
        <a:spcAft>
          <a:spcPct val="0"/>
        </a:spcAft>
        <a:defRPr sz="4000" b="1">
          <a:solidFill>
            <a:schemeClr val="tx1"/>
          </a:solidFill>
          <a:latin typeface="Arial" charset="0"/>
          <a:ea typeface="ヒラギノ角ゴ Pro W3" pitchFamily="1" charset="-128"/>
        </a:defRPr>
      </a:lvl8pPr>
      <a:lvl9pPr marL="1828800" algn="l" rtl="0" eaLnBrk="1" fontAlgn="base" hangingPunct="1">
        <a:spcBef>
          <a:spcPct val="0"/>
        </a:spcBef>
        <a:spcAft>
          <a:spcPct val="0"/>
        </a:spcAft>
        <a:defRPr sz="4000" b="1">
          <a:solidFill>
            <a:schemeClr val="tx1"/>
          </a:solidFill>
          <a:latin typeface="Arial" charset="0"/>
          <a:ea typeface="ヒラギノ角ゴ Pro W3" pitchFamily="1"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ヒラギノ角ゴ Pro W3"/>
        </a:defRPr>
      </a:lvl1pPr>
      <a:lvl2pPr marL="742950" indent="-285750" algn="l" rtl="0" eaLnBrk="1" fontAlgn="base" hangingPunct="1">
        <a:spcBef>
          <a:spcPct val="20000"/>
        </a:spcBef>
        <a:spcAft>
          <a:spcPct val="0"/>
        </a:spcAft>
        <a:buChar char="–"/>
        <a:defRPr sz="2800">
          <a:solidFill>
            <a:schemeClr val="tx1"/>
          </a:solidFill>
          <a:latin typeface="+mn-lt"/>
          <a:ea typeface="+mn-ea"/>
          <a:cs typeface="ヒラギノ角ゴ Pro W3"/>
        </a:defRPr>
      </a:lvl2pPr>
      <a:lvl3pPr marL="1143000" indent="-228600" algn="l" rtl="0" eaLnBrk="1" fontAlgn="base" hangingPunct="1">
        <a:spcBef>
          <a:spcPct val="20000"/>
        </a:spcBef>
        <a:spcAft>
          <a:spcPct val="0"/>
        </a:spcAft>
        <a:buChar char="•"/>
        <a:defRPr>
          <a:solidFill>
            <a:schemeClr val="tx1"/>
          </a:solidFill>
          <a:latin typeface="+mn-lt"/>
          <a:ea typeface="+mn-ea"/>
          <a:cs typeface="ヒラギノ角ゴ Pro W3"/>
        </a:defRPr>
      </a:lvl3pPr>
      <a:lvl4pPr marL="1600200" indent="-228600" algn="l" rtl="0" eaLnBrk="1" fontAlgn="base" hangingPunct="1">
        <a:spcBef>
          <a:spcPct val="20000"/>
        </a:spcBef>
        <a:spcAft>
          <a:spcPct val="0"/>
        </a:spcAft>
        <a:defRPr sz="2000">
          <a:solidFill>
            <a:schemeClr val="tx1"/>
          </a:solidFill>
          <a:latin typeface="+mn-lt"/>
          <a:ea typeface="+mn-ea"/>
          <a:cs typeface="ヒラギノ角ゴ Pro W3"/>
        </a:defRPr>
      </a:lvl4pPr>
      <a:lvl5pPr marL="2057400" indent="-228600" algn="l" rtl="0" eaLnBrk="1" fontAlgn="base" hangingPunct="1">
        <a:spcBef>
          <a:spcPct val="20000"/>
        </a:spcBef>
        <a:spcAft>
          <a:spcPct val="0"/>
        </a:spcAft>
        <a:buChar char="»"/>
        <a:defRPr sz="2000">
          <a:solidFill>
            <a:schemeClr val="tx1"/>
          </a:solidFill>
          <a:latin typeface="+mn-lt"/>
          <a:ea typeface="+mn-ea"/>
          <a:cs typeface="ヒラギノ角ゴ Pro W3"/>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8" name="Text Box 11">
            <a:extLst>
              <a:ext uri="{FF2B5EF4-FFF2-40B4-BE49-F238E27FC236}">
                <a16:creationId xmlns:a16="http://schemas.microsoft.com/office/drawing/2014/main" id="{667560BB-C8C3-4371-A5E4-941E6143043B}"/>
              </a:ext>
            </a:extLst>
          </p:cNvPr>
          <p:cNvSpPr txBox="1">
            <a:spLocks noChangeArrowheads="1"/>
          </p:cNvSpPr>
          <p:nvPr/>
        </p:nvSpPr>
        <p:spPr bwMode="auto">
          <a:xfrm>
            <a:off x="11277600" y="6553200"/>
            <a:ext cx="609600" cy="92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lgn="r">
              <a:spcBef>
                <a:spcPct val="50000"/>
              </a:spcBef>
              <a:defRPr/>
            </a:pPr>
            <a:fld id="{9FD1A5A4-4934-4F16-AC14-4F441D0C8C45}" type="slidenum">
              <a:rPr lang="sv-SE" altLang="sv-SE" sz="600" smtClean="0"/>
              <a:pPr algn="r">
                <a:spcBef>
                  <a:spcPct val="50000"/>
                </a:spcBef>
                <a:defRPr/>
              </a:pPr>
              <a:t>‹#›</a:t>
            </a:fld>
            <a:endParaRPr lang="sv-SE" altLang="sv-SE" sz="600"/>
          </a:p>
        </p:txBody>
      </p:sp>
      <p:pic>
        <p:nvPicPr>
          <p:cNvPr id="2051" name="Bildobjekt 5">
            <a:extLst>
              <a:ext uri="{FF2B5EF4-FFF2-40B4-BE49-F238E27FC236}">
                <a16:creationId xmlns:a16="http://schemas.microsoft.com/office/drawing/2014/main" id="{18A0E660-64A9-44F3-AFB4-DE825BA18E24}"/>
              </a:ext>
            </a:extLst>
          </p:cNvPr>
          <p:cNvPicPr>
            <a:picLocks noChangeAspect="1" noChangeArrowheads="1"/>
          </p:cNvPicPr>
          <p:nvPr/>
        </p:nvPicPr>
        <p:blipFill>
          <a:blip r:embed="rId12" cstate="screen">
            <a:extLst>
              <a:ext uri="{28A0092B-C50C-407E-A947-70E740481C1C}">
                <a14:useLocalDpi xmlns:a14="http://schemas.microsoft.com/office/drawing/2010/main" val="0"/>
              </a:ext>
            </a:extLst>
          </a:blip>
          <a:srcRect l="2496" t="2553"/>
          <a:stretch>
            <a:fillRect/>
          </a:stretch>
        </p:blipFill>
        <p:spPr bwMode="auto">
          <a:xfrm>
            <a:off x="-12700" y="0"/>
            <a:ext cx="1221740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12829076"/>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Lst>
  <p:txStyles>
    <p:titleStyle>
      <a:lvl1pPr algn="l" rtl="0" eaLnBrk="1" fontAlgn="base" hangingPunct="1">
        <a:spcBef>
          <a:spcPct val="0"/>
        </a:spcBef>
        <a:spcAft>
          <a:spcPct val="0"/>
        </a:spcAft>
        <a:defRPr sz="4000" b="1">
          <a:solidFill>
            <a:schemeClr val="tx1"/>
          </a:solidFill>
          <a:latin typeface="+mj-lt"/>
          <a:ea typeface="+mj-ea"/>
          <a:cs typeface="ヒラギノ角ゴ Pro W3"/>
        </a:defRPr>
      </a:lvl1pPr>
      <a:lvl2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2pPr>
      <a:lvl3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3pPr>
      <a:lvl4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4pPr>
      <a:lvl5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5pPr>
      <a:lvl6pPr marL="457200" algn="l" rtl="0" eaLnBrk="1" fontAlgn="base" hangingPunct="1">
        <a:spcBef>
          <a:spcPct val="0"/>
        </a:spcBef>
        <a:spcAft>
          <a:spcPct val="0"/>
        </a:spcAft>
        <a:defRPr sz="4000" b="1">
          <a:solidFill>
            <a:schemeClr val="tx1"/>
          </a:solidFill>
          <a:latin typeface="Arial" charset="0"/>
          <a:ea typeface="ヒラギノ角ゴ Pro W3" pitchFamily="1" charset="-128"/>
        </a:defRPr>
      </a:lvl6pPr>
      <a:lvl7pPr marL="914400" algn="l" rtl="0" eaLnBrk="1" fontAlgn="base" hangingPunct="1">
        <a:spcBef>
          <a:spcPct val="0"/>
        </a:spcBef>
        <a:spcAft>
          <a:spcPct val="0"/>
        </a:spcAft>
        <a:defRPr sz="4000" b="1">
          <a:solidFill>
            <a:schemeClr val="tx1"/>
          </a:solidFill>
          <a:latin typeface="Arial" charset="0"/>
          <a:ea typeface="ヒラギノ角ゴ Pro W3" pitchFamily="1" charset="-128"/>
        </a:defRPr>
      </a:lvl7pPr>
      <a:lvl8pPr marL="1371600" algn="l" rtl="0" eaLnBrk="1" fontAlgn="base" hangingPunct="1">
        <a:spcBef>
          <a:spcPct val="0"/>
        </a:spcBef>
        <a:spcAft>
          <a:spcPct val="0"/>
        </a:spcAft>
        <a:defRPr sz="4000" b="1">
          <a:solidFill>
            <a:schemeClr val="tx1"/>
          </a:solidFill>
          <a:latin typeface="Arial" charset="0"/>
          <a:ea typeface="ヒラギノ角ゴ Pro W3" pitchFamily="1" charset="-128"/>
        </a:defRPr>
      </a:lvl8pPr>
      <a:lvl9pPr marL="1828800" algn="l" rtl="0" eaLnBrk="1" fontAlgn="base" hangingPunct="1">
        <a:spcBef>
          <a:spcPct val="0"/>
        </a:spcBef>
        <a:spcAft>
          <a:spcPct val="0"/>
        </a:spcAft>
        <a:defRPr sz="4000" b="1">
          <a:solidFill>
            <a:schemeClr val="tx1"/>
          </a:solidFill>
          <a:latin typeface="Arial" charset="0"/>
          <a:ea typeface="ヒラギノ角ゴ Pro W3" pitchFamily="1"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ヒラギノ角ゴ Pro W3"/>
        </a:defRPr>
      </a:lvl1pPr>
      <a:lvl2pPr marL="742950" indent="-285750" algn="l" rtl="0" eaLnBrk="1" fontAlgn="base" hangingPunct="1">
        <a:spcBef>
          <a:spcPct val="20000"/>
        </a:spcBef>
        <a:spcAft>
          <a:spcPct val="0"/>
        </a:spcAft>
        <a:buChar char="–"/>
        <a:defRPr sz="2800">
          <a:solidFill>
            <a:schemeClr val="tx1"/>
          </a:solidFill>
          <a:latin typeface="+mn-lt"/>
          <a:ea typeface="+mn-ea"/>
          <a:cs typeface="ヒラギノ角ゴ Pro W3"/>
        </a:defRPr>
      </a:lvl2pPr>
      <a:lvl3pPr marL="1143000" indent="-228600" algn="l" rtl="0" eaLnBrk="1" fontAlgn="base" hangingPunct="1">
        <a:spcBef>
          <a:spcPct val="20000"/>
        </a:spcBef>
        <a:spcAft>
          <a:spcPct val="0"/>
        </a:spcAft>
        <a:buChar char="•"/>
        <a:defRPr>
          <a:solidFill>
            <a:schemeClr val="tx1"/>
          </a:solidFill>
          <a:latin typeface="+mn-lt"/>
          <a:ea typeface="+mn-ea"/>
          <a:cs typeface="ヒラギノ角ゴ Pro W3"/>
        </a:defRPr>
      </a:lvl3pPr>
      <a:lvl4pPr marL="1600200" indent="-228600" algn="l" rtl="0" eaLnBrk="1" fontAlgn="base" hangingPunct="1">
        <a:spcBef>
          <a:spcPct val="20000"/>
        </a:spcBef>
        <a:spcAft>
          <a:spcPct val="0"/>
        </a:spcAft>
        <a:defRPr sz="2000">
          <a:solidFill>
            <a:schemeClr val="tx1"/>
          </a:solidFill>
          <a:latin typeface="+mn-lt"/>
          <a:ea typeface="+mn-ea"/>
          <a:cs typeface="ヒラギノ角ゴ Pro W3"/>
        </a:defRPr>
      </a:lvl4pPr>
      <a:lvl5pPr marL="2057400" indent="-228600" algn="l" rtl="0" eaLnBrk="1" fontAlgn="base" hangingPunct="1">
        <a:spcBef>
          <a:spcPct val="20000"/>
        </a:spcBef>
        <a:spcAft>
          <a:spcPct val="0"/>
        </a:spcAft>
        <a:buChar char="»"/>
        <a:defRPr sz="2000">
          <a:solidFill>
            <a:schemeClr val="tx1"/>
          </a:solidFill>
          <a:latin typeface="+mn-lt"/>
          <a:ea typeface="+mn-ea"/>
          <a:cs typeface="ヒラギノ角ゴ Pro W3"/>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8" name="Text Box 11">
            <a:extLst>
              <a:ext uri="{FF2B5EF4-FFF2-40B4-BE49-F238E27FC236}">
                <a16:creationId xmlns:a16="http://schemas.microsoft.com/office/drawing/2014/main" id="{667560BB-C8C3-4371-A5E4-941E6143043B}"/>
              </a:ext>
            </a:extLst>
          </p:cNvPr>
          <p:cNvSpPr txBox="1">
            <a:spLocks noChangeArrowheads="1"/>
          </p:cNvSpPr>
          <p:nvPr/>
        </p:nvSpPr>
        <p:spPr bwMode="auto">
          <a:xfrm>
            <a:off x="11277600" y="6553200"/>
            <a:ext cx="609600" cy="92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lgn="r">
              <a:spcBef>
                <a:spcPct val="50000"/>
              </a:spcBef>
              <a:defRPr/>
            </a:pPr>
            <a:fld id="{9FD1A5A4-4934-4F16-AC14-4F441D0C8C45}" type="slidenum">
              <a:rPr lang="sv-SE" altLang="sv-SE" sz="600" smtClean="0">
                <a:solidFill>
                  <a:srgbClr val="000000"/>
                </a:solidFill>
              </a:rPr>
              <a:pPr algn="r">
                <a:spcBef>
                  <a:spcPct val="50000"/>
                </a:spcBef>
                <a:defRPr/>
              </a:pPr>
              <a:t>‹#›</a:t>
            </a:fld>
            <a:endParaRPr lang="sv-SE" altLang="sv-SE" sz="600">
              <a:solidFill>
                <a:srgbClr val="000000"/>
              </a:solidFill>
            </a:endParaRPr>
          </a:p>
        </p:txBody>
      </p:sp>
      <p:pic>
        <p:nvPicPr>
          <p:cNvPr id="2051" name="Bildobjekt 5">
            <a:extLst>
              <a:ext uri="{FF2B5EF4-FFF2-40B4-BE49-F238E27FC236}">
                <a16:creationId xmlns:a16="http://schemas.microsoft.com/office/drawing/2014/main" id="{18A0E660-64A9-44F3-AFB4-DE825BA18E24}"/>
              </a:ext>
            </a:extLst>
          </p:cNvPr>
          <p:cNvPicPr>
            <a:picLocks noChangeAspect="1" noChangeArrowheads="1"/>
          </p:cNvPicPr>
          <p:nvPr/>
        </p:nvPicPr>
        <p:blipFill>
          <a:blip r:embed="rId12" cstate="screen">
            <a:extLst>
              <a:ext uri="{28A0092B-C50C-407E-A947-70E740481C1C}">
                <a14:useLocalDpi xmlns:a14="http://schemas.microsoft.com/office/drawing/2010/main" val="0"/>
              </a:ext>
            </a:extLst>
          </a:blip>
          <a:srcRect l="2496" t="2553"/>
          <a:stretch>
            <a:fillRect/>
          </a:stretch>
        </p:blipFill>
        <p:spPr bwMode="auto">
          <a:xfrm>
            <a:off x="-12700" y="0"/>
            <a:ext cx="1221740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21414076"/>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Lst>
  <p:txStyles>
    <p:titleStyle>
      <a:lvl1pPr algn="l" rtl="0" eaLnBrk="1" fontAlgn="base" hangingPunct="1">
        <a:spcBef>
          <a:spcPct val="0"/>
        </a:spcBef>
        <a:spcAft>
          <a:spcPct val="0"/>
        </a:spcAft>
        <a:defRPr sz="4000" b="1">
          <a:solidFill>
            <a:schemeClr val="tx1"/>
          </a:solidFill>
          <a:latin typeface="+mj-lt"/>
          <a:ea typeface="+mj-ea"/>
          <a:cs typeface="ヒラギノ角ゴ Pro W3"/>
        </a:defRPr>
      </a:lvl1pPr>
      <a:lvl2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2pPr>
      <a:lvl3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3pPr>
      <a:lvl4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4pPr>
      <a:lvl5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5pPr>
      <a:lvl6pPr marL="457200" algn="l" rtl="0" eaLnBrk="1" fontAlgn="base" hangingPunct="1">
        <a:spcBef>
          <a:spcPct val="0"/>
        </a:spcBef>
        <a:spcAft>
          <a:spcPct val="0"/>
        </a:spcAft>
        <a:defRPr sz="4000" b="1">
          <a:solidFill>
            <a:schemeClr val="tx1"/>
          </a:solidFill>
          <a:latin typeface="Arial" charset="0"/>
          <a:ea typeface="ヒラギノ角ゴ Pro W3" pitchFamily="1" charset="-128"/>
        </a:defRPr>
      </a:lvl6pPr>
      <a:lvl7pPr marL="914400" algn="l" rtl="0" eaLnBrk="1" fontAlgn="base" hangingPunct="1">
        <a:spcBef>
          <a:spcPct val="0"/>
        </a:spcBef>
        <a:spcAft>
          <a:spcPct val="0"/>
        </a:spcAft>
        <a:defRPr sz="4000" b="1">
          <a:solidFill>
            <a:schemeClr val="tx1"/>
          </a:solidFill>
          <a:latin typeface="Arial" charset="0"/>
          <a:ea typeface="ヒラギノ角ゴ Pro W3" pitchFamily="1" charset="-128"/>
        </a:defRPr>
      </a:lvl7pPr>
      <a:lvl8pPr marL="1371600" algn="l" rtl="0" eaLnBrk="1" fontAlgn="base" hangingPunct="1">
        <a:spcBef>
          <a:spcPct val="0"/>
        </a:spcBef>
        <a:spcAft>
          <a:spcPct val="0"/>
        </a:spcAft>
        <a:defRPr sz="4000" b="1">
          <a:solidFill>
            <a:schemeClr val="tx1"/>
          </a:solidFill>
          <a:latin typeface="Arial" charset="0"/>
          <a:ea typeface="ヒラギノ角ゴ Pro W3" pitchFamily="1" charset="-128"/>
        </a:defRPr>
      </a:lvl8pPr>
      <a:lvl9pPr marL="1828800" algn="l" rtl="0" eaLnBrk="1" fontAlgn="base" hangingPunct="1">
        <a:spcBef>
          <a:spcPct val="0"/>
        </a:spcBef>
        <a:spcAft>
          <a:spcPct val="0"/>
        </a:spcAft>
        <a:defRPr sz="4000" b="1">
          <a:solidFill>
            <a:schemeClr val="tx1"/>
          </a:solidFill>
          <a:latin typeface="Arial" charset="0"/>
          <a:ea typeface="ヒラギノ角ゴ Pro W3" pitchFamily="1"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ヒラギノ角ゴ Pro W3"/>
        </a:defRPr>
      </a:lvl1pPr>
      <a:lvl2pPr marL="742950" indent="-285750" algn="l" rtl="0" eaLnBrk="1" fontAlgn="base" hangingPunct="1">
        <a:spcBef>
          <a:spcPct val="20000"/>
        </a:spcBef>
        <a:spcAft>
          <a:spcPct val="0"/>
        </a:spcAft>
        <a:buChar char="–"/>
        <a:defRPr sz="2800">
          <a:solidFill>
            <a:schemeClr val="tx1"/>
          </a:solidFill>
          <a:latin typeface="+mn-lt"/>
          <a:ea typeface="+mn-ea"/>
          <a:cs typeface="ヒラギノ角ゴ Pro W3"/>
        </a:defRPr>
      </a:lvl2pPr>
      <a:lvl3pPr marL="1143000" indent="-228600" algn="l" rtl="0" eaLnBrk="1" fontAlgn="base" hangingPunct="1">
        <a:spcBef>
          <a:spcPct val="20000"/>
        </a:spcBef>
        <a:spcAft>
          <a:spcPct val="0"/>
        </a:spcAft>
        <a:buChar char="•"/>
        <a:defRPr>
          <a:solidFill>
            <a:schemeClr val="tx1"/>
          </a:solidFill>
          <a:latin typeface="+mn-lt"/>
          <a:ea typeface="+mn-ea"/>
          <a:cs typeface="ヒラギノ角ゴ Pro W3"/>
        </a:defRPr>
      </a:lvl3pPr>
      <a:lvl4pPr marL="1600200" indent="-228600" algn="l" rtl="0" eaLnBrk="1" fontAlgn="base" hangingPunct="1">
        <a:spcBef>
          <a:spcPct val="20000"/>
        </a:spcBef>
        <a:spcAft>
          <a:spcPct val="0"/>
        </a:spcAft>
        <a:defRPr sz="2000">
          <a:solidFill>
            <a:schemeClr val="tx1"/>
          </a:solidFill>
          <a:latin typeface="+mn-lt"/>
          <a:ea typeface="+mn-ea"/>
          <a:cs typeface="ヒラギノ角ゴ Pro W3"/>
        </a:defRPr>
      </a:lvl4pPr>
      <a:lvl5pPr marL="2057400" indent="-228600" algn="l" rtl="0" eaLnBrk="1" fontAlgn="base" hangingPunct="1">
        <a:spcBef>
          <a:spcPct val="20000"/>
        </a:spcBef>
        <a:spcAft>
          <a:spcPct val="0"/>
        </a:spcAft>
        <a:buChar char="»"/>
        <a:defRPr sz="2000">
          <a:solidFill>
            <a:schemeClr val="tx1"/>
          </a:solidFill>
          <a:latin typeface="+mn-lt"/>
          <a:ea typeface="+mn-ea"/>
          <a:cs typeface="ヒラギノ角ゴ Pro W3"/>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B3D04D6-5103-4E1A-B148-26E794D67EB5}"/>
              </a:ext>
            </a:extLst>
          </p:cNvPr>
          <p:cNvSpPr>
            <a:spLocks noGrp="1"/>
          </p:cNvSpPr>
          <p:nvPr>
            <p:ph type="ctrTitle"/>
          </p:nvPr>
        </p:nvSpPr>
        <p:spPr>
          <a:xfrm>
            <a:off x="914400" y="861646"/>
            <a:ext cx="10363200" cy="2309187"/>
          </a:xfrm>
        </p:spPr>
        <p:txBody>
          <a:bodyPr/>
          <a:lstStyle/>
          <a:p>
            <a:r>
              <a:rPr lang="sv-SE" sz="4800" dirty="0">
                <a:solidFill>
                  <a:srgbClr val="00B050"/>
                </a:solidFill>
              </a:rPr>
              <a:t>Palliativa specialistmottagningen och</a:t>
            </a:r>
            <a:br>
              <a:rPr lang="sv-SE" sz="4800" dirty="0">
                <a:solidFill>
                  <a:srgbClr val="00B050"/>
                </a:solidFill>
              </a:rPr>
            </a:br>
            <a:r>
              <a:rPr lang="sv-SE" sz="4800" dirty="0">
                <a:solidFill>
                  <a:srgbClr val="00B050"/>
                </a:solidFill>
              </a:rPr>
              <a:t>Palliativa konsultteamet </a:t>
            </a:r>
          </a:p>
        </p:txBody>
      </p:sp>
      <p:sp>
        <p:nvSpPr>
          <p:cNvPr id="3" name="Underrubrik 2">
            <a:extLst>
              <a:ext uri="{FF2B5EF4-FFF2-40B4-BE49-F238E27FC236}">
                <a16:creationId xmlns:a16="http://schemas.microsoft.com/office/drawing/2014/main" id="{2B6A84D9-1E76-4E67-8FFC-B1C854751C00}"/>
              </a:ext>
            </a:extLst>
          </p:cNvPr>
          <p:cNvSpPr>
            <a:spLocks noGrp="1"/>
          </p:cNvSpPr>
          <p:nvPr>
            <p:ph type="subTitle" idx="1"/>
          </p:nvPr>
        </p:nvSpPr>
        <p:spPr>
          <a:xfrm>
            <a:off x="1828800" y="3687168"/>
            <a:ext cx="8534400" cy="1095848"/>
          </a:xfrm>
        </p:spPr>
        <p:txBody>
          <a:bodyPr/>
          <a:lstStyle/>
          <a:p>
            <a:r>
              <a:rPr lang="sv-SE" dirty="0"/>
              <a:t>Palliativ vård och ASIH nordvästra Skåne</a:t>
            </a:r>
          </a:p>
          <a:p>
            <a:endParaRPr lang="sv-SE" dirty="0"/>
          </a:p>
          <a:p>
            <a:endParaRPr lang="sv-SE" dirty="0"/>
          </a:p>
          <a:p>
            <a:r>
              <a:rPr lang="sv-SE" sz="2000" dirty="0"/>
              <a:t>Annette Andersson</a:t>
            </a:r>
          </a:p>
          <a:p>
            <a:r>
              <a:rPr lang="sv-SE" sz="2000" dirty="0"/>
              <a:t>Verksamhetschef</a:t>
            </a:r>
          </a:p>
          <a:p>
            <a:endParaRPr lang="sv-SE" dirty="0"/>
          </a:p>
        </p:txBody>
      </p:sp>
    </p:spTree>
    <p:extLst>
      <p:ext uri="{BB962C8B-B14F-4D97-AF65-F5344CB8AC3E}">
        <p14:creationId xmlns:p14="http://schemas.microsoft.com/office/powerpoint/2010/main" val="3846533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2" name="Grupp 81"/>
          <p:cNvGrpSpPr/>
          <p:nvPr/>
        </p:nvGrpSpPr>
        <p:grpSpPr>
          <a:xfrm>
            <a:off x="4200377" y="4495825"/>
            <a:ext cx="5799013" cy="822628"/>
            <a:chOff x="1403936" y="54696"/>
            <a:chExt cx="5456266" cy="872372"/>
          </a:xfrm>
        </p:grpSpPr>
        <p:sp>
          <p:nvSpPr>
            <p:cNvPr id="83" name="Femhörning 82"/>
            <p:cNvSpPr/>
            <p:nvPr/>
          </p:nvSpPr>
          <p:spPr>
            <a:xfrm rot="10800000">
              <a:off x="1403936" y="54696"/>
              <a:ext cx="5456266" cy="872372"/>
            </a:xfrm>
            <a:prstGeom prst="homePlate">
              <a:avLst/>
            </a:prstGeom>
            <a:no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84" name="Femhörning 4"/>
            <p:cNvSpPr/>
            <p:nvPr/>
          </p:nvSpPr>
          <p:spPr>
            <a:xfrm rot="21600000">
              <a:off x="1622029" y="54696"/>
              <a:ext cx="5238173" cy="87237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84692" tIns="45720" rIns="85344" bIns="45720" numCol="1" spcCol="1270" anchor="ctr" anchorCtr="0">
              <a:noAutofit/>
            </a:bodyPr>
            <a:lstStyle/>
            <a:p>
              <a:pPr lvl="0" algn="ctr" defTabSz="533400">
                <a:lnSpc>
                  <a:spcPct val="90000"/>
                </a:lnSpc>
                <a:spcBef>
                  <a:spcPct val="0"/>
                </a:spcBef>
                <a:spcAft>
                  <a:spcPct val="35000"/>
                </a:spcAft>
              </a:pPr>
              <a:r>
                <a:rPr lang="sv-SE" sz="1200" b="1" dirty="0">
                  <a:solidFill>
                    <a:schemeClr val="tx1"/>
                  </a:solidFill>
                </a:rPr>
                <a:t>Specialiserade palliativa vårdinsatser dygnet runt utanför sjukhus</a:t>
              </a:r>
              <a:endParaRPr lang="sv-SE" sz="1200" b="1" i="0" kern="1200" dirty="0">
                <a:solidFill>
                  <a:schemeClr val="tx1"/>
                </a:solidFill>
              </a:endParaRPr>
            </a:p>
          </p:txBody>
        </p:sp>
      </p:grpSp>
      <p:grpSp>
        <p:nvGrpSpPr>
          <p:cNvPr id="79" name="Grupp 78"/>
          <p:cNvGrpSpPr/>
          <p:nvPr/>
        </p:nvGrpSpPr>
        <p:grpSpPr>
          <a:xfrm>
            <a:off x="4192849" y="3562198"/>
            <a:ext cx="5799013" cy="822628"/>
            <a:chOff x="1403936" y="54696"/>
            <a:chExt cx="5456266" cy="872372"/>
          </a:xfrm>
        </p:grpSpPr>
        <p:sp>
          <p:nvSpPr>
            <p:cNvPr id="80" name="Femhörning 79"/>
            <p:cNvSpPr/>
            <p:nvPr/>
          </p:nvSpPr>
          <p:spPr>
            <a:xfrm rot="10800000">
              <a:off x="1403936" y="54696"/>
              <a:ext cx="5456266" cy="872372"/>
            </a:xfrm>
            <a:prstGeom prst="homePlate">
              <a:avLst/>
            </a:prstGeom>
            <a:no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81" name="Femhörning 4"/>
            <p:cNvSpPr/>
            <p:nvPr/>
          </p:nvSpPr>
          <p:spPr>
            <a:xfrm rot="21600000">
              <a:off x="1622029" y="54696"/>
              <a:ext cx="5238173" cy="87237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84692" tIns="45720" rIns="85344" bIns="45720" numCol="1" spcCol="1270" anchor="ctr" anchorCtr="0">
              <a:noAutofit/>
            </a:bodyPr>
            <a:lstStyle/>
            <a:p>
              <a:pPr lvl="0" algn="ctr" defTabSz="533400">
                <a:lnSpc>
                  <a:spcPct val="90000"/>
                </a:lnSpc>
                <a:spcBef>
                  <a:spcPct val="0"/>
                </a:spcBef>
                <a:spcAft>
                  <a:spcPct val="35000"/>
                </a:spcAft>
              </a:pPr>
              <a:r>
                <a:rPr lang="sv-SE" sz="1200" b="1" i="0" kern="1200" dirty="0">
                  <a:solidFill>
                    <a:schemeClr val="tx1"/>
                  </a:solidFill>
                </a:rPr>
                <a:t>Specialiserade palliativa vårdinsatser dygnet runt på vårdavdelning</a:t>
              </a:r>
            </a:p>
          </p:txBody>
        </p:sp>
      </p:grpSp>
      <p:grpSp>
        <p:nvGrpSpPr>
          <p:cNvPr id="73" name="Grupp 72"/>
          <p:cNvGrpSpPr/>
          <p:nvPr/>
        </p:nvGrpSpPr>
        <p:grpSpPr>
          <a:xfrm>
            <a:off x="4185418" y="1704869"/>
            <a:ext cx="5799013" cy="822628"/>
            <a:chOff x="1403936" y="54696"/>
            <a:chExt cx="5456266" cy="872372"/>
          </a:xfrm>
        </p:grpSpPr>
        <p:sp>
          <p:nvSpPr>
            <p:cNvPr id="74" name="Femhörning 73"/>
            <p:cNvSpPr/>
            <p:nvPr/>
          </p:nvSpPr>
          <p:spPr>
            <a:xfrm rot="10800000">
              <a:off x="1403936" y="54696"/>
              <a:ext cx="5456266" cy="872372"/>
            </a:xfrm>
            <a:prstGeom prst="homePlate">
              <a:avLst/>
            </a:prstGeom>
            <a:no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75" name="Femhörning 4"/>
            <p:cNvSpPr/>
            <p:nvPr/>
          </p:nvSpPr>
          <p:spPr>
            <a:xfrm rot="21600000">
              <a:off x="1622029" y="54696"/>
              <a:ext cx="5238173" cy="87237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84692" tIns="45720" rIns="85344" bIns="45720" numCol="1" spcCol="1270" anchor="ctr" anchorCtr="0">
              <a:noAutofit/>
            </a:bodyPr>
            <a:lstStyle/>
            <a:p>
              <a:pPr lvl="0" algn="ctr" defTabSz="533400">
                <a:lnSpc>
                  <a:spcPct val="90000"/>
                </a:lnSpc>
                <a:spcBef>
                  <a:spcPct val="0"/>
                </a:spcBef>
                <a:spcAft>
                  <a:spcPct val="35000"/>
                </a:spcAft>
              </a:pPr>
              <a:r>
                <a:rPr lang="sv-SE" sz="1200" b="1" i="0" kern="1200" dirty="0">
                  <a:solidFill>
                    <a:schemeClr val="tx1"/>
                  </a:solidFill>
                </a:rPr>
                <a:t>Rådgivande funktion till annan vårdgivare</a:t>
              </a:r>
            </a:p>
          </p:txBody>
        </p:sp>
      </p:grpSp>
      <p:grpSp>
        <p:nvGrpSpPr>
          <p:cNvPr id="76" name="Grupp 75"/>
          <p:cNvGrpSpPr/>
          <p:nvPr/>
        </p:nvGrpSpPr>
        <p:grpSpPr>
          <a:xfrm>
            <a:off x="4185417" y="2597395"/>
            <a:ext cx="5799013" cy="822628"/>
            <a:chOff x="1403936" y="54696"/>
            <a:chExt cx="5456266" cy="872372"/>
          </a:xfrm>
        </p:grpSpPr>
        <p:sp>
          <p:nvSpPr>
            <p:cNvPr id="77" name="Femhörning 76"/>
            <p:cNvSpPr/>
            <p:nvPr/>
          </p:nvSpPr>
          <p:spPr>
            <a:xfrm rot="10800000">
              <a:off x="1403936" y="54696"/>
              <a:ext cx="5456266" cy="872372"/>
            </a:xfrm>
            <a:prstGeom prst="homePlate">
              <a:avLst/>
            </a:prstGeom>
            <a:no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78" name="Femhörning 4"/>
            <p:cNvSpPr/>
            <p:nvPr/>
          </p:nvSpPr>
          <p:spPr>
            <a:xfrm>
              <a:off x="1622029" y="54696"/>
              <a:ext cx="5238173" cy="87237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84692" tIns="45720" rIns="85344" bIns="45720" numCol="1" spcCol="1270" anchor="ctr" anchorCtr="0">
              <a:noAutofit/>
            </a:bodyPr>
            <a:lstStyle/>
            <a:p>
              <a:pPr lvl="0" algn="ctr" defTabSz="533400">
                <a:lnSpc>
                  <a:spcPct val="90000"/>
                </a:lnSpc>
                <a:spcBef>
                  <a:spcPct val="0"/>
                </a:spcBef>
                <a:spcAft>
                  <a:spcPct val="35000"/>
                </a:spcAft>
              </a:pPr>
              <a:endParaRPr lang="sv-SE" sz="1200" b="1" i="0" kern="1200" dirty="0">
                <a:solidFill>
                  <a:schemeClr val="tx1"/>
                </a:solidFill>
              </a:endParaRPr>
            </a:p>
          </p:txBody>
        </p:sp>
      </p:grpSp>
      <p:sp>
        <p:nvSpPr>
          <p:cNvPr id="35" name="textruta 34"/>
          <p:cNvSpPr txBox="1"/>
          <p:nvPr/>
        </p:nvSpPr>
        <p:spPr>
          <a:xfrm>
            <a:off x="924776" y="798727"/>
            <a:ext cx="462371" cy="4661877"/>
          </a:xfrm>
          <a:prstGeom prst="rect">
            <a:avLst/>
          </a:prstGeom>
          <a:solidFill>
            <a:schemeClr val="accent2">
              <a:lumMod val="60000"/>
              <a:lumOff val="40000"/>
            </a:schemeClr>
          </a:solidFill>
          <a:ln>
            <a:solidFill>
              <a:schemeClr val="tx1"/>
            </a:solidFill>
          </a:ln>
        </p:spPr>
        <p:txBody>
          <a:bodyPr vert="wordArtVert" wrap="square" rtlCol="0" anchor="ctr">
            <a:spAutoFit/>
          </a:bodyPr>
          <a:lstStyle/>
          <a:p>
            <a:pPr lvl="1"/>
            <a:r>
              <a:rPr lang="sv-SE" sz="1662" dirty="0"/>
              <a:t>   </a:t>
            </a:r>
            <a:r>
              <a:rPr lang="sv-SE" sz="1292" dirty="0"/>
              <a:t>BEDÖMNING</a:t>
            </a:r>
            <a:r>
              <a:rPr lang="sv-SE" sz="1662" dirty="0"/>
              <a:t>  </a:t>
            </a:r>
          </a:p>
        </p:txBody>
      </p:sp>
      <p:sp>
        <p:nvSpPr>
          <p:cNvPr id="36" name="textruta 35"/>
          <p:cNvSpPr txBox="1"/>
          <p:nvPr/>
        </p:nvSpPr>
        <p:spPr>
          <a:xfrm>
            <a:off x="2274126" y="1972086"/>
            <a:ext cx="1599417" cy="276999"/>
          </a:xfrm>
          <a:prstGeom prst="rect">
            <a:avLst/>
          </a:prstGeom>
          <a:solidFill>
            <a:schemeClr val="accent4">
              <a:lumMod val="60000"/>
              <a:lumOff val="40000"/>
            </a:schemeClr>
          </a:solidFill>
          <a:ln>
            <a:solidFill>
              <a:schemeClr val="accent1">
                <a:lumMod val="75000"/>
              </a:schemeClr>
            </a:solidFill>
          </a:ln>
        </p:spPr>
        <p:txBody>
          <a:bodyPr wrap="square" rtlCol="0">
            <a:spAutoFit/>
          </a:bodyPr>
          <a:lstStyle/>
          <a:p>
            <a:pPr algn="ctr"/>
            <a:r>
              <a:rPr lang="sv-SE" sz="1200" dirty="0"/>
              <a:t>Konsult</a:t>
            </a:r>
          </a:p>
        </p:txBody>
      </p:sp>
      <p:sp>
        <p:nvSpPr>
          <p:cNvPr id="37" name="textruta 36"/>
          <p:cNvSpPr txBox="1"/>
          <p:nvPr/>
        </p:nvSpPr>
        <p:spPr>
          <a:xfrm>
            <a:off x="2286519" y="3799457"/>
            <a:ext cx="1734557" cy="276999"/>
          </a:xfrm>
          <a:prstGeom prst="rect">
            <a:avLst/>
          </a:prstGeom>
          <a:solidFill>
            <a:schemeClr val="accent1">
              <a:lumMod val="60000"/>
              <a:lumOff val="40000"/>
            </a:schemeClr>
          </a:solidFill>
          <a:ln>
            <a:solidFill>
              <a:schemeClr val="accent4">
                <a:lumMod val="20000"/>
                <a:lumOff val="80000"/>
              </a:schemeClr>
            </a:solidFill>
          </a:ln>
        </p:spPr>
        <p:txBody>
          <a:bodyPr wrap="square" rtlCol="0">
            <a:spAutoFit/>
          </a:bodyPr>
          <a:lstStyle/>
          <a:p>
            <a:r>
              <a:rPr lang="sv-SE" sz="1200" dirty="0"/>
              <a:t>Palliativvårdsavdelning</a:t>
            </a:r>
          </a:p>
        </p:txBody>
      </p:sp>
      <p:sp>
        <p:nvSpPr>
          <p:cNvPr id="38" name="textruta 37"/>
          <p:cNvSpPr txBox="1"/>
          <p:nvPr/>
        </p:nvSpPr>
        <p:spPr>
          <a:xfrm>
            <a:off x="2280436" y="2854936"/>
            <a:ext cx="1601646" cy="276999"/>
          </a:xfrm>
          <a:prstGeom prst="rect">
            <a:avLst/>
          </a:prstGeom>
          <a:solidFill>
            <a:schemeClr val="accent4">
              <a:lumMod val="60000"/>
              <a:lumOff val="40000"/>
            </a:schemeClr>
          </a:solidFill>
          <a:ln>
            <a:solidFill>
              <a:schemeClr val="accent1">
                <a:lumMod val="75000"/>
              </a:schemeClr>
            </a:solidFill>
          </a:ln>
        </p:spPr>
        <p:txBody>
          <a:bodyPr wrap="square" rtlCol="0">
            <a:spAutoFit/>
          </a:bodyPr>
          <a:lstStyle/>
          <a:p>
            <a:pPr algn="ctr"/>
            <a:r>
              <a:rPr lang="sv-SE" sz="1200" dirty="0"/>
              <a:t>Punktinsats</a:t>
            </a:r>
          </a:p>
        </p:txBody>
      </p:sp>
      <p:sp>
        <p:nvSpPr>
          <p:cNvPr id="39" name="textruta 38"/>
          <p:cNvSpPr txBox="1"/>
          <p:nvPr/>
        </p:nvSpPr>
        <p:spPr>
          <a:xfrm>
            <a:off x="2274125" y="4718837"/>
            <a:ext cx="1599417" cy="276999"/>
          </a:xfrm>
          <a:prstGeom prst="rect">
            <a:avLst/>
          </a:prstGeom>
          <a:solidFill>
            <a:schemeClr val="accent1">
              <a:lumMod val="60000"/>
              <a:lumOff val="40000"/>
            </a:schemeClr>
          </a:solidFill>
          <a:ln>
            <a:solidFill>
              <a:schemeClr val="accent4">
                <a:lumMod val="20000"/>
                <a:lumOff val="80000"/>
              </a:schemeClr>
            </a:solidFill>
          </a:ln>
        </p:spPr>
        <p:txBody>
          <a:bodyPr wrap="square" rtlCol="0">
            <a:spAutoFit/>
          </a:bodyPr>
          <a:lstStyle/>
          <a:p>
            <a:pPr algn="ctr"/>
            <a:r>
              <a:rPr lang="sv-SE" sz="1200" dirty="0"/>
              <a:t>ASIH</a:t>
            </a:r>
          </a:p>
        </p:txBody>
      </p:sp>
      <p:sp>
        <p:nvSpPr>
          <p:cNvPr id="40" name="textruta 39"/>
          <p:cNvSpPr txBox="1"/>
          <p:nvPr/>
        </p:nvSpPr>
        <p:spPr>
          <a:xfrm>
            <a:off x="2280436" y="1042061"/>
            <a:ext cx="1599417" cy="461665"/>
          </a:xfrm>
          <a:prstGeom prst="rect">
            <a:avLst/>
          </a:prstGeom>
          <a:solidFill>
            <a:schemeClr val="accent4">
              <a:lumMod val="60000"/>
              <a:lumOff val="40000"/>
            </a:schemeClr>
          </a:solidFill>
          <a:ln>
            <a:solidFill>
              <a:schemeClr val="accent1">
                <a:lumMod val="75000"/>
              </a:schemeClr>
            </a:solidFill>
          </a:ln>
        </p:spPr>
        <p:txBody>
          <a:bodyPr wrap="square" rtlCol="0">
            <a:spAutoFit/>
          </a:bodyPr>
          <a:lstStyle/>
          <a:p>
            <a:pPr algn="ctr"/>
            <a:r>
              <a:rPr lang="sv-SE" sz="1200" dirty="0"/>
              <a:t>Palliativ specialistmottagning                 </a:t>
            </a:r>
          </a:p>
        </p:txBody>
      </p:sp>
      <p:sp>
        <p:nvSpPr>
          <p:cNvPr id="41" name="textruta 40"/>
          <p:cNvSpPr txBox="1"/>
          <p:nvPr/>
        </p:nvSpPr>
        <p:spPr>
          <a:xfrm>
            <a:off x="413995" y="5749689"/>
            <a:ext cx="3468087" cy="338554"/>
          </a:xfrm>
          <a:prstGeom prst="rect">
            <a:avLst/>
          </a:prstGeom>
          <a:solidFill>
            <a:schemeClr val="accent1">
              <a:lumMod val="75000"/>
            </a:schemeClr>
          </a:solidFill>
          <a:ln>
            <a:solidFill>
              <a:schemeClr val="accent2"/>
            </a:solidFill>
          </a:ln>
        </p:spPr>
        <p:txBody>
          <a:bodyPr wrap="square" rtlCol="0">
            <a:spAutoFit/>
          </a:bodyPr>
          <a:lstStyle/>
          <a:p>
            <a:pPr algn="ctr"/>
            <a:r>
              <a:rPr lang="sv-SE" sz="1600" dirty="0">
                <a:solidFill>
                  <a:schemeClr val="bg1"/>
                </a:solidFill>
              </a:rPr>
              <a:t>Forskning, utbildning och utveckling</a:t>
            </a:r>
          </a:p>
        </p:txBody>
      </p:sp>
      <p:sp>
        <p:nvSpPr>
          <p:cNvPr id="42" name="textruta 41"/>
          <p:cNvSpPr txBox="1"/>
          <p:nvPr/>
        </p:nvSpPr>
        <p:spPr>
          <a:xfrm>
            <a:off x="975774" y="101732"/>
            <a:ext cx="9237602" cy="433196"/>
          </a:xfrm>
          <a:prstGeom prst="rect">
            <a:avLst/>
          </a:prstGeom>
          <a:noFill/>
          <a:ln>
            <a:noFill/>
          </a:ln>
        </p:spPr>
        <p:txBody>
          <a:bodyPr wrap="square" rtlCol="0">
            <a:spAutoFit/>
          </a:bodyPr>
          <a:lstStyle/>
          <a:p>
            <a:r>
              <a:rPr lang="sv-SE" sz="2215" b="1" dirty="0"/>
              <a:t>Palliativ vård och ASIH – Skåneövergripande huvudprocesser</a:t>
            </a:r>
          </a:p>
        </p:txBody>
      </p:sp>
      <p:sp>
        <p:nvSpPr>
          <p:cNvPr id="46" name="Ellips 45"/>
          <p:cNvSpPr/>
          <p:nvPr/>
        </p:nvSpPr>
        <p:spPr>
          <a:xfrm>
            <a:off x="4078729" y="4795233"/>
            <a:ext cx="226940" cy="223322"/>
          </a:xfrm>
          <a:prstGeom prst="ellipse">
            <a:avLst/>
          </a:prstGeom>
          <a:solidFill>
            <a:schemeClr val="accent1">
              <a:lumMod val="60000"/>
              <a:lumOff val="40000"/>
            </a:schemeClr>
          </a:solid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48" name="textruta 47"/>
          <p:cNvSpPr txBox="1"/>
          <p:nvPr/>
        </p:nvSpPr>
        <p:spPr>
          <a:xfrm>
            <a:off x="369516" y="798727"/>
            <a:ext cx="462371" cy="4661876"/>
          </a:xfrm>
          <a:prstGeom prst="rect">
            <a:avLst/>
          </a:prstGeom>
          <a:solidFill>
            <a:schemeClr val="accent2">
              <a:lumMod val="75000"/>
            </a:schemeClr>
          </a:solidFill>
          <a:ln>
            <a:solidFill>
              <a:schemeClr val="tx1"/>
            </a:solidFill>
          </a:ln>
        </p:spPr>
        <p:txBody>
          <a:bodyPr vert="wordArtVert" wrap="square" rtlCol="0" anchor="ctr">
            <a:spAutoFit/>
          </a:bodyPr>
          <a:lstStyle/>
          <a:p>
            <a:r>
              <a:rPr lang="sv-SE" sz="1477" dirty="0"/>
              <a:t>    REMISS </a:t>
            </a:r>
            <a:r>
              <a:rPr lang="sv-SE" sz="1662" dirty="0"/>
              <a:t> </a:t>
            </a:r>
          </a:p>
        </p:txBody>
      </p:sp>
      <p:grpSp>
        <p:nvGrpSpPr>
          <p:cNvPr id="50" name="Grupp 49"/>
          <p:cNvGrpSpPr/>
          <p:nvPr/>
        </p:nvGrpSpPr>
        <p:grpSpPr>
          <a:xfrm>
            <a:off x="4185418" y="810631"/>
            <a:ext cx="5799013" cy="822628"/>
            <a:chOff x="1403936" y="54696"/>
            <a:chExt cx="5456266" cy="872372"/>
          </a:xfrm>
        </p:grpSpPr>
        <p:sp>
          <p:nvSpPr>
            <p:cNvPr id="52" name="Femhörning 51"/>
            <p:cNvSpPr/>
            <p:nvPr/>
          </p:nvSpPr>
          <p:spPr>
            <a:xfrm rot="10800000">
              <a:off x="1403936" y="54696"/>
              <a:ext cx="5456266" cy="872372"/>
            </a:xfrm>
            <a:prstGeom prst="homePlate">
              <a:avLst/>
            </a:prstGeom>
            <a:no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53" name="Femhörning 4"/>
            <p:cNvSpPr/>
            <p:nvPr/>
          </p:nvSpPr>
          <p:spPr>
            <a:xfrm rot="21600000">
              <a:off x="1622029" y="54696"/>
              <a:ext cx="5238173" cy="87237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84692" tIns="45720" rIns="85344" bIns="45720" numCol="1" spcCol="1270" anchor="ctr" anchorCtr="0">
              <a:noAutofit/>
            </a:bodyPr>
            <a:lstStyle/>
            <a:p>
              <a:pPr lvl="0" algn="ctr" defTabSz="533400">
                <a:lnSpc>
                  <a:spcPct val="90000"/>
                </a:lnSpc>
                <a:spcBef>
                  <a:spcPct val="0"/>
                </a:spcBef>
                <a:spcAft>
                  <a:spcPct val="35000"/>
                </a:spcAft>
              </a:pPr>
              <a:r>
                <a:rPr lang="sv-SE" sz="1200" b="1" i="0" kern="1200" dirty="0">
                  <a:solidFill>
                    <a:schemeClr val="tx1"/>
                  </a:solidFill>
                </a:rPr>
                <a:t>Specialiserade palliativa vårdinsatser inom öppenvård</a:t>
              </a:r>
            </a:p>
          </p:txBody>
        </p:sp>
      </p:grpSp>
      <p:sp>
        <p:nvSpPr>
          <p:cNvPr id="51" name="Ellips 50"/>
          <p:cNvSpPr/>
          <p:nvPr/>
        </p:nvSpPr>
        <p:spPr>
          <a:xfrm>
            <a:off x="4021076" y="1107175"/>
            <a:ext cx="243296" cy="243296"/>
          </a:xfrm>
          <a:prstGeom prst="ellipse">
            <a:avLst/>
          </a:prstGeom>
          <a:solidFill>
            <a:schemeClr val="accent4">
              <a:lumMod val="60000"/>
              <a:lumOff val="40000"/>
            </a:schemeClr>
          </a:solid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55" name="Ellips 54"/>
          <p:cNvSpPr/>
          <p:nvPr/>
        </p:nvSpPr>
        <p:spPr>
          <a:xfrm>
            <a:off x="4057705" y="2008786"/>
            <a:ext cx="243610" cy="243610"/>
          </a:xfrm>
          <a:prstGeom prst="ellipse">
            <a:avLst/>
          </a:prstGeom>
          <a:solidFill>
            <a:schemeClr val="accent4">
              <a:lumMod val="60000"/>
              <a:lumOff val="40000"/>
            </a:schemeClr>
          </a:solid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59" name="Ellips 58"/>
          <p:cNvSpPr/>
          <p:nvPr/>
        </p:nvSpPr>
        <p:spPr>
          <a:xfrm>
            <a:off x="4080711" y="2917174"/>
            <a:ext cx="243610" cy="243610"/>
          </a:xfrm>
          <a:prstGeom prst="ellipse">
            <a:avLst/>
          </a:prstGeom>
          <a:solidFill>
            <a:schemeClr val="accent4">
              <a:lumMod val="60000"/>
              <a:lumOff val="40000"/>
            </a:schemeClr>
          </a:solid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66" name="Ellips 65"/>
          <p:cNvSpPr/>
          <p:nvPr/>
        </p:nvSpPr>
        <p:spPr>
          <a:xfrm>
            <a:off x="4081769" y="3840719"/>
            <a:ext cx="243610" cy="243610"/>
          </a:xfrm>
          <a:prstGeom prst="ellipse">
            <a:avLst/>
          </a:prstGeom>
          <a:solidFill>
            <a:schemeClr val="accent1">
              <a:lumMod val="60000"/>
              <a:lumOff val="40000"/>
            </a:schemeClr>
          </a:solid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grpSp>
        <p:nvGrpSpPr>
          <p:cNvPr id="85" name="Grupp 84"/>
          <p:cNvGrpSpPr/>
          <p:nvPr/>
        </p:nvGrpSpPr>
        <p:grpSpPr>
          <a:xfrm>
            <a:off x="4190851" y="5460604"/>
            <a:ext cx="5799013" cy="822628"/>
            <a:chOff x="1403936" y="54696"/>
            <a:chExt cx="5456266" cy="872372"/>
          </a:xfrm>
        </p:grpSpPr>
        <p:sp>
          <p:nvSpPr>
            <p:cNvPr id="86" name="Femhörning 85"/>
            <p:cNvSpPr/>
            <p:nvPr/>
          </p:nvSpPr>
          <p:spPr>
            <a:xfrm rot="10800000">
              <a:off x="1403936" y="54696"/>
              <a:ext cx="5456266" cy="872372"/>
            </a:xfrm>
            <a:prstGeom prst="homePlate">
              <a:avLst/>
            </a:prstGeom>
            <a:no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87" name="Femhörning 4"/>
            <p:cNvSpPr/>
            <p:nvPr/>
          </p:nvSpPr>
          <p:spPr>
            <a:xfrm rot="21600000">
              <a:off x="1622029" y="54696"/>
              <a:ext cx="5238173" cy="87237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84692" tIns="45720" rIns="85344" bIns="45720" numCol="1" spcCol="1270" anchor="ctr" anchorCtr="0">
              <a:noAutofit/>
            </a:bodyPr>
            <a:lstStyle/>
            <a:p>
              <a:pPr lvl="0" algn="ctr" defTabSz="533400">
                <a:lnSpc>
                  <a:spcPct val="90000"/>
                </a:lnSpc>
                <a:spcBef>
                  <a:spcPct val="0"/>
                </a:spcBef>
                <a:spcAft>
                  <a:spcPct val="35000"/>
                </a:spcAft>
              </a:pPr>
              <a:r>
                <a:rPr lang="sv-SE" sz="1200" b="1" dirty="0">
                  <a:solidFill>
                    <a:schemeClr val="tx1"/>
                  </a:solidFill>
                </a:rPr>
                <a:t>Utbildning och kompetensökning internt samt till andra vårdgivare och samverkansparter</a:t>
              </a:r>
              <a:endParaRPr lang="sv-SE" sz="1200" b="1" i="0" kern="1200" dirty="0">
                <a:solidFill>
                  <a:schemeClr val="tx1"/>
                </a:solidFill>
              </a:endParaRPr>
            </a:p>
          </p:txBody>
        </p:sp>
      </p:grpSp>
      <p:sp>
        <p:nvSpPr>
          <p:cNvPr id="88" name="Ellips 87"/>
          <p:cNvSpPr/>
          <p:nvPr/>
        </p:nvSpPr>
        <p:spPr>
          <a:xfrm>
            <a:off x="4066040" y="5807305"/>
            <a:ext cx="226940" cy="223322"/>
          </a:xfrm>
          <a:prstGeom prst="ellipse">
            <a:avLst/>
          </a:prstGeom>
          <a:solidFill>
            <a:schemeClr val="accent1">
              <a:lumMod val="75000"/>
            </a:schemeClr>
          </a:solid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45" name="textruta 44"/>
          <p:cNvSpPr txBox="1"/>
          <p:nvPr/>
        </p:nvSpPr>
        <p:spPr>
          <a:xfrm>
            <a:off x="1562087" y="816010"/>
            <a:ext cx="513410" cy="2396600"/>
          </a:xfrm>
          <a:prstGeom prst="rect">
            <a:avLst/>
          </a:prstGeom>
          <a:solidFill>
            <a:schemeClr val="accent4">
              <a:lumMod val="60000"/>
              <a:lumOff val="40000"/>
            </a:schemeClr>
          </a:solidFill>
          <a:ln>
            <a:solidFill>
              <a:schemeClr val="accent1">
                <a:lumMod val="75000"/>
              </a:schemeClr>
            </a:solidFill>
          </a:ln>
        </p:spPr>
        <p:txBody>
          <a:bodyPr vert="wordArtVert" wrap="square" rtlCol="0">
            <a:spAutoFit/>
          </a:bodyPr>
          <a:lstStyle/>
          <a:p>
            <a:pPr algn="ctr"/>
            <a:r>
              <a:rPr lang="sv-SE" sz="1100" dirty="0"/>
              <a:t>ÖPPENVÅRD</a:t>
            </a:r>
            <a:r>
              <a:rPr lang="sv-SE" sz="1800" dirty="0"/>
              <a:t>    </a:t>
            </a:r>
            <a:r>
              <a:rPr lang="sv-SE" dirty="0"/>
              <a:t>               </a:t>
            </a:r>
          </a:p>
        </p:txBody>
      </p:sp>
      <p:sp>
        <p:nvSpPr>
          <p:cNvPr id="47" name="textruta 46"/>
          <p:cNvSpPr txBox="1"/>
          <p:nvPr/>
        </p:nvSpPr>
        <p:spPr>
          <a:xfrm>
            <a:off x="1526335" y="3453721"/>
            <a:ext cx="585738" cy="2006882"/>
          </a:xfrm>
          <a:prstGeom prst="rect">
            <a:avLst/>
          </a:prstGeom>
          <a:solidFill>
            <a:schemeClr val="accent1">
              <a:lumMod val="60000"/>
              <a:lumOff val="40000"/>
            </a:schemeClr>
          </a:solidFill>
          <a:ln>
            <a:solidFill>
              <a:schemeClr val="accent1">
                <a:lumMod val="75000"/>
              </a:schemeClr>
            </a:solidFill>
          </a:ln>
        </p:spPr>
        <p:txBody>
          <a:bodyPr vert="wordArtVert" wrap="square" rtlCol="0">
            <a:spAutoFit/>
          </a:bodyPr>
          <a:lstStyle/>
          <a:p>
            <a:pPr algn="ctr"/>
            <a:r>
              <a:rPr lang="sv-SE" sz="1100" dirty="0"/>
              <a:t>SLUTENVÅRD</a:t>
            </a:r>
            <a:r>
              <a:rPr lang="sv-SE" sz="1800" dirty="0"/>
              <a:t>    </a:t>
            </a:r>
            <a:r>
              <a:rPr lang="sv-SE" dirty="0"/>
              <a:t>               </a:t>
            </a:r>
          </a:p>
        </p:txBody>
      </p:sp>
      <p:sp>
        <p:nvSpPr>
          <p:cNvPr id="49" name="Femhörning 4"/>
          <p:cNvSpPr/>
          <p:nvPr/>
        </p:nvSpPr>
        <p:spPr>
          <a:xfrm>
            <a:off x="4456950" y="2633845"/>
            <a:ext cx="5567220" cy="82262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84692" tIns="45720" rIns="85344" bIns="45720" numCol="1" spcCol="1270" anchor="ctr" anchorCtr="0">
            <a:noAutofit/>
          </a:bodyPr>
          <a:lstStyle/>
          <a:p>
            <a:pPr lvl="0" algn="ctr" defTabSz="533400">
              <a:lnSpc>
                <a:spcPct val="90000"/>
              </a:lnSpc>
              <a:spcBef>
                <a:spcPct val="0"/>
              </a:spcBef>
              <a:spcAft>
                <a:spcPct val="35000"/>
              </a:spcAft>
            </a:pPr>
            <a:r>
              <a:rPr lang="sv-SE" sz="1200" b="1" i="0" kern="1200" dirty="0">
                <a:solidFill>
                  <a:schemeClr val="tx1"/>
                </a:solidFill>
              </a:rPr>
              <a:t>Avancerade sjukvårdsinsatser dygnet runt utanför sjukhus</a:t>
            </a:r>
          </a:p>
          <a:p>
            <a:pPr lvl="0" algn="ctr" defTabSz="533400">
              <a:lnSpc>
                <a:spcPct val="90000"/>
              </a:lnSpc>
              <a:spcBef>
                <a:spcPct val="0"/>
              </a:spcBef>
              <a:spcAft>
                <a:spcPct val="35000"/>
              </a:spcAft>
            </a:pPr>
            <a:r>
              <a:rPr lang="sv-SE" sz="1200" i="1" dirty="0">
                <a:solidFill>
                  <a:schemeClr val="tx1"/>
                </a:solidFill>
              </a:rPr>
              <a:t>Annan vårdgivare är fast läkarkontakt samt medicinskt ansvarig</a:t>
            </a:r>
          </a:p>
          <a:p>
            <a:pPr lvl="0" algn="ctr" defTabSz="533400">
              <a:lnSpc>
                <a:spcPct val="90000"/>
              </a:lnSpc>
              <a:spcBef>
                <a:spcPct val="0"/>
              </a:spcBef>
              <a:spcAft>
                <a:spcPct val="35000"/>
              </a:spcAft>
            </a:pPr>
            <a:r>
              <a:rPr lang="sv-SE" sz="1200" i="1" kern="1200" dirty="0">
                <a:solidFill>
                  <a:schemeClr val="tx1"/>
                </a:solidFill>
              </a:rPr>
              <a:t>Tidsbegränsat uppdrag</a:t>
            </a:r>
          </a:p>
        </p:txBody>
      </p:sp>
    </p:spTree>
    <p:extLst>
      <p:ext uri="{BB962C8B-B14F-4D97-AF65-F5344CB8AC3E}">
        <p14:creationId xmlns:p14="http://schemas.microsoft.com/office/powerpoint/2010/main" val="4098814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8BBDAA4-4C09-4A4C-A1A4-60667E82524A}"/>
              </a:ext>
            </a:extLst>
          </p:cNvPr>
          <p:cNvSpPr>
            <a:spLocks noGrp="1"/>
          </p:cNvSpPr>
          <p:nvPr>
            <p:ph type="title"/>
          </p:nvPr>
        </p:nvSpPr>
        <p:spPr>
          <a:xfrm>
            <a:off x="1424354" y="274638"/>
            <a:ext cx="8625254" cy="1439862"/>
          </a:xfrm>
        </p:spPr>
        <p:txBody>
          <a:bodyPr/>
          <a:lstStyle/>
          <a:p>
            <a:pPr algn="ctr"/>
            <a:br>
              <a:rPr lang="sv-SE" dirty="0"/>
            </a:br>
            <a:r>
              <a:rPr lang="sv-SE" dirty="0"/>
              <a:t>Syfte</a:t>
            </a:r>
            <a:br>
              <a:rPr lang="sv-SE" u="sng" dirty="0"/>
            </a:br>
            <a:br>
              <a:rPr lang="sv-SE" dirty="0"/>
            </a:br>
            <a:endParaRPr lang="sv-SE" dirty="0"/>
          </a:p>
        </p:txBody>
      </p:sp>
      <p:sp>
        <p:nvSpPr>
          <p:cNvPr id="4" name="Platshållare för innehåll 3">
            <a:extLst>
              <a:ext uri="{FF2B5EF4-FFF2-40B4-BE49-F238E27FC236}">
                <a16:creationId xmlns:a16="http://schemas.microsoft.com/office/drawing/2014/main" id="{4F286139-9AA1-45EF-8A19-A218F951D2AC}"/>
              </a:ext>
            </a:extLst>
          </p:cNvPr>
          <p:cNvSpPr>
            <a:spLocks noGrp="1"/>
          </p:cNvSpPr>
          <p:nvPr>
            <p:ph idx="1"/>
          </p:nvPr>
        </p:nvSpPr>
        <p:spPr>
          <a:xfrm>
            <a:off x="1424354" y="1573824"/>
            <a:ext cx="8968154" cy="3411414"/>
          </a:xfrm>
          <a:prstGeom prst="rect">
            <a:avLst/>
          </a:prstGeom>
        </p:spPr>
        <p:txBody>
          <a:bodyPr/>
          <a:lstStyle/>
          <a:p>
            <a:pPr marL="0" indent="0" algn="ctr">
              <a:buNone/>
            </a:pPr>
            <a:endParaRPr lang="sv-SE" u="sng" dirty="0"/>
          </a:p>
          <a:p>
            <a:pPr marL="0" indent="0" algn="ctr">
              <a:buNone/>
            </a:pPr>
            <a:endParaRPr lang="sv-SE" u="sng" dirty="0"/>
          </a:p>
          <a:p>
            <a:pPr marL="0" indent="0">
              <a:buNone/>
            </a:pPr>
            <a:r>
              <a:rPr lang="sv-SE" dirty="0"/>
              <a:t>Öka tillgängligheten till andra vårdgivare för att nå fler patienter som har behov av palliativ vård. </a:t>
            </a:r>
          </a:p>
        </p:txBody>
      </p:sp>
    </p:spTree>
    <p:extLst>
      <p:ext uri="{BB962C8B-B14F-4D97-AF65-F5344CB8AC3E}">
        <p14:creationId xmlns:p14="http://schemas.microsoft.com/office/powerpoint/2010/main" val="1486287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49A5CE-3695-4206-88A9-BD628CC69042}"/>
              </a:ext>
            </a:extLst>
          </p:cNvPr>
          <p:cNvSpPr>
            <a:spLocks noGrp="1"/>
          </p:cNvSpPr>
          <p:nvPr>
            <p:ph type="ctrTitle"/>
          </p:nvPr>
        </p:nvSpPr>
        <p:spPr>
          <a:xfrm>
            <a:off x="914400" y="1248508"/>
            <a:ext cx="10363200" cy="1922325"/>
          </a:xfrm>
        </p:spPr>
        <p:txBody>
          <a:bodyPr/>
          <a:lstStyle/>
          <a:p>
            <a:r>
              <a:rPr lang="sv-SE" dirty="0"/>
              <a:t>Konsult råd och stöd</a:t>
            </a:r>
          </a:p>
        </p:txBody>
      </p:sp>
      <p:sp>
        <p:nvSpPr>
          <p:cNvPr id="3" name="Underrubrik 2">
            <a:extLst>
              <a:ext uri="{FF2B5EF4-FFF2-40B4-BE49-F238E27FC236}">
                <a16:creationId xmlns:a16="http://schemas.microsoft.com/office/drawing/2014/main" id="{AAE5ED5B-1205-478C-A854-9A0E1DE12AB0}"/>
              </a:ext>
            </a:extLst>
          </p:cNvPr>
          <p:cNvSpPr>
            <a:spLocks noGrp="1"/>
          </p:cNvSpPr>
          <p:nvPr>
            <p:ph type="subTitle" idx="1"/>
          </p:nvPr>
        </p:nvSpPr>
        <p:spPr>
          <a:xfrm>
            <a:off x="1828800" y="2277208"/>
            <a:ext cx="8534400" cy="3787416"/>
          </a:xfrm>
        </p:spPr>
        <p:txBody>
          <a:bodyPr/>
          <a:lstStyle/>
          <a:p>
            <a:endParaRPr lang="sv-SE" sz="2800" dirty="0">
              <a:effectLst/>
              <a:latin typeface="Calibri" panose="020F0502020204030204" pitchFamily="34" charset="0"/>
              <a:ea typeface="Calibri" panose="020F0502020204030204" pitchFamily="34" charset="0"/>
              <a:cs typeface="Times New Roman" panose="02020603050405020304" pitchFamily="18" charset="0"/>
            </a:endParaRPr>
          </a:p>
          <a:p>
            <a:r>
              <a:rPr lang="sv-SE" sz="2800" dirty="0">
                <a:effectLst/>
                <a:latin typeface="Calibri" panose="020F0502020204030204" pitchFamily="34" charset="0"/>
                <a:ea typeface="Calibri" panose="020F0502020204030204" pitchFamily="34" charset="0"/>
                <a:cs typeface="Times New Roman" panose="02020603050405020304" pitchFamily="18" charset="0"/>
              </a:rPr>
              <a:t>Det palliativa konsultteamet är tillgängligt oavsett patientens ålder eller vårdform. Teamet har en rådgivande funktion och inget eget patientansvar. Syftet är att bidra med palliativ  kompetensförstärkning och spridning av palliativt förhållningssätt samt att öka samarbete med andra vårdgivare för att den enskilde patienten ska få bästa möjliga palliativa vård</a:t>
            </a:r>
          </a:p>
          <a:p>
            <a:pPr algn="just"/>
            <a:endParaRPr lang="sv-SE" dirty="0"/>
          </a:p>
        </p:txBody>
      </p:sp>
    </p:spTree>
    <p:extLst>
      <p:ext uri="{BB962C8B-B14F-4D97-AF65-F5344CB8AC3E}">
        <p14:creationId xmlns:p14="http://schemas.microsoft.com/office/powerpoint/2010/main" val="3627091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64CA451-D887-42D3-83A6-1107C4E77386}"/>
              </a:ext>
            </a:extLst>
          </p:cNvPr>
          <p:cNvSpPr>
            <a:spLocks noGrp="1"/>
          </p:cNvSpPr>
          <p:nvPr>
            <p:ph type="title"/>
          </p:nvPr>
        </p:nvSpPr>
        <p:spPr/>
        <p:txBody>
          <a:bodyPr/>
          <a:lstStyle/>
          <a:p>
            <a:pPr algn="ctr"/>
            <a:br>
              <a:rPr lang="sv-SE" dirty="0"/>
            </a:br>
            <a:r>
              <a:rPr lang="sv-SE" dirty="0"/>
              <a:t>Palliativ specialistmottagning</a:t>
            </a:r>
          </a:p>
        </p:txBody>
      </p:sp>
      <p:sp>
        <p:nvSpPr>
          <p:cNvPr id="3" name="Platshållare för innehåll 2">
            <a:extLst>
              <a:ext uri="{FF2B5EF4-FFF2-40B4-BE49-F238E27FC236}">
                <a16:creationId xmlns:a16="http://schemas.microsoft.com/office/drawing/2014/main" id="{39A44342-9152-4BA9-AE5D-3B6D77A1A27B}"/>
              </a:ext>
            </a:extLst>
          </p:cNvPr>
          <p:cNvSpPr>
            <a:spLocks noGrp="1"/>
          </p:cNvSpPr>
          <p:nvPr>
            <p:ph idx="1"/>
          </p:nvPr>
        </p:nvSpPr>
        <p:spPr/>
        <p:txBody>
          <a:bodyPr/>
          <a:lstStyle/>
          <a:p>
            <a:pPr marL="0" indent="0">
              <a:buNone/>
            </a:pPr>
            <a:endParaRPr lang="sv-SE"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sv-SE" dirty="0">
                <a:effectLst/>
                <a:latin typeface="Calibri" panose="020F0502020204030204" pitchFamily="34" charset="0"/>
                <a:ea typeface="Calibri" panose="020F0502020204030204" pitchFamily="34" charset="0"/>
                <a:cs typeface="Times New Roman" panose="02020603050405020304" pitchFamily="18" charset="0"/>
              </a:rPr>
              <a:t>För patienter med </a:t>
            </a:r>
            <a:r>
              <a:rPr lang="sv-SE" sz="2800" dirty="0">
                <a:effectLst/>
                <a:latin typeface="Calibri" panose="020F0502020204030204" pitchFamily="34" charset="0"/>
                <a:ea typeface="Calibri" panose="020F0502020204030204" pitchFamily="34" charset="0"/>
                <a:cs typeface="Times New Roman" panose="02020603050405020304" pitchFamily="18" charset="0"/>
              </a:rPr>
              <a:t>specialiserade</a:t>
            </a:r>
            <a:r>
              <a:rPr lang="sv-SE" dirty="0">
                <a:effectLst/>
                <a:latin typeface="Calibri" panose="020F0502020204030204" pitchFamily="34" charset="0"/>
                <a:ea typeface="Calibri" panose="020F0502020204030204" pitchFamily="34" charset="0"/>
                <a:cs typeface="Times New Roman" panose="02020603050405020304" pitchFamily="18" charset="0"/>
              </a:rPr>
              <a:t> palliativa vårdbehov oavsett ålder och diagnos som inte har behov av dygnet runt-vård i ASIH kan stöd från palliativ specialist mottagning vara ett alternativ. Mottagningen är ett komplement till andra vårdkontakter och ersätter alltså inte dessa</a:t>
            </a:r>
          </a:p>
          <a:p>
            <a:pPr marL="0" indent="0">
              <a:buNone/>
            </a:pPr>
            <a:endParaRPr lang="sv-SE" dirty="0"/>
          </a:p>
        </p:txBody>
      </p:sp>
    </p:spTree>
    <p:extLst>
      <p:ext uri="{BB962C8B-B14F-4D97-AF65-F5344CB8AC3E}">
        <p14:creationId xmlns:p14="http://schemas.microsoft.com/office/powerpoint/2010/main" val="209475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E8BC68E-12F1-4B63-8892-FBB3F0121BF3}"/>
              </a:ext>
            </a:extLst>
          </p:cNvPr>
          <p:cNvSpPr>
            <a:spLocks noGrp="1"/>
          </p:cNvSpPr>
          <p:nvPr>
            <p:ph type="title"/>
          </p:nvPr>
        </p:nvSpPr>
        <p:spPr/>
        <p:txBody>
          <a:bodyPr/>
          <a:lstStyle/>
          <a:p>
            <a:pPr algn="ctr"/>
            <a:br>
              <a:rPr lang="sv-SE" dirty="0"/>
            </a:br>
            <a:r>
              <a:rPr lang="sv-SE" dirty="0"/>
              <a:t>Tillgänglighet</a:t>
            </a:r>
          </a:p>
        </p:txBody>
      </p:sp>
      <p:sp>
        <p:nvSpPr>
          <p:cNvPr id="3" name="Platshållare för innehåll 2">
            <a:extLst>
              <a:ext uri="{FF2B5EF4-FFF2-40B4-BE49-F238E27FC236}">
                <a16:creationId xmlns:a16="http://schemas.microsoft.com/office/drawing/2014/main" id="{A16A7C6E-15EE-4E4D-ACD4-7744E2A98A8F}"/>
              </a:ext>
            </a:extLst>
          </p:cNvPr>
          <p:cNvSpPr>
            <a:spLocks noGrp="1"/>
          </p:cNvSpPr>
          <p:nvPr>
            <p:ph idx="1"/>
          </p:nvPr>
        </p:nvSpPr>
        <p:spPr/>
        <p:txBody>
          <a:bodyPr/>
          <a:lstStyle/>
          <a:p>
            <a:pPr marL="0" indent="0">
              <a:lnSpc>
                <a:spcPct val="107000"/>
              </a:lnSpc>
              <a:spcAft>
                <a:spcPts val="800"/>
              </a:spcAft>
              <a:buNone/>
            </a:pPr>
            <a:endParaRPr lang="sv-SE"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sv-SE" sz="2800" dirty="0">
                <a:effectLst/>
                <a:latin typeface="Calibri" panose="020F0502020204030204" pitchFamily="34" charset="0"/>
                <a:ea typeface="Calibri" panose="020F0502020204030204" pitchFamily="34" charset="0"/>
                <a:cs typeface="Times New Roman" panose="02020603050405020304" pitchFamily="18" charset="0"/>
              </a:rPr>
              <a:t>Sjuksköterska i Helsingborg måndag – fredag </a:t>
            </a:r>
            <a:r>
              <a:rPr lang="sv-SE" sz="2800" dirty="0" err="1">
                <a:effectLst/>
                <a:latin typeface="Calibri" panose="020F0502020204030204" pitchFamily="34" charset="0"/>
                <a:ea typeface="Calibri" panose="020F0502020204030204" pitchFamily="34" charset="0"/>
                <a:cs typeface="Times New Roman" panose="02020603050405020304" pitchFamily="18" charset="0"/>
              </a:rPr>
              <a:t>kl</a:t>
            </a:r>
            <a:r>
              <a:rPr lang="sv-SE" sz="2800" dirty="0">
                <a:effectLst/>
                <a:latin typeface="Calibri" panose="020F0502020204030204" pitchFamily="34" charset="0"/>
                <a:ea typeface="Calibri" panose="020F0502020204030204" pitchFamily="34" charset="0"/>
                <a:cs typeface="Times New Roman" panose="02020603050405020304" pitchFamily="18" charset="0"/>
              </a:rPr>
              <a:t> 8.00 – 16.00 100%</a:t>
            </a:r>
          </a:p>
          <a:p>
            <a:pPr marL="0" indent="0">
              <a:lnSpc>
                <a:spcPct val="107000"/>
              </a:lnSpc>
              <a:spcAft>
                <a:spcPts val="800"/>
              </a:spcAft>
              <a:buNone/>
            </a:pPr>
            <a:r>
              <a:rPr lang="sv-SE" sz="2800" dirty="0">
                <a:effectLst/>
                <a:latin typeface="Calibri" panose="020F0502020204030204" pitchFamily="34" charset="0"/>
                <a:ea typeface="Calibri" panose="020F0502020204030204" pitchFamily="34" charset="0"/>
                <a:cs typeface="Times New Roman" panose="02020603050405020304" pitchFamily="18" charset="0"/>
              </a:rPr>
              <a:t>Sjuksköterska i Ängelholm måndag – fredag </a:t>
            </a:r>
            <a:r>
              <a:rPr lang="sv-SE" sz="2800" dirty="0" err="1">
                <a:effectLst/>
                <a:latin typeface="Calibri" panose="020F0502020204030204" pitchFamily="34" charset="0"/>
                <a:ea typeface="Calibri" panose="020F0502020204030204" pitchFamily="34" charset="0"/>
                <a:cs typeface="Times New Roman" panose="02020603050405020304" pitchFamily="18" charset="0"/>
              </a:rPr>
              <a:t>kl</a:t>
            </a:r>
            <a:r>
              <a:rPr lang="sv-SE" sz="2800" dirty="0">
                <a:effectLst/>
                <a:latin typeface="Calibri" panose="020F0502020204030204" pitchFamily="34" charset="0"/>
                <a:ea typeface="Calibri" panose="020F0502020204030204" pitchFamily="34" charset="0"/>
                <a:cs typeface="Times New Roman" panose="02020603050405020304" pitchFamily="18" charset="0"/>
              </a:rPr>
              <a:t> 8.00 – 16.00 100%</a:t>
            </a:r>
          </a:p>
          <a:p>
            <a:pPr marL="0" indent="0">
              <a:lnSpc>
                <a:spcPct val="107000"/>
              </a:lnSpc>
              <a:spcAft>
                <a:spcPts val="800"/>
              </a:spcAft>
              <a:buNone/>
            </a:pPr>
            <a:r>
              <a:rPr lang="sv-SE" sz="2800" dirty="0">
                <a:effectLst/>
                <a:latin typeface="Calibri" panose="020F0502020204030204" pitchFamily="34" charset="0"/>
                <a:ea typeface="Calibri" panose="020F0502020204030204" pitchFamily="34" charset="0"/>
                <a:cs typeface="Times New Roman" panose="02020603050405020304" pitchFamily="18" charset="0"/>
              </a:rPr>
              <a:t>Läkare måndag – fredag </a:t>
            </a:r>
            <a:r>
              <a:rPr lang="sv-SE" sz="2800" dirty="0" err="1">
                <a:effectLst/>
                <a:latin typeface="Calibri" panose="020F0502020204030204" pitchFamily="34" charset="0"/>
                <a:ea typeface="Calibri" panose="020F0502020204030204" pitchFamily="34" charset="0"/>
                <a:cs typeface="Times New Roman" panose="02020603050405020304" pitchFamily="18" charset="0"/>
              </a:rPr>
              <a:t>kl</a:t>
            </a:r>
            <a:r>
              <a:rPr lang="sv-SE" sz="2800" dirty="0">
                <a:effectLst/>
                <a:latin typeface="Calibri" panose="020F0502020204030204" pitchFamily="34" charset="0"/>
                <a:ea typeface="Calibri" panose="020F0502020204030204" pitchFamily="34" charset="0"/>
                <a:cs typeface="Times New Roman" panose="02020603050405020304" pitchFamily="18" charset="0"/>
              </a:rPr>
              <a:t> 8.00 – 16.00 100%</a:t>
            </a:r>
          </a:p>
          <a:p>
            <a:pPr marL="0" indent="0">
              <a:lnSpc>
                <a:spcPct val="107000"/>
              </a:lnSpc>
              <a:spcAft>
                <a:spcPts val="800"/>
              </a:spcAft>
              <a:buNone/>
            </a:pPr>
            <a:endParaRPr lang="sv-SE" sz="2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sv-SE" sz="2800" dirty="0">
                <a:effectLst/>
                <a:latin typeface="Calibri" panose="020F0502020204030204" pitchFamily="34" charset="0"/>
                <a:ea typeface="Calibri" panose="020F0502020204030204" pitchFamily="34" charset="0"/>
                <a:cs typeface="Times New Roman" panose="02020603050405020304" pitchFamily="18" charset="0"/>
              </a:rPr>
              <a:t>Övriga yrkeskategorier utgår vid behov från respektive ort</a:t>
            </a:r>
          </a:p>
          <a:p>
            <a:pPr marL="0" indent="0">
              <a:lnSpc>
                <a:spcPct val="107000"/>
              </a:lnSpc>
              <a:spcAft>
                <a:spcPts val="800"/>
              </a:spcAft>
              <a:buNone/>
            </a:pPr>
            <a:endParaRPr lang="sv-SE"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sv-SE" dirty="0"/>
          </a:p>
        </p:txBody>
      </p:sp>
    </p:spTree>
    <p:extLst>
      <p:ext uri="{BB962C8B-B14F-4D97-AF65-F5344CB8AC3E}">
        <p14:creationId xmlns:p14="http://schemas.microsoft.com/office/powerpoint/2010/main" val="2757642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AF2E8539-43C9-4217-B73F-2AA89787EC8B}"/>
              </a:ext>
            </a:extLst>
          </p:cNvPr>
          <p:cNvSpPr>
            <a:spLocks noGrp="1"/>
          </p:cNvSpPr>
          <p:nvPr>
            <p:ph type="title"/>
          </p:nvPr>
        </p:nvSpPr>
        <p:spPr>
          <a:xfrm>
            <a:off x="609600" y="274638"/>
            <a:ext cx="10972800" cy="1143000"/>
          </a:xfrm>
        </p:spPr>
        <p:txBody>
          <a:bodyPr/>
          <a:lstStyle/>
          <a:p>
            <a:pPr algn="ctr"/>
            <a:r>
              <a:rPr lang="en-US" sz="3200" dirty="0" err="1"/>
              <a:t>Broschyr</a:t>
            </a:r>
            <a:r>
              <a:rPr lang="en-US" sz="3200" dirty="0"/>
              <a:t> Palliativ </a:t>
            </a:r>
            <a:r>
              <a:rPr lang="en-US" sz="3200" dirty="0" err="1"/>
              <a:t>specialistmottagning</a:t>
            </a:r>
            <a:r>
              <a:rPr lang="en-US" sz="3200" dirty="0"/>
              <a:t> </a:t>
            </a:r>
            <a:br>
              <a:rPr lang="en-US" sz="3200" dirty="0"/>
            </a:br>
            <a:r>
              <a:rPr lang="en-US" sz="2000" dirty="0"/>
              <a:t>till </a:t>
            </a:r>
            <a:r>
              <a:rPr lang="en-US" sz="2000" dirty="0" err="1"/>
              <a:t>vårdgivare</a:t>
            </a:r>
            <a:endParaRPr lang="en-US" sz="2000" dirty="0"/>
          </a:p>
        </p:txBody>
      </p:sp>
      <p:pic>
        <p:nvPicPr>
          <p:cNvPr id="3" name="Bildobjekt 2">
            <a:extLst>
              <a:ext uri="{FF2B5EF4-FFF2-40B4-BE49-F238E27FC236}">
                <a16:creationId xmlns:a16="http://schemas.microsoft.com/office/drawing/2014/main" id="{A683B10E-74E6-43C3-B6A5-B8E988C1FFCD}"/>
              </a:ext>
            </a:extLst>
          </p:cNvPr>
          <p:cNvPicPr>
            <a:picLocks noChangeAspect="1"/>
          </p:cNvPicPr>
          <p:nvPr/>
        </p:nvPicPr>
        <p:blipFill>
          <a:blip r:embed="rId2"/>
          <a:stretch>
            <a:fillRect/>
          </a:stretch>
        </p:blipFill>
        <p:spPr>
          <a:xfrm>
            <a:off x="609600" y="1744028"/>
            <a:ext cx="5386917" cy="4612468"/>
          </a:xfrm>
          <a:prstGeom prst="rect">
            <a:avLst/>
          </a:prstGeom>
          <a:noFill/>
        </p:spPr>
      </p:pic>
      <p:pic>
        <p:nvPicPr>
          <p:cNvPr id="5" name="Platshållare för innehåll 4">
            <a:extLst>
              <a:ext uri="{FF2B5EF4-FFF2-40B4-BE49-F238E27FC236}">
                <a16:creationId xmlns:a16="http://schemas.microsoft.com/office/drawing/2014/main" id="{57B80BF5-795D-4BFD-96B6-AB8352E0F720}"/>
              </a:ext>
            </a:extLst>
          </p:cNvPr>
          <p:cNvPicPr>
            <a:picLocks noGrp="1" noChangeAspect="1"/>
          </p:cNvPicPr>
          <p:nvPr>
            <p:ph sz="quarter" idx="4"/>
          </p:nvPr>
        </p:nvPicPr>
        <p:blipFill>
          <a:blip r:embed="rId3"/>
          <a:stretch>
            <a:fillRect/>
          </a:stretch>
        </p:blipFill>
        <p:spPr>
          <a:xfrm>
            <a:off x="6909848" y="1744028"/>
            <a:ext cx="3645416" cy="4612468"/>
          </a:xfrm>
        </p:spPr>
      </p:pic>
    </p:spTree>
    <p:extLst>
      <p:ext uri="{BB962C8B-B14F-4D97-AF65-F5344CB8AC3E}">
        <p14:creationId xmlns:p14="http://schemas.microsoft.com/office/powerpoint/2010/main" val="1506624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94C072F-35F2-4A39-8CDC-26923B61F9C7}"/>
              </a:ext>
            </a:extLst>
          </p:cNvPr>
          <p:cNvSpPr>
            <a:spLocks noGrp="1"/>
          </p:cNvSpPr>
          <p:nvPr>
            <p:ph type="title"/>
          </p:nvPr>
        </p:nvSpPr>
        <p:spPr>
          <a:xfrm>
            <a:off x="1668544" y="274638"/>
            <a:ext cx="8191893" cy="649189"/>
          </a:xfrm>
        </p:spPr>
        <p:txBody>
          <a:bodyPr/>
          <a:lstStyle/>
          <a:p>
            <a:pPr algn="ctr"/>
            <a:r>
              <a:rPr lang="sv-SE" sz="3200" dirty="0"/>
              <a:t>Broschyr Palliativa konsultteamet</a:t>
            </a:r>
          </a:p>
        </p:txBody>
      </p:sp>
      <p:pic>
        <p:nvPicPr>
          <p:cNvPr id="5" name="Platshållare för innehåll 4">
            <a:extLst>
              <a:ext uri="{FF2B5EF4-FFF2-40B4-BE49-F238E27FC236}">
                <a16:creationId xmlns:a16="http://schemas.microsoft.com/office/drawing/2014/main" id="{9E8F8F81-8140-47EA-93BB-EE5C61D28B75}"/>
              </a:ext>
            </a:extLst>
          </p:cNvPr>
          <p:cNvPicPr>
            <a:picLocks noGrp="1" noChangeAspect="1"/>
          </p:cNvPicPr>
          <p:nvPr>
            <p:ph idx="1"/>
          </p:nvPr>
        </p:nvPicPr>
        <p:blipFill>
          <a:blip r:embed="rId2"/>
          <a:stretch>
            <a:fillRect/>
          </a:stretch>
        </p:blipFill>
        <p:spPr>
          <a:xfrm>
            <a:off x="3604846" y="923827"/>
            <a:ext cx="4593331" cy="5787117"/>
          </a:xfrm>
        </p:spPr>
      </p:pic>
    </p:spTree>
    <p:extLst>
      <p:ext uri="{BB962C8B-B14F-4D97-AF65-F5344CB8AC3E}">
        <p14:creationId xmlns:p14="http://schemas.microsoft.com/office/powerpoint/2010/main" val="2886729422"/>
      </p:ext>
    </p:extLst>
  </p:cSld>
  <p:clrMapOvr>
    <a:masterClrMapping/>
  </p:clrMapOvr>
</p:sld>
</file>

<file path=ppt/theme/theme1.xml><?xml version="1.0" encoding="utf-8"?>
<a:theme xmlns:a="http://schemas.openxmlformats.org/drawingml/2006/main" name="Region Skåne">
  <a:themeElements>
    <a:clrScheme name="Region Skåne">
      <a:dk1>
        <a:srgbClr val="000000"/>
      </a:dk1>
      <a:lt1>
        <a:srgbClr val="FFFFFF"/>
      </a:lt1>
      <a:dk2>
        <a:srgbClr val="000000"/>
      </a:dk2>
      <a:lt2>
        <a:srgbClr val="808080"/>
      </a:lt2>
      <a:accent1>
        <a:srgbClr val="5E96A8"/>
      </a:accent1>
      <a:accent2>
        <a:srgbClr val="61B9BD"/>
      </a:accent2>
      <a:accent3>
        <a:srgbClr val="3D9378"/>
      </a:accent3>
      <a:accent4>
        <a:srgbClr val="C4B79F"/>
      </a:accent4>
      <a:accent5>
        <a:srgbClr val="FFFFFF"/>
      </a:accent5>
      <a:accent6>
        <a:srgbClr val="FFFFFF"/>
      </a:accent6>
      <a:hlink>
        <a:srgbClr val="00B0F0"/>
      </a:hlink>
      <a:folHlink>
        <a:srgbClr val="D1FF47"/>
      </a:folHlink>
    </a:clrScheme>
    <a:fontScheme name="Tom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Tom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om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om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om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om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om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om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om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om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om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om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om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RS powerpointmall 191002 [Skrivskyddad]" id="{E9140168-F96E-41A1-BD5B-F9D0CE67089E}" vid="{AA44F1EF-FC1C-4445-9B12-7C00796EA246}"/>
    </a:ext>
  </a:extLst>
</a:theme>
</file>

<file path=ppt/theme/theme2.xml><?xml version="1.0" encoding="utf-8"?>
<a:theme xmlns:a="http://schemas.openxmlformats.org/drawingml/2006/main" name="1_Region Skåne">
  <a:themeElements>
    <a:clrScheme name="Region Skåne">
      <a:dk1>
        <a:srgbClr val="000000"/>
      </a:dk1>
      <a:lt1>
        <a:srgbClr val="FFFFFF"/>
      </a:lt1>
      <a:dk2>
        <a:srgbClr val="000000"/>
      </a:dk2>
      <a:lt2>
        <a:srgbClr val="808080"/>
      </a:lt2>
      <a:accent1>
        <a:srgbClr val="5E96A8"/>
      </a:accent1>
      <a:accent2>
        <a:srgbClr val="61B9BD"/>
      </a:accent2>
      <a:accent3>
        <a:srgbClr val="3D9378"/>
      </a:accent3>
      <a:accent4>
        <a:srgbClr val="C4B79F"/>
      </a:accent4>
      <a:accent5>
        <a:srgbClr val="FFFFFF"/>
      </a:accent5>
      <a:accent6>
        <a:srgbClr val="FFFFFF"/>
      </a:accent6>
      <a:hlink>
        <a:srgbClr val="00B0F0"/>
      </a:hlink>
      <a:folHlink>
        <a:srgbClr val="D1FF47"/>
      </a:folHlink>
    </a:clrScheme>
    <a:fontScheme name="Tom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Tom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om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om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om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om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om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om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om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om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om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om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om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Ny ppt-mall" id="{1462DE63-1B72-4D01-809A-4576962DB457}" vid="{D551D338-5618-48FA-8197-27DD2A9B1A57}"/>
    </a:ext>
  </a:extLst>
</a:theme>
</file>

<file path=ppt/theme/theme3.xml><?xml version="1.0" encoding="utf-8"?>
<a:theme xmlns:a="http://schemas.openxmlformats.org/drawingml/2006/main" name="2_Region Skåne">
  <a:themeElements>
    <a:clrScheme name="Region Skåne">
      <a:dk1>
        <a:srgbClr val="000000"/>
      </a:dk1>
      <a:lt1>
        <a:srgbClr val="FFFFFF"/>
      </a:lt1>
      <a:dk2>
        <a:srgbClr val="000000"/>
      </a:dk2>
      <a:lt2>
        <a:srgbClr val="808080"/>
      </a:lt2>
      <a:accent1>
        <a:srgbClr val="5E96A8"/>
      </a:accent1>
      <a:accent2>
        <a:srgbClr val="61B9BD"/>
      </a:accent2>
      <a:accent3>
        <a:srgbClr val="3D9378"/>
      </a:accent3>
      <a:accent4>
        <a:srgbClr val="C4B79F"/>
      </a:accent4>
      <a:accent5>
        <a:srgbClr val="FFFFFF"/>
      </a:accent5>
      <a:accent6>
        <a:srgbClr val="FFFFFF"/>
      </a:accent6>
      <a:hlink>
        <a:srgbClr val="00B0F0"/>
      </a:hlink>
      <a:folHlink>
        <a:srgbClr val="D1FF47"/>
      </a:folHlink>
    </a:clrScheme>
    <a:fontScheme name="Tom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Tom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om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om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om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om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om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om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om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om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om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om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om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RS powerpointmall 190826.potm" id="{2E9F0FE5-E47F-49FE-B9C5-6CFC33040EB7}" vid="{25F08D8B-ECE0-4D0C-A6D2-425A110E3F7D}"/>
    </a:ext>
  </a:ext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262</Words>
  <Application>Microsoft Office PowerPoint</Application>
  <PresentationFormat>Bredbild</PresentationFormat>
  <Paragraphs>44</Paragraphs>
  <Slides>8</Slides>
  <Notes>0</Notes>
  <HiddenSlides>0</HiddenSlides>
  <MMClips>0</MMClips>
  <ScaleCrop>false</ScaleCrop>
  <HeadingPairs>
    <vt:vector size="6" baseType="variant">
      <vt:variant>
        <vt:lpstr>Använt teckensnitt</vt:lpstr>
      </vt:variant>
      <vt:variant>
        <vt:i4>2</vt:i4>
      </vt:variant>
      <vt:variant>
        <vt:lpstr>Tema</vt:lpstr>
      </vt:variant>
      <vt:variant>
        <vt:i4>3</vt:i4>
      </vt:variant>
      <vt:variant>
        <vt:lpstr>Bildrubriker</vt:lpstr>
      </vt:variant>
      <vt:variant>
        <vt:i4>8</vt:i4>
      </vt:variant>
    </vt:vector>
  </HeadingPairs>
  <TitlesOfParts>
    <vt:vector size="13" baseType="lpstr">
      <vt:lpstr>Arial</vt:lpstr>
      <vt:lpstr>Calibri</vt:lpstr>
      <vt:lpstr>Region Skåne</vt:lpstr>
      <vt:lpstr>1_Region Skåne</vt:lpstr>
      <vt:lpstr>2_Region Skåne</vt:lpstr>
      <vt:lpstr>Palliativa specialistmottagningen och Palliativa konsultteamet </vt:lpstr>
      <vt:lpstr>PowerPoint-presentation</vt:lpstr>
      <vt:lpstr> Syfte  </vt:lpstr>
      <vt:lpstr>Konsult råd och stöd</vt:lpstr>
      <vt:lpstr> Palliativ specialistmottagning</vt:lpstr>
      <vt:lpstr> Tillgänglighet</vt:lpstr>
      <vt:lpstr>Broschyr Palliativ specialistmottagning  till vårdgivare</vt:lpstr>
      <vt:lpstr>Broschyr Palliativa konsultteamet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Hälso- och sjukvård – Alliansens budget 2022</dc:title>
  <dc:creator>Vesterberg Ingrid B</dc:creator>
  <cp:lastModifiedBy>Fält Kerstin</cp:lastModifiedBy>
  <cp:revision>34</cp:revision>
  <dcterms:created xsi:type="dcterms:W3CDTF">2021-11-11T08:28:33Z</dcterms:created>
  <dcterms:modified xsi:type="dcterms:W3CDTF">2022-03-03T15:15:50Z</dcterms:modified>
</cp:coreProperties>
</file>