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5" r:id="rId7"/>
    <p:sldMasterId id="2147483771" r:id="rId8"/>
  </p:sldMasterIdLst>
  <p:notesMasterIdLst>
    <p:notesMasterId r:id="rId50"/>
  </p:notesMasterIdLst>
  <p:sldIdLst>
    <p:sldId id="324" r:id="rId9"/>
    <p:sldId id="394" r:id="rId10"/>
    <p:sldId id="10048" r:id="rId11"/>
    <p:sldId id="10050" r:id="rId12"/>
    <p:sldId id="10063" r:id="rId13"/>
    <p:sldId id="10066" r:id="rId14"/>
    <p:sldId id="9775" r:id="rId15"/>
    <p:sldId id="9984" r:id="rId16"/>
    <p:sldId id="9904" r:id="rId17"/>
    <p:sldId id="9985" r:id="rId18"/>
    <p:sldId id="9761" r:id="rId19"/>
    <p:sldId id="9967" r:id="rId20"/>
    <p:sldId id="9969" r:id="rId21"/>
    <p:sldId id="9970" r:id="rId22"/>
    <p:sldId id="9910" r:id="rId23"/>
    <p:sldId id="9980" r:id="rId24"/>
    <p:sldId id="9971" r:id="rId25"/>
    <p:sldId id="9965" r:id="rId26"/>
    <p:sldId id="9981" r:id="rId27"/>
    <p:sldId id="9972" r:id="rId28"/>
    <p:sldId id="9973" r:id="rId29"/>
    <p:sldId id="9974" r:id="rId30"/>
    <p:sldId id="9975" r:id="rId31"/>
    <p:sldId id="9976" r:id="rId32"/>
    <p:sldId id="9986" r:id="rId33"/>
    <p:sldId id="9764" r:id="rId34"/>
    <p:sldId id="9989" r:id="rId35"/>
    <p:sldId id="9988" r:id="rId36"/>
    <p:sldId id="9987" r:id="rId37"/>
    <p:sldId id="9983" r:id="rId38"/>
    <p:sldId id="9934" r:id="rId39"/>
    <p:sldId id="9921" r:id="rId40"/>
    <p:sldId id="9922" r:id="rId41"/>
    <p:sldId id="9923" r:id="rId42"/>
    <p:sldId id="9924" r:id="rId43"/>
    <p:sldId id="9925" r:id="rId44"/>
    <p:sldId id="9927" r:id="rId45"/>
    <p:sldId id="9926" r:id="rId46"/>
    <p:sldId id="9956" r:id="rId47"/>
    <p:sldId id="9957" r:id="rId48"/>
    <p:sldId id="10049" r:id="rId49"/>
  </p:sldIdLst>
  <p:sldSz cx="12192000" cy="6858000"/>
  <p:notesSz cx="6858000" cy="9872663"/>
  <p:defaultTextStyle>
    <a:defPPr>
      <a:defRPr lang="sv-SE"/>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Standardavsnitt" id="{1F3954FA-AB77-453D-BB42-D55342BC9EC0}">
          <p14:sldIdLst>
            <p14:sldId id="324"/>
            <p14:sldId id="394"/>
            <p14:sldId id="10048"/>
            <p14:sldId id="10050"/>
            <p14:sldId id="10063"/>
            <p14:sldId id="10066"/>
            <p14:sldId id="9775"/>
            <p14:sldId id="9984"/>
            <p14:sldId id="9904"/>
            <p14:sldId id="9985"/>
            <p14:sldId id="9761"/>
            <p14:sldId id="9967"/>
            <p14:sldId id="9969"/>
            <p14:sldId id="9970"/>
            <p14:sldId id="9910"/>
            <p14:sldId id="9980"/>
            <p14:sldId id="9971"/>
            <p14:sldId id="9965"/>
            <p14:sldId id="9981"/>
            <p14:sldId id="9972"/>
            <p14:sldId id="9973"/>
            <p14:sldId id="9974"/>
            <p14:sldId id="9975"/>
            <p14:sldId id="9976"/>
            <p14:sldId id="9986"/>
            <p14:sldId id="9764"/>
            <p14:sldId id="9989"/>
            <p14:sldId id="9988"/>
            <p14:sldId id="9987"/>
            <p14:sldId id="9983"/>
            <p14:sldId id="9934"/>
            <p14:sldId id="9921"/>
            <p14:sldId id="9922"/>
            <p14:sldId id="9923"/>
            <p14:sldId id="9924"/>
            <p14:sldId id="9925"/>
            <p14:sldId id="9927"/>
            <p14:sldId id="9926"/>
            <p14:sldId id="9956"/>
            <p14:sldId id="9957"/>
            <p14:sldId id="10049"/>
          </p14:sldIdLst>
        </p14:section>
      </p14:sectionLst>
    </p:ext>
    <p:ext uri="{EFAFB233-063F-42B5-8137-9DF3F51BA10A}">
      <p15:sldGuideLst xmlns:p15="http://schemas.microsoft.com/office/powerpoint/2012/main">
        <p15:guide id="1" orient="horz" pos="845" userDrawn="1">
          <p15:clr>
            <a:srgbClr val="A4A3A4"/>
          </p15:clr>
        </p15:guide>
        <p15:guide id="2" orient="horz" pos="1207" userDrawn="1">
          <p15:clr>
            <a:srgbClr val="A4A3A4"/>
          </p15:clr>
        </p15:guide>
        <p15:guide id="3" orient="horz" pos="2273" userDrawn="1">
          <p15:clr>
            <a:srgbClr val="A4A3A4"/>
          </p15:clr>
        </p15:guide>
        <p15:guide id="4" pos="576">
          <p15:clr>
            <a:srgbClr val="A4A3A4"/>
          </p15:clr>
        </p15:guide>
        <p15:guide id="5" pos="6656">
          <p15:clr>
            <a:srgbClr val="A4A3A4"/>
          </p15:clr>
        </p15:guide>
        <p15:guide id="6" pos="3712">
          <p15:clr>
            <a:srgbClr val="A4A3A4"/>
          </p15:clr>
        </p15:guide>
        <p15:guide id="7" pos="3386"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Mogren" initials="KM" lastIdx="29" clrIdx="0">
    <p:extLst>
      <p:ext uri="{19B8F6BF-5375-455C-9EA6-DF929625EA0E}">
        <p15:presenceInfo xmlns:p15="http://schemas.microsoft.com/office/powerpoint/2012/main" userId="S::karin.mogren@kan.se::5af03716-ebf7-4e6b-8be2-f0157552efa9" providerId="AD"/>
      </p:ext>
    </p:extLst>
  </p:cmAuthor>
  <p:cmAuthor id="2" name="Svensson Emelie a" initials="SEa" lastIdx="23" clrIdx="1">
    <p:extLst>
      <p:ext uri="{19B8F6BF-5375-455C-9EA6-DF929625EA0E}">
        <p15:presenceInfo xmlns:p15="http://schemas.microsoft.com/office/powerpoint/2012/main" userId="S::194021@skane.se::7cef3420-eae8-4ce1-a430-91a60428a807" providerId="AD"/>
      </p:ext>
    </p:extLst>
  </p:cmAuthor>
  <p:cmAuthor id="3" name="Helén Knutsson" initials="HK" lastIdx="44" clrIdx="2">
    <p:extLst>
      <p:ext uri="{19B8F6BF-5375-455C-9EA6-DF929625EA0E}">
        <p15:presenceInfo xmlns:p15="http://schemas.microsoft.com/office/powerpoint/2012/main" userId="S-1-5-21-299502267-562591055-839522115-20527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0025"/>
    <a:srgbClr val="266350"/>
    <a:srgbClr val="C4B79F"/>
    <a:srgbClr val="2DCC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6" autoAdjust="0"/>
    <p:restoredTop sz="94660"/>
  </p:normalViewPr>
  <p:slideViewPr>
    <p:cSldViewPr snapToGrid="0">
      <p:cViewPr varScale="1">
        <p:scale>
          <a:sx n="108" d="100"/>
          <a:sy n="108" d="100"/>
        </p:scale>
        <p:origin x="1260" y="102"/>
      </p:cViewPr>
      <p:guideLst>
        <p:guide orient="horz" pos="845"/>
        <p:guide orient="horz" pos="1207"/>
        <p:guide orient="horz" pos="2273"/>
        <p:guide pos="576"/>
        <p:guide pos="6656"/>
        <p:guide pos="3712"/>
        <p:guide pos="3386"/>
      </p:guideLst>
    </p:cSldViewPr>
  </p:slideViewPr>
  <p:notesTextViewPr>
    <p:cViewPr>
      <p:scale>
        <a:sx n="1" d="1"/>
        <a:sy n="1" d="1"/>
      </p:scale>
      <p:origin x="0" y="0"/>
    </p:cViewPr>
  </p:notesTextViewPr>
  <p:notesViewPr>
    <p:cSldViewPr snapToGrid="0">
      <p:cViewPr>
        <p:scale>
          <a:sx n="1" d="2"/>
          <a:sy n="1" d="2"/>
        </p:scale>
        <p:origin x="0" y="0"/>
      </p:cViewPr>
      <p:guideLst>
        <p:guide orient="horz" pos="3110"/>
        <p:guide pos="216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69D82DC-5434-4B13-AFDE-361B5E2118B5}"/>
              </a:ext>
            </a:extLst>
          </p:cNvPr>
          <p:cNvSpPr>
            <a:spLocks noGrp="1" noChangeArrowheads="1"/>
          </p:cNvSpPr>
          <p:nvPr>
            <p:ph type="hdr" sz="quarter"/>
          </p:nvPr>
        </p:nvSpPr>
        <p:spPr bwMode="auto">
          <a:xfrm>
            <a:off x="0" y="0"/>
            <a:ext cx="2971800" cy="49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sv-SE"/>
          </a:p>
        </p:txBody>
      </p:sp>
      <p:sp>
        <p:nvSpPr>
          <p:cNvPr id="4099" name="Rectangle 3">
            <a:extLst>
              <a:ext uri="{FF2B5EF4-FFF2-40B4-BE49-F238E27FC236}">
                <a16:creationId xmlns:a16="http://schemas.microsoft.com/office/drawing/2014/main" id="{3D1AD93E-D021-4F3F-8073-4A550286A78A}"/>
              </a:ext>
            </a:extLst>
          </p:cNvPr>
          <p:cNvSpPr>
            <a:spLocks noGrp="1" noChangeArrowheads="1"/>
          </p:cNvSpPr>
          <p:nvPr>
            <p:ph type="dt" idx="1"/>
          </p:nvPr>
        </p:nvSpPr>
        <p:spPr bwMode="auto">
          <a:xfrm>
            <a:off x="3886200" y="0"/>
            <a:ext cx="2971800" cy="49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1" charset="-128"/>
                <a:cs typeface="+mn-cs"/>
              </a:defRPr>
            </a:lvl1pPr>
          </a:lstStyle>
          <a:p>
            <a:pPr>
              <a:defRPr/>
            </a:pPr>
            <a:endParaRPr lang="sv-SE"/>
          </a:p>
        </p:txBody>
      </p:sp>
      <p:sp>
        <p:nvSpPr>
          <p:cNvPr id="3076" name="Rectangle 4">
            <a:extLst>
              <a:ext uri="{FF2B5EF4-FFF2-40B4-BE49-F238E27FC236}">
                <a16:creationId xmlns:a16="http://schemas.microsoft.com/office/drawing/2014/main" id="{3D1B3C60-9B66-4B3C-BD18-03B9C3588453}"/>
              </a:ext>
            </a:extLst>
          </p:cNvPr>
          <p:cNvSpPr>
            <a:spLocks noGrp="1" noRot="1" noChangeAspect="1" noChangeArrowheads="1" noTextEdit="1"/>
          </p:cNvSpPr>
          <p:nvPr>
            <p:ph type="sldImg" idx="2"/>
          </p:nvPr>
        </p:nvSpPr>
        <p:spPr bwMode="auto">
          <a:xfrm>
            <a:off x="136525" y="739775"/>
            <a:ext cx="6584950"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705CAB4D-95FC-4E1E-9C91-39D38488AF57}"/>
              </a:ext>
            </a:extLst>
          </p:cNvPr>
          <p:cNvSpPr>
            <a:spLocks noGrp="1" noChangeArrowheads="1"/>
          </p:cNvSpPr>
          <p:nvPr>
            <p:ph type="body" sz="quarter" idx="3"/>
          </p:nvPr>
        </p:nvSpPr>
        <p:spPr bwMode="auto">
          <a:xfrm>
            <a:off x="914401" y="4689515"/>
            <a:ext cx="5029200" cy="444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a:extLst>
              <a:ext uri="{FF2B5EF4-FFF2-40B4-BE49-F238E27FC236}">
                <a16:creationId xmlns:a16="http://schemas.microsoft.com/office/drawing/2014/main" id="{AFC18B5E-4434-42F2-8907-0C97DA06F6A6}"/>
              </a:ext>
            </a:extLst>
          </p:cNvPr>
          <p:cNvSpPr>
            <a:spLocks noGrp="1" noChangeArrowheads="1"/>
          </p:cNvSpPr>
          <p:nvPr>
            <p:ph type="ftr" sz="quarter" idx="4"/>
          </p:nvPr>
        </p:nvSpPr>
        <p:spPr bwMode="auto">
          <a:xfrm>
            <a:off x="0" y="9379030"/>
            <a:ext cx="2971800" cy="49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sv-SE"/>
          </a:p>
        </p:txBody>
      </p:sp>
      <p:sp>
        <p:nvSpPr>
          <p:cNvPr id="4103" name="Rectangle 7">
            <a:extLst>
              <a:ext uri="{FF2B5EF4-FFF2-40B4-BE49-F238E27FC236}">
                <a16:creationId xmlns:a16="http://schemas.microsoft.com/office/drawing/2014/main" id="{4EEC4E84-ADB6-447F-BDFA-AB701CF2603F}"/>
              </a:ext>
            </a:extLst>
          </p:cNvPr>
          <p:cNvSpPr>
            <a:spLocks noGrp="1" noChangeArrowheads="1"/>
          </p:cNvSpPr>
          <p:nvPr>
            <p:ph type="sldNum" sz="quarter" idx="5"/>
          </p:nvPr>
        </p:nvSpPr>
        <p:spPr bwMode="auto">
          <a:xfrm>
            <a:off x="3886200" y="9379030"/>
            <a:ext cx="2971800" cy="49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ヒラギノ角ゴ Pro W3"/>
                <a:cs typeface="ヒラギノ角ゴ Pro W3"/>
              </a:defRPr>
            </a:lvl1pPr>
          </a:lstStyle>
          <a:p>
            <a:pPr>
              <a:defRPr/>
            </a:pPr>
            <a:fld id="{B1BF5E35-0CD6-4D01-8E8D-A31FF9510064}" type="slidenum">
              <a:rPr lang="sv-SE" altLang="sv-SE"/>
              <a:pPr>
                <a:defRPr/>
              </a:pPr>
              <a:t>‹#›</a:t>
            </a:fld>
            <a:endParaRPr lang="sv-SE" altLang="sv-SE"/>
          </a:p>
        </p:txBody>
      </p:sp>
    </p:spTree>
    <p:extLst>
      <p:ext uri="{BB962C8B-B14F-4D97-AF65-F5344CB8AC3E}">
        <p14:creationId xmlns:p14="http://schemas.microsoft.com/office/powerpoint/2010/main" val="568088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B1BF5E35-0CD6-4D01-8E8D-A31FF9510064}" type="slidenum">
              <a:rPr lang="sv-SE" altLang="sv-SE" smtClean="0"/>
              <a:pPr>
                <a:defRPr/>
              </a:pPr>
              <a:t>1</a:t>
            </a:fld>
            <a:endParaRPr lang="sv-SE" altLang="sv-SE"/>
          </a:p>
        </p:txBody>
      </p:sp>
    </p:spTree>
    <p:extLst>
      <p:ext uri="{BB962C8B-B14F-4D97-AF65-F5344CB8AC3E}">
        <p14:creationId xmlns:p14="http://schemas.microsoft.com/office/powerpoint/2010/main" val="79096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t>Vi beskriver</a:t>
            </a:r>
            <a:r>
              <a:rPr lang="sv-SE" sz="1200" baseline="0"/>
              <a:t> omställningen som en rörelse. En rörelse för bättre liv och hälsa i Skåne.</a:t>
            </a:r>
          </a:p>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73347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16958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349814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B1BF5E35-0CD6-4D01-8E8D-A31FF9510064}" type="slidenum">
              <a:rPr lang="sv-SE" altLang="sv-SE" smtClean="0"/>
              <a:pPr>
                <a:defRPr/>
              </a:pPr>
              <a:t>15</a:t>
            </a:fld>
            <a:endParaRPr lang="sv-SE" altLang="sv-SE"/>
          </a:p>
        </p:txBody>
      </p:sp>
    </p:spTree>
    <p:extLst>
      <p:ext uri="{BB962C8B-B14F-4D97-AF65-F5344CB8AC3E}">
        <p14:creationId xmlns:p14="http://schemas.microsoft.com/office/powerpoint/2010/main" val="2169580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60183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4C513BD1-3456-47F6-B974-F4E5E700C495}" type="slidenum">
              <a:rPr lang="aa-ET" smtClean="0"/>
              <a:t>18</a:t>
            </a:fld>
            <a:endParaRPr lang="aa-ET"/>
          </a:p>
        </p:txBody>
      </p:sp>
    </p:spTree>
    <p:extLst>
      <p:ext uri="{BB962C8B-B14F-4D97-AF65-F5344CB8AC3E}">
        <p14:creationId xmlns:p14="http://schemas.microsoft.com/office/powerpoint/2010/main" val="22029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4C513BD1-3456-47F6-B974-F4E5E700C495}" type="slidenum">
              <a:rPr lang="aa-ET" smtClean="0"/>
              <a:t>19</a:t>
            </a:fld>
            <a:endParaRPr lang="aa-ET"/>
          </a:p>
        </p:txBody>
      </p:sp>
    </p:spTree>
    <p:extLst>
      <p:ext uri="{BB962C8B-B14F-4D97-AF65-F5344CB8AC3E}">
        <p14:creationId xmlns:p14="http://schemas.microsoft.com/office/powerpoint/2010/main" val="247040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20</a:t>
            </a:fld>
            <a:endParaRPr lang="sv-SE" altLang="sv-SE"/>
          </a:p>
        </p:txBody>
      </p:sp>
    </p:spTree>
    <p:extLst>
      <p:ext uri="{BB962C8B-B14F-4D97-AF65-F5344CB8AC3E}">
        <p14:creationId xmlns:p14="http://schemas.microsoft.com/office/powerpoint/2010/main" val="94861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1044510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513BD1-3456-47F6-B974-F4E5E700C495}" type="slidenum">
              <a:rPr kumimoji="0" lang="aa-ET"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aa-ET"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04774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br>
              <a:rPr lang="sv-SE" sz="1800" dirty="0">
                <a:effectLst/>
                <a:latin typeface="Arial" panose="020B060402020202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E44B6-29C6-7645-AD3D-B5BF36CA12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596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28</a:t>
            </a:fld>
            <a:endParaRPr lang="sv-SE" altLang="sv-SE"/>
          </a:p>
        </p:txBody>
      </p:sp>
    </p:spTree>
    <p:extLst>
      <p:ext uri="{BB962C8B-B14F-4D97-AF65-F5344CB8AC3E}">
        <p14:creationId xmlns:p14="http://schemas.microsoft.com/office/powerpoint/2010/main" val="4028773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B1BF5E35-0CD6-4D01-8E8D-A31FF9510064}" type="slidenum">
              <a:rPr lang="sv-SE" altLang="sv-SE" smtClean="0"/>
              <a:pPr>
                <a:defRPr/>
              </a:pPr>
              <a:t>29</a:t>
            </a:fld>
            <a:endParaRPr lang="sv-SE" altLang="sv-SE"/>
          </a:p>
        </p:txBody>
      </p:sp>
    </p:spTree>
    <p:extLst>
      <p:ext uri="{BB962C8B-B14F-4D97-AF65-F5344CB8AC3E}">
        <p14:creationId xmlns:p14="http://schemas.microsoft.com/office/powerpoint/2010/main" val="4286710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a:effectLst/>
                <a:latin typeface="Times New Roman" panose="02020603050405020304" pitchFamily="18" charset="0"/>
                <a:ea typeface="Calibri" panose="020F0502020204030204" pitchFamily="34" charset="0"/>
              </a:rPr>
              <a:t>För att leda och styra det komplexa omställningsarbetet till Framtidens hälsosystem krävs det att alla som verkar på alla olika nivåer i systemet – från politisk ledning och styrelser till den enskilda medarbetare och invånare - känner ett aktivt ägarskap och bidrar med sin del till helheten genom att skapa förutsättningar för andra. En ledning och styrning i komplexitet tar tillvara kraften i viljan att möta invånarnas behov, stärker förmågan att fokusera på helheten och till lärande på systemnivå, och styr på kort och långsikt samtidigt.</a:t>
            </a:r>
          </a:p>
          <a:p>
            <a:endParaRPr lang="aa-ET"/>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513BD1-3456-47F6-B974-F4E5E700C495}" type="slidenum">
              <a:rPr kumimoji="0" lang="aa-ET"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aa-ET"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1393965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a:solidFill>
                  <a:schemeClr val="tx1"/>
                </a:solidFill>
                <a:latin typeface="Arial" charset="0"/>
                <a:ea typeface="ヒラギノ角ゴ Pro W3" pitchFamily="1" charset="-128"/>
                <a:cs typeface="ヒラギノ角ゴ Pro W3"/>
              </a:rPr>
              <a:t>För att klara framtidens utmaningar för hälso- och sjukvården och samtidigt uppnå hög kvalitet och jämlik vård behövs ett långsiktigt omställningsarbete. Region Skåne har tagit beslut om framtidens hälsosystem vilket är en regiongemensam plattform för omställningsarbetet med strategi som lägger grunden till styrning för att nå det långsiktiga målet </a:t>
            </a:r>
            <a:r>
              <a:rPr lang="sv-SE" sz="1200" b="0" i="1" u="none" strike="noStrike" kern="1200" baseline="0">
                <a:solidFill>
                  <a:schemeClr val="tx1"/>
                </a:solidFill>
                <a:latin typeface="Arial" charset="0"/>
                <a:ea typeface="ヒラギノ角ゴ Pro W3" pitchFamily="1" charset="-128"/>
                <a:cs typeface="ヒラギノ角ゴ Pro W3"/>
              </a:rPr>
              <a:t>Bättre hälsa för fler.</a:t>
            </a:r>
            <a:endParaRPr lang="sv-SE" sz="1200" b="0" i="0" u="none" strike="noStrike" kern="1200" baseline="0">
              <a:solidFill>
                <a:schemeClr val="tx1"/>
              </a:solidFill>
              <a:latin typeface="Arial" charset="0"/>
              <a:ea typeface="ヒラギノ角ゴ Pro W3" pitchFamily="1" charset="-128"/>
              <a:cs typeface="ヒラギノ角ゴ Pro W3"/>
            </a:endParaRPr>
          </a:p>
          <a:p>
            <a:r>
              <a:rPr lang="sv-SE" sz="1200" b="0" i="0" u="none" strike="noStrike" kern="1200" baseline="0">
                <a:solidFill>
                  <a:schemeClr val="tx1"/>
                </a:solidFill>
                <a:latin typeface="Arial" charset="0"/>
                <a:ea typeface="ヒラギノ角ゴ Pro W3" pitchFamily="1" charset="-128"/>
                <a:cs typeface="ヒラギノ角ゴ Pro W3"/>
              </a:rPr>
              <a:t>För att åstadkomma omställningen till framtidens hälsosystem behövs förändringar i både arbetssätt och processer. Förflyttning behöver göras mot ett mer </a:t>
            </a:r>
            <a:r>
              <a:rPr lang="sv-SE" sz="1200" b="0" i="1" u="none" strike="noStrike" kern="1200" baseline="0">
                <a:solidFill>
                  <a:schemeClr val="tx1"/>
                </a:solidFill>
                <a:latin typeface="Arial" charset="0"/>
                <a:ea typeface="ヒラギノ角ゴ Pro W3" pitchFamily="1" charset="-128"/>
                <a:cs typeface="ヒラギノ角ゴ Pro W3"/>
              </a:rPr>
              <a:t>personcentrerat arbetssätt </a:t>
            </a:r>
            <a:r>
              <a:rPr lang="sv-SE" sz="1200" b="0" i="0" u="none" strike="noStrike" kern="1200" baseline="0">
                <a:solidFill>
                  <a:schemeClr val="tx1"/>
                </a:solidFill>
                <a:latin typeface="Arial" charset="0"/>
                <a:ea typeface="ヒラギノ角ゴ Pro W3" pitchFamily="1" charset="-128"/>
                <a:cs typeface="ヒラギノ角ゴ Pro W3"/>
              </a:rPr>
              <a:t>samt </a:t>
            </a:r>
            <a:r>
              <a:rPr lang="sv-SE" sz="1200" b="0" i="1" u="none" strike="noStrike" kern="1200" baseline="0">
                <a:solidFill>
                  <a:schemeClr val="tx1"/>
                </a:solidFill>
                <a:latin typeface="Arial" charset="0"/>
                <a:ea typeface="ヒラギノ角ゴ Pro W3" pitchFamily="1" charset="-128"/>
                <a:cs typeface="ヒラギノ角ゴ Pro W3"/>
              </a:rPr>
              <a:t>hälsofrämjande och förebyggande insatser </a:t>
            </a:r>
            <a:r>
              <a:rPr lang="sv-SE" sz="1200" b="0" i="0" u="none" strike="noStrike" kern="1200" baseline="0">
                <a:solidFill>
                  <a:schemeClr val="tx1"/>
                </a:solidFill>
                <a:latin typeface="Arial" charset="0"/>
                <a:ea typeface="ヒラギノ角ゴ Pro W3" pitchFamily="1" charset="-128"/>
                <a:cs typeface="ヒラギノ角ゴ Pro W3"/>
              </a:rPr>
              <a:t>och styrning i riktning mot såväl </a:t>
            </a:r>
            <a:r>
              <a:rPr lang="sv-SE" sz="1200" b="0" i="1" u="none" strike="noStrike" kern="1200" baseline="0">
                <a:solidFill>
                  <a:schemeClr val="tx1"/>
                </a:solidFill>
                <a:latin typeface="Arial" charset="0"/>
                <a:ea typeface="ヒラギノ角ゴ Pro W3" pitchFamily="1" charset="-128"/>
                <a:cs typeface="ヒラギノ角ゴ Pro W3"/>
              </a:rPr>
              <a:t>nära vård </a:t>
            </a:r>
            <a:r>
              <a:rPr lang="sv-SE" sz="1200" b="0" i="0" u="none" strike="noStrike" kern="1200" baseline="0">
                <a:solidFill>
                  <a:schemeClr val="tx1"/>
                </a:solidFill>
                <a:latin typeface="Arial" charset="0"/>
                <a:ea typeface="ヒラギノ角ゴ Pro W3" pitchFamily="1" charset="-128"/>
                <a:cs typeface="ヒラギノ角ゴ Pro W3"/>
              </a:rPr>
              <a:t>som </a:t>
            </a:r>
            <a:r>
              <a:rPr lang="sv-SE" sz="1200" b="0" i="1" u="none" strike="noStrike" kern="1200" baseline="0">
                <a:solidFill>
                  <a:schemeClr val="tx1"/>
                </a:solidFill>
                <a:latin typeface="Arial" charset="0"/>
                <a:ea typeface="ヒラギノ角ゴ Pro W3" pitchFamily="1" charset="-128"/>
                <a:cs typeface="ヒラギノ角ゴ Pro W3"/>
              </a:rPr>
              <a:t>nivåstrukturering och profilering</a:t>
            </a:r>
            <a:r>
              <a:rPr lang="sv-SE" sz="1200" b="0" i="0" u="none" strike="noStrike" kern="1200" baseline="0">
                <a:solidFill>
                  <a:schemeClr val="tx1"/>
                </a:solidFill>
                <a:latin typeface="Arial" charset="0"/>
                <a:ea typeface="ヒラギノ角ゴ Pro W3" pitchFamily="1" charset="-128"/>
                <a:cs typeface="ヒラギノ角ゴ Pro W3"/>
              </a:rPr>
              <a:t>. Viktiga förutsättningar och möjliggörare för denna omställning är </a:t>
            </a:r>
            <a:r>
              <a:rPr lang="sv-SE" sz="1200" b="0" i="1" u="none" strike="noStrike" kern="1200" baseline="0">
                <a:solidFill>
                  <a:schemeClr val="tx1"/>
                </a:solidFill>
                <a:latin typeface="Arial" charset="0"/>
                <a:ea typeface="ヒラギノ角ゴ Pro W3" pitchFamily="1" charset="-128"/>
                <a:cs typeface="ヒラギノ角ゴ Pro W3"/>
              </a:rPr>
              <a:t>medarbetare</a:t>
            </a:r>
            <a:r>
              <a:rPr lang="sv-SE" sz="1200" b="0" i="0" u="none" strike="noStrike" kern="1200" baseline="0">
                <a:solidFill>
                  <a:schemeClr val="tx1"/>
                </a:solidFill>
                <a:latin typeface="Arial" charset="0"/>
                <a:ea typeface="ヒラギノ角ゴ Pro W3" pitchFamily="1" charset="-128"/>
                <a:cs typeface="ヒラギノ角ゴ Pro W3"/>
              </a:rPr>
              <a:t>, </a:t>
            </a:r>
            <a:r>
              <a:rPr lang="sv-SE" sz="1200" b="0" i="1" u="none" strike="noStrike" kern="1200" baseline="0">
                <a:solidFill>
                  <a:schemeClr val="tx1"/>
                </a:solidFill>
                <a:latin typeface="Arial" charset="0"/>
                <a:ea typeface="ヒラギノ角ゴ Pro W3" pitchFamily="1" charset="-128"/>
                <a:cs typeface="ヒラギノ角ゴ Pro W3"/>
              </a:rPr>
              <a:t>digitalisering </a:t>
            </a:r>
            <a:r>
              <a:rPr lang="sv-SE" sz="1200" b="0" i="0" u="none" strike="noStrike" kern="1200" baseline="0">
                <a:solidFill>
                  <a:schemeClr val="tx1"/>
                </a:solidFill>
                <a:latin typeface="Arial" charset="0"/>
                <a:ea typeface="ヒラギノ角ゴ Pro W3" pitchFamily="1" charset="-128"/>
                <a:cs typeface="ヒラギノ角ゴ Pro W3"/>
              </a:rPr>
              <a:t>och </a:t>
            </a:r>
            <a:r>
              <a:rPr lang="sv-SE" sz="1200" b="0" i="1" u="none" strike="noStrike" kern="1200" baseline="0">
                <a:solidFill>
                  <a:schemeClr val="tx1"/>
                </a:solidFill>
                <a:latin typeface="Arial" charset="0"/>
                <a:ea typeface="ヒラギノ角ゴ Pro W3" pitchFamily="1" charset="-128"/>
                <a:cs typeface="ヒラギノ角ゴ Pro W3"/>
              </a:rPr>
              <a:t>fysisk infrastruktur</a:t>
            </a:r>
            <a:r>
              <a:rPr lang="sv-SE" sz="1200" b="0" i="0" u="none" strike="noStrike" kern="1200" baseline="0">
                <a:solidFill>
                  <a:schemeClr val="tx1"/>
                </a:solidFill>
                <a:latin typeface="Arial" charset="0"/>
                <a:ea typeface="ヒラギノ角ゴ Pro W3" pitchFamily="1" charset="-128"/>
                <a:cs typeface="ヒラギノ角ゴ Pro W3"/>
              </a:rPr>
              <a:t>. Sammantaget utgör dessa sju områden en sammanhållen strategi för omställningsarbetet till framtidens hälsosystem. Dessa ska tillsammans bidra till att uppnå de gemensamma effektmålen för arbetet, som är </a:t>
            </a:r>
            <a:r>
              <a:rPr lang="sv-SE" sz="1200" b="0" i="1" u="none" strike="noStrike" kern="1200" baseline="0">
                <a:solidFill>
                  <a:schemeClr val="tx1"/>
                </a:solidFill>
                <a:latin typeface="Arial" charset="0"/>
                <a:ea typeface="ヒラギノ角ゴ Pro W3" pitchFamily="1" charset="-128"/>
                <a:cs typeface="ヒラギノ角ゴ Pro W3"/>
              </a:rPr>
              <a:t>bättre befolkningshälsa</a:t>
            </a:r>
            <a:r>
              <a:rPr lang="sv-SE" sz="1200" b="0" i="0" u="none" strike="noStrike" kern="1200" baseline="0">
                <a:solidFill>
                  <a:schemeClr val="tx1"/>
                </a:solidFill>
                <a:latin typeface="Arial" charset="0"/>
                <a:ea typeface="ヒラギノ角ゴ Pro W3" pitchFamily="1" charset="-128"/>
                <a:cs typeface="ヒラギノ角ゴ Pro W3"/>
              </a:rPr>
              <a:t>, </a:t>
            </a:r>
            <a:r>
              <a:rPr lang="sv-SE" sz="1200" b="0" i="1" u="none" strike="noStrike" kern="1200" baseline="0">
                <a:solidFill>
                  <a:schemeClr val="tx1"/>
                </a:solidFill>
                <a:latin typeface="Arial" charset="0"/>
                <a:ea typeface="ヒラギノ角ゴ Pro W3" pitchFamily="1" charset="-128"/>
                <a:cs typeface="ヒラギノ角ゴ Pro W3"/>
              </a:rPr>
              <a:t>bättre upplevelse för patienter och medarbetare</a:t>
            </a:r>
            <a:r>
              <a:rPr lang="sv-SE" sz="1200" b="0" i="0" u="none" strike="noStrike" kern="1200" baseline="0">
                <a:solidFill>
                  <a:schemeClr val="tx1"/>
                </a:solidFill>
                <a:latin typeface="Arial" charset="0"/>
                <a:ea typeface="ヒラギノ角ゴ Pro W3" pitchFamily="1" charset="-128"/>
                <a:cs typeface="ヒラギノ角ゴ Pro W3"/>
              </a:rPr>
              <a:t>, </a:t>
            </a:r>
            <a:r>
              <a:rPr lang="sv-SE" sz="1200" b="0" i="1" u="none" strike="noStrike" kern="1200" baseline="0">
                <a:solidFill>
                  <a:schemeClr val="tx1"/>
                </a:solidFill>
                <a:latin typeface="Arial" charset="0"/>
                <a:ea typeface="ヒラギノ角ゴ Pro W3" pitchFamily="1" charset="-128"/>
                <a:cs typeface="ヒラギノ角ゴ Pro W3"/>
              </a:rPr>
              <a:t>ökad tillgänglighet</a:t>
            </a:r>
            <a:r>
              <a:rPr lang="sv-SE" sz="1200" b="0" i="0" u="none" strike="noStrike" kern="1200" baseline="0">
                <a:solidFill>
                  <a:schemeClr val="tx1"/>
                </a:solidFill>
                <a:latin typeface="Arial" charset="0"/>
                <a:ea typeface="ヒラギノ角ゴ Pro W3" pitchFamily="1" charset="-128"/>
                <a:cs typeface="ヒラギノ角ゴ Pro W3"/>
              </a:rPr>
              <a:t>, </a:t>
            </a:r>
            <a:r>
              <a:rPr lang="sv-SE" sz="1200" b="0" i="1" u="none" strike="noStrike" kern="1200" baseline="0">
                <a:solidFill>
                  <a:schemeClr val="tx1"/>
                </a:solidFill>
                <a:latin typeface="Arial" charset="0"/>
                <a:ea typeface="ヒラギノ角ゴ Pro W3" pitchFamily="1" charset="-128"/>
                <a:cs typeface="ヒラギノ角ゴ Pro W3"/>
              </a:rPr>
              <a:t>bättre kvalitet </a:t>
            </a:r>
            <a:r>
              <a:rPr lang="sv-SE" sz="1200" b="0" i="0" u="none" strike="noStrike" kern="1200" baseline="0">
                <a:solidFill>
                  <a:schemeClr val="tx1"/>
                </a:solidFill>
                <a:latin typeface="Arial" charset="0"/>
                <a:ea typeface="ヒラギノ角ゴ Pro W3" pitchFamily="1" charset="-128"/>
                <a:cs typeface="ヒラギノ角ゴ Pro W3"/>
              </a:rPr>
              <a:t>och </a:t>
            </a:r>
            <a:r>
              <a:rPr lang="sv-SE" sz="1200" b="0" i="1" u="none" strike="noStrike" kern="1200" baseline="0">
                <a:solidFill>
                  <a:schemeClr val="tx1"/>
                </a:solidFill>
                <a:latin typeface="Arial" charset="0"/>
                <a:ea typeface="ヒラギノ角ゴ Pro W3" pitchFamily="1" charset="-128"/>
                <a:cs typeface="ヒラギノ角ゴ Pro W3"/>
              </a:rPr>
              <a:t>effektiva processer</a:t>
            </a:r>
            <a:r>
              <a:rPr lang="sv-SE" sz="1200" b="0" i="0" u="none" strike="noStrike" kern="1200" baseline="0">
                <a:solidFill>
                  <a:schemeClr val="tx1"/>
                </a:solidFill>
                <a:latin typeface="Arial" charset="0"/>
                <a:ea typeface="ヒラギノ角ゴ Pro W3" pitchFamily="1" charset="-128"/>
                <a:cs typeface="ヒラギノ角ゴ Pro W3"/>
              </a:rPr>
              <a:t>. Flertalet aktiviteter, insatser och förändringar som krävs för att verkställa strategin för framtidens hälsosystem genomförs inom befintliga uppdrag och verksamheter. Övriga, som behöver politiska beslut, verkställs genom Region Skånes verksamhetsplan med budget eller separata politiska beslut. </a:t>
            </a:r>
            <a:endParaRPr lang="sv-SE" sz="1200"/>
          </a:p>
          <a:p>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31</a:t>
            </a:fld>
            <a:endParaRPr lang="sv-SE" altLang="sv-SE"/>
          </a:p>
        </p:txBody>
      </p:sp>
    </p:spTree>
    <p:extLst>
      <p:ext uri="{BB962C8B-B14F-4D97-AF65-F5344CB8AC3E}">
        <p14:creationId xmlns:p14="http://schemas.microsoft.com/office/powerpoint/2010/main" val="353884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32</a:t>
            </a:fld>
            <a:endParaRPr lang="sv-SE" altLang="sv-SE"/>
          </a:p>
        </p:txBody>
      </p:sp>
    </p:spTree>
    <p:extLst>
      <p:ext uri="{BB962C8B-B14F-4D97-AF65-F5344CB8AC3E}">
        <p14:creationId xmlns:p14="http://schemas.microsoft.com/office/powerpoint/2010/main" val="43533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33</a:t>
            </a:fld>
            <a:endParaRPr lang="sv-SE" altLang="sv-SE"/>
          </a:p>
        </p:txBody>
      </p:sp>
    </p:spTree>
    <p:extLst>
      <p:ext uri="{BB962C8B-B14F-4D97-AF65-F5344CB8AC3E}">
        <p14:creationId xmlns:p14="http://schemas.microsoft.com/office/powerpoint/2010/main" val="3605710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34</a:t>
            </a:fld>
            <a:endParaRPr lang="sv-SE" altLang="sv-SE"/>
          </a:p>
        </p:txBody>
      </p:sp>
    </p:spTree>
    <p:extLst>
      <p:ext uri="{BB962C8B-B14F-4D97-AF65-F5344CB8AC3E}">
        <p14:creationId xmlns:p14="http://schemas.microsoft.com/office/powerpoint/2010/main" val="1978314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40335" indent="-140335" algn="just">
              <a:spcAft>
                <a:spcPts val="1000"/>
              </a:spcAft>
            </a:pPr>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35</a:t>
            </a:fld>
            <a:endParaRPr lang="sv-SE" altLang="sv-SE"/>
          </a:p>
        </p:txBody>
      </p:sp>
    </p:spTree>
    <p:extLst>
      <p:ext uri="{BB962C8B-B14F-4D97-AF65-F5344CB8AC3E}">
        <p14:creationId xmlns:p14="http://schemas.microsoft.com/office/powerpoint/2010/main" val="2267235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40335" indent="-140335" algn="just">
              <a:spcAft>
                <a:spcPts val="1000"/>
              </a:spcAft>
            </a:pPr>
            <a:endParaRPr lang="sv-SE" sz="1200"/>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36</a:t>
            </a:fld>
            <a:endParaRPr lang="sv-SE" altLang="sv-SE"/>
          </a:p>
        </p:txBody>
      </p:sp>
    </p:spTree>
    <p:extLst>
      <p:ext uri="{BB962C8B-B14F-4D97-AF65-F5344CB8AC3E}">
        <p14:creationId xmlns:p14="http://schemas.microsoft.com/office/powerpoint/2010/main" val="3903645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40335" indent="-140335" algn="just">
              <a:spcAft>
                <a:spcPts val="1000"/>
              </a:spcAft>
            </a:pPr>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37</a:t>
            </a:fld>
            <a:endParaRPr lang="sv-SE" altLang="sv-SE"/>
          </a:p>
        </p:txBody>
      </p:sp>
    </p:spTree>
    <p:extLst>
      <p:ext uri="{BB962C8B-B14F-4D97-AF65-F5344CB8AC3E}">
        <p14:creationId xmlns:p14="http://schemas.microsoft.com/office/powerpoint/2010/main" val="389736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2800" dirty="0"/>
              <a:t>figur 1. Behoven av välfärdstjänster ökar stort men inte den arbetande delen av befolkningen</a:t>
            </a:r>
          </a:p>
          <a:p>
            <a:pPr>
              <a:lnSpc>
                <a:spcPct val="107000"/>
              </a:lnSpc>
              <a:spcAft>
                <a:spcPts val="800"/>
              </a:spcAft>
            </a:pPr>
            <a:endParaRPr lang="sv-SE"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Times New Roman" panose="02020603050405020304" pitchFamily="18" charset="0"/>
              </a:rPr>
              <a:t>Förutsättningarna för att bedriva hälso- och sjukvård förändras ständigt, något vi måste anpassa oss efter. </a:t>
            </a:r>
          </a:p>
          <a:p>
            <a:pPr>
              <a:lnSpc>
                <a:spcPct val="107000"/>
              </a:lnSpc>
              <a:spcAft>
                <a:spcPts val="800"/>
              </a:spcAft>
            </a:pPr>
            <a:endParaRPr lang="sv-S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Times New Roman" panose="02020603050405020304" pitchFamily="18" charset="0"/>
              </a:rPr>
              <a:t>Dagens arbetssätt kommer inte att räcka till i framtiden för att ge god vård med hög kvalitet till våra invånare. </a:t>
            </a:r>
          </a:p>
          <a:p>
            <a:pPr>
              <a:lnSpc>
                <a:spcPct val="107000"/>
              </a:lnSpc>
              <a:spcAft>
                <a:spcPts val="800"/>
              </a:spcAft>
            </a:pPr>
            <a:endParaRPr lang="sv-S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Times New Roman" panose="02020603050405020304" pitchFamily="18" charset="0"/>
              </a:rPr>
              <a:t>Därför är det helt nödvändigt att vi förändrar våra arbetssätt, förhållningssätt, samarbeten och strukturer.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Times New Roman" panose="02020603050405020304" pitchFamily="18" charset="0"/>
              </a:rPr>
              <a:t>Vi kommer behöva blir bättre på att samarbeta utifrån människors behov och berättelser över organisatoriska gränser och med individen som aktiv medskapare.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382BA-3C58-4E62-A1C3-C2EB0F26545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16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40335" indent="-140335" algn="just">
              <a:spcAft>
                <a:spcPts val="1000"/>
              </a:spcAft>
            </a:pPr>
            <a:endParaRPr lang="en-GB"/>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38</a:t>
            </a:fld>
            <a:endParaRPr lang="sv-SE" altLang="sv-SE"/>
          </a:p>
        </p:txBody>
      </p:sp>
    </p:spTree>
    <p:extLst>
      <p:ext uri="{BB962C8B-B14F-4D97-AF65-F5344CB8AC3E}">
        <p14:creationId xmlns:p14="http://schemas.microsoft.com/office/powerpoint/2010/main" val="472999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B1BF5E35-0CD6-4D01-8E8D-A31FF9510064}" type="slidenum">
              <a:rPr lang="sv-SE" altLang="sv-SE" smtClean="0"/>
              <a:pPr>
                <a:defRPr/>
              </a:pPr>
              <a:t>39</a:t>
            </a:fld>
            <a:endParaRPr lang="sv-SE" altLang="sv-SE"/>
          </a:p>
        </p:txBody>
      </p:sp>
    </p:spTree>
    <p:extLst>
      <p:ext uri="{BB962C8B-B14F-4D97-AF65-F5344CB8AC3E}">
        <p14:creationId xmlns:p14="http://schemas.microsoft.com/office/powerpoint/2010/main" val="3779656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B1BF5E35-0CD6-4D01-8E8D-A31FF9510064}" type="slidenum">
              <a:rPr lang="sv-SE" altLang="sv-SE" smtClean="0"/>
              <a:pPr>
                <a:defRPr/>
              </a:pPr>
              <a:t>40</a:t>
            </a:fld>
            <a:endParaRPr lang="sv-SE" altLang="sv-SE"/>
          </a:p>
        </p:txBody>
      </p:sp>
    </p:spTree>
    <p:extLst>
      <p:ext uri="{BB962C8B-B14F-4D97-AF65-F5344CB8AC3E}">
        <p14:creationId xmlns:p14="http://schemas.microsoft.com/office/powerpoint/2010/main" val="2765640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solidFill>
                  <a:srgbClr val="000000"/>
                </a:solidFill>
                <a:latin typeface="Times New Roman" panose="02020603050405020304" pitchFamily="18" charset="0"/>
              </a:rPr>
              <a:t>Färdplanen innehåller sju insatsområden</a:t>
            </a:r>
          </a:p>
          <a:p>
            <a:endParaRPr lang="sv-SE" sz="1800" b="0" i="0" u="none" strike="noStrike" baseline="0" dirty="0">
              <a:solidFill>
                <a:srgbClr val="000000"/>
              </a:solidFill>
              <a:latin typeface="Times New Roman" panose="02020603050405020304" pitchFamily="18" charset="0"/>
            </a:endParaRPr>
          </a:p>
          <a:p>
            <a:r>
              <a:rPr lang="sv-SE" sz="1800" b="0" i="0" u="none" strike="noStrike" baseline="0" dirty="0">
                <a:solidFill>
                  <a:srgbClr val="000000"/>
                </a:solidFill>
                <a:latin typeface="Times New Roman" panose="02020603050405020304" pitchFamily="18" charset="0"/>
              </a:rPr>
              <a:t>Insatsområden är särskilt prioriterade för Region Skåne att arbeta med för att gå från dagens läge till önskat läge i framtiden. </a:t>
            </a:r>
          </a:p>
          <a:p>
            <a:endParaRPr lang="sv-SE" sz="1800" b="0" i="0" u="none" strike="noStrike" baseline="0" dirty="0">
              <a:solidFill>
                <a:srgbClr val="000000"/>
              </a:solidFill>
              <a:latin typeface="Times New Roman" panose="02020603050405020304" pitchFamily="18" charset="0"/>
            </a:endParaRPr>
          </a:p>
          <a:p>
            <a:r>
              <a:rPr lang="sv-SE" sz="1800" b="0" i="0" u="none" strike="noStrike" baseline="0" dirty="0">
                <a:solidFill>
                  <a:srgbClr val="000000"/>
                </a:solidFill>
                <a:latin typeface="Times New Roman" panose="02020603050405020304" pitchFamily="18" charset="0"/>
              </a:rPr>
              <a:t>De sju insatsområdena utgör samtidigt delar av en helhet som hör tätt ihop och är ömsesidigt beroende av varandra. </a:t>
            </a:r>
          </a:p>
          <a:p>
            <a:endParaRPr lang="sv-SE" sz="1800" b="0" i="0" u="none" strike="noStrike" baseline="0" dirty="0">
              <a:solidFill>
                <a:srgbClr val="000000"/>
              </a:solidFill>
              <a:latin typeface="Times New Roman" panose="02020603050405020304" pitchFamily="18" charset="0"/>
            </a:endParaRPr>
          </a:p>
          <a:p>
            <a:r>
              <a:rPr lang="sv-SE" sz="1800" b="0" i="0" u="none" strike="noStrike" baseline="0" dirty="0">
                <a:solidFill>
                  <a:srgbClr val="000000"/>
                </a:solidFill>
                <a:latin typeface="Times New Roman" panose="02020603050405020304" pitchFamily="18" charset="0"/>
              </a:rPr>
              <a:t>De inkluderar flera olika perspektiv och intressenter vilket gör att arbetet med Framtidens hälsosystem framöver behöver hanteras och navigeras i som en sammanhållen och gemensam utmaning, inte genom att arbeta med varje insatsområde för sig. </a:t>
            </a:r>
          </a:p>
          <a:p>
            <a:endParaRPr lang="sv-SE" sz="1800" b="0" i="0" u="none" strike="noStrike" baseline="0" dirty="0">
              <a:solidFill>
                <a:srgbClr val="000000"/>
              </a:solidFill>
              <a:latin typeface="Times New Roman" panose="02020603050405020304" pitchFamily="18" charset="0"/>
            </a:endParaRPr>
          </a:p>
          <a:p>
            <a:r>
              <a:rPr lang="sv-SE" sz="1800" b="0" i="0" u="none" strike="noStrike" baseline="0" dirty="0">
                <a:solidFill>
                  <a:srgbClr val="000000"/>
                </a:solidFill>
                <a:latin typeface="Times New Roman" panose="02020603050405020304" pitchFamily="18" charset="0"/>
              </a:rPr>
              <a:t>Nya sätt att arbeta med att främja hälsa eller göra förflyttningar mot nära vård, kan till exempel kräva en viss förmåga hos digitala stöd, andra kompetenser hos medarbetare eller ett annorlunda utbud av hälso- och vårdtjänster.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382BA-3C58-4E62-A1C3-C2EB0F26545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8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E44B6-29C6-7645-AD3D-B5BF36CA12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04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167639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B1BF5E35-0CD6-4D01-8E8D-A31FF9510064}" type="slidenum">
              <a:rPr lang="sv-SE" altLang="sv-SE" smtClean="0"/>
              <a:pPr>
                <a:defRPr/>
              </a:pPr>
              <a:t>8</a:t>
            </a:fld>
            <a:endParaRPr lang="sv-SE" altLang="sv-SE"/>
          </a:p>
        </p:txBody>
      </p:sp>
    </p:spTree>
    <p:extLst>
      <p:ext uri="{BB962C8B-B14F-4D97-AF65-F5344CB8AC3E}">
        <p14:creationId xmlns:p14="http://schemas.microsoft.com/office/powerpoint/2010/main" val="379040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0" i="0" u="none" strike="noStrike" kern="1200" baseline="0">
              <a:solidFill>
                <a:schemeClr val="tx1"/>
              </a:solidFill>
              <a:latin typeface="Arial" charset="0"/>
              <a:ea typeface="ヒラギノ角ゴ Pro W3" pitchFamily="1" charset="-128"/>
              <a:cs typeface="ヒラギノ角ゴ Pro W3"/>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513BD1-3456-47F6-B974-F4E5E700C495}" type="slidenum">
              <a:rPr kumimoji="0" lang="aa-ET"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aa-ET"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11568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kern="1200">
                <a:solidFill>
                  <a:schemeClr val="tx1"/>
                </a:solidFill>
                <a:effectLst/>
                <a:latin typeface="Arial" charset="0"/>
                <a:ea typeface="ヒラギノ角ゴ Pro W3" pitchFamily="1" charset="-128"/>
                <a:cs typeface="ヒラギノ角ゴ Pro W3"/>
              </a:rPr>
              <a:t>Vi blir fler i Skåne och vi blir äldre. Det innebär att fler behöver vård, samtidigt som färre kan utföra den. </a:t>
            </a:r>
          </a:p>
          <a:p>
            <a:r>
              <a:rPr lang="sv-SE" sz="1200" b="0" i="0" kern="1200">
                <a:solidFill>
                  <a:schemeClr val="tx1"/>
                </a:solidFill>
                <a:effectLst/>
                <a:latin typeface="Arial" charset="0"/>
                <a:ea typeface="ヒラギノ角ゴ Pro W3" pitchFamily="1" charset="-128"/>
                <a:cs typeface="ヒラギノ角ゴ Pro W3"/>
              </a:rPr>
              <a:t>Att hänga med i medicinsk och teknisk utveckling är också kostsamt. Vi behöver därför använda rätt kompetens på rätt plats och maximera effekten med de resurser vi har. </a:t>
            </a:r>
            <a:r>
              <a:rPr lang="sv-SE" sz="1200"/>
              <a:t>Det är ett bra läge att jobba fram ett annorlunda hälsosystem - tillsammans.</a:t>
            </a:r>
          </a:p>
          <a:p>
            <a:endParaRPr lang="sv-SE" sz="1200" b="0" i="0" kern="1200">
              <a:solidFill>
                <a:schemeClr val="tx1"/>
              </a:solidFill>
              <a:effectLst/>
              <a:latin typeface="Arial" charset="0"/>
              <a:ea typeface="ヒラギノ角ゴ Pro W3" pitchFamily="1" charset="-128"/>
              <a:cs typeface="ヒラギノ角ゴ Pro W3"/>
            </a:endParaRPr>
          </a:p>
          <a:p>
            <a:pPr marL="0" indent="0">
              <a:buFontTx/>
              <a:buNone/>
            </a:pPr>
            <a:endParaRPr lang="sv-SE" sz="1200" i="1">
              <a:solidFill>
                <a:schemeClr val="tx1"/>
              </a:solidFill>
            </a:endParaRPr>
          </a:p>
          <a:p>
            <a:pPr marL="0" indent="0">
              <a:buFontTx/>
              <a:buNone/>
            </a:pPr>
            <a:endParaRPr lang="sv-SE" sz="1200" i="1">
              <a:solidFill>
                <a:schemeClr val="tx1"/>
              </a:solidFill>
            </a:endParaRPr>
          </a:p>
          <a:p>
            <a:endParaRPr lang="sv-SE"/>
          </a:p>
        </p:txBody>
      </p:sp>
      <p:sp>
        <p:nvSpPr>
          <p:cNvPr id="4" name="Slide Number Placeholder 3"/>
          <p:cNvSpPr>
            <a:spLocks noGrp="1"/>
          </p:cNvSpPr>
          <p:nvPr>
            <p:ph type="sldNum" sz="quarter" idx="5"/>
          </p:nvPr>
        </p:nvSpPr>
        <p:spPr/>
        <p:txBody>
          <a:bodyPr/>
          <a:lstStyle/>
          <a:p>
            <a:fld id="{4C513BD1-3456-47F6-B974-F4E5E700C495}" type="slidenum">
              <a:rPr lang="aa-ET" smtClean="0"/>
              <a:t>10</a:t>
            </a:fld>
            <a:endParaRPr lang="aa-ET"/>
          </a:p>
        </p:txBody>
      </p:sp>
    </p:spTree>
    <p:extLst>
      <p:ext uri="{BB962C8B-B14F-4D97-AF65-F5344CB8AC3E}">
        <p14:creationId xmlns:p14="http://schemas.microsoft.com/office/powerpoint/2010/main" val="93027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700808"/>
            <a:ext cx="10363200" cy="1470025"/>
          </a:xfrm>
          <a:prstGeom prst="rect">
            <a:avLst/>
          </a:prstGeom>
        </p:spPr>
        <p:txBody>
          <a:bodyPr/>
          <a:lstStyle>
            <a:lvl1pPr algn="ctr">
              <a:defRPr/>
            </a:lvl1pPr>
          </a:lstStyle>
          <a:p>
            <a:r>
              <a:rPr lang="sv-SE"/>
              <a:t>Klicka här för att ändra mall för rubrikformat</a:t>
            </a:r>
          </a:p>
        </p:txBody>
      </p:sp>
      <p:sp>
        <p:nvSpPr>
          <p:cNvPr id="3" name="Underrubrik 2"/>
          <p:cNvSpPr>
            <a:spLocks noGrp="1"/>
          </p:cNvSpPr>
          <p:nvPr>
            <p:ph type="subTitle" idx="1"/>
          </p:nvPr>
        </p:nvSpPr>
        <p:spPr>
          <a:xfrm>
            <a:off x="914399" y="3404592"/>
            <a:ext cx="10363199"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mall för underrubrikformat</a:t>
            </a:r>
          </a:p>
        </p:txBody>
      </p:sp>
    </p:spTree>
    <p:extLst>
      <p:ext uri="{BB962C8B-B14F-4D97-AF65-F5344CB8AC3E}">
        <p14:creationId xmlns:p14="http://schemas.microsoft.com/office/powerpoint/2010/main" val="68836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aväng titel">
    <p:bg>
      <p:bgPr>
        <a:solidFill>
          <a:srgbClr val="EAEEF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3C544-ABAB-7E46-B401-A05AD44C7E11}"/>
              </a:ext>
            </a:extLst>
          </p:cNvPr>
          <p:cNvPicPr>
            <a:picLocks noChangeAspect="1"/>
          </p:cNvPicPr>
          <p:nvPr userDrawn="1"/>
        </p:nvPicPr>
        <p:blipFill>
          <a:blip r:embed="rId2"/>
          <a:stretch>
            <a:fillRect/>
          </a:stretch>
        </p:blipFill>
        <p:spPr>
          <a:xfrm>
            <a:off x="0" y="0"/>
            <a:ext cx="12213020" cy="6858000"/>
          </a:xfrm>
          <a:prstGeom prst="rect">
            <a:avLst/>
          </a:prstGeom>
        </p:spPr>
      </p:pic>
      <p:sp>
        <p:nvSpPr>
          <p:cNvPr id="12" name="Rubrik 1">
            <a:extLst>
              <a:ext uri="{FF2B5EF4-FFF2-40B4-BE49-F238E27FC236}">
                <a16:creationId xmlns:a16="http://schemas.microsoft.com/office/drawing/2014/main" id="{DC00CF6E-E40F-B246-8E36-4FB0C80E7308}"/>
              </a:ext>
            </a:extLst>
          </p:cNvPr>
          <p:cNvSpPr>
            <a:spLocks noGrp="1"/>
          </p:cNvSpPr>
          <p:nvPr>
            <p:ph type="ctrTitle" hasCustomPrompt="1"/>
          </p:nvPr>
        </p:nvSpPr>
        <p:spPr>
          <a:xfrm>
            <a:off x="1524000" y="1495557"/>
            <a:ext cx="9144000" cy="2024636"/>
          </a:xfrm>
          <a:prstGeom prst="rect">
            <a:avLst/>
          </a:prstGeom>
        </p:spPr>
        <p:txBody>
          <a:bodyPr anchor="b"/>
          <a:lstStyle>
            <a:lvl1pPr algn="ctr">
              <a:defRPr sz="6000" b="1">
                <a:solidFill>
                  <a:srgbClr val="5E96A8"/>
                </a:solidFill>
              </a:defRPr>
            </a:lvl1pPr>
          </a:lstStyle>
          <a:p>
            <a:r>
              <a:rPr lang="en-US"/>
              <a:t>Click to edit Master</a:t>
            </a:r>
            <a:br>
              <a:rPr lang="en-US"/>
            </a:br>
            <a:r>
              <a:rPr lang="en-US"/>
              <a:t>title style</a:t>
            </a:r>
            <a:endParaRPr lang="sv-SE"/>
          </a:p>
        </p:txBody>
      </p:sp>
      <p:sp>
        <p:nvSpPr>
          <p:cNvPr id="13" name="Underrubrik 2">
            <a:extLst>
              <a:ext uri="{FF2B5EF4-FFF2-40B4-BE49-F238E27FC236}">
                <a16:creationId xmlns:a16="http://schemas.microsoft.com/office/drawing/2014/main" id="{F410317C-0CB2-A844-8726-A611A1B4602E}"/>
              </a:ext>
            </a:extLst>
          </p:cNvPr>
          <p:cNvSpPr>
            <a:spLocks noGrp="1"/>
          </p:cNvSpPr>
          <p:nvPr>
            <p:ph type="subTitle" idx="1" hasCustomPrompt="1"/>
          </p:nvPr>
        </p:nvSpPr>
        <p:spPr>
          <a:xfrm>
            <a:off x="1524000" y="3790509"/>
            <a:ext cx="9144000" cy="1655762"/>
          </a:xfrm>
          <a:prstGeom prst="rect">
            <a:avLst/>
          </a:prstGeom>
        </p:spPr>
        <p:txBody>
          <a:bodyPr/>
          <a:lstStyle>
            <a:lvl1pPr marL="0" indent="0" algn="ctr">
              <a:buNone/>
              <a:defRPr sz="2400">
                <a:solidFill>
                  <a:srgbClr val="5E96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rubrikformat</a:t>
            </a:r>
          </a:p>
        </p:txBody>
      </p:sp>
      <p:sp>
        <p:nvSpPr>
          <p:cNvPr id="15" name="Platshållare för datum 2">
            <a:extLst>
              <a:ext uri="{FF2B5EF4-FFF2-40B4-BE49-F238E27FC236}">
                <a16:creationId xmlns:a16="http://schemas.microsoft.com/office/drawing/2014/main" id="{A6B726EA-3E1E-F041-90CB-911E530EC079}"/>
              </a:ext>
            </a:extLst>
          </p:cNvPr>
          <p:cNvSpPr>
            <a:spLocks noGrp="1"/>
          </p:cNvSpPr>
          <p:nvPr>
            <p:ph type="dt" sz="half" idx="2"/>
          </p:nvPr>
        </p:nvSpPr>
        <p:spPr>
          <a:xfrm>
            <a:off x="842010" y="6030529"/>
            <a:ext cx="2743200" cy="365125"/>
          </a:xfrm>
          <a:prstGeom prst="rect">
            <a:avLst/>
          </a:prstGeom>
        </p:spPr>
        <p:txBody>
          <a:bodyPr/>
          <a:lstStyle>
            <a:lvl1pPr>
              <a:defRPr>
                <a:solidFill>
                  <a:schemeClr val="accent1"/>
                </a:solidFill>
              </a:defRPr>
            </a:lvl1pPr>
          </a:lstStyle>
          <a:p>
            <a:fld id="{26AF895D-3DE9-464B-9E18-840CD26911F3}" type="datetimeFigureOut">
              <a:rPr lang="sv-SE" smtClean="0">
                <a:solidFill>
                  <a:srgbClr val="5E95A7"/>
                </a:solidFill>
              </a:rPr>
              <a:pPr/>
              <a:t>2022-02-17</a:t>
            </a:fld>
            <a:endParaRPr lang="sv-SE">
              <a:solidFill>
                <a:srgbClr val="5E95A7"/>
              </a:solidFill>
            </a:endParaRPr>
          </a:p>
        </p:txBody>
      </p:sp>
      <p:sp>
        <p:nvSpPr>
          <p:cNvPr id="16" name="Platshållare för sidfot 3">
            <a:extLst>
              <a:ext uri="{FF2B5EF4-FFF2-40B4-BE49-F238E27FC236}">
                <a16:creationId xmlns:a16="http://schemas.microsoft.com/office/drawing/2014/main" id="{EE16BCD6-4FE5-1244-B35B-B5B0F6C6EA54}"/>
              </a:ext>
            </a:extLst>
          </p:cNvPr>
          <p:cNvSpPr>
            <a:spLocks noGrp="1"/>
          </p:cNvSpPr>
          <p:nvPr>
            <p:ph type="ftr" sz="quarter" idx="3"/>
          </p:nvPr>
        </p:nvSpPr>
        <p:spPr>
          <a:xfrm>
            <a:off x="4038600" y="6030529"/>
            <a:ext cx="4114800" cy="365125"/>
          </a:xfrm>
          <a:prstGeom prst="rect">
            <a:avLst/>
          </a:prstGeom>
        </p:spPr>
        <p:txBody>
          <a:bodyPr/>
          <a:lstStyle>
            <a:lvl1pPr>
              <a:defRPr>
                <a:solidFill>
                  <a:schemeClr val="accent1"/>
                </a:solidFill>
              </a:defRPr>
            </a:lvl1pPr>
          </a:lstStyle>
          <a:p>
            <a:endParaRPr lang="sv-SE">
              <a:solidFill>
                <a:srgbClr val="5E95A7"/>
              </a:solidFill>
            </a:endParaRPr>
          </a:p>
        </p:txBody>
      </p:sp>
      <p:sp>
        <p:nvSpPr>
          <p:cNvPr id="20" name="Platshållare för bildnummer 4">
            <a:extLst>
              <a:ext uri="{FF2B5EF4-FFF2-40B4-BE49-F238E27FC236}">
                <a16:creationId xmlns:a16="http://schemas.microsoft.com/office/drawing/2014/main" id="{11F06338-122A-CF4D-A1F1-DE918A6E885F}"/>
              </a:ext>
            </a:extLst>
          </p:cNvPr>
          <p:cNvSpPr>
            <a:spLocks noGrp="1"/>
          </p:cNvSpPr>
          <p:nvPr>
            <p:ph type="sldNum" sz="quarter" idx="4"/>
          </p:nvPr>
        </p:nvSpPr>
        <p:spPr>
          <a:xfrm>
            <a:off x="8610600" y="6030529"/>
            <a:ext cx="1973317" cy="365125"/>
          </a:xfrm>
          <a:prstGeom prst="rect">
            <a:avLst/>
          </a:prstGeom>
        </p:spPr>
        <p:txBody>
          <a:bodyPr/>
          <a:lstStyle>
            <a:lvl1pPr>
              <a:defRPr>
                <a:solidFill>
                  <a:schemeClr val="accent1"/>
                </a:solidFill>
              </a:defRPr>
            </a:lvl1pPr>
          </a:lstStyle>
          <a:p>
            <a:fld id="{EC0A067F-9550-CB4C-8708-771183AD13DA}" type="slidenum">
              <a:rPr lang="sv-SE" smtClean="0">
                <a:solidFill>
                  <a:srgbClr val="5E95A7"/>
                </a:solidFill>
              </a:rPr>
              <a:pPr/>
              <a:t>‹#›</a:t>
            </a:fld>
            <a:endParaRPr lang="sv-SE">
              <a:solidFill>
                <a:srgbClr val="5E95A7"/>
              </a:solidFill>
            </a:endParaRPr>
          </a:p>
        </p:txBody>
      </p:sp>
    </p:spTree>
    <p:extLst>
      <p:ext uri="{BB962C8B-B14F-4D97-AF65-F5344CB8AC3E}">
        <p14:creationId xmlns:p14="http://schemas.microsoft.com/office/powerpoint/2010/main" val="17519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Öresundsblå titel">
    <p:bg>
      <p:bgPr>
        <a:solidFill>
          <a:srgbClr val="ECF5F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3C544-ABAB-7E46-B401-A05AD44C7E11}"/>
              </a:ext>
            </a:extLst>
          </p:cNvPr>
          <p:cNvPicPr>
            <a:picLocks noChangeAspect="1"/>
          </p:cNvPicPr>
          <p:nvPr userDrawn="1"/>
        </p:nvPicPr>
        <p:blipFill>
          <a:blip r:embed="rId2"/>
          <a:stretch>
            <a:fillRect/>
          </a:stretch>
        </p:blipFill>
        <p:spPr>
          <a:xfrm>
            <a:off x="0" y="0"/>
            <a:ext cx="12213020" cy="6858000"/>
          </a:xfrm>
          <a:prstGeom prst="rect">
            <a:avLst/>
          </a:prstGeom>
        </p:spPr>
      </p:pic>
      <p:sp>
        <p:nvSpPr>
          <p:cNvPr id="12" name="Rubrik 1">
            <a:extLst>
              <a:ext uri="{FF2B5EF4-FFF2-40B4-BE49-F238E27FC236}">
                <a16:creationId xmlns:a16="http://schemas.microsoft.com/office/drawing/2014/main" id="{DC00CF6E-E40F-B246-8E36-4FB0C80E7308}"/>
              </a:ext>
            </a:extLst>
          </p:cNvPr>
          <p:cNvSpPr>
            <a:spLocks noGrp="1"/>
          </p:cNvSpPr>
          <p:nvPr>
            <p:ph type="ctrTitle" hasCustomPrompt="1"/>
          </p:nvPr>
        </p:nvSpPr>
        <p:spPr>
          <a:xfrm>
            <a:off x="1524000" y="1495557"/>
            <a:ext cx="9144000" cy="2024636"/>
          </a:xfrm>
          <a:prstGeom prst="rect">
            <a:avLst/>
          </a:prstGeom>
        </p:spPr>
        <p:txBody>
          <a:bodyPr anchor="b"/>
          <a:lstStyle>
            <a:lvl1pPr algn="ctr">
              <a:defRPr sz="6000" b="1">
                <a:solidFill>
                  <a:srgbClr val="61B9BD"/>
                </a:solidFill>
              </a:defRPr>
            </a:lvl1pPr>
          </a:lstStyle>
          <a:p>
            <a:r>
              <a:rPr lang="en-US"/>
              <a:t>Click to edit Master</a:t>
            </a:r>
            <a:br>
              <a:rPr lang="en-US"/>
            </a:br>
            <a:r>
              <a:rPr lang="en-US"/>
              <a:t>title style</a:t>
            </a:r>
            <a:endParaRPr lang="sv-SE"/>
          </a:p>
        </p:txBody>
      </p:sp>
      <p:sp>
        <p:nvSpPr>
          <p:cNvPr id="13" name="Underrubrik 2">
            <a:extLst>
              <a:ext uri="{FF2B5EF4-FFF2-40B4-BE49-F238E27FC236}">
                <a16:creationId xmlns:a16="http://schemas.microsoft.com/office/drawing/2014/main" id="{F410317C-0CB2-A844-8726-A611A1B4602E}"/>
              </a:ext>
            </a:extLst>
          </p:cNvPr>
          <p:cNvSpPr>
            <a:spLocks noGrp="1"/>
          </p:cNvSpPr>
          <p:nvPr>
            <p:ph type="subTitle" idx="1" hasCustomPrompt="1"/>
          </p:nvPr>
        </p:nvSpPr>
        <p:spPr>
          <a:xfrm>
            <a:off x="1524000" y="3790509"/>
            <a:ext cx="9144000" cy="1655762"/>
          </a:xfrm>
          <a:prstGeom prst="rect">
            <a:avLst/>
          </a:prstGeom>
        </p:spPr>
        <p:txBody>
          <a:bodyPr/>
          <a:lstStyle>
            <a:lvl1pPr marL="0" indent="0" algn="ctr">
              <a:buNone/>
              <a:defRPr sz="2400">
                <a:solidFill>
                  <a:srgbClr val="61B9B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rubrikformat</a:t>
            </a:r>
          </a:p>
        </p:txBody>
      </p:sp>
      <p:sp>
        <p:nvSpPr>
          <p:cNvPr id="15" name="Platshållare för datum 2">
            <a:extLst>
              <a:ext uri="{FF2B5EF4-FFF2-40B4-BE49-F238E27FC236}">
                <a16:creationId xmlns:a16="http://schemas.microsoft.com/office/drawing/2014/main" id="{A6B726EA-3E1E-F041-90CB-911E530EC079}"/>
              </a:ext>
            </a:extLst>
          </p:cNvPr>
          <p:cNvSpPr>
            <a:spLocks noGrp="1"/>
          </p:cNvSpPr>
          <p:nvPr>
            <p:ph type="dt" sz="half" idx="2"/>
          </p:nvPr>
        </p:nvSpPr>
        <p:spPr>
          <a:xfrm>
            <a:off x="842010" y="6030529"/>
            <a:ext cx="2743200" cy="365125"/>
          </a:xfrm>
          <a:prstGeom prst="rect">
            <a:avLst/>
          </a:prstGeom>
        </p:spPr>
        <p:txBody>
          <a:bodyPr/>
          <a:lstStyle>
            <a:lvl1pPr>
              <a:defRPr>
                <a:solidFill>
                  <a:srgbClr val="61B9BD"/>
                </a:solidFill>
              </a:defRPr>
            </a:lvl1pPr>
          </a:lstStyle>
          <a:p>
            <a:fld id="{26AF895D-3DE9-464B-9E18-840CD26911F3}" type="datetimeFigureOut">
              <a:rPr lang="sv-SE" smtClean="0"/>
              <a:pPr/>
              <a:t>2022-02-17</a:t>
            </a:fld>
            <a:endParaRPr lang="sv-SE"/>
          </a:p>
        </p:txBody>
      </p:sp>
      <p:sp>
        <p:nvSpPr>
          <p:cNvPr id="16" name="Platshållare för sidfot 3">
            <a:extLst>
              <a:ext uri="{FF2B5EF4-FFF2-40B4-BE49-F238E27FC236}">
                <a16:creationId xmlns:a16="http://schemas.microsoft.com/office/drawing/2014/main" id="{EE16BCD6-4FE5-1244-B35B-B5B0F6C6EA54}"/>
              </a:ext>
            </a:extLst>
          </p:cNvPr>
          <p:cNvSpPr>
            <a:spLocks noGrp="1"/>
          </p:cNvSpPr>
          <p:nvPr>
            <p:ph type="ftr" sz="quarter" idx="3"/>
          </p:nvPr>
        </p:nvSpPr>
        <p:spPr>
          <a:xfrm>
            <a:off x="4038600" y="6030529"/>
            <a:ext cx="4114800" cy="365125"/>
          </a:xfrm>
          <a:prstGeom prst="rect">
            <a:avLst/>
          </a:prstGeom>
        </p:spPr>
        <p:txBody>
          <a:bodyPr/>
          <a:lstStyle>
            <a:lvl1pPr>
              <a:defRPr>
                <a:solidFill>
                  <a:srgbClr val="61B9BD"/>
                </a:solidFill>
              </a:defRPr>
            </a:lvl1pPr>
          </a:lstStyle>
          <a:p>
            <a:endParaRPr lang="sv-SE"/>
          </a:p>
        </p:txBody>
      </p:sp>
      <p:sp>
        <p:nvSpPr>
          <p:cNvPr id="20" name="Platshållare för bildnummer 4">
            <a:extLst>
              <a:ext uri="{FF2B5EF4-FFF2-40B4-BE49-F238E27FC236}">
                <a16:creationId xmlns:a16="http://schemas.microsoft.com/office/drawing/2014/main" id="{11F06338-122A-CF4D-A1F1-DE918A6E885F}"/>
              </a:ext>
            </a:extLst>
          </p:cNvPr>
          <p:cNvSpPr>
            <a:spLocks noGrp="1"/>
          </p:cNvSpPr>
          <p:nvPr>
            <p:ph type="sldNum" sz="quarter" idx="4"/>
          </p:nvPr>
        </p:nvSpPr>
        <p:spPr>
          <a:xfrm>
            <a:off x="8610600" y="6030529"/>
            <a:ext cx="1973317" cy="365125"/>
          </a:xfrm>
          <a:prstGeom prst="rect">
            <a:avLst/>
          </a:prstGeom>
        </p:spPr>
        <p:txBody>
          <a:bodyPr/>
          <a:lstStyle>
            <a:lvl1pPr>
              <a:defRPr>
                <a:solidFill>
                  <a:srgbClr val="61B9BD"/>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305738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järegrön titel">
    <p:bg>
      <p:bgPr>
        <a:solidFill>
          <a:srgbClr val="E7EEE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3C544-ABAB-7E46-B401-A05AD44C7E11}"/>
              </a:ext>
            </a:extLst>
          </p:cNvPr>
          <p:cNvPicPr>
            <a:picLocks noChangeAspect="1"/>
          </p:cNvPicPr>
          <p:nvPr userDrawn="1"/>
        </p:nvPicPr>
        <p:blipFill>
          <a:blip r:embed="rId2"/>
          <a:stretch>
            <a:fillRect/>
          </a:stretch>
        </p:blipFill>
        <p:spPr>
          <a:xfrm>
            <a:off x="0" y="0"/>
            <a:ext cx="12213020" cy="6858000"/>
          </a:xfrm>
          <a:prstGeom prst="rect">
            <a:avLst/>
          </a:prstGeom>
        </p:spPr>
      </p:pic>
      <p:sp>
        <p:nvSpPr>
          <p:cNvPr id="12" name="Rubrik 1">
            <a:extLst>
              <a:ext uri="{FF2B5EF4-FFF2-40B4-BE49-F238E27FC236}">
                <a16:creationId xmlns:a16="http://schemas.microsoft.com/office/drawing/2014/main" id="{DC00CF6E-E40F-B246-8E36-4FB0C80E7308}"/>
              </a:ext>
            </a:extLst>
          </p:cNvPr>
          <p:cNvSpPr>
            <a:spLocks noGrp="1"/>
          </p:cNvSpPr>
          <p:nvPr>
            <p:ph type="ctrTitle" hasCustomPrompt="1"/>
          </p:nvPr>
        </p:nvSpPr>
        <p:spPr>
          <a:xfrm>
            <a:off x="1524000" y="1495557"/>
            <a:ext cx="9144000" cy="2024636"/>
          </a:xfrm>
          <a:prstGeom prst="rect">
            <a:avLst/>
          </a:prstGeom>
        </p:spPr>
        <p:txBody>
          <a:bodyPr anchor="b"/>
          <a:lstStyle>
            <a:lvl1pPr algn="ctr">
              <a:defRPr sz="6000" b="1">
                <a:solidFill>
                  <a:srgbClr val="3D9378"/>
                </a:solidFill>
              </a:defRPr>
            </a:lvl1pPr>
          </a:lstStyle>
          <a:p>
            <a:r>
              <a:rPr lang="en-US"/>
              <a:t>Click to edit Master</a:t>
            </a:r>
            <a:br>
              <a:rPr lang="en-US"/>
            </a:br>
            <a:r>
              <a:rPr lang="en-US"/>
              <a:t>title style</a:t>
            </a:r>
            <a:endParaRPr lang="sv-SE"/>
          </a:p>
        </p:txBody>
      </p:sp>
      <p:sp>
        <p:nvSpPr>
          <p:cNvPr id="13" name="Underrubrik 2">
            <a:extLst>
              <a:ext uri="{FF2B5EF4-FFF2-40B4-BE49-F238E27FC236}">
                <a16:creationId xmlns:a16="http://schemas.microsoft.com/office/drawing/2014/main" id="{F410317C-0CB2-A844-8726-A611A1B4602E}"/>
              </a:ext>
            </a:extLst>
          </p:cNvPr>
          <p:cNvSpPr>
            <a:spLocks noGrp="1"/>
          </p:cNvSpPr>
          <p:nvPr>
            <p:ph type="subTitle" idx="1" hasCustomPrompt="1"/>
          </p:nvPr>
        </p:nvSpPr>
        <p:spPr>
          <a:xfrm>
            <a:off x="1524000" y="3790509"/>
            <a:ext cx="9144000" cy="1655762"/>
          </a:xfrm>
          <a:prstGeom prst="rect">
            <a:avLst/>
          </a:prstGeom>
        </p:spPr>
        <p:txBody>
          <a:bodyPr/>
          <a:lstStyle>
            <a:lvl1pPr marL="0" indent="0" algn="ctr">
              <a:buNone/>
              <a:defRPr sz="2400">
                <a:solidFill>
                  <a:srgbClr val="3D93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rubrikformat</a:t>
            </a:r>
          </a:p>
        </p:txBody>
      </p:sp>
      <p:sp>
        <p:nvSpPr>
          <p:cNvPr id="15" name="Platshållare för datum 2">
            <a:extLst>
              <a:ext uri="{FF2B5EF4-FFF2-40B4-BE49-F238E27FC236}">
                <a16:creationId xmlns:a16="http://schemas.microsoft.com/office/drawing/2014/main" id="{A6B726EA-3E1E-F041-90CB-911E530EC079}"/>
              </a:ext>
            </a:extLst>
          </p:cNvPr>
          <p:cNvSpPr>
            <a:spLocks noGrp="1"/>
          </p:cNvSpPr>
          <p:nvPr>
            <p:ph type="dt" sz="half" idx="2"/>
          </p:nvPr>
        </p:nvSpPr>
        <p:spPr>
          <a:xfrm>
            <a:off x="842010" y="6030529"/>
            <a:ext cx="2743200" cy="365125"/>
          </a:xfrm>
          <a:prstGeom prst="rect">
            <a:avLst/>
          </a:prstGeom>
        </p:spPr>
        <p:txBody>
          <a:bodyPr/>
          <a:lstStyle>
            <a:lvl1pPr>
              <a:defRPr>
                <a:solidFill>
                  <a:srgbClr val="3D9378"/>
                </a:solidFill>
              </a:defRPr>
            </a:lvl1pPr>
          </a:lstStyle>
          <a:p>
            <a:fld id="{26AF895D-3DE9-464B-9E18-840CD26911F3}" type="datetimeFigureOut">
              <a:rPr lang="sv-SE" smtClean="0"/>
              <a:pPr/>
              <a:t>2022-02-17</a:t>
            </a:fld>
            <a:endParaRPr lang="sv-SE"/>
          </a:p>
        </p:txBody>
      </p:sp>
      <p:sp>
        <p:nvSpPr>
          <p:cNvPr id="16" name="Platshållare för sidfot 3">
            <a:extLst>
              <a:ext uri="{FF2B5EF4-FFF2-40B4-BE49-F238E27FC236}">
                <a16:creationId xmlns:a16="http://schemas.microsoft.com/office/drawing/2014/main" id="{EE16BCD6-4FE5-1244-B35B-B5B0F6C6EA54}"/>
              </a:ext>
            </a:extLst>
          </p:cNvPr>
          <p:cNvSpPr>
            <a:spLocks noGrp="1"/>
          </p:cNvSpPr>
          <p:nvPr>
            <p:ph type="ftr" sz="quarter" idx="3"/>
          </p:nvPr>
        </p:nvSpPr>
        <p:spPr>
          <a:xfrm>
            <a:off x="4038600" y="6030529"/>
            <a:ext cx="4114800" cy="365125"/>
          </a:xfrm>
          <a:prstGeom prst="rect">
            <a:avLst/>
          </a:prstGeom>
        </p:spPr>
        <p:txBody>
          <a:bodyPr/>
          <a:lstStyle>
            <a:lvl1pPr>
              <a:defRPr>
                <a:solidFill>
                  <a:srgbClr val="3D9378"/>
                </a:solidFill>
              </a:defRPr>
            </a:lvl1pPr>
          </a:lstStyle>
          <a:p>
            <a:endParaRPr lang="sv-SE"/>
          </a:p>
        </p:txBody>
      </p:sp>
      <p:sp>
        <p:nvSpPr>
          <p:cNvPr id="20" name="Platshållare för bildnummer 4">
            <a:extLst>
              <a:ext uri="{FF2B5EF4-FFF2-40B4-BE49-F238E27FC236}">
                <a16:creationId xmlns:a16="http://schemas.microsoft.com/office/drawing/2014/main" id="{11F06338-122A-CF4D-A1F1-DE918A6E885F}"/>
              </a:ext>
            </a:extLst>
          </p:cNvPr>
          <p:cNvSpPr>
            <a:spLocks noGrp="1"/>
          </p:cNvSpPr>
          <p:nvPr>
            <p:ph type="sldNum" sz="quarter" idx="4"/>
          </p:nvPr>
        </p:nvSpPr>
        <p:spPr>
          <a:xfrm>
            <a:off x="8610600" y="6030529"/>
            <a:ext cx="1973317" cy="365125"/>
          </a:xfrm>
          <a:prstGeom prst="rect">
            <a:avLst/>
          </a:prstGeom>
        </p:spPr>
        <p:txBody>
          <a:bodyPr/>
          <a:lstStyle>
            <a:lvl1pPr>
              <a:defRPr>
                <a:solidFill>
                  <a:srgbClr val="3D937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1637274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ndhammaren titel">
    <p:bg>
      <p:bgPr>
        <a:solidFill>
          <a:srgbClr val="F7F4F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3C544-ABAB-7E46-B401-A05AD44C7E11}"/>
              </a:ext>
            </a:extLst>
          </p:cNvPr>
          <p:cNvPicPr>
            <a:picLocks noChangeAspect="1"/>
          </p:cNvPicPr>
          <p:nvPr userDrawn="1"/>
        </p:nvPicPr>
        <p:blipFill>
          <a:blip r:embed="rId2"/>
          <a:stretch>
            <a:fillRect/>
          </a:stretch>
        </p:blipFill>
        <p:spPr>
          <a:xfrm>
            <a:off x="0" y="0"/>
            <a:ext cx="12213020" cy="6858000"/>
          </a:xfrm>
          <a:prstGeom prst="rect">
            <a:avLst/>
          </a:prstGeom>
        </p:spPr>
      </p:pic>
      <p:sp>
        <p:nvSpPr>
          <p:cNvPr id="12" name="Rubrik 1">
            <a:extLst>
              <a:ext uri="{FF2B5EF4-FFF2-40B4-BE49-F238E27FC236}">
                <a16:creationId xmlns:a16="http://schemas.microsoft.com/office/drawing/2014/main" id="{DC00CF6E-E40F-B246-8E36-4FB0C80E7308}"/>
              </a:ext>
            </a:extLst>
          </p:cNvPr>
          <p:cNvSpPr>
            <a:spLocks noGrp="1"/>
          </p:cNvSpPr>
          <p:nvPr>
            <p:ph type="ctrTitle" hasCustomPrompt="1"/>
          </p:nvPr>
        </p:nvSpPr>
        <p:spPr>
          <a:xfrm>
            <a:off x="1524000" y="1495557"/>
            <a:ext cx="9144000" cy="2024636"/>
          </a:xfrm>
          <a:prstGeom prst="rect">
            <a:avLst/>
          </a:prstGeom>
        </p:spPr>
        <p:txBody>
          <a:bodyPr anchor="b"/>
          <a:lstStyle>
            <a:lvl1pPr algn="ctr">
              <a:defRPr sz="6000" b="1">
                <a:solidFill>
                  <a:srgbClr val="5E96A8"/>
                </a:solidFill>
              </a:defRPr>
            </a:lvl1pPr>
          </a:lstStyle>
          <a:p>
            <a:r>
              <a:rPr lang="en-US"/>
              <a:t>Click to edit Master</a:t>
            </a:r>
            <a:br>
              <a:rPr lang="en-US"/>
            </a:br>
            <a:r>
              <a:rPr lang="en-US"/>
              <a:t>title style</a:t>
            </a:r>
            <a:endParaRPr lang="sv-SE"/>
          </a:p>
        </p:txBody>
      </p:sp>
      <p:sp>
        <p:nvSpPr>
          <p:cNvPr id="13" name="Underrubrik 2">
            <a:extLst>
              <a:ext uri="{FF2B5EF4-FFF2-40B4-BE49-F238E27FC236}">
                <a16:creationId xmlns:a16="http://schemas.microsoft.com/office/drawing/2014/main" id="{F410317C-0CB2-A844-8726-A611A1B4602E}"/>
              </a:ext>
            </a:extLst>
          </p:cNvPr>
          <p:cNvSpPr>
            <a:spLocks noGrp="1"/>
          </p:cNvSpPr>
          <p:nvPr>
            <p:ph type="subTitle" idx="1" hasCustomPrompt="1"/>
          </p:nvPr>
        </p:nvSpPr>
        <p:spPr>
          <a:xfrm>
            <a:off x="1524000" y="3790509"/>
            <a:ext cx="9144000" cy="1655762"/>
          </a:xfrm>
          <a:prstGeom prst="rect">
            <a:avLst/>
          </a:prstGeom>
        </p:spPr>
        <p:txBody>
          <a:bodyPr/>
          <a:lstStyle>
            <a:lvl1pPr marL="0" indent="0" algn="ctr">
              <a:buNone/>
              <a:defRPr sz="2400">
                <a:solidFill>
                  <a:srgbClr val="5E96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rubrikformat</a:t>
            </a:r>
          </a:p>
        </p:txBody>
      </p:sp>
      <p:sp>
        <p:nvSpPr>
          <p:cNvPr id="15" name="Platshållare för datum 2">
            <a:extLst>
              <a:ext uri="{FF2B5EF4-FFF2-40B4-BE49-F238E27FC236}">
                <a16:creationId xmlns:a16="http://schemas.microsoft.com/office/drawing/2014/main" id="{A6B726EA-3E1E-F041-90CB-911E530EC079}"/>
              </a:ext>
            </a:extLst>
          </p:cNvPr>
          <p:cNvSpPr>
            <a:spLocks noGrp="1"/>
          </p:cNvSpPr>
          <p:nvPr>
            <p:ph type="dt" sz="half" idx="2"/>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16" name="Platshållare för sidfot 3">
            <a:extLst>
              <a:ext uri="{FF2B5EF4-FFF2-40B4-BE49-F238E27FC236}">
                <a16:creationId xmlns:a16="http://schemas.microsoft.com/office/drawing/2014/main" id="{EE16BCD6-4FE5-1244-B35B-B5B0F6C6EA54}"/>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20" name="Platshållare för bildnummer 4">
            <a:extLst>
              <a:ext uri="{FF2B5EF4-FFF2-40B4-BE49-F238E27FC236}">
                <a16:creationId xmlns:a16="http://schemas.microsoft.com/office/drawing/2014/main" id="{11F06338-122A-CF4D-A1F1-DE918A6E885F}"/>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3113568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2BB9BBCD-EA97-0C44-84A5-7A0F12FA139D}"/>
              </a:ext>
            </a:extLst>
          </p:cNvPr>
          <p:cNvSpPr>
            <a:spLocks noGrp="1"/>
          </p:cNvSpPr>
          <p:nvPr>
            <p:ph sz="half" idx="10" hasCustomPrompt="1"/>
          </p:nvPr>
        </p:nvSpPr>
        <p:spPr>
          <a:xfrm>
            <a:off x="839787" y="1937083"/>
            <a:ext cx="10512425" cy="3328655"/>
          </a:xfrm>
          <a:prstGeom prst="rect">
            <a:avLst/>
          </a:prstGeom>
        </p:spPr>
        <p:txBody>
          <a:bodyPr/>
          <a:lstStyle>
            <a:lvl1pPr>
              <a:lnSpc>
                <a:spcPct val="100000"/>
              </a:lnSpc>
              <a:buClr>
                <a:schemeClr val="accent1"/>
              </a:buClr>
              <a:defRPr sz="2400"/>
            </a:lvl1pPr>
            <a:lvl2pPr>
              <a:lnSpc>
                <a:spcPct val="100000"/>
              </a:lnSpc>
              <a:defRPr sz="2400"/>
            </a:lvl2pPr>
            <a:lvl3pPr>
              <a:lnSpc>
                <a:spcPct val="100000"/>
              </a:lnSpc>
              <a:defRPr sz="2400"/>
            </a:lvl3pPr>
            <a:lvl4pPr>
              <a:lnSpc>
                <a:spcPct val="100000"/>
              </a:lnSpc>
              <a:defRPr sz="1800"/>
            </a:lvl4pPr>
            <a:lvl5pPr>
              <a:lnSpc>
                <a:spcPct val="100000"/>
              </a:lnSpc>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2" name="Title 1">
            <a:extLst>
              <a:ext uri="{FF2B5EF4-FFF2-40B4-BE49-F238E27FC236}">
                <a16:creationId xmlns:a16="http://schemas.microsoft.com/office/drawing/2014/main" id="{4E9E6D91-828B-7947-A84B-EAE8546C2695}"/>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7" name="Platshållare för datum 2">
            <a:extLst>
              <a:ext uri="{FF2B5EF4-FFF2-40B4-BE49-F238E27FC236}">
                <a16:creationId xmlns:a16="http://schemas.microsoft.com/office/drawing/2014/main" id="{E40E08DF-35F0-3F4D-86DA-1ADF7ACE875D}"/>
              </a:ext>
            </a:extLst>
          </p:cNvPr>
          <p:cNvSpPr>
            <a:spLocks noGrp="1"/>
          </p:cNvSpPr>
          <p:nvPr>
            <p:ph type="dt" sz="half" idx="2"/>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12" name="Platshållare för sidfot 3">
            <a:extLst>
              <a:ext uri="{FF2B5EF4-FFF2-40B4-BE49-F238E27FC236}">
                <a16:creationId xmlns:a16="http://schemas.microsoft.com/office/drawing/2014/main" id="{CF5E4DCD-0FAE-0C45-A484-769C2EBC063E}"/>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13" name="Platshållare för bildnummer 4">
            <a:extLst>
              <a:ext uri="{FF2B5EF4-FFF2-40B4-BE49-F238E27FC236}">
                <a16:creationId xmlns:a16="http://schemas.microsoft.com/office/drawing/2014/main" id="{21586082-1690-8844-AD36-CDCD85E52DBF}"/>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47283232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rubrik och undertitel">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3758936-72C1-494E-AFD6-15E19761C1D1}"/>
              </a:ext>
            </a:extLst>
          </p:cNvPr>
          <p:cNvSpPr>
            <a:spLocks noGrp="1"/>
          </p:cNvSpPr>
          <p:nvPr>
            <p:ph type="body" sz="quarter" idx="15" hasCustomPrompt="1"/>
          </p:nvPr>
        </p:nvSpPr>
        <p:spPr>
          <a:xfrm>
            <a:off x="839788" y="1380791"/>
            <a:ext cx="10514010" cy="376906"/>
          </a:xfrm>
          <a:prstGeom prst="rect">
            <a:avLst/>
          </a:prstGeom>
        </p:spPr>
        <p:txBody>
          <a:bodyPr/>
          <a:lstStyle>
            <a:lvl1pPr marL="0" indent="0">
              <a:buFontTx/>
              <a:buNone/>
              <a:defRPr sz="2000">
                <a:solidFill>
                  <a:srgbClr val="5E96A8"/>
                </a:solidFill>
              </a:defRPr>
            </a:lvl1pPr>
            <a:lvl2pPr>
              <a:buFontTx/>
              <a:buNone/>
              <a:defRPr>
                <a:solidFill>
                  <a:schemeClr val="accent1"/>
                </a:solidFill>
              </a:defRPr>
            </a:lvl2pPr>
            <a:lvl3pPr marL="914377" indent="0">
              <a:buFontTx/>
              <a:buNone/>
              <a:defRPr>
                <a:solidFill>
                  <a:schemeClr val="accent1"/>
                </a:solidFill>
              </a:defRPr>
            </a:lvl3pPr>
            <a:lvl4pPr marL="1371566" indent="0">
              <a:buFontTx/>
              <a:buNone/>
              <a:defRPr>
                <a:solidFill>
                  <a:schemeClr val="accent1"/>
                </a:solidFill>
              </a:defRPr>
            </a:lvl4pPr>
            <a:lvl5pPr marL="1828755" indent="0">
              <a:buFontTx/>
              <a:buNone/>
              <a:defRPr>
                <a:solidFill>
                  <a:schemeClr val="accent1"/>
                </a:solidFill>
              </a:defRPr>
            </a:lvl5pPr>
          </a:lstStyle>
          <a:p>
            <a:pPr lvl="0"/>
            <a:r>
              <a:rPr lang="sv-SE" noProof="0"/>
              <a:t>Klicka här för att ändra mall för rubrikformat</a:t>
            </a:r>
          </a:p>
        </p:txBody>
      </p:sp>
      <p:sp>
        <p:nvSpPr>
          <p:cNvPr id="12" name="Platshållare för innehåll 2">
            <a:extLst>
              <a:ext uri="{FF2B5EF4-FFF2-40B4-BE49-F238E27FC236}">
                <a16:creationId xmlns:a16="http://schemas.microsoft.com/office/drawing/2014/main" id="{10B702A7-AC31-4B4C-9A0B-D5CAFAD5C941}"/>
              </a:ext>
            </a:extLst>
          </p:cNvPr>
          <p:cNvSpPr>
            <a:spLocks noGrp="1"/>
          </p:cNvSpPr>
          <p:nvPr>
            <p:ph sz="half" idx="10" hasCustomPrompt="1"/>
          </p:nvPr>
        </p:nvSpPr>
        <p:spPr>
          <a:xfrm>
            <a:off x="839788" y="1937083"/>
            <a:ext cx="10514010" cy="3328655"/>
          </a:xfrm>
          <a:prstGeom prst="rect">
            <a:avLst/>
          </a:prstGeom>
        </p:spPr>
        <p:txBody>
          <a:bodyPr/>
          <a:lstStyle>
            <a:lvl1pPr>
              <a:lnSpc>
                <a:spcPct val="100000"/>
              </a:lnSpc>
              <a:buClr>
                <a:schemeClr val="accent1"/>
              </a:buClr>
              <a:defRPr sz="2400"/>
            </a:lvl1pPr>
            <a:lvl2pPr>
              <a:lnSpc>
                <a:spcPct val="100000"/>
              </a:lnSpc>
              <a:defRPr sz="2400"/>
            </a:lvl2pPr>
            <a:lvl3pPr>
              <a:lnSpc>
                <a:spcPct val="100000"/>
              </a:lnSpc>
              <a:defRPr sz="2400"/>
            </a:lvl3pPr>
            <a:lvl4pPr>
              <a:lnSpc>
                <a:spcPct val="100000"/>
              </a:lnSpc>
              <a:defRPr sz="1800"/>
            </a:lvl4pPr>
            <a:lvl5pPr>
              <a:lnSpc>
                <a:spcPct val="100000"/>
              </a:lnSpc>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16" name="Title 1">
            <a:extLst>
              <a:ext uri="{FF2B5EF4-FFF2-40B4-BE49-F238E27FC236}">
                <a16:creationId xmlns:a16="http://schemas.microsoft.com/office/drawing/2014/main" id="{2E8CD3EA-0F27-9F4D-887C-787FB31FC2D6}"/>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17" name="Platshållare för datum 2">
            <a:extLst>
              <a:ext uri="{FF2B5EF4-FFF2-40B4-BE49-F238E27FC236}">
                <a16:creationId xmlns:a16="http://schemas.microsoft.com/office/drawing/2014/main" id="{061517D0-EBFF-5A4B-96E5-C25EFEE77A1E}"/>
              </a:ext>
            </a:extLst>
          </p:cNvPr>
          <p:cNvSpPr>
            <a:spLocks noGrp="1"/>
          </p:cNvSpPr>
          <p:nvPr>
            <p:ph type="dt" sz="half" idx="2"/>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18" name="Platshållare för sidfot 3">
            <a:extLst>
              <a:ext uri="{FF2B5EF4-FFF2-40B4-BE49-F238E27FC236}">
                <a16:creationId xmlns:a16="http://schemas.microsoft.com/office/drawing/2014/main" id="{9D100C87-AF0F-D84B-A7D0-81BB050E2C56}"/>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19" name="Platshållare för bildnummer 4">
            <a:extLst>
              <a:ext uri="{FF2B5EF4-FFF2-40B4-BE49-F238E27FC236}">
                <a16:creationId xmlns:a16="http://schemas.microsoft.com/office/drawing/2014/main" id="{5CCBD3CC-3CBE-3E48-A6A3-399FFE148774}"/>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4254059752"/>
      </p:ext>
    </p:extLst>
  </p:cSld>
  <p:clrMapOvr>
    <a:masterClrMapping/>
  </p:clrMapOvr>
  <p:extLst>
    <p:ext uri="{DCECCB84-F9BA-43D5-87BE-67443E8EF086}">
      <p15:sldGuideLst xmlns:p15="http://schemas.microsoft.com/office/powerpoint/2012/main">
        <p15:guide id="1" pos="7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spaltig text och rubrik">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808FB26E-EA81-434D-8C01-53BEE3C05EC9}"/>
              </a:ext>
            </a:extLst>
          </p:cNvPr>
          <p:cNvSpPr>
            <a:spLocks noGrp="1"/>
          </p:cNvSpPr>
          <p:nvPr>
            <p:ph sz="half" idx="1" hasCustomPrompt="1"/>
          </p:nvPr>
        </p:nvSpPr>
        <p:spPr>
          <a:xfrm>
            <a:off x="839788" y="1937084"/>
            <a:ext cx="5180012" cy="3328654"/>
          </a:xfrm>
          <a:prstGeom prst="rect">
            <a:avLst/>
          </a:prstGeom>
        </p:spPr>
        <p:txBody>
          <a:bodyPr/>
          <a:lstStyle>
            <a:lvl1pPr>
              <a:lnSpc>
                <a:spcPct val="100000"/>
              </a:lnSpc>
              <a:buClr>
                <a:schemeClr val="accent1"/>
              </a:buClr>
              <a:defRPr sz="2400"/>
            </a:lvl1pPr>
            <a:lvl2pPr>
              <a:lnSpc>
                <a:spcPct val="100000"/>
              </a:lnSpc>
              <a:defRPr sz="2400"/>
            </a:lvl2pPr>
            <a:lvl3pPr>
              <a:lnSpc>
                <a:spcPct val="100000"/>
              </a:lnSpc>
              <a:defRPr sz="2400"/>
            </a:lvl3pPr>
            <a:lvl4pPr>
              <a:lnSpc>
                <a:spcPct val="100000"/>
              </a:lnSpc>
              <a:defRPr sz="1800"/>
            </a:lvl4pPr>
            <a:lvl5pPr>
              <a:lnSpc>
                <a:spcPct val="100000"/>
              </a:lnSpc>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376AB18E-6DAF-E442-A3DF-EC98474E6E21}"/>
              </a:ext>
            </a:extLst>
          </p:cNvPr>
          <p:cNvSpPr>
            <a:spLocks noGrp="1"/>
          </p:cNvSpPr>
          <p:nvPr>
            <p:ph sz="half" idx="2" hasCustomPrompt="1"/>
          </p:nvPr>
        </p:nvSpPr>
        <p:spPr>
          <a:xfrm>
            <a:off x="6172200" y="1937084"/>
            <a:ext cx="5180012" cy="3328654"/>
          </a:xfrm>
          <a:prstGeom prst="rect">
            <a:avLst/>
          </a:prstGeom>
        </p:spPr>
        <p:txBody>
          <a:bodyPr/>
          <a:lstStyle>
            <a:lvl1pPr>
              <a:lnSpc>
                <a:spcPct val="100000"/>
              </a:lnSpc>
              <a:buClr>
                <a:schemeClr val="accent1"/>
              </a:buClr>
              <a:defRPr sz="2400"/>
            </a:lvl1pPr>
            <a:lvl2pPr>
              <a:lnSpc>
                <a:spcPct val="100000"/>
              </a:lnSpc>
              <a:defRPr sz="2400"/>
            </a:lvl2pPr>
            <a:lvl3pPr>
              <a:lnSpc>
                <a:spcPct val="100000"/>
              </a:lnSpc>
              <a:defRPr sz="2400"/>
            </a:lvl3pPr>
            <a:lvl4pPr>
              <a:lnSpc>
                <a:spcPct val="100000"/>
              </a:lnSpc>
              <a:defRPr sz="1800"/>
            </a:lvl4pPr>
            <a:lvl5pPr>
              <a:lnSpc>
                <a:spcPct val="100000"/>
              </a:lnSpc>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17" name="Title 1">
            <a:extLst>
              <a:ext uri="{FF2B5EF4-FFF2-40B4-BE49-F238E27FC236}">
                <a16:creationId xmlns:a16="http://schemas.microsoft.com/office/drawing/2014/main" id="{E97F6B22-70F4-2D49-BAE4-45703BFE6ED4}"/>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18" name="Platshållare för datum 2">
            <a:extLst>
              <a:ext uri="{FF2B5EF4-FFF2-40B4-BE49-F238E27FC236}">
                <a16:creationId xmlns:a16="http://schemas.microsoft.com/office/drawing/2014/main" id="{0A25CBDD-6DE4-6F49-A874-4F9B620C93AA}"/>
              </a:ext>
            </a:extLst>
          </p:cNvPr>
          <p:cNvSpPr>
            <a:spLocks noGrp="1"/>
          </p:cNvSpPr>
          <p:nvPr>
            <p:ph type="dt" sz="half" idx="10"/>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19" name="Platshållare för sidfot 3">
            <a:extLst>
              <a:ext uri="{FF2B5EF4-FFF2-40B4-BE49-F238E27FC236}">
                <a16:creationId xmlns:a16="http://schemas.microsoft.com/office/drawing/2014/main" id="{F0CD2947-BF54-7C40-A562-C73A30863906}"/>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20" name="Platshållare för bildnummer 4">
            <a:extLst>
              <a:ext uri="{FF2B5EF4-FFF2-40B4-BE49-F238E27FC236}">
                <a16:creationId xmlns:a16="http://schemas.microsoft.com/office/drawing/2014/main" id="{6CFDBACF-118A-2D4E-92CD-CBB370C994C3}"/>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1850787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809351-C914-3142-B432-1290E6187FA1}"/>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5" name="Platshållare för datum 2">
            <a:extLst>
              <a:ext uri="{FF2B5EF4-FFF2-40B4-BE49-F238E27FC236}">
                <a16:creationId xmlns:a16="http://schemas.microsoft.com/office/drawing/2014/main" id="{E78BA70B-47F4-AE4C-A929-2040AC4A7131}"/>
              </a:ext>
            </a:extLst>
          </p:cNvPr>
          <p:cNvSpPr>
            <a:spLocks noGrp="1"/>
          </p:cNvSpPr>
          <p:nvPr>
            <p:ph type="dt" sz="half" idx="2"/>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6" name="Platshållare för sidfot 3">
            <a:extLst>
              <a:ext uri="{FF2B5EF4-FFF2-40B4-BE49-F238E27FC236}">
                <a16:creationId xmlns:a16="http://schemas.microsoft.com/office/drawing/2014/main" id="{6E18441E-9920-FE44-A5E7-229E3892D4B4}"/>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7" name="Platshållare för bildnummer 4">
            <a:extLst>
              <a:ext uri="{FF2B5EF4-FFF2-40B4-BE49-F238E27FC236}">
                <a16:creationId xmlns:a16="http://schemas.microsoft.com/office/drawing/2014/main" id="{C2689793-9830-7A4A-9367-B5D44A6A996C}"/>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376434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tt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14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väng rubrik och text">
    <p:bg>
      <p:bgPr>
        <a:solidFill>
          <a:srgbClr val="EAEEF2"/>
        </a:solidFill>
        <a:effectLst/>
      </p:bgPr>
    </p:bg>
    <p:spTree>
      <p:nvGrpSpPr>
        <p:cNvPr id="1" name=""/>
        <p:cNvGrpSpPr/>
        <p:nvPr/>
      </p:nvGrpSpPr>
      <p:grpSpPr>
        <a:xfrm>
          <a:off x="0" y="0"/>
          <a:ext cx="0" cy="0"/>
          <a:chOff x="0" y="0"/>
          <a:chExt cx="0" cy="0"/>
        </a:xfrm>
      </p:grpSpPr>
      <p:sp>
        <p:nvSpPr>
          <p:cNvPr id="12" name="Platshållare för text 2">
            <a:extLst>
              <a:ext uri="{FF2B5EF4-FFF2-40B4-BE49-F238E27FC236}">
                <a16:creationId xmlns:a16="http://schemas.microsoft.com/office/drawing/2014/main" id="{2A21D3A1-088F-BE45-9BAA-0F3E9CB26454}"/>
              </a:ext>
            </a:extLst>
          </p:cNvPr>
          <p:cNvSpPr>
            <a:spLocks noGrp="1"/>
          </p:cNvSpPr>
          <p:nvPr>
            <p:ph idx="1" hasCustomPrompt="1"/>
          </p:nvPr>
        </p:nvSpPr>
        <p:spPr>
          <a:xfrm>
            <a:off x="839788" y="1937084"/>
            <a:ext cx="10512424" cy="3328654"/>
          </a:xfrm>
          <a:prstGeom prst="rect">
            <a:avLst/>
          </a:prstGeom>
        </p:spPr>
        <p:txBody>
          <a:bodyPr vert="horz" lIns="91440" tIns="45720" rIns="91440" bIns="45720" rtlCol="0">
            <a:normAutofit/>
          </a:bodyPr>
          <a:lstStyle>
            <a:lvl1pPr>
              <a:lnSpc>
                <a:spcPct val="100000"/>
              </a:lnSpc>
              <a:buClr>
                <a:srgbClr val="5E96A8"/>
              </a:buClr>
              <a:defRPr sz="2400">
                <a:solidFill>
                  <a:srgbClr val="5E96A8"/>
                </a:solidFill>
              </a:defRPr>
            </a:lvl1pPr>
            <a:lvl2pPr>
              <a:lnSpc>
                <a:spcPct val="100000"/>
              </a:lnSpc>
              <a:buClr>
                <a:srgbClr val="5E96A8"/>
              </a:buClr>
              <a:defRPr sz="2000">
                <a:solidFill>
                  <a:srgbClr val="5E96A8"/>
                </a:solidFill>
              </a:defRPr>
            </a:lvl2pPr>
            <a:lvl3pPr>
              <a:lnSpc>
                <a:spcPct val="100000"/>
              </a:lnSpc>
              <a:buClr>
                <a:srgbClr val="5E96A8"/>
              </a:buClr>
              <a:defRPr sz="1800">
                <a:solidFill>
                  <a:srgbClr val="5E96A8"/>
                </a:solidFill>
              </a:defRPr>
            </a:lvl3pPr>
            <a:lvl4pPr>
              <a:lnSpc>
                <a:spcPct val="100000"/>
              </a:lnSpc>
              <a:buClr>
                <a:srgbClr val="5E96A8"/>
              </a:buClr>
              <a:defRPr sz="1800">
                <a:solidFill>
                  <a:srgbClr val="5E96A8"/>
                </a:solidFill>
              </a:defRPr>
            </a:lvl4pPr>
            <a:lvl5pPr>
              <a:lnSpc>
                <a:spcPct val="100000"/>
              </a:lnSpc>
              <a:buClr>
                <a:srgbClr val="5E96A8"/>
              </a:buClr>
              <a:defRPr sz="1800">
                <a:solidFill>
                  <a:srgbClr val="5E96A8"/>
                </a:solidFill>
              </a:defRPr>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9" name="Title 1">
            <a:extLst>
              <a:ext uri="{FF2B5EF4-FFF2-40B4-BE49-F238E27FC236}">
                <a16:creationId xmlns:a16="http://schemas.microsoft.com/office/drawing/2014/main" id="{E718C434-F64F-694F-B7B1-ED59EB96D0C6}"/>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Clr>
                <a:srgbClr val="5E96A8"/>
              </a:buClr>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249983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199" y="1836000"/>
            <a:ext cx="10515599" cy="4309087"/>
          </a:xfrm>
          <a:prstGeom prst="rect">
            <a:avLst/>
          </a:prstGeom>
        </p:spPr>
        <p:txBody>
          <a:bodyPr/>
          <a:lstStyle>
            <a:lvl1pPr>
              <a:lnSpc>
                <a:spcPct val="110000"/>
              </a:lnSpc>
              <a:spcBef>
                <a:spcPts val="8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ubrik 3">
            <a:extLst>
              <a:ext uri="{FF2B5EF4-FFF2-40B4-BE49-F238E27FC236}">
                <a16:creationId xmlns:a16="http://schemas.microsoft.com/office/drawing/2014/main" id="{D54CB2B1-698A-C44D-8596-89FFB138C73B}"/>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3653998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väng rubrik">
    <p:bg>
      <p:bgPr>
        <a:solidFill>
          <a:srgbClr val="EAEEF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A4D30-08B7-AA42-B747-5AD67E9332A4}"/>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4209489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Öresundsblå rubrik och text">
    <p:bg>
      <p:bgPr>
        <a:solidFill>
          <a:srgbClr val="ECF5F6"/>
        </a:solidFill>
        <a:effectLst/>
      </p:bgPr>
    </p:bg>
    <p:spTree>
      <p:nvGrpSpPr>
        <p:cNvPr id="1" name=""/>
        <p:cNvGrpSpPr/>
        <p:nvPr/>
      </p:nvGrpSpPr>
      <p:grpSpPr>
        <a:xfrm>
          <a:off x="0" y="0"/>
          <a:ext cx="0" cy="0"/>
          <a:chOff x="0" y="0"/>
          <a:chExt cx="0" cy="0"/>
        </a:xfrm>
      </p:grpSpPr>
      <p:sp>
        <p:nvSpPr>
          <p:cNvPr id="14" name="Platshållare för text 2">
            <a:extLst>
              <a:ext uri="{FF2B5EF4-FFF2-40B4-BE49-F238E27FC236}">
                <a16:creationId xmlns:a16="http://schemas.microsoft.com/office/drawing/2014/main" id="{DD4DCD0F-719D-D84C-A881-05FA5C10A068}"/>
              </a:ext>
            </a:extLst>
          </p:cNvPr>
          <p:cNvSpPr>
            <a:spLocks noGrp="1"/>
          </p:cNvSpPr>
          <p:nvPr>
            <p:ph idx="1" hasCustomPrompt="1"/>
          </p:nvPr>
        </p:nvSpPr>
        <p:spPr>
          <a:xfrm>
            <a:off x="839788" y="1937083"/>
            <a:ext cx="10512425" cy="3328655"/>
          </a:xfrm>
          <a:prstGeom prst="rect">
            <a:avLst/>
          </a:prstGeom>
        </p:spPr>
        <p:txBody>
          <a:bodyPr vert="horz" lIns="91440" tIns="45720" rIns="91440" bIns="45720" rtlCol="0">
            <a:normAutofit/>
          </a:bodyPr>
          <a:lstStyle>
            <a:lvl1pPr>
              <a:lnSpc>
                <a:spcPct val="100000"/>
              </a:lnSpc>
              <a:buClr>
                <a:srgbClr val="61B9BD"/>
              </a:buClr>
              <a:defRPr sz="2400">
                <a:solidFill>
                  <a:srgbClr val="61B9BD"/>
                </a:solidFill>
              </a:defRPr>
            </a:lvl1pPr>
            <a:lvl2pPr>
              <a:lnSpc>
                <a:spcPct val="100000"/>
              </a:lnSpc>
              <a:buClr>
                <a:srgbClr val="61B9BD"/>
              </a:buClr>
              <a:defRPr sz="2000">
                <a:solidFill>
                  <a:srgbClr val="61B9BD"/>
                </a:solidFill>
              </a:defRPr>
            </a:lvl2pPr>
            <a:lvl3pPr>
              <a:lnSpc>
                <a:spcPct val="100000"/>
              </a:lnSpc>
              <a:buClr>
                <a:srgbClr val="61B9BD"/>
              </a:buClr>
              <a:defRPr sz="1800">
                <a:solidFill>
                  <a:srgbClr val="61B9BD"/>
                </a:solidFill>
              </a:defRPr>
            </a:lvl3pPr>
            <a:lvl4pPr>
              <a:lnSpc>
                <a:spcPct val="100000"/>
              </a:lnSpc>
              <a:buClr>
                <a:srgbClr val="61B9BD"/>
              </a:buClr>
              <a:defRPr sz="1800">
                <a:solidFill>
                  <a:srgbClr val="61B9BD"/>
                </a:solidFill>
              </a:defRPr>
            </a:lvl4pPr>
            <a:lvl5pPr>
              <a:lnSpc>
                <a:spcPct val="100000"/>
              </a:lnSpc>
              <a:buClr>
                <a:srgbClr val="61B9BD"/>
              </a:buClr>
              <a:defRPr sz="1800">
                <a:solidFill>
                  <a:srgbClr val="61B9BD"/>
                </a:solidFill>
              </a:defRPr>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8" name="Title 1">
            <a:extLst>
              <a:ext uri="{FF2B5EF4-FFF2-40B4-BE49-F238E27FC236}">
                <a16:creationId xmlns:a16="http://schemas.microsoft.com/office/drawing/2014/main" id="{63251F00-1851-AF43-A180-B5C59202F6B1}"/>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61B9BD"/>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2374766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Öresundsblå rubrik">
    <p:bg>
      <p:bgPr>
        <a:solidFill>
          <a:srgbClr val="ECF5F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51F00-1851-AF43-A180-B5C59202F6B1}"/>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61B9BD"/>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3458367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järegrön rubrik och text">
    <p:bg>
      <p:bgPr>
        <a:solidFill>
          <a:srgbClr val="E7EEEA"/>
        </a:solidFill>
        <a:effectLst/>
      </p:bgPr>
    </p:bg>
    <p:spTree>
      <p:nvGrpSpPr>
        <p:cNvPr id="1" name=""/>
        <p:cNvGrpSpPr/>
        <p:nvPr/>
      </p:nvGrpSpPr>
      <p:grpSpPr>
        <a:xfrm>
          <a:off x="0" y="0"/>
          <a:ext cx="0" cy="0"/>
          <a:chOff x="0" y="0"/>
          <a:chExt cx="0" cy="0"/>
        </a:xfrm>
      </p:grpSpPr>
      <p:sp>
        <p:nvSpPr>
          <p:cNvPr id="14" name="Platshållare för text 2">
            <a:extLst>
              <a:ext uri="{FF2B5EF4-FFF2-40B4-BE49-F238E27FC236}">
                <a16:creationId xmlns:a16="http://schemas.microsoft.com/office/drawing/2014/main" id="{DD4DCD0F-719D-D84C-A881-05FA5C10A068}"/>
              </a:ext>
            </a:extLst>
          </p:cNvPr>
          <p:cNvSpPr>
            <a:spLocks noGrp="1"/>
          </p:cNvSpPr>
          <p:nvPr>
            <p:ph idx="1" hasCustomPrompt="1"/>
          </p:nvPr>
        </p:nvSpPr>
        <p:spPr>
          <a:xfrm>
            <a:off x="839788" y="1937083"/>
            <a:ext cx="10512425" cy="3328655"/>
          </a:xfrm>
          <a:prstGeom prst="rect">
            <a:avLst/>
          </a:prstGeom>
        </p:spPr>
        <p:txBody>
          <a:bodyPr vert="horz" lIns="91440" tIns="45720" rIns="91440" bIns="45720" rtlCol="0">
            <a:normAutofit/>
          </a:bodyPr>
          <a:lstStyle>
            <a:lvl1pPr>
              <a:lnSpc>
                <a:spcPct val="100000"/>
              </a:lnSpc>
              <a:buClr>
                <a:srgbClr val="3D9378"/>
              </a:buClr>
              <a:defRPr sz="2400">
                <a:solidFill>
                  <a:srgbClr val="3D9378"/>
                </a:solidFill>
              </a:defRPr>
            </a:lvl1pPr>
            <a:lvl2pPr>
              <a:lnSpc>
                <a:spcPct val="100000"/>
              </a:lnSpc>
              <a:buClr>
                <a:srgbClr val="3D9378"/>
              </a:buClr>
              <a:defRPr sz="2000">
                <a:solidFill>
                  <a:srgbClr val="3D9378"/>
                </a:solidFill>
              </a:defRPr>
            </a:lvl2pPr>
            <a:lvl3pPr>
              <a:lnSpc>
                <a:spcPct val="100000"/>
              </a:lnSpc>
              <a:buClr>
                <a:srgbClr val="3D9378"/>
              </a:buClr>
              <a:defRPr sz="1800">
                <a:solidFill>
                  <a:srgbClr val="3D9378"/>
                </a:solidFill>
              </a:defRPr>
            </a:lvl3pPr>
            <a:lvl4pPr>
              <a:lnSpc>
                <a:spcPct val="100000"/>
              </a:lnSpc>
              <a:buClr>
                <a:srgbClr val="3D9378"/>
              </a:buClr>
              <a:defRPr sz="1800">
                <a:solidFill>
                  <a:srgbClr val="3D9378"/>
                </a:solidFill>
              </a:defRPr>
            </a:lvl4pPr>
            <a:lvl5pPr>
              <a:lnSpc>
                <a:spcPct val="100000"/>
              </a:lnSpc>
              <a:buClr>
                <a:srgbClr val="3D9378"/>
              </a:buClr>
              <a:defRPr sz="1800">
                <a:solidFill>
                  <a:srgbClr val="3D9378"/>
                </a:solidFill>
              </a:defRPr>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8" name="Title 1">
            <a:extLst>
              <a:ext uri="{FF2B5EF4-FFF2-40B4-BE49-F238E27FC236}">
                <a16:creationId xmlns:a16="http://schemas.microsoft.com/office/drawing/2014/main" id="{63251F00-1851-AF43-A180-B5C59202F6B1}"/>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3D937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1295077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järegrön rubrik">
    <p:bg>
      <p:bgPr>
        <a:solidFill>
          <a:srgbClr val="E7EEE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51F00-1851-AF43-A180-B5C59202F6B1}"/>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3D937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3165944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ndhammaren rubrik och text">
    <p:bg>
      <p:bgPr>
        <a:solidFill>
          <a:srgbClr val="F7F4F0"/>
        </a:solidFill>
        <a:effectLst/>
      </p:bgPr>
    </p:bg>
    <p:spTree>
      <p:nvGrpSpPr>
        <p:cNvPr id="1" name=""/>
        <p:cNvGrpSpPr/>
        <p:nvPr/>
      </p:nvGrpSpPr>
      <p:grpSpPr>
        <a:xfrm>
          <a:off x="0" y="0"/>
          <a:ext cx="0" cy="0"/>
          <a:chOff x="0" y="0"/>
          <a:chExt cx="0" cy="0"/>
        </a:xfrm>
      </p:grpSpPr>
      <p:sp>
        <p:nvSpPr>
          <p:cNvPr id="14" name="Platshållare för text 2">
            <a:extLst>
              <a:ext uri="{FF2B5EF4-FFF2-40B4-BE49-F238E27FC236}">
                <a16:creationId xmlns:a16="http://schemas.microsoft.com/office/drawing/2014/main" id="{DD4DCD0F-719D-D84C-A881-05FA5C10A068}"/>
              </a:ext>
            </a:extLst>
          </p:cNvPr>
          <p:cNvSpPr>
            <a:spLocks noGrp="1"/>
          </p:cNvSpPr>
          <p:nvPr>
            <p:ph idx="1" hasCustomPrompt="1"/>
          </p:nvPr>
        </p:nvSpPr>
        <p:spPr>
          <a:xfrm>
            <a:off x="839788" y="1937083"/>
            <a:ext cx="10512425" cy="3328655"/>
          </a:xfrm>
          <a:prstGeom prst="rect">
            <a:avLst/>
          </a:prstGeom>
        </p:spPr>
        <p:txBody>
          <a:bodyPr vert="horz" lIns="91440" tIns="45720" rIns="91440" bIns="45720" rtlCol="0">
            <a:normAutofit/>
          </a:bodyPr>
          <a:lstStyle>
            <a:lvl1pPr>
              <a:lnSpc>
                <a:spcPct val="100000"/>
              </a:lnSpc>
              <a:buClr>
                <a:srgbClr val="C4B79F"/>
              </a:buClr>
              <a:defRPr sz="2400">
                <a:solidFill>
                  <a:srgbClr val="C4B79F"/>
                </a:solidFill>
              </a:defRPr>
            </a:lvl1pPr>
            <a:lvl2pPr>
              <a:lnSpc>
                <a:spcPct val="100000"/>
              </a:lnSpc>
              <a:buClr>
                <a:srgbClr val="C4B79F"/>
              </a:buClr>
              <a:defRPr sz="2000">
                <a:solidFill>
                  <a:srgbClr val="C4B79F"/>
                </a:solidFill>
              </a:defRPr>
            </a:lvl2pPr>
            <a:lvl3pPr>
              <a:lnSpc>
                <a:spcPct val="100000"/>
              </a:lnSpc>
              <a:buClr>
                <a:srgbClr val="C4B79F"/>
              </a:buClr>
              <a:defRPr sz="1800">
                <a:solidFill>
                  <a:srgbClr val="C4B79F"/>
                </a:solidFill>
              </a:defRPr>
            </a:lvl3pPr>
            <a:lvl4pPr>
              <a:lnSpc>
                <a:spcPct val="100000"/>
              </a:lnSpc>
              <a:buClr>
                <a:srgbClr val="C4B79F"/>
              </a:buClr>
              <a:defRPr sz="1800">
                <a:solidFill>
                  <a:srgbClr val="C4B79F"/>
                </a:solidFill>
              </a:defRPr>
            </a:lvl4pPr>
            <a:lvl5pPr>
              <a:lnSpc>
                <a:spcPct val="100000"/>
              </a:lnSpc>
              <a:buClr>
                <a:srgbClr val="C4B79F"/>
              </a:buClr>
              <a:defRPr sz="1800">
                <a:solidFill>
                  <a:srgbClr val="C4B79F"/>
                </a:solidFill>
              </a:defRPr>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8" name="Title 1">
            <a:extLst>
              <a:ext uri="{FF2B5EF4-FFF2-40B4-BE49-F238E27FC236}">
                <a16:creationId xmlns:a16="http://schemas.microsoft.com/office/drawing/2014/main" id="{63251F00-1851-AF43-A180-B5C59202F6B1}"/>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C4B79F"/>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2999150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ndhammaren rubrik">
    <p:bg>
      <p:bgPr>
        <a:solidFill>
          <a:srgbClr val="F7F4F0"/>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51F00-1851-AF43-A180-B5C59202F6B1}"/>
              </a:ext>
            </a:extLst>
          </p:cNvPr>
          <p:cNvSpPr>
            <a:spLocks noGrp="1"/>
          </p:cNvSpPr>
          <p:nvPr>
            <p:ph type="title"/>
          </p:nvPr>
        </p:nvSpPr>
        <p:spPr>
          <a:xfrm>
            <a:off x="839787" y="571500"/>
            <a:ext cx="10512425"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C4B79F"/>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385764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våspaltig text med liten bild">
    <p:spTree>
      <p:nvGrpSpPr>
        <p:cNvPr id="1" name=""/>
        <p:cNvGrpSpPr/>
        <p:nvPr/>
      </p:nvGrpSpPr>
      <p:grpSpPr>
        <a:xfrm>
          <a:off x="0" y="0"/>
          <a:ext cx="0" cy="0"/>
          <a:chOff x="0" y="0"/>
          <a:chExt cx="0" cy="0"/>
        </a:xfrm>
      </p:grpSpPr>
      <p:sp>
        <p:nvSpPr>
          <p:cNvPr id="9" name="Platshållare för bild 9">
            <a:extLst>
              <a:ext uri="{FF2B5EF4-FFF2-40B4-BE49-F238E27FC236}">
                <a16:creationId xmlns:a16="http://schemas.microsoft.com/office/drawing/2014/main" id="{D1E8D260-8657-2B41-99A8-7F960C93F2A9}"/>
              </a:ext>
            </a:extLst>
          </p:cNvPr>
          <p:cNvSpPr>
            <a:spLocks noGrp="1"/>
          </p:cNvSpPr>
          <p:nvPr>
            <p:ph type="pic" sz="quarter" idx="13" hasCustomPrompt="1"/>
          </p:nvPr>
        </p:nvSpPr>
        <p:spPr>
          <a:xfrm>
            <a:off x="839787" y="1937083"/>
            <a:ext cx="4875212" cy="3328655"/>
          </a:xfrm>
          <a:prstGeom prst="rect">
            <a:avLst/>
          </a:prstGeom>
          <a:solidFill>
            <a:srgbClr val="EAEEF2"/>
          </a:solidFill>
        </p:spPr>
        <p:txBody>
          <a:bodyPr/>
          <a:lstStyle>
            <a:lvl1pPr marL="0" indent="0" algn="ctr">
              <a:buNone/>
              <a:defRPr sz="1800">
                <a:solidFill>
                  <a:schemeClr val="bg1">
                    <a:lumMod val="65000"/>
                  </a:schemeClr>
                </a:solidFill>
              </a:defRPr>
            </a:lvl1pPr>
          </a:lstStyle>
          <a:p>
            <a:r>
              <a:rPr lang="sv-SE"/>
              <a:t>Klicka på ikonen för att lägga till en bild</a:t>
            </a:r>
          </a:p>
        </p:txBody>
      </p:sp>
      <p:sp>
        <p:nvSpPr>
          <p:cNvPr id="12" name="Platshållare för innehåll 2">
            <a:extLst>
              <a:ext uri="{FF2B5EF4-FFF2-40B4-BE49-F238E27FC236}">
                <a16:creationId xmlns:a16="http://schemas.microsoft.com/office/drawing/2014/main" id="{498CCA2D-5749-644E-8EC9-0B757A3DD7F0}"/>
              </a:ext>
            </a:extLst>
          </p:cNvPr>
          <p:cNvSpPr>
            <a:spLocks noGrp="1"/>
          </p:cNvSpPr>
          <p:nvPr>
            <p:ph sz="half" idx="1" hasCustomPrompt="1"/>
          </p:nvPr>
        </p:nvSpPr>
        <p:spPr>
          <a:xfrm>
            <a:off x="6172201" y="1937084"/>
            <a:ext cx="5180012" cy="3328654"/>
          </a:xfrm>
          <a:prstGeom prst="rect">
            <a:avLst/>
          </a:prstGeom>
        </p:spPr>
        <p:txBody>
          <a:bodyPr/>
          <a:lstStyle>
            <a:lvl1pPr>
              <a:lnSpc>
                <a:spcPct val="100000"/>
              </a:lnSpc>
              <a:buClr>
                <a:srgbClr val="5E96A8"/>
              </a:buClr>
              <a:defRPr sz="2400"/>
            </a:lvl1pPr>
            <a:lvl2pPr>
              <a:lnSpc>
                <a:spcPct val="100000"/>
              </a:lnSpc>
              <a:buClr>
                <a:srgbClr val="5E96A8"/>
              </a:buClr>
              <a:defRPr sz="2400"/>
            </a:lvl2pPr>
            <a:lvl3pPr>
              <a:lnSpc>
                <a:spcPct val="100000"/>
              </a:lnSpc>
              <a:buClr>
                <a:srgbClr val="5E96A8"/>
              </a:buClr>
              <a:defRPr sz="2400"/>
            </a:lvl3pPr>
            <a:lvl4pPr>
              <a:lnSpc>
                <a:spcPct val="100000"/>
              </a:lnSpc>
              <a:buClr>
                <a:srgbClr val="5E96A8"/>
              </a:buClr>
              <a:defRPr sz="1800"/>
            </a:lvl4pPr>
            <a:lvl5pPr>
              <a:lnSpc>
                <a:spcPct val="100000"/>
              </a:lnSpc>
              <a:buClr>
                <a:srgbClr val="5E96A8"/>
              </a:buClr>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13" name="Title 1">
            <a:extLst>
              <a:ext uri="{FF2B5EF4-FFF2-40B4-BE49-F238E27FC236}">
                <a16:creationId xmlns:a16="http://schemas.microsoft.com/office/drawing/2014/main" id="{3207A96D-32A8-5B45-ABFD-F2F9BB2FAB31}"/>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15" name="Platshållare för datum 2">
            <a:extLst>
              <a:ext uri="{FF2B5EF4-FFF2-40B4-BE49-F238E27FC236}">
                <a16:creationId xmlns:a16="http://schemas.microsoft.com/office/drawing/2014/main" id="{9B8570DD-9C63-B24E-B65D-03475A31F01D}"/>
              </a:ext>
            </a:extLst>
          </p:cNvPr>
          <p:cNvSpPr>
            <a:spLocks noGrp="1"/>
          </p:cNvSpPr>
          <p:nvPr>
            <p:ph type="dt" sz="half" idx="2"/>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16" name="Platshållare för sidfot 3">
            <a:extLst>
              <a:ext uri="{FF2B5EF4-FFF2-40B4-BE49-F238E27FC236}">
                <a16:creationId xmlns:a16="http://schemas.microsoft.com/office/drawing/2014/main" id="{751FD679-76B0-074E-A9E4-9E7EDA690D40}"/>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17" name="Platshållare för bildnummer 4">
            <a:extLst>
              <a:ext uri="{FF2B5EF4-FFF2-40B4-BE49-F238E27FC236}">
                <a16:creationId xmlns:a16="http://schemas.microsoft.com/office/drawing/2014/main" id="{2ACEB82A-83F5-B140-83E1-E51038C78DD6}"/>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1631544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våspaltig text med stor bild">
    <p:bg>
      <p:bgPr>
        <a:solidFill>
          <a:schemeClr val="bg2"/>
        </a:solidFill>
        <a:effectLst/>
      </p:bgPr>
    </p:bg>
    <p:spTree>
      <p:nvGrpSpPr>
        <p:cNvPr id="1" name=""/>
        <p:cNvGrpSpPr/>
        <p:nvPr/>
      </p:nvGrpSpPr>
      <p:grpSpPr>
        <a:xfrm>
          <a:off x="0" y="0"/>
          <a:ext cx="0" cy="0"/>
          <a:chOff x="0" y="0"/>
          <a:chExt cx="0" cy="0"/>
        </a:xfrm>
      </p:grpSpPr>
      <p:sp>
        <p:nvSpPr>
          <p:cNvPr id="9" name="Platshållare för bild 9">
            <a:extLst>
              <a:ext uri="{FF2B5EF4-FFF2-40B4-BE49-F238E27FC236}">
                <a16:creationId xmlns:a16="http://schemas.microsoft.com/office/drawing/2014/main" id="{AE2093C0-BC03-D443-86AD-B8EAF9F604C2}"/>
              </a:ext>
            </a:extLst>
          </p:cNvPr>
          <p:cNvSpPr>
            <a:spLocks noGrp="1"/>
          </p:cNvSpPr>
          <p:nvPr>
            <p:ph type="pic" sz="quarter" idx="13" hasCustomPrompt="1"/>
          </p:nvPr>
        </p:nvSpPr>
        <p:spPr>
          <a:xfrm>
            <a:off x="6710034" y="0"/>
            <a:ext cx="5481966" cy="6858000"/>
          </a:xfrm>
          <a:prstGeom prst="rect">
            <a:avLst/>
          </a:prstGeom>
          <a:solidFill>
            <a:srgbClr val="EAEEF2"/>
          </a:solidFill>
        </p:spPr>
        <p:txBody>
          <a:bodyPr/>
          <a:lstStyle>
            <a:lvl1pPr marL="0" indent="0" algn="ctr">
              <a:buNone/>
              <a:defRPr sz="1800">
                <a:solidFill>
                  <a:schemeClr val="bg1">
                    <a:lumMod val="65000"/>
                  </a:schemeClr>
                </a:solidFill>
              </a:defRPr>
            </a:lvl1pPr>
          </a:lstStyle>
          <a:p>
            <a:r>
              <a:rPr lang="sv-SE"/>
              <a:t>Klicka på ikonen för att lägga till en bild</a:t>
            </a:r>
          </a:p>
        </p:txBody>
      </p:sp>
      <p:sp>
        <p:nvSpPr>
          <p:cNvPr id="11" name="Platshållare för innehåll 2">
            <a:extLst>
              <a:ext uri="{FF2B5EF4-FFF2-40B4-BE49-F238E27FC236}">
                <a16:creationId xmlns:a16="http://schemas.microsoft.com/office/drawing/2014/main" id="{808FB26E-EA81-434D-8C01-53BEE3C05EC9}"/>
              </a:ext>
            </a:extLst>
          </p:cNvPr>
          <p:cNvSpPr>
            <a:spLocks noGrp="1"/>
          </p:cNvSpPr>
          <p:nvPr>
            <p:ph sz="half" idx="1" hasCustomPrompt="1"/>
          </p:nvPr>
        </p:nvSpPr>
        <p:spPr>
          <a:xfrm>
            <a:off x="839788" y="1863524"/>
            <a:ext cx="5480376" cy="4422975"/>
          </a:xfrm>
          <a:prstGeom prst="rect">
            <a:avLst/>
          </a:prstGeom>
        </p:spPr>
        <p:txBody>
          <a:bodyPr/>
          <a:lstStyle>
            <a:lvl1pPr>
              <a:lnSpc>
                <a:spcPct val="100000"/>
              </a:lnSpc>
              <a:buClr>
                <a:srgbClr val="5E96A8"/>
              </a:buClr>
              <a:defRPr sz="2400"/>
            </a:lvl1pPr>
            <a:lvl2pPr>
              <a:lnSpc>
                <a:spcPct val="100000"/>
              </a:lnSpc>
              <a:buClr>
                <a:srgbClr val="5E96A8"/>
              </a:buClr>
              <a:defRPr sz="2400"/>
            </a:lvl2pPr>
            <a:lvl3pPr>
              <a:lnSpc>
                <a:spcPct val="100000"/>
              </a:lnSpc>
              <a:buClr>
                <a:srgbClr val="5E96A8"/>
              </a:buClr>
              <a:defRPr sz="2400"/>
            </a:lvl3pPr>
            <a:lvl4pPr>
              <a:lnSpc>
                <a:spcPct val="100000"/>
              </a:lnSpc>
              <a:buClr>
                <a:srgbClr val="5E96A8"/>
              </a:buClr>
              <a:defRPr sz="2400"/>
            </a:lvl4pPr>
            <a:lvl5pPr>
              <a:lnSpc>
                <a:spcPct val="100000"/>
              </a:lnSpc>
              <a:buClr>
                <a:srgbClr val="5E96A8"/>
              </a:buClr>
              <a:defRPr sz="24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7" name="Rubrik 1">
            <a:extLst>
              <a:ext uri="{FF2B5EF4-FFF2-40B4-BE49-F238E27FC236}">
                <a16:creationId xmlns:a16="http://schemas.microsoft.com/office/drawing/2014/main" id="{606BA4BC-2FDD-7F4A-B2A2-6EB7911230C5}"/>
              </a:ext>
            </a:extLst>
          </p:cNvPr>
          <p:cNvSpPr>
            <a:spLocks noGrp="1"/>
          </p:cNvSpPr>
          <p:nvPr>
            <p:ph type="title"/>
          </p:nvPr>
        </p:nvSpPr>
        <p:spPr>
          <a:xfrm>
            <a:off x="839788" y="571500"/>
            <a:ext cx="5480376"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1533815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7" name="Platshållare för bild 7">
            <a:extLst>
              <a:ext uri="{FF2B5EF4-FFF2-40B4-BE49-F238E27FC236}">
                <a16:creationId xmlns:a16="http://schemas.microsoft.com/office/drawing/2014/main" id="{E979E0B7-4C29-1C46-AB81-48CDD858AC8A}"/>
              </a:ext>
            </a:extLst>
          </p:cNvPr>
          <p:cNvSpPr>
            <a:spLocks noGrp="1"/>
          </p:cNvSpPr>
          <p:nvPr>
            <p:ph type="pic" sz="quarter" idx="13" hasCustomPrompt="1"/>
          </p:nvPr>
        </p:nvSpPr>
        <p:spPr>
          <a:xfrm>
            <a:off x="2" y="0"/>
            <a:ext cx="12191999" cy="6858001"/>
          </a:xfrm>
          <a:prstGeom prst="rect">
            <a:avLst/>
          </a:prstGeom>
          <a:solidFill>
            <a:srgbClr val="F7F4F0"/>
          </a:solidFill>
        </p:spPr>
        <p:txBody>
          <a:bodyPr/>
          <a:lstStyle>
            <a:lvl1pPr marL="0" indent="0" algn="ctr">
              <a:buFontTx/>
              <a:buNone/>
              <a:defRPr sz="1800">
                <a:solidFill>
                  <a:schemeClr val="bg1">
                    <a:lumMod val="65000"/>
                  </a:schemeClr>
                </a:solidFill>
              </a:defRPr>
            </a:lvl1pPr>
          </a:lstStyle>
          <a:p>
            <a:r>
              <a:rPr lang="sv-SE"/>
              <a:t>Klicka på ikonen för att lägga till en bild</a:t>
            </a:r>
          </a:p>
        </p:txBody>
      </p:sp>
    </p:spTree>
    <p:extLst>
      <p:ext uri="{BB962C8B-B14F-4D97-AF65-F5344CB8AC3E}">
        <p14:creationId xmlns:p14="http://schemas.microsoft.com/office/powerpoint/2010/main" val="369141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2">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199" y="2049138"/>
            <a:ext cx="10515599" cy="1145754"/>
          </a:xfrm>
          <a:prstGeom prst="rect">
            <a:avLst/>
          </a:prstGeom>
        </p:spPr>
        <p:txBody>
          <a:bodyPr>
            <a:normAutofit/>
          </a:bodyPr>
          <a:lstStyle>
            <a:lvl1pPr marL="0" indent="0">
              <a:buNone/>
              <a:defRPr sz="2000" b="1"/>
            </a:lvl1pPr>
            <a:lvl2pPr>
              <a:defRPr sz="2000"/>
            </a:lvl2pPr>
            <a:lvl3pPr>
              <a:defRPr sz="2000"/>
            </a:lvl3pPr>
            <a:lvl4pPr>
              <a:defRPr sz="2000"/>
            </a:lvl4pPr>
            <a:lvl5pPr>
              <a:defRPr sz="2000"/>
            </a:lvl5pPr>
          </a:lstStyle>
          <a:p>
            <a:pPr lvl="0"/>
            <a:r>
              <a:rPr lang="sv-SE"/>
              <a:t>Klicka här för att ändra format på bakgrundstexten</a:t>
            </a:r>
          </a:p>
        </p:txBody>
      </p:sp>
      <p:sp>
        <p:nvSpPr>
          <p:cNvPr id="4" name="Rubrik 3">
            <a:extLst>
              <a:ext uri="{FF2B5EF4-FFF2-40B4-BE49-F238E27FC236}">
                <a16:creationId xmlns:a16="http://schemas.microsoft.com/office/drawing/2014/main" id="{D54CB2B1-698A-C44D-8596-89FFB138C73B}"/>
              </a:ext>
            </a:extLst>
          </p:cNvPr>
          <p:cNvSpPr>
            <a:spLocks noGrp="1"/>
          </p:cNvSpPr>
          <p:nvPr>
            <p:ph type="title"/>
          </p:nvPr>
        </p:nvSpPr>
        <p:spPr>
          <a:xfrm>
            <a:off x="838200" y="1222872"/>
            <a:ext cx="10515600" cy="694063"/>
          </a:xfrm>
        </p:spPr>
        <p:txBody>
          <a:bodyPr anchor="t">
            <a:normAutofit/>
          </a:bodyPr>
          <a:lstStyle>
            <a:lvl1pPr>
              <a:defRPr sz="2400"/>
            </a:lvl1pPr>
          </a:lstStyle>
          <a:p>
            <a:r>
              <a:rPr lang="sv-SE"/>
              <a:t>Klicka här för att ändra mall för rubrikformat</a:t>
            </a:r>
            <a:endParaRPr lang="en-GB"/>
          </a:p>
        </p:txBody>
      </p:sp>
      <p:sp>
        <p:nvSpPr>
          <p:cNvPr id="7" name="Platshållare för text 6">
            <a:extLst>
              <a:ext uri="{FF2B5EF4-FFF2-40B4-BE49-F238E27FC236}">
                <a16:creationId xmlns:a16="http://schemas.microsoft.com/office/drawing/2014/main" id="{E202216A-0A74-B743-A772-6C5ED8918640}"/>
              </a:ext>
            </a:extLst>
          </p:cNvPr>
          <p:cNvSpPr>
            <a:spLocks noGrp="1"/>
          </p:cNvSpPr>
          <p:nvPr>
            <p:ph type="body" sz="quarter" idx="10" hasCustomPrompt="1"/>
          </p:nvPr>
        </p:nvSpPr>
        <p:spPr>
          <a:xfrm>
            <a:off x="838200" y="319718"/>
            <a:ext cx="10515598" cy="308243"/>
          </a:xfrm>
        </p:spPr>
        <p:txBody>
          <a:bodyPr>
            <a:noAutofit/>
          </a:bodyPr>
          <a:lstStyle>
            <a:lvl1pPr marL="0" indent="0">
              <a:buNone/>
              <a:defRPr sz="1600" b="1" cap="all" baseline="0">
                <a:solidFill>
                  <a:schemeClr val="tx1"/>
                </a:solidFill>
              </a:defRPr>
            </a:lvl1pPr>
            <a:lvl2pPr marL="457200" indent="0">
              <a:buNone/>
              <a:defRPr sz="1600" b="1">
                <a:solidFill>
                  <a:schemeClr val="tx1"/>
                </a:solidFill>
              </a:defRPr>
            </a:lvl2pPr>
            <a:lvl3pPr marL="914400" indent="0">
              <a:buNone/>
              <a:defRPr sz="1600" b="1">
                <a:solidFill>
                  <a:schemeClr val="tx1"/>
                </a:solidFill>
              </a:defRPr>
            </a:lvl3pPr>
            <a:lvl4pPr marL="1371600" indent="0">
              <a:buFont typeface="Arial" panose="020B0604020202020204" pitchFamily="34" charset="0"/>
              <a:buNone/>
              <a:defRPr sz="1600" b="1">
                <a:solidFill>
                  <a:schemeClr val="tx1"/>
                </a:solidFill>
              </a:defRPr>
            </a:lvl4pPr>
            <a:lvl5pPr marL="1828800" indent="0">
              <a:buNone/>
              <a:defRPr sz="1600" b="1">
                <a:solidFill>
                  <a:schemeClr val="tx1"/>
                </a:solidFill>
              </a:defRPr>
            </a:lvl5pPr>
          </a:lstStyle>
          <a:p>
            <a:pPr lvl="0"/>
            <a:r>
              <a:rPr lang="sv-SE"/>
              <a:t>KLICKA HÄR FÖR ATT ÄNDRA FORMAT PÅ BAKGRUNDSTEXTEN</a:t>
            </a:r>
            <a:endParaRPr lang="en-GB"/>
          </a:p>
        </p:txBody>
      </p:sp>
      <p:sp>
        <p:nvSpPr>
          <p:cNvPr id="8" name="Platshållare för innehåll 2">
            <a:extLst>
              <a:ext uri="{FF2B5EF4-FFF2-40B4-BE49-F238E27FC236}">
                <a16:creationId xmlns:a16="http://schemas.microsoft.com/office/drawing/2014/main" id="{34921830-4EB6-AD48-B284-A44880585E60}"/>
              </a:ext>
            </a:extLst>
          </p:cNvPr>
          <p:cNvSpPr>
            <a:spLocks noGrp="1"/>
          </p:cNvSpPr>
          <p:nvPr>
            <p:ph idx="11"/>
          </p:nvPr>
        </p:nvSpPr>
        <p:spPr>
          <a:xfrm>
            <a:off x="838199" y="3189385"/>
            <a:ext cx="10515599" cy="2853367"/>
          </a:xfrm>
          <a:prstGeom prst="rect">
            <a:avLst/>
          </a:prstGeom>
        </p:spPr>
        <p:txBody>
          <a:bodyPr>
            <a:no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99320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or bild med rubriken i vänster">
    <p:spTree>
      <p:nvGrpSpPr>
        <p:cNvPr id="1" name=""/>
        <p:cNvGrpSpPr/>
        <p:nvPr/>
      </p:nvGrpSpPr>
      <p:grpSpPr>
        <a:xfrm>
          <a:off x="0" y="0"/>
          <a:ext cx="0" cy="0"/>
          <a:chOff x="0" y="0"/>
          <a:chExt cx="0" cy="0"/>
        </a:xfrm>
      </p:grpSpPr>
      <p:sp>
        <p:nvSpPr>
          <p:cNvPr id="7" name="Platshållare för bild 7">
            <a:extLst>
              <a:ext uri="{FF2B5EF4-FFF2-40B4-BE49-F238E27FC236}">
                <a16:creationId xmlns:a16="http://schemas.microsoft.com/office/drawing/2014/main" id="{E979E0B7-4C29-1C46-AB81-48CDD858AC8A}"/>
              </a:ext>
            </a:extLst>
          </p:cNvPr>
          <p:cNvSpPr>
            <a:spLocks noGrp="1"/>
          </p:cNvSpPr>
          <p:nvPr>
            <p:ph type="pic" sz="quarter" idx="13" hasCustomPrompt="1"/>
          </p:nvPr>
        </p:nvSpPr>
        <p:spPr>
          <a:xfrm>
            <a:off x="2" y="0"/>
            <a:ext cx="12191999" cy="6858001"/>
          </a:xfrm>
          <a:prstGeom prst="rect">
            <a:avLst/>
          </a:prstGeom>
          <a:solidFill>
            <a:srgbClr val="F7F4F0"/>
          </a:solidFill>
        </p:spPr>
        <p:txBody>
          <a:bodyPr/>
          <a:lstStyle>
            <a:lvl1pPr marL="0" indent="0" algn="ctr">
              <a:buFontTx/>
              <a:buNone/>
              <a:defRPr sz="1800">
                <a:solidFill>
                  <a:schemeClr val="bg1">
                    <a:lumMod val="65000"/>
                  </a:schemeClr>
                </a:solidFill>
              </a:defRPr>
            </a:lvl1pPr>
          </a:lstStyle>
          <a:p>
            <a:r>
              <a:rPr lang="sv-SE"/>
              <a:t>Klicka på ikonen för att lägga till en bild</a:t>
            </a:r>
          </a:p>
        </p:txBody>
      </p:sp>
      <p:sp>
        <p:nvSpPr>
          <p:cNvPr id="5" name="Rubrik 1">
            <a:extLst>
              <a:ext uri="{FF2B5EF4-FFF2-40B4-BE49-F238E27FC236}">
                <a16:creationId xmlns:a16="http://schemas.microsoft.com/office/drawing/2014/main" id="{B9A56C43-49BA-9045-AD89-0E68E967B39B}"/>
              </a:ext>
            </a:extLst>
          </p:cNvPr>
          <p:cNvSpPr>
            <a:spLocks noGrp="1"/>
          </p:cNvSpPr>
          <p:nvPr>
            <p:ph type="title" hasCustomPrompt="1"/>
          </p:nvPr>
        </p:nvSpPr>
        <p:spPr>
          <a:xfrm>
            <a:off x="0" y="3669632"/>
            <a:ext cx="7327557" cy="2395258"/>
          </a:xfrm>
          <a:prstGeom prst="rect">
            <a:avLst/>
          </a:prstGeom>
          <a:solidFill>
            <a:schemeClr val="bg2"/>
          </a:solidFill>
        </p:spPr>
        <p:txBody>
          <a:bodyPr lIns="720000" tIns="360000" rIns="720000" bIns="360000" anchor="ctr"/>
          <a:lstStyle>
            <a:lvl1pPr>
              <a:lnSpc>
                <a:spcPts val="5380"/>
              </a:lnSpc>
              <a:defRPr sz="4400">
                <a:solidFill>
                  <a:srgbClr val="5E96A8"/>
                </a:solidFill>
              </a:defRPr>
            </a:lvl1pPr>
          </a:lstStyle>
          <a:p>
            <a:r>
              <a:rPr lang="sv-SE"/>
              <a:t>Klicka här för </a:t>
            </a:r>
            <a:br>
              <a:rPr lang="sv-SE"/>
            </a:br>
            <a:r>
              <a:rPr lang="sv-SE"/>
              <a:t>att ändra mall för rubrikformat</a:t>
            </a:r>
          </a:p>
        </p:txBody>
      </p:sp>
    </p:spTree>
    <p:extLst>
      <p:ext uri="{BB962C8B-B14F-4D97-AF65-F5344CB8AC3E}">
        <p14:creationId xmlns:p14="http://schemas.microsoft.com/office/powerpoint/2010/main" val="3042753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or bild med rubriken i mitten">
    <p:spTree>
      <p:nvGrpSpPr>
        <p:cNvPr id="1" name=""/>
        <p:cNvGrpSpPr/>
        <p:nvPr/>
      </p:nvGrpSpPr>
      <p:grpSpPr>
        <a:xfrm>
          <a:off x="0" y="0"/>
          <a:ext cx="0" cy="0"/>
          <a:chOff x="0" y="0"/>
          <a:chExt cx="0" cy="0"/>
        </a:xfrm>
      </p:grpSpPr>
      <p:sp>
        <p:nvSpPr>
          <p:cNvPr id="7" name="Platshållare för bild 7">
            <a:extLst>
              <a:ext uri="{FF2B5EF4-FFF2-40B4-BE49-F238E27FC236}">
                <a16:creationId xmlns:a16="http://schemas.microsoft.com/office/drawing/2014/main" id="{E979E0B7-4C29-1C46-AB81-48CDD858AC8A}"/>
              </a:ext>
            </a:extLst>
          </p:cNvPr>
          <p:cNvSpPr>
            <a:spLocks noGrp="1"/>
          </p:cNvSpPr>
          <p:nvPr>
            <p:ph type="pic" sz="quarter" idx="13" hasCustomPrompt="1"/>
          </p:nvPr>
        </p:nvSpPr>
        <p:spPr>
          <a:xfrm>
            <a:off x="1" y="0"/>
            <a:ext cx="12191999" cy="6858001"/>
          </a:xfrm>
          <a:prstGeom prst="rect">
            <a:avLst/>
          </a:prstGeom>
          <a:solidFill>
            <a:srgbClr val="F7F4F0"/>
          </a:solidFill>
        </p:spPr>
        <p:txBody>
          <a:bodyPr/>
          <a:lstStyle>
            <a:lvl1pPr marL="0" indent="0" algn="ctr">
              <a:buFontTx/>
              <a:buNone/>
              <a:defRPr sz="1800">
                <a:solidFill>
                  <a:schemeClr val="bg1">
                    <a:lumMod val="65000"/>
                  </a:schemeClr>
                </a:solidFill>
              </a:defRPr>
            </a:lvl1pPr>
          </a:lstStyle>
          <a:p>
            <a:r>
              <a:rPr lang="sv-SE"/>
              <a:t>Klicka på ikonen i mitten för att lägga till en bild</a:t>
            </a:r>
          </a:p>
        </p:txBody>
      </p:sp>
      <p:sp>
        <p:nvSpPr>
          <p:cNvPr id="5" name="Rubrik 1">
            <a:extLst>
              <a:ext uri="{FF2B5EF4-FFF2-40B4-BE49-F238E27FC236}">
                <a16:creationId xmlns:a16="http://schemas.microsoft.com/office/drawing/2014/main" id="{028F1707-3FE9-8D42-A9F9-EE0460C8A277}"/>
              </a:ext>
            </a:extLst>
          </p:cNvPr>
          <p:cNvSpPr>
            <a:spLocks noGrp="1"/>
          </p:cNvSpPr>
          <p:nvPr>
            <p:ph type="title" hasCustomPrompt="1"/>
          </p:nvPr>
        </p:nvSpPr>
        <p:spPr>
          <a:xfrm>
            <a:off x="2432221" y="1989622"/>
            <a:ext cx="7327557" cy="2878756"/>
          </a:xfrm>
          <a:prstGeom prst="rect">
            <a:avLst/>
          </a:prstGeom>
          <a:solidFill>
            <a:schemeClr val="bg2"/>
          </a:solidFill>
        </p:spPr>
        <p:txBody>
          <a:bodyPr lIns="720000" tIns="360000" rIns="720000" bIns="360000" anchor="ctr"/>
          <a:lstStyle>
            <a:lvl1pPr algn="ctr">
              <a:lnSpc>
                <a:spcPts val="5380"/>
              </a:lnSpc>
              <a:defRPr sz="4400">
                <a:solidFill>
                  <a:srgbClr val="5E96A8"/>
                </a:solidFill>
              </a:defRPr>
            </a:lvl1pPr>
          </a:lstStyle>
          <a:p>
            <a:r>
              <a:rPr lang="sv-SE"/>
              <a:t>Klicka här för </a:t>
            </a:r>
            <a:br>
              <a:rPr lang="sv-SE"/>
            </a:br>
            <a:r>
              <a:rPr lang="sv-SE"/>
              <a:t>att ändra mall för rubrikformat</a:t>
            </a:r>
          </a:p>
        </p:txBody>
      </p:sp>
    </p:spTree>
    <p:extLst>
      <p:ext uri="{BB962C8B-B14F-4D97-AF65-F5344CB8AC3E}">
        <p14:creationId xmlns:p14="http://schemas.microsoft.com/office/powerpoint/2010/main" val="1772749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or bild med rubriken i vänster 2">
    <p:spTree>
      <p:nvGrpSpPr>
        <p:cNvPr id="1" name=""/>
        <p:cNvGrpSpPr/>
        <p:nvPr/>
      </p:nvGrpSpPr>
      <p:grpSpPr>
        <a:xfrm>
          <a:off x="0" y="0"/>
          <a:ext cx="0" cy="0"/>
          <a:chOff x="0" y="0"/>
          <a:chExt cx="0" cy="0"/>
        </a:xfrm>
      </p:grpSpPr>
      <p:sp>
        <p:nvSpPr>
          <p:cNvPr id="7" name="Platshållare för bild 7">
            <a:extLst>
              <a:ext uri="{FF2B5EF4-FFF2-40B4-BE49-F238E27FC236}">
                <a16:creationId xmlns:a16="http://schemas.microsoft.com/office/drawing/2014/main" id="{E979E0B7-4C29-1C46-AB81-48CDD858AC8A}"/>
              </a:ext>
            </a:extLst>
          </p:cNvPr>
          <p:cNvSpPr>
            <a:spLocks noGrp="1"/>
          </p:cNvSpPr>
          <p:nvPr>
            <p:ph type="pic" sz="quarter" idx="13" hasCustomPrompt="1"/>
          </p:nvPr>
        </p:nvSpPr>
        <p:spPr>
          <a:xfrm>
            <a:off x="2" y="0"/>
            <a:ext cx="12191999" cy="6858001"/>
          </a:xfrm>
          <a:prstGeom prst="rect">
            <a:avLst/>
          </a:prstGeom>
          <a:solidFill>
            <a:srgbClr val="F7F4F0"/>
          </a:solidFill>
        </p:spPr>
        <p:txBody>
          <a:bodyPr/>
          <a:lstStyle>
            <a:lvl1pPr marL="0" indent="0" algn="ctr">
              <a:buFontTx/>
              <a:buNone/>
              <a:defRPr sz="1800">
                <a:solidFill>
                  <a:schemeClr val="bg1">
                    <a:lumMod val="65000"/>
                  </a:schemeClr>
                </a:solidFill>
              </a:defRPr>
            </a:lvl1pPr>
          </a:lstStyle>
          <a:p>
            <a:r>
              <a:rPr lang="sv-SE"/>
              <a:t>Klicka på ikonen för att lägga till en bild</a:t>
            </a:r>
          </a:p>
        </p:txBody>
      </p:sp>
      <p:sp>
        <p:nvSpPr>
          <p:cNvPr id="9" name="Rubrik 1">
            <a:extLst>
              <a:ext uri="{FF2B5EF4-FFF2-40B4-BE49-F238E27FC236}">
                <a16:creationId xmlns:a16="http://schemas.microsoft.com/office/drawing/2014/main" id="{F28F8E17-AD50-3C49-9A59-5BFC6BCAD2A6}"/>
              </a:ext>
            </a:extLst>
          </p:cNvPr>
          <p:cNvSpPr>
            <a:spLocks noGrp="1"/>
          </p:cNvSpPr>
          <p:nvPr>
            <p:ph type="title" hasCustomPrompt="1"/>
          </p:nvPr>
        </p:nvSpPr>
        <p:spPr>
          <a:xfrm>
            <a:off x="0" y="3669957"/>
            <a:ext cx="10342605" cy="2446636"/>
          </a:xfrm>
          <a:prstGeom prst="rect">
            <a:avLst/>
          </a:prstGeom>
          <a:solidFill>
            <a:schemeClr val="bg2"/>
          </a:solidFill>
        </p:spPr>
        <p:txBody>
          <a:bodyPr lIns="720000" tIns="360000" rIns="720000" bIns="360000" anchor="ctr"/>
          <a:lstStyle>
            <a:lvl1pPr>
              <a:lnSpc>
                <a:spcPts val="5380"/>
              </a:lnSpc>
              <a:defRPr sz="4400">
                <a:solidFill>
                  <a:srgbClr val="5E96A8"/>
                </a:solidFill>
              </a:defRPr>
            </a:lvl1pPr>
          </a:lstStyle>
          <a:p>
            <a:r>
              <a:rPr lang="sv-SE"/>
              <a:t>Klicka här för att ändra mall för rubrikformat</a:t>
            </a:r>
          </a:p>
        </p:txBody>
      </p:sp>
    </p:spTree>
    <p:extLst>
      <p:ext uri="{BB962C8B-B14F-4D97-AF65-F5344CB8AC3E}">
        <p14:creationId xmlns:p14="http://schemas.microsoft.com/office/powerpoint/2010/main" val="3458623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våspaltig bild rubrik och undertext">
    <p:spTree>
      <p:nvGrpSpPr>
        <p:cNvPr id="1" name=""/>
        <p:cNvGrpSpPr/>
        <p:nvPr/>
      </p:nvGrpSpPr>
      <p:grpSpPr>
        <a:xfrm>
          <a:off x="0" y="0"/>
          <a:ext cx="0" cy="0"/>
          <a:chOff x="0" y="0"/>
          <a:chExt cx="0" cy="0"/>
        </a:xfrm>
      </p:grpSpPr>
      <p:sp>
        <p:nvSpPr>
          <p:cNvPr id="17" name="Platshållare för bild 9">
            <a:extLst>
              <a:ext uri="{FF2B5EF4-FFF2-40B4-BE49-F238E27FC236}">
                <a16:creationId xmlns:a16="http://schemas.microsoft.com/office/drawing/2014/main" id="{A789AC96-EF45-1D42-BE75-731F7B8806B6}"/>
              </a:ext>
            </a:extLst>
          </p:cNvPr>
          <p:cNvSpPr>
            <a:spLocks noGrp="1"/>
          </p:cNvSpPr>
          <p:nvPr>
            <p:ph type="pic" sz="quarter" idx="39"/>
          </p:nvPr>
        </p:nvSpPr>
        <p:spPr>
          <a:xfrm>
            <a:off x="3522025" y="1724746"/>
            <a:ext cx="2399626" cy="2839453"/>
          </a:xfrm>
          <a:prstGeom prst="rect">
            <a:avLst/>
          </a:prstGeom>
          <a:solidFill>
            <a:srgbClr val="EAEEF2"/>
          </a:solidFill>
        </p:spPr>
        <p:txBody>
          <a:bodyPr/>
          <a:lstStyle>
            <a:lvl1pPr marL="0" indent="0" algn="ctr">
              <a:buNone/>
              <a:defRPr sz="1600">
                <a:solidFill>
                  <a:schemeClr val="bg1">
                    <a:lumMod val="65000"/>
                  </a:schemeClr>
                </a:solidFill>
              </a:defRPr>
            </a:lvl1pPr>
          </a:lstStyle>
          <a:p>
            <a:r>
              <a:rPr lang="en-GB"/>
              <a:t>Click icon to add picture</a:t>
            </a:r>
            <a:endParaRPr lang="sv-SE"/>
          </a:p>
        </p:txBody>
      </p:sp>
      <p:sp>
        <p:nvSpPr>
          <p:cNvPr id="16" name="Platshållare för bild 9">
            <a:extLst>
              <a:ext uri="{FF2B5EF4-FFF2-40B4-BE49-F238E27FC236}">
                <a16:creationId xmlns:a16="http://schemas.microsoft.com/office/drawing/2014/main" id="{AC67D47C-7CFE-494C-8CBF-B5EAA992EB4A}"/>
              </a:ext>
            </a:extLst>
          </p:cNvPr>
          <p:cNvSpPr>
            <a:spLocks noGrp="1"/>
          </p:cNvSpPr>
          <p:nvPr>
            <p:ph type="pic" sz="quarter" idx="28"/>
          </p:nvPr>
        </p:nvSpPr>
        <p:spPr>
          <a:xfrm>
            <a:off x="838201" y="1724746"/>
            <a:ext cx="2399626" cy="2839453"/>
          </a:xfrm>
          <a:prstGeom prst="rect">
            <a:avLst/>
          </a:prstGeom>
          <a:solidFill>
            <a:srgbClr val="EAEEF2"/>
          </a:solidFill>
        </p:spPr>
        <p:txBody>
          <a:bodyPr/>
          <a:lstStyle>
            <a:lvl1pPr marL="0" indent="0" algn="ctr">
              <a:buNone/>
              <a:defRPr sz="1600">
                <a:solidFill>
                  <a:schemeClr val="bg1">
                    <a:lumMod val="65000"/>
                  </a:schemeClr>
                </a:solidFill>
              </a:defRPr>
            </a:lvl1pPr>
          </a:lstStyle>
          <a:p>
            <a:r>
              <a:rPr lang="en-GB"/>
              <a:t>Click icon to add picture</a:t>
            </a:r>
            <a:endParaRPr lang="sv-SE"/>
          </a:p>
        </p:txBody>
      </p:sp>
      <p:sp>
        <p:nvSpPr>
          <p:cNvPr id="8" name="Platshållare för text 7">
            <a:extLst>
              <a:ext uri="{FF2B5EF4-FFF2-40B4-BE49-F238E27FC236}">
                <a16:creationId xmlns:a16="http://schemas.microsoft.com/office/drawing/2014/main" id="{F0E2631A-CC9D-A545-B44B-E234E630A5DF}"/>
              </a:ext>
            </a:extLst>
          </p:cNvPr>
          <p:cNvSpPr>
            <a:spLocks noGrp="1"/>
          </p:cNvSpPr>
          <p:nvPr>
            <p:ph type="body" sz="quarter" idx="13" hasCustomPrompt="1"/>
          </p:nvPr>
        </p:nvSpPr>
        <p:spPr>
          <a:xfrm>
            <a:off x="838200" y="4905987"/>
            <a:ext cx="3578222" cy="811458"/>
          </a:xfrm>
          <a:prstGeom prst="rect">
            <a:avLst/>
          </a:prstGeom>
        </p:spPr>
        <p:txBody>
          <a:bodyPr/>
          <a:lstStyle>
            <a:lvl1pPr marL="0" indent="0" algn="l">
              <a:lnSpc>
                <a:spcPct val="100000"/>
              </a:lnSpc>
              <a:spcBef>
                <a:spcPts val="0"/>
              </a:spcBef>
              <a:buFontTx/>
              <a:buNone/>
              <a:defRPr sz="1800">
                <a:solidFill>
                  <a:schemeClr val="tx1"/>
                </a:solidFill>
              </a:defRPr>
            </a:lvl1pPr>
          </a:lstStyle>
          <a:p>
            <a:r>
              <a:rPr lang="sv-SE"/>
              <a:t>Redigera format för bakgrundstext
</a:t>
            </a:r>
          </a:p>
        </p:txBody>
      </p:sp>
      <p:sp>
        <p:nvSpPr>
          <p:cNvPr id="28" name="Platshållare för text 7">
            <a:extLst>
              <a:ext uri="{FF2B5EF4-FFF2-40B4-BE49-F238E27FC236}">
                <a16:creationId xmlns:a16="http://schemas.microsoft.com/office/drawing/2014/main" id="{9BF782C3-8673-9E4F-9678-C2E6376EE1FA}"/>
              </a:ext>
            </a:extLst>
          </p:cNvPr>
          <p:cNvSpPr>
            <a:spLocks noGrp="1"/>
          </p:cNvSpPr>
          <p:nvPr>
            <p:ph type="body" sz="quarter" idx="38" hasCustomPrompt="1"/>
          </p:nvPr>
        </p:nvSpPr>
        <p:spPr>
          <a:xfrm>
            <a:off x="6264279" y="4905987"/>
            <a:ext cx="3578222" cy="811458"/>
          </a:xfrm>
          <a:prstGeom prst="rect">
            <a:avLst/>
          </a:prstGeom>
        </p:spPr>
        <p:txBody>
          <a:bodyPr/>
          <a:lstStyle>
            <a:lvl1pPr marL="0" indent="0" algn="l">
              <a:lnSpc>
                <a:spcPct val="100000"/>
              </a:lnSpc>
              <a:spcBef>
                <a:spcPts val="0"/>
              </a:spcBef>
              <a:buNone/>
              <a:defRPr sz="1800">
                <a:solidFill>
                  <a:schemeClr val="tx1"/>
                </a:solidFill>
              </a:defRPr>
            </a:lvl1pPr>
          </a:lstStyle>
          <a:p>
            <a:r>
              <a:rPr lang="sv-SE"/>
              <a:t>Redigera format för bakgrundstext
</a:t>
            </a:r>
          </a:p>
        </p:txBody>
      </p:sp>
      <p:sp>
        <p:nvSpPr>
          <p:cNvPr id="10" name="Title 1">
            <a:extLst>
              <a:ext uri="{FF2B5EF4-FFF2-40B4-BE49-F238E27FC236}">
                <a16:creationId xmlns:a16="http://schemas.microsoft.com/office/drawing/2014/main" id="{CCE53E2F-B966-6140-8D52-F01C64DBC187}"/>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11" name="Platshållare för datum 2">
            <a:extLst>
              <a:ext uri="{FF2B5EF4-FFF2-40B4-BE49-F238E27FC236}">
                <a16:creationId xmlns:a16="http://schemas.microsoft.com/office/drawing/2014/main" id="{6117C8B7-4A5B-1049-BC05-BB7E2B2C7A43}"/>
              </a:ext>
            </a:extLst>
          </p:cNvPr>
          <p:cNvSpPr>
            <a:spLocks noGrp="1"/>
          </p:cNvSpPr>
          <p:nvPr>
            <p:ph type="dt" sz="half" idx="2"/>
          </p:nvPr>
        </p:nvSpPr>
        <p:spPr>
          <a:xfrm>
            <a:off x="842010" y="6030529"/>
            <a:ext cx="2743200" cy="365125"/>
          </a:xfrm>
          <a:prstGeom prst="rect">
            <a:avLst/>
          </a:prstGeom>
        </p:spPr>
        <p:txBody>
          <a:bodyPr/>
          <a:lstStyle>
            <a:lvl1pPr>
              <a:defRPr>
                <a:solidFill>
                  <a:srgbClr val="5E96A8"/>
                </a:solidFill>
              </a:defRPr>
            </a:lvl1pPr>
          </a:lstStyle>
          <a:p>
            <a:fld id="{26AF895D-3DE9-464B-9E18-840CD26911F3}" type="datetimeFigureOut">
              <a:rPr lang="sv-SE" smtClean="0"/>
              <a:pPr/>
              <a:t>2022-02-17</a:t>
            </a:fld>
            <a:endParaRPr lang="sv-SE"/>
          </a:p>
        </p:txBody>
      </p:sp>
      <p:sp>
        <p:nvSpPr>
          <p:cNvPr id="12" name="Platshållare för sidfot 3">
            <a:extLst>
              <a:ext uri="{FF2B5EF4-FFF2-40B4-BE49-F238E27FC236}">
                <a16:creationId xmlns:a16="http://schemas.microsoft.com/office/drawing/2014/main" id="{0323C48B-652B-534A-8A79-5C493D576D29}"/>
              </a:ext>
            </a:extLst>
          </p:cNvPr>
          <p:cNvSpPr>
            <a:spLocks noGrp="1"/>
          </p:cNvSpPr>
          <p:nvPr>
            <p:ph type="ftr" sz="quarter" idx="3"/>
          </p:nvPr>
        </p:nvSpPr>
        <p:spPr>
          <a:xfrm>
            <a:off x="4038600" y="6030529"/>
            <a:ext cx="4114800" cy="365125"/>
          </a:xfrm>
          <a:prstGeom prst="rect">
            <a:avLst/>
          </a:prstGeom>
        </p:spPr>
        <p:txBody>
          <a:bodyPr/>
          <a:lstStyle>
            <a:lvl1pPr>
              <a:defRPr>
                <a:solidFill>
                  <a:srgbClr val="5E96A8"/>
                </a:solidFill>
              </a:defRPr>
            </a:lvl1pPr>
          </a:lstStyle>
          <a:p>
            <a:endParaRPr lang="sv-SE"/>
          </a:p>
        </p:txBody>
      </p:sp>
      <p:sp>
        <p:nvSpPr>
          <p:cNvPr id="13" name="Platshållare för bildnummer 4">
            <a:extLst>
              <a:ext uri="{FF2B5EF4-FFF2-40B4-BE49-F238E27FC236}">
                <a16:creationId xmlns:a16="http://schemas.microsoft.com/office/drawing/2014/main" id="{1268E680-4FA8-3A49-AB29-8148E65B62E8}"/>
              </a:ext>
            </a:extLst>
          </p:cNvPr>
          <p:cNvSpPr>
            <a:spLocks noGrp="1"/>
          </p:cNvSpPr>
          <p:nvPr>
            <p:ph type="sldNum" sz="quarter" idx="4"/>
          </p:nvPr>
        </p:nvSpPr>
        <p:spPr>
          <a:xfrm>
            <a:off x="8610600" y="6030529"/>
            <a:ext cx="1973317" cy="365125"/>
          </a:xfrm>
          <a:prstGeom prst="rect">
            <a:avLst/>
          </a:prstGeom>
        </p:spPr>
        <p:txBody>
          <a:bodyPr/>
          <a:lstStyle>
            <a:lvl1pPr>
              <a:defRPr>
                <a:solidFill>
                  <a:srgbClr val="5E96A8"/>
                </a:solidFill>
              </a:defRPr>
            </a:lvl1pPr>
          </a:lstStyle>
          <a:p>
            <a:fld id="{EC0A067F-9550-CB4C-8708-771183AD13DA}" type="slidenum">
              <a:rPr lang="sv-SE" smtClean="0"/>
              <a:pPr/>
              <a:t>‹#›</a:t>
            </a:fld>
            <a:endParaRPr lang="sv-SE"/>
          </a:p>
        </p:txBody>
      </p:sp>
      <p:sp>
        <p:nvSpPr>
          <p:cNvPr id="18" name="Platshållare för bild 9">
            <a:extLst>
              <a:ext uri="{FF2B5EF4-FFF2-40B4-BE49-F238E27FC236}">
                <a16:creationId xmlns:a16="http://schemas.microsoft.com/office/drawing/2014/main" id="{90C090E7-EAFE-A545-9D38-754E561FD002}"/>
              </a:ext>
            </a:extLst>
          </p:cNvPr>
          <p:cNvSpPr>
            <a:spLocks noGrp="1"/>
          </p:cNvSpPr>
          <p:nvPr>
            <p:ph type="pic" sz="quarter" idx="40"/>
          </p:nvPr>
        </p:nvSpPr>
        <p:spPr>
          <a:xfrm>
            <a:off x="6253349" y="1724746"/>
            <a:ext cx="2399626" cy="2839453"/>
          </a:xfrm>
          <a:prstGeom prst="rect">
            <a:avLst/>
          </a:prstGeom>
          <a:solidFill>
            <a:srgbClr val="EAEEF2"/>
          </a:solidFill>
        </p:spPr>
        <p:txBody>
          <a:bodyPr/>
          <a:lstStyle>
            <a:lvl1pPr marL="0" indent="0" algn="ctr">
              <a:buNone/>
              <a:defRPr sz="1600">
                <a:solidFill>
                  <a:schemeClr val="bg1">
                    <a:lumMod val="65000"/>
                  </a:schemeClr>
                </a:solidFill>
              </a:defRPr>
            </a:lvl1pPr>
          </a:lstStyle>
          <a:p>
            <a:r>
              <a:rPr lang="en-GB"/>
              <a:t>Click icon to add picture</a:t>
            </a:r>
            <a:endParaRPr lang="sv-SE"/>
          </a:p>
        </p:txBody>
      </p:sp>
      <p:sp>
        <p:nvSpPr>
          <p:cNvPr id="19" name="Platshållare för bild 9">
            <a:extLst>
              <a:ext uri="{FF2B5EF4-FFF2-40B4-BE49-F238E27FC236}">
                <a16:creationId xmlns:a16="http://schemas.microsoft.com/office/drawing/2014/main" id="{9A263DC6-3868-A545-811A-89FDADF4533C}"/>
              </a:ext>
            </a:extLst>
          </p:cNvPr>
          <p:cNvSpPr>
            <a:spLocks noGrp="1"/>
          </p:cNvSpPr>
          <p:nvPr>
            <p:ph type="pic" sz="quarter" idx="41"/>
          </p:nvPr>
        </p:nvSpPr>
        <p:spPr>
          <a:xfrm>
            <a:off x="8952586" y="1724746"/>
            <a:ext cx="2399626" cy="2839453"/>
          </a:xfrm>
          <a:prstGeom prst="rect">
            <a:avLst/>
          </a:prstGeom>
          <a:solidFill>
            <a:srgbClr val="EAEEF2"/>
          </a:solidFill>
        </p:spPr>
        <p:txBody>
          <a:bodyPr/>
          <a:lstStyle>
            <a:lvl1pPr marL="0" indent="0" algn="ctr">
              <a:buNone/>
              <a:defRPr sz="1600">
                <a:solidFill>
                  <a:schemeClr val="bg1">
                    <a:lumMod val="65000"/>
                  </a:schemeClr>
                </a:solidFill>
              </a:defRPr>
            </a:lvl1pPr>
          </a:lstStyle>
          <a:p>
            <a:r>
              <a:rPr lang="en-GB"/>
              <a:t>Click icon to add picture</a:t>
            </a:r>
            <a:endParaRPr lang="sv-SE"/>
          </a:p>
        </p:txBody>
      </p:sp>
    </p:spTree>
    <p:extLst>
      <p:ext uri="{BB962C8B-B14F-4D97-AF65-F5344CB8AC3E}">
        <p14:creationId xmlns:p14="http://schemas.microsoft.com/office/powerpoint/2010/main" val="4065783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med rubrik och tex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FDE8357-81CF-7A4B-9214-8648BAE3F831}"/>
              </a:ext>
            </a:extLst>
          </p:cNvPr>
          <p:cNvSpPr>
            <a:spLocks noGrp="1"/>
          </p:cNvSpPr>
          <p:nvPr>
            <p:ph type="chart" sz="quarter" idx="12" hasCustomPrompt="1"/>
          </p:nvPr>
        </p:nvSpPr>
        <p:spPr>
          <a:xfrm>
            <a:off x="838199" y="1721452"/>
            <a:ext cx="5181601" cy="4351339"/>
          </a:xfrm>
          <a:prstGeom prst="rect">
            <a:avLst/>
          </a:prstGeom>
          <a:blipFill>
            <a:blip r:embed="rId2"/>
            <a:stretch>
              <a:fillRect/>
            </a:stretch>
          </a:blip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endParaRPr lang="sv-SE"/>
          </a:p>
        </p:txBody>
      </p:sp>
      <p:sp>
        <p:nvSpPr>
          <p:cNvPr id="10" name="Title 1">
            <a:extLst>
              <a:ext uri="{FF2B5EF4-FFF2-40B4-BE49-F238E27FC236}">
                <a16:creationId xmlns:a16="http://schemas.microsoft.com/office/drawing/2014/main" id="{D2D1D719-F257-E94D-8E80-0DB4732E4AD6}"/>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5" name="Platshållare för innehåll 2">
            <a:extLst>
              <a:ext uri="{FF2B5EF4-FFF2-40B4-BE49-F238E27FC236}">
                <a16:creationId xmlns:a16="http://schemas.microsoft.com/office/drawing/2014/main" id="{9C7EF3F6-CBBF-BA43-991A-9ACD721885E7}"/>
              </a:ext>
            </a:extLst>
          </p:cNvPr>
          <p:cNvSpPr>
            <a:spLocks noGrp="1"/>
          </p:cNvSpPr>
          <p:nvPr>
            <p:ph sz="half" idx="1" hasCustomPrompt="1"/>
          </p:nvPr>
        </p:nvSpPr>
        <p:spPr>
          <a:xfrm>
            <a:off x="6172201" y="1721452"/>
            <a:ext cx="5180012" cy="3544286"/>
          </a:xfrm>
          <a:prstGeom prst="rect">
            <a:avLst/>
          </a:prstGeom>
        </p:spPr>
        <p:txBody>
          <a:bodyPr/>
          <a:lstStyle>
            <a:lvl1pPr marL="0" indent="0">
              <a:lnSpc>
                <a:spcPct val="100000"/>
              </a:lnSpc>
              <a:buClr>
                <a:srgbClr val="5E96A8"/>
              </a:buClr>
              <a:buNone/>
              <a:defRPr sz="2400"/>
            </a:lvl1pPr>
            <a:lvl2pPr marL="457189" indent="0">
              <a:lnSpc>
                <a:spcPct val="100000"/>
              </a:lnSpc>
              <a:buClr>
                <a:srgbClr val="5E96A8"/>
              </a:buClr>
              <a:buFont typeface="Arial" panose="020B0604020202020204" pitchFamily="34" charset="0"/>
              <a:buNone/>
              <a:defRPr sz="2400"/>
            </a:lvl2pPr>
            <a:lvl3pPr marL="914377" indent="0">
              <a:lnSpc>
                <a:spcPct val="100000"/>
              </a:lnSpc>
              <a:buClr>
                <a:srgbClr val="5E96A8"/>
              </a:buClr>
              <a:buNone/>
              <a:defRPr sz="2400"/>
            </a:lvl3pPr>
            <a:lvl4pPr marL="1371566" indent="0">
              <a:lnSpc>
                <a:spcPct val="100000"/>
              </a:lnSpc>
              <a:buClr>
                <a:srgbClr val="5E96A8"/>
              </a:buClr>
              <a:buNone/>
              <a:defRPr sz="1800"/>
            </a:lvl4pPr>
            <a:lvl5pPr marL="1828755" indent="0">
              <a:lnSpc>
                <a:spcPct val="100000"/>
              </a:lnSpc>
              <a:buClr>
                <a:srgbClr val="5E96A8"/>
              </a:buClr>
              <a:buNone/>
              <a:defRPr sz="1800"/>
            </a:lvl5pPr>
          </a:lstStyle>
          <a:p>
            <a:pPr lvl="0"/>
            <a:r>
              <a:rPr lang="sv-SE"/>
              <a:t>Klicka här för att ändra format på bakgrundstexten</a:t>
            </a:r>
          </a:p>
        </p:txBody>
      </p:sp>
    </p:spTree>
    <p:extLst>
      <p:ext uri="{BB962C8B-B14F-4D97-AF65-F5344CB8AC3E}">
        <p14:creationId xmlns:p14="http://schemas.microsoft.com/office/powerpoint/2010/main" val="1476711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med rubrik och text 2">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FDE8357-81CF-7A4B-9214-8648BAE3F831}"/>
              </a:ext>
            </a:extLst>
          </p:cNvPr>
          <p:cNvSpPr>
            <a:spLocks noGrp="1"/>
          </p:cNvSpPr>
          <p:nvPr>
            <p:ph type="chart" sz="quarter" idx="12" hasCustomPrompt="1"/>
          </p:nvPr>
        </p:nvSpPr>
        <p:spPr>
          <a:xfrm>
            <a:off x="838199" y="1721454"/>
            <a:ext cx="5181601" cy="4455510"/>
          </a:xfrm>
          <a:prstGeom prst="rect">
            <a:avLst/>
          </a:prstGeom>
          <a:blipFill>
            <a:blip r:embed="rId2"/>
            <a:stretch>
              <a:fillRect/>
            </a:stretch>
          </a:blip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a:p>
            <a:endParaRPr lang="sv-SE"/>
          </a:p>
        </p:txBody>
      </p:sp>
      <p:sp>
        <p:nvSpPr>
          <p:cNvPr id="12" name="Title 1">
            <a:extLst>
              <a:ext uri="{FF2B5EF4-FFF2-40B4-BE49-F238E27FC236}">
                <a16:creationId xmlns:a16="http://schemas.microsoft.com/office/drawing/2014/main" id="{430B0B65-E106-1643-B265-3DB5E92F91F1}"/>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6" name="Platshållare för innehåll 2">
            <a:extLst>
              <a:ext uri="{FF2B5EF4-FFF2-40B4-BE49-F238E27FC236}">
                <a16:creationId xmlns:a16="http://schemas.microsoft.com/office/drawing/2014/main" id="{340BEC2D-299F-CD48-8E75-4FCE098F1A56}"/>
              </a:ext>
            </a:extLst>
          </p:cNvPr>
          <p:cNvSpPr>
            <a:spLocks noGrp="1"/>
          </p:cNvSpPr>
          <p:nvPr>
            <p:ph sz="half" idx="1" hasCustomPrompt="1"/>
          </p:nvPr>
        </p:nvSpPr>
        <p:spPr>
          <a:xfrm>
            <a:off x="6172201" y="1721452"/>
            <a:ext cx="5180012" cy="3544286"/>
          </a:xfrm>
          <a:prstGeom prst="rect">
            <a:avLst/>
          </a:prstGeom>
        </p:spPr>
        <p:txBody>
          <a:bodyPr/>
          <a:lstStyle>
            <a:lvl1pPr marL="0" indent="0">
              <a:lnSpc>
                <a:spcPct val="100000"/>
              </a:lnSpc>
              <a:buClr>
                <a:srgbClr val="5E96A8"/>
              </a:buClr>
              <a:buNone/>
              <a:defRPr sz="2400"/>
            </a:lvl1pPr>
            <a:lvl2pPr marL="457189" indent="0">
              <a:lnSpc>
                <a:spcPct val="100000"/>
              </a:lnSpc>
              <a:buClr>
                <a:srgbClr val="5E96A8"/>
              </a:buClr>
              <a:buFont typeface="Arial" panose="020B0604020202020204" pitchFamily="34" charset="0"/>
              <a:buNone/>
              <a:defRPr sz="2400"/>
            </a:lvl2pPr>
            <a:lvl3pPr marL="914377" indent="0">
              <a:lnSpc>
                <a:spcPct val="100000"/>
              </a:lnSpc>
              <a:buClr>
                <a:srgbClr val="5E96A8"/>
              </a:buClr>
              <a:buNone/>
              <a:defRPr sz="2400"/>
            </a:lvl3pPr>
            <a:lvl4pPr marL="1371566" indent="0">
              <a:lnSpc>
                <a:spcPct val="100000"/>
              </a:lnSpc>
              <a:buClr>
                <a:srgbClr val="5E96A8"/>
              </a:buClr>
              <a:buNone/>
              <a:defRPr sz="1800"/>
            </a:lvl4pPr>
            <a:lvl5pPr marL="1828755" indent="0">
              <a:lnSpc>
                <a:spcPct val="100000"/>
              </a:lnSpc>
              <a:buClr>
                <a:srgbClr val="5E96A8"/>
              </a:buClr>
              <a:buNone/>
              <a:defRPr sz="1800"/>
            </a:lvl5pPr>
          </a:lstStyle>
          <a:p>
            <a:pPr lvl="0"/>
            <a:r>
              <a:rPr lang="sv-SE"/>
              <a:t>Klicka här för att ändra format på bakgrundstexten</a:t>
            </a:r>
          </a:p>
        </p:txBody>
      </p:sp>
    </p:spTree>
    <p:extLst>
      <p:ext uri="{BB962C8B-B14F-4D97-AF65-F5344CB8AC3E}">
        <p14:creationId xmlns:p14="http://schemas.microsoft.com/office/powerpoint/2010/main" val="1249340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ram med rubrik och text 3">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FDE8357-81CF-7A4B-9214-8648BAE3F831}"/>
              </a:ext>
            </a:extLst>
          </p:cNvPr>
          <p:cNvSpPr>
            <a:spLocks noGrp="1"/>
          </p:cNvSpPr>
          <p:nvPr>
            <p:ph type="chart" sz="quarter" idx="12" hasCustomPrompt="1"/>
          </p:nvPr>
        </p:nvSpPr>
        <p:spPr>
          <a:xfrm>
            <a:off x="838199" y="1721454"/>
            <a:ext cx="5181601" cy="4455510"/>
          </a:xfrm>
          <a:prstGeom prst="rect">
            <a:avLst/>
          </a:prstGeom>
          <a:blipFill>
            <a:blip r:embed="rId2"/>
            <a:stretch>
              <a:fillRect/>
            </a:stretch>
          </a:blip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a:p>
            <a:endParaRPr lang="sv-SE"/>
          </a:p>
        </p:txBody>
      </p:sp>
      <p:sp>
        <p:nvSpPr>
          <p:cNvPr id="12" name="Title 1">
            <a:extLst>
              <a:ext uri="{FF2B5EF4-FFF2-40B4-BE49-F238E27FC236}">
                <a16:creationId xmlns:a16="http://schemas.microsoft.com/office/drawing/2014/main" id="{8EFA56C5-CFA2-A748-B8E8-34166D1C3088}"/>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
        <p:nvSpPr>
          <p:cNvPr id="5" name="Platshållare för innehåll 2">
            <a:extLst>
              <a:ext uri="{FF2B5EF4-FFF2-40B4-BE49-F238E27FC236}">
                <a16:creationId xmlns:a16="http://schemas.microsoft.com/office/drawing/2014/main" id="{36D26F7E-1CAC-A446-AA54-8C833A24C52D}"/>
              </a:ext>
            </a:extLst>
          </p:cNvPr>
          <p:cNvSpPr>
            <a:spLocks noGrp="1"/>
          </p:cNvSpPr>
          <p:nvPr>
            <p:ph sz="half" idx="1" hasCustomPrompt="1"/>
          </p:nvPr>
        </p:nvSpPr>
        <p:spPr>
          <a:xfrm>
            <a:off x="6172201" y="1721452"/>
            <a:ext cx="5180012" cy="3544286"/>
          </a:xfrm>
          <a:prstGeom prst="rect">
            <a:avLst/>
          </a:prstGeom>
        </p:spPr>
        <p:txBody>
          <a:bodyPr/>
          <a:lstStyle>
            <a:lvl1pPr marL="0" indent="0">
              <a:lnSpc>
                <a:spcPct val="100000"/>
              </a:lnSpc>
              <a:buClr>
                <a:srgbClr val="5E96A8"/>
              </a:buClr>
              <a:buNone/>
              <a:defRPr sz="2400"/>
            </a:lvl1pPr>
            <a:lvl2pPr marL="457189" indent="0">
              <a:lnSpc>
                <a:spcPct val="100000"/>
              </a:lnSpc>
              <a:buClr>
                <a:srgbClr val="5E96A8"/>
              </a:buClr>
              <a:buFont typeface="Arial" panose="020B0604020202020204" pitchFamily="34" charset="0"/>
              <a:buNone/>
              <a:defRPr sz="2400"/>
            </a:lvl2pPr>
            <a:lvl3pPr marL="914377" indent="0">
              <a:lnSpc>
                <a:spcPct val="100000"/>
              </a:lnSpc>
              <a:buClr>
                <a:srgbClr val="5E96A8"/>
              </a:buClr>
              <a:buNone/>
              <a:defRPr sz="2400"/>
            </a:lvl3pPr>
            <a:lvl4pPr marL="1371566" indent="0">
              <a:lnSpc>
                <a:spcPct val="100000"/>
              </a:lnSpc>
              <a:buClr>
                <a:srgbClr val="5E96A8"/>
              </a:buClr>
              <a:buNone/>
              <a:defRPr sz="1800"/>
            </a:lvl4pPr>
            <a:lvl5pPr marL="1828755" indent="0">
              <a:lnSpc>
                <a:spcPct val="100000"/>
              </a:lnSpc>
              <a:buClr>
                <a:srgbClr val="5E96A8"/>
              </a:buClr>
              <a:buNone/>
              <a:defRPr sz="1800"/>
            </a:lvl5pPr>
          </a:lstStyle>
          <a:p>
            <a:pPr lvl="0"/>
            <a:r>
              <a:rPr lang="sv-SE"/>
              <a:t>Klicka här för att ändra format på bakgrundstexten</a:t>
            </a:r>
          </a:p>
        </p:txBody>
      </p:sp>
    </p:spTree>
    <p:extLst>
      <p:ext uri="{BB962C8B-B14F-4D97-AF65-F5344CB8AC3E}">
        <p14:creationId xmlns:p14="http://schemas.microsoft.com/office/powerpoint/2010/main" val="330551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e diagram med rubrik och undertext">
    <p:spTree>
      <p:nvGrpSpPr>
        <p:cNvPr id="1" name=""/>
        <p:cNvGrpSpPr/>
        <p:nvPr/>
      </p:nvGrpSpPr>
      <p:grpSpPr>
        <a:xfrm>
          <a:off x="0" y="0"/>
          <a:ext cx="0" cy="0"/>
          <a:chOff x="0" y="0"/>
          <a:chExt cx="0" cy="0"/>
        </a:xfrm>
      </p:grpSpPr>
      <p:sp>
        <p:nvSpPr>
          <p:cNvPr id="16" name="Chart Placeholder 2">
            <a:extLst>
              <a:ext uri="{FF2B5EF4-FFF2-40B4-BE49-F238E27FC236}">
                <a16:creationId xmlns:a16="http://schemas.microsoft.com/office/drawing/2014/main" id="{7C4D84E6-0631-1647-AF77-32B0FC194CAD}"/>
              </a:ext>
            </a:extLst>
          </p:cNvPr>
          <p:cNvSpPr>
            <a:spLocks noGrp="1"/>
          </p:cNvSpPr>
          <p:nvPr>
            <p:ph type="chart" sz="quarter" idx="15" hasCustomPrompt="1"/>
          </p:nvPr>
        </p:nvSpPr>
        <p:spPr>
          <a:xfrm>
            <a:off x="4600070" y="1696053"/>
            <a:ext cx="2991861" cy="2685447"/>
          </a:xfrm>
          <a:prstGeom prst="rect">
            <a:avLst/>
          </a:prstGeom>
          <a:blipFill>
            <a:blip r:embed="rId2"/>
            <a:stretch>
              <a:fillRect/>
            </a:stretch>
          </a:blipFill>
        </p:spPr>
        <p:txBody>
          <a:bodyP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p:txBody>
      </p:sp>
      <p:sp>
        <p:nvSpPr>
          <p:cNvPr id="19" name="Chart Placeholder 2">
            <a:extLst>
              <a:ext uri="{FF2B5EF4-FFF2-40B4-BE49-F238E27FC236}">
                <a16:creationId xmlns:a16="http://schemas.microsoft.com/office/drawing/2014/main" id="{42EA0E86-EC34-6349-A106-BDE2B3A29E76}"/>
              </a:ext>
            </a:extLst>
          </p:cNvPr>
          <p:cNvSpPr>
            <a:spLocks noGrp="1"/>
          </p:cNvSpPr>
          <p:nvPr>
            <p:ph type="chart" sz="quarter" idx="17" hasCustomPrompt="1"/>
          </p:nvPr>
        </p:nvSpPr>
        <p:spPr>
          <a:xfrm>
            <a:off x="838199" y="1696053"/>
            <a:ext cx="2988000" cy="2702833"/>
          </a:xfrm>
          <a:prstGeom prst="rect">
            <a:avLst/>
          </a:prstGeom>
          <a:blipFill>
            <a:blip r:embed="rId3"/>
            <a:stretch>
              <a:fillRect/>
            </a:stretch>
          </a:blip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p:txBody>
      </p:sp>
      <p:sp>
        <p:nvSpPr>
          <p:cNvPr id="20" name="Platshållare för innehåll 3">
            <a:extLst>
              <a:ext uri="{FF2B5EF4-FFF2-40B4-BE49-F238E27FC236}">
                <a16:creationId xmlns:a16="http://schemas.microsoft.com/office/drawing/2014/main" id="{268ACC17-B472-8444-86A0-40B6C725EE68}"/>
              </a:ext>
            </a:extLst>
          </p:cNvPr>
          <p:cNvSpPr>
            <a:spLocks noGrp="1"/>
          </p:cNvSpPr>
          <p:nvPr>
            <p:ph sz="half" idx="2" hasCustomPrompt="1"/>
          </p:nvPr>
        </p:nvSpPr>
        <p:spPr>
          <a:xfrm>
            <a:off x="4600070" y="4711981"/>
            <a:ext cx="2991861" cy="553757"/>
          </a:xfrm>
          <a:prstGeom prst="rect">
            <a:avLst/>
          </a:prstGeom>
        </p:spPr>
        <p:txBody>
          <a:bodyPr/>
          <a:lstStyle>
            <a:lvl1pPr marL="0" indent="0" algn="ctr">
              <a:lnSpc>
                <a:spcPct val="100000"/>
              </a:lnSpc>
              <a:buFontTx/>
              <a:buNone/>
              <a:defRPr sz="1800">
                <a:solidFill>
                  <a:schemeClr val="tx1"/>
                </a:solidFill>
              </a:defRPr>
            </a:lvl1pPr>
          </a:lstStyle>
          <a:p>
            <a:pPr lvl="0"/>
            <a:r>
              <a:rPr lang="sv-SE"/>
              <a:t>Klicka här för att ändra format på bakgrundstexten</a:t>
            </a:r>
          </a:p>
        </p:txBody>
      </p:sp>
      <p:sp>
        <p:nvSpPr>
          <p:cNvPr id="21" name="Platshållare för innehåll 3">
            <a:extLst>
              <a:ext uri="{FF2B5EF4-FFF2-40B4-BE49-F238E27FC236}">
                <a16:creationId xmlns:a16="http://schemas.microsoft.com/office/drawing/2014/main" id="{09997586-B66C-6841-850C-D040FF76442F}"/>
              </a:ext>
            </a:extLst>
          </p:cNvPr>
          <p:cNvSpPr>
            <a:spLocks noGrp="1"/>
          </p:cNvSpPr>
          <p:nvPr>
            <p:ph sz="half" idx="18" hasCustomPrompt="1"/>
          </p:nvPr>
        </p:nvSpPr>
        <p:spPr>
          <a:xfrm>
            <a:off x="8268623" y="4711981"/>
            <a:ext cx="2991861" cy="553757"/>
          </a:xfrm>
          <a:prstGeom prst="rect">
            <a:avLst/>
          </a:prstGeom>
        </p:spPr>
        <p:txBody>
          <a:bodyPr/>
          <a:lstStyle>
            <a:lvl1pPr marL="0" indent="0" algn="ctr">
              <a:lnSpc>
                <a:spcPct val="100000"/>
              </a:lnSpc>
              <a:buFontTx/>
              <a:buNone/>
              <a:defRPr sz="1800">
                <a:solidFill>
                  <a:schemeClr val="tx1"/>
                </a:solidFill>
              </a:defRPr>
            </a:lvl1pPr>
          </a:lstStyle>
          <a:p>
            <a:pPr lvl="0"/>
            <a:r>
              <a:rPr lang="sv-SE"/>
              <a:t>Klicka här för att ändra format på bakgrundstexten</a:t>
            </a:r>
          </a:p>
        </p:txBody>
      </p:sp>
      <p:sp>
        <p:nvSpPr>
          <p:cNvPr id="22" name="Platshållare för innehåll 3">
            <a:extLst>
              <a:ext uri="{FF2B5EF4-FFF2-40B4-BE49-F238E27FC236}">
                <a16:creationId xmlns:a16="http://schemas.microsoft.com/office/drawing/2014/main" id="{138952B2-0CB5-A24A-88AB-7970F3E12DEF}"/>
              </a:ext>
            </a:extLst>
          </p:cNvPr>
          <p:cNvSpPr>
            <a:spLocks noGrp="1"/>
          </p:cNvSpPr>
          <p:nvPr>
            <p:ph sz="half" idx="19" hasCustomPrompt="1"/>
          </p:nvPr>
        </p:nvSpPr>
        <p:spPr>
          <a:xfrm>
            <a:off x="838199" y="4711981"/>
            <a:ext cx="2991861" cy="553758"/>
          </a:xfrm>
          <a:prstGeom prst="rect">
            <a:avLst/>
          </a:prstGeom>
        </p:spPr>
        <p:txBody>
          <a:bodyPr/>
          <a:lstStyle>
            <a:lvl1pPr marL="0" indent="0" algn="ctr">
              <a:lnSpc>
                <a:spcPct val="100000"/>
              </a:lnSpc>
              <a:buFontTx/>
              <a:buNone/>
              <a:defRPr sz="1800">
                <a:solidFill>
                  <a:schemeClr val="tx1"/>
                </a:solidFill>
              </a:defRPr>
            </a:lvl1pPr>
          </a:lstStyle>
          <a:p>
            <a:pPr lvl="0"/>
            <a:r>
              <a:rPr lang="sv-SE"/>
              <a:t>Klicka här för att ändra format på bakgrundstexten</a:t>
            </a:r>
          </a:p>
        </p:txBody>
      </p:sp>
      <p:sp>
        <p:nvSpPr>
          <p:cNvPr id="23" name="Chart Placeholder 2">
            <a:extLst>
              <a:ext uri="{FF2B5EF4-FFF2-40B4-BE49-F238E27FC236}">
                <a16:creationId xmlns:a16="http://schemas.microsoft.com/office/drawing/2014/main" id="{0AEAC2EA-433D-214A-B0DB-56EAB0F5D0E0}"/>
              </a:ext>
            </a:extLst>
          </p:cNvPr>
          <p:cNvSpPr>
            <a:spLocks noGrp="1"/>
          </p:cNvSpPr>
          <p:nvPr>
            <p:ph type="chart" sz="quarter" idx="20" hasCustomPrompt="1"/>
          </p:nvPr>
        </p:nvSpPr>
        <p:spPr>
          <a:xfrm>
            <a:off x="8268623" y="1696053"/>
            <a:ext cx="2991861" cy="2685447"/>
          </a:xfrm>
          <a:prstGeom prst="rect">
            <a:avLst/>
          </a:prstGeom>
          <a:blipFill>
            <a:blip r:embed="rId4"/>
            <a:stretch>
              <a:fillRect/>
            </a:stretch>
          </a:blipFill>
        </p:spPr>
        <p:txBody>
          <a:bodyP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a:p>
            <a:endParaRPr lang="sv-SE"/>
          </a:p>
        </p:txBody>
      </p:sp>
      <p:sp>
        <p:nvSpPr>
          <p:cNvPr id="13" name="Title 1">
            <a:extLst>
              <a:ext uri="{FF2B5EF4-FFF2-40B4-BE49-F238E27FC236}">
                <a16:creationId xmlns:a16="http://schemas.microsoft.com/office/drawing/2014/main" id="{E9F451CC-4F71-014A-986B-4272C82B7B8E}"/>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3268326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or diagram med rubri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8047922-2B3E-5E49-9450-D7C2FFB8FA0B}"/>
              </a:ext>
            </a:extLst>
          </p:cNvPr>
          <p:cNvSpPr>
            <a:spLocks noGrp="1"/>
          </p:cNvSpPr>
          <p:nvPr>
            <p:ph type="chart" sz="quarter" idx="14" hasCustomPrompt="1"/>
          </p:nvPr>
        </p:nvSpPr>
        <p:spPr>
          <a:xfrm>
            <a:off x="838200" y="1562101"/>
            <a:ext cx="9779000" cy="4571999"/>
          </a:xfrm>
          <a:prstGeom prst="rect">
            <a:avLst/>
          </a:prstGeom>
          <a:blipFill>
            <a:blip r:embed="rId2"/>
            <a:stretch>
              <a:fillRect/>
            </a:stretch>
          </a:blip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bg1">
                    <a:lumMod val="6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diagram</a:t>
            </a:r>
          </a:p>
          <a:p>
            <a:endParaRPr lang="sv-SE"/>
          </a:p>
        </p:txBody>
      </p:sp>
      <p:sp>
        <p:nvSpPr>
          <p:cNvPr id="7" name="Title 1">
            <a:extLst>
              <a:ext uri="{FF2B5EF4-FFF2-40B4-BE49-F238E27FC236}">
                <a16:creationId xmlns:a16="http://schemas.microsoft.com/office/drawing/2014/main" id="{8C30087A-4EEA-B244-88CD-4AFA8E20D8B2}"/>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1571537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te tabell med rubrik">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A21C14E3-E8F2-CC47-9F54-44DDF116B358}"/>
              </a:ext>
            </a:extLst>
          </p:cNvPr>
          <p:cNvSpPr>
            <a:spLocks noGrp="1"/>
          </p:cNvSpPr>
          <p:nvPr>
            <p:ph type="tbl" sz="quarter" idx="10" hasCustomPrompt="1"/>
          </p:nvPr>
        </p:nvSpPr>
        <p:spPr>
          <a:xfrm>
            <a:off x="5203337" y="1825625"/>
            <a:ext cx="5299563" cy="4351338"/>
          </a:xfrm>
          <a:prstGeom prst="rect">
            <a:avLst/>
          </a:prstGeom>
          <a:blipFill>
            <a:blip r:embed="rId2"/>
            <a:stretch>
              <a:fillRect/>
            </a:stretch>
          </a:blip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tx1">
                    <a:lumMod val="65000"/>
                    <a:lumOff val="3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tabell</a:t>
            </a:r>
          </a:p>
        </p:txBody>
      </p:sp>
      <p:sp>
        <p:nvSpPr>
          <p:cNvPr id="11" name="Platshållare för innehåll 2">
            <a:extLst>
              <a:ext uri="{FF2B5EF4-FFF2-40B4-BE49-F238E27FC236}">
                <a16:creationId xmlns:a16="http://schemas.microsoft.com/office/drawing/2014/main" id="{1905E539-31CC-3D41-8554-CD511DDC16BC}"/>
              </a:ext>
            </a:extLst>
          </p:cNvPr>
          <p:cNvSpPr>
            <a:spLocks noGrp="1"/>
          </p:cNvSpPr>
          <p:nvPr>
            <p:ph sz="half" idx="1" hasCustomPrompt="1"/>
          </p:nvPr>
        </p:nvSpPr>
        <p:spPr>
          <a:xfrm>
            <a:off x="838200" y="1825625"/>
            <a:ext cx="4000500" cy="4351338"/>
          </a:xfrm>
          <a:prstGeom prst="rect">
            <a:avLst/>
          </a:prstGeom>
        </p:spPr>
        <p:txBody>
          <a:bodyPr/>
          <a:lstStyle>
            <a:lvl1pPr marL="0" indent="0">
              <a:lnSpc>
                <a:spcPct val="100000"/>
              </a:lnSpc>
              <a:buFontTx/>
              <a:buNone/>
              <a:defRPr sz="2000">
                <a:solidFill>
                  <a:schemeClr val="tx1"/>
                </a:solidFill>
              </a:defRPr>
            </a:lvl1pPr>
            <a:lvl2pPr>
              <a:defRPr sz="2000"/>
            </a:lvl2pPr>
            <a:lvl3pPr marL="914377" indent="0">
              <a:buNone/>
              <a:defRPr sz="2000"/>
            </a:lvl3pPr>
            <a:lvl4pPr>
              <a:defRPr sz="1600"/>
            </a:lvl4pPr>
            <a:lvl5pPr>
              <a:defRPr sz="1600"/>
            </a:lvl5pPr>
          </a:lstStyle>
          <a:p>
            <a:pPr lvl="0"/>
            <a:r>
              <a:rPr lang="sv-SE"/>
              <a:t>Klicka här för att ändra format på bakgrundstexten</a:t>
            </a:r>
          </a:p>
        </p:txBody>
      </p:sp>
      <p:sp>
        <p:nvSpPr>
          <p:cNvPr id="8" name="Title 1">
            <a:extLst>
              <a:ext uri="{FF2B5EF4-FFF2-40B4-BE49-F238E27FC236}">
                <a16:creationId xmlns:a16="http://schemas.microsoft.com/office/drawing/2014/main" id="{9D6AEB08-F096-4D46-BB75-0E71D1DECD99}"/>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374017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838200" y="1872000"/>
            <a:ext cx="5156200" cy="427391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872000"/>
            <a:ext cx="5156200" cy="427391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ubrik 4">
            <a:extLst>
              <a:ext uri="{FF2B5EF4-FFF2-40B4-BE49-F238E27FC236}">
                <a16:creationId xmlns:a16="http://schemas.microsoft.com/office/drawing/2014/main" id="{0EE81376-E8AA-9042-8673-734DC100649F}"/>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721749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delstor tabell med rubrik">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DF8D75-3F92-554A-83C8-46E9DA82E037}"/>
              </a:ext>
            </a:extLst>
          </p:cNvPr>
          <p:cNvSpPr>
            <a:spLocks noGrp="1"/>
          </p:cNvSpPr>
          <p:nvPr>
            <p:ph type="tbl" sz="quarter" idx="10" hasCustomPrompt="1"/>
          </p:nvPr>
        </p:nvSpPr>
        <p:spPr>
          <a:xfrm>
            <a:off x="838199" y="1818720"/>
            <a:ext cx="9740901" cy="4160457"/>
          </a:xfrm>
          <a:prstGeom prst="rect">
            <a:avLst/>
          </a:prstGeom>
          <a:blipFill>
            <a:blip r:embed="rId2"/>
            <a:stretch>
              <a:fillRect/>
            </a:stretch>
          </a:blipFill>
        </p:spPr>
        <p:txBody>
          <a:bodyPr/>
          <a:lstStyle>
            <a:lvl1pPr marL="0" indent="0">
              <a:buNone/>
              <a:defRPr sz="1800">
                <a:solidFill>
                  <a:schemeClr val="tx1">
                    <a:lumMod val="65000"/>
                    <a:lumOff val="35000"/>
                  </a:schemeClr>
                </a:solidFill>
              </a:defRPr>
            </a:lvl1pPr>
          </a:lstStyle>
          <a:p>
            <a:r>
              <a:rPr lang="sv-SE"/>
              <a:t>Klicka på ikonen för att lägga till en tabell</a:t>
            </a:r>
          </a:p>
        </p:txBody>
      </p:sp>
      <p:sp>
        <p:nvSpPr>
          <p:cNvPr id="4" name="Title 1">
            <a:extLst>
              <a:ext uri="{FF2B5EF4-FFF2-40B4-BE49-F238E27FC236}">
                <a16:creationId xmlns:a16="http://schemas.microsoft.com/office/drawing/2014/main" id="{7A95298D-DB0F-4E47-8C0E-F532E3649FBA}"/>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rgbClr val="5E96A8"/>
                </a:solidFill>
                <a:latin typeface="+mj-lt"/>
                <a:ea typeface="+mj-ea"/>
                <a:cs typeface="+mj-cs"/>
              </a:defRPr>
            </a:lvl1pPr>
          </a:lstStyle>
          <a:p>
            <a:r>
              <a:rPr lang="en-GB"/>
              <a:t>Click to edit Master title style</a:t>
            </a:r>
            <a:endParaRPr lang="sv-SE"/>
          </a:p>
        </p:txBody>
      </p:sp>
    </p:spTree>
    <p:extLst>
      <p:ext uri="{BB962C8B-B14F-4D97-AF65-F5344CB8AC3E}">
        <p14:creationId xmlns:p14="http://schemas.microsoft.com/office/powerpoint/2010/main" val="2464225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or tabell">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DF8D75-3F92-554A-83C8-46E9DA82E037}"/>
              </a:ext>
            </a:extLst>
          </p:cNvPr>
          <p:cNvSpPr>
            <a:spLocks noGrp="1"/>
          </p:cNvSpPr>
          <p:nvPr>
            <p:ph type="tbl" sz="quarter" idx="10" hasCustomPrompt="1"/>
          </p:nvPr>
        </p:nvSpPr>
        <p:spPr>
          <a:xfrm>
            <a:off x="152400" y="230630"/>
            <a:ext cx="11887200" cy="6396740"/>
          </a:xfrm>
          <a:prstGeom prst="rect">
            <a:avLst/>
          </a:prstGeom>
          <a:blipFill>
            <a:blip r:embed="rId2"/>
            <a:stretch>
              <a:fillRect/>
            </a:stretch>
          </a:blipFill>
        </p:spPr>
        <p:txBody>
          <a:bodyP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tx1">
                    <a:lumMod val="65000"/>
                    <a:lumOff val="35000"/>
                  </a:schemeClr>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sv-SE"/>
              <a:t>Klicka på ikonen för att lägga till en tabell</a:t>
            </a:r>
          </a:p>
        </p:txBody>
      </p:sp>
    </p:spTree>
    <p:extLst>
      <p:ext uri="{BB962C8B-B14F-4D97-AF65-F5344CB8AC3E}">
        <p14:creationId xmlns:p14="http://schemas.microsoft.com/office/powerpoint/2010/main" val="1781632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ck">
    <p:bg>
      <p:bgPr>
        <a:solidFill>
          <a:srgbClr val="EAEEF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A5F775BD-DB96-D64A-970B-C45EB572B725}"/>
              </a:ext>
            </a:extLst>
          </p:cNvPr>
          <p:cNvSpPr>
            <a:spLocks noGrp="1"/>
          </p:cNvSpPr>
          <p:nvPr>
            <p:ph type="title" hasCustomPrompt="1"/>
          </p:nvPr>
        </p:nvSpPr>
        <p:spPr>
          <a:xfrm>
            <a:off x="2882985" y="2993266"/>
            <a:ext cx="6426029" cy="8714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a:solidFill>
                  <a:srgbClr val="5E96A8"/>
                </a:solidFill>
                <a:latin typeface="+mj-lt"/>
                <a:ea typeface="+mj-ea"/>
                <a:cs typeface="+mj-cs"/>
              </a:defRPr>
            </a:lvl1pPr>
          </a:lstStyle>
          <a:p>
            <a:r>
              <a:rPr lang="sv-SE"/>
              <a:t>Tack!</a:t>
            </a:r>
          </a:p>
        </p:txBody>
      </p:sp>
    </p:spTree>
    <p:extLst>
      <p:ext uri="{BB962C8B-B14F-4D97-AF65-F5344CB8AC3E}">
        <p14:creationId xmlns:p14="http://schemas.microsoft.com/office/powerpoint/2010/main" val="4288791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199" y="1836000"/>
            <a:ext cx="10515599" cy="4309087"/>
          </a:xfrm>
          <a:prstGeom prst="rect">
            <a:avLst/>
          </a:prstGeom>
        </p:spPr>
        <p:txBody>
          <a:bodyPr/>
          <a:lstStyle>
            <a:lvl1pPr>
              <a:lnSpc>
                <a:spcPct val="110000"/>
              </a:lnSpc>
              <a:spcBef>
                <a:spcPts val="8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ubrik 3">
            <a:extLst>
              <a:ext uri="{FF2B5EF4-FFF2-40B4-BE49-F238E27FC236}">
                <a16:creationId xmlns:a16="http://schemas.microsoft.com/office/drawing/2014/main" id="{D54CB2B1-698A-C44D-8596-89FFB138C73B}"/>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2475968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ubrik och punktlist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EB8087E-E997-B447-84A1-45CC17FAE269}"/>
              </a:ext>
            </a:extLst>
          </p:cNvPr>
          <p:cNvSpPr>
            <a:spLocks noGrp="1"/>
          </p:cNvSpPr>
          <p:nvPr>
            <p:ph type="dt" sz="half" idx="10"/>
          </p:nvPr>
        </p:nvSpPr>
        <p:spPr/>
        <p:txBody>
          <a:bodyPr/>
          <a:lstStyle/>
          <a:p>
            <a:fld id="{C71842D9-EC46-6E42-9CC4-522E3FCDCCF7}" type="datetime1">
              <a:rPr lang="sv-SE" smtClean="0"/>
              <a:t>2022-02-17</a:t>
            </a:fld>
            <a:endParaRPr lang="sv-SE"/>
          </a:p>
        </p:txBody>
      </p:sp>
      <p:sp>
        <p:nvSpPr>
          <p:cNvPr id="7" name="Platshållare för text 3">
            <a:extLst>
              <a:ext uri="{FF2B5EF4-FFF2-40B4-BE49-F238E27FC236}">
                <a16:creationId xmlns:a16="http://schemas.microsoft.com/office/drawing/2014/main" id="{BE693459-90D0-6648-8368-97F997576559}"/>
              </a:ext>
            </a:extLst>
          </p:cNvPr>
          <p:cNvSpPr>
            <a:spLocks noGrp="1"/>
          </p:cNvSpPr>
          <p:nvPr>
            <p:ph type="body" sz="quarter" idx="11"/>
          </p:nvPr>
        </p:nvSpPr>
        <p:spPr>
          <a:xfrm>
            <a:off x="838200" y="2348880"/>
            <a:ext cx="10094483" cy="3528913"/>
          </a:xfrm>
          <a:prstGeom prst="rect">
            <a:avLst/>
          </a:prstGeom>
        </p:spPr>
        <p:txBody>
          <a:bodyPr/>
          <a:lstStyle>
            <a:lvl1pPr>
              <a:defRPr sz="2800"/>
            </a:lvl1pPr>
          </a:lstStyle>
          <a:p>
            <a:pPr lvl="0"/>
            <a:r>
              <a:rPr lang="sv-SE"/>
              <a:t>Klicka här för att ändra format på bakgrundstexten</a:t>
            </a:r>
          </a:p>
        </p:txBody>
      </p:sp>
      <p:sp>
        <p:nvSpPr>
          <p:cNvPr id="9" name="Rubrik 1">
            <a:extLst>
              <a:ext uri="{FF2B5EF4-FFF2-40B4-BE49-F238E27FC236}">
                <a16:creationId xmlns:a16="http://schemas.microsoft.com/office/drawing/2014/main" id="{E31549D9-31AC-C44B-BAB2-5C19A559F25C}"/>
              </a:ext>
            </a:extLst>
          </p:cNvPr>
          <p:cNvSpPr>
            <a:spLocks noGrp="1"/>
          </p:cNvSpPr>
          <p:nvPr>
            <p:ph type="title"/>
          </p:nvPr>
        </p:nvSpPr>
        <p:spPr>
          <a:xfrm>
            <a:off x="838200" y="1046162"/>
            <a:ext cx="10094483" cy="1378631"/>
          </a:xfrm>
          <a:prstGeom prst="rect">
            <a:avLst/>
          </a:prstGeo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863507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Jämförelse">
    <p:spTree>
      <p:nvGrpSpPr>
        <p:cNvPr id="1" name=""/>
        <p:cNvGrpSpPr/>
        <p:nvPr/>
      </p:nvGrpSpPr>
      <p:grpSpPr>
        <a:xfrm>
          <a:off x="0" y="0"/>
          <a:ext cx="0" cy="0"/>
          <a:chOff x="0" y="0"/>
          <a:chExt cx="0" cy="0"/>
        </a:xfrm>
      </p:grpSpPr>
      <p:graphicFrame>
        <p:nvGraphicFramePr>
          <p:cNvPr id="5" name="Object 5" hidden="1">
            <a:extLst>
              <a:ext uri="{FF2B5EF4-FFF2-40B4-BE49-F238E27FC236}">
                <a16:creationId xmlns:a16="http://schemas.microsoft.com/office/drawing/2014/main" id="{05AFE31A-9E54-4583-961E-93176C95002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65" name="think-cell Slide" r:id="rId5" imgW="226" imgH="225" progId="TCLayout.ActiveDocument.1">
                  <p:embed/>
                </p:oleObj>
              </mc:Choice>
              <mc:Fallback>
                <p:oleObj name="think-cell Slide" r:id="rId5" imgW="226" imgH="225" progId="TCLayout.ActiveDocument.1">
                  <p:embed/>
                  <p:pic>
                    <p:nvPicPr>
                      <p:cNvPr id="5" name="Object 5" hidden="1">
                        <a:extLst>
                          <a:ext uri="{FF2B5EF4-FFF2-40B4-BE49-F238E27FC236}">
                            <a16:creationId xmlns:a16="http://schemas.microsoft.com/office/drawing/2014/main" id="{05AFE31A-9E54-4583-961E-93176C9500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BB040EC2-F210-4A36-B73C-CAC3D027FB48}"/>
              </a:ext>
            </a:extLst>
          </p:cNvPr>
          <p:cNvSpPr>
            <a:spLocks noChangeArrowheads="1"/>
          </p:cNvSpPr>
          <p:nvPr userDrawn="1">
            <p:custDataLst>
              <p:tags r:id="rId3"/>
            </p:custDataLst>
          </p:nvPr>
        </p:nvSpPr>
        <p:spPr bwMode="auto">
          <a:xfrm>
            <a:off x="0" y="0"/>
            <a:ext cx="158750" cy="158750"/>
          </a:xfrm>
          <a:prstGeom prst="rect">
            <a:avLst/>
          </a:prstGeom>
          <a:solidFill>
            <a:schemeClr val="accent1"/>
          </a:solidFill>
          <a:ln w="9525" algn="ctr">
            <a:solidFill>
              <a:schemeClr val="tx1"/>
            </a:solidFill>
            <a:round/>
            <a:headEnd/>
            <a:tailEnd/>
          </a:ln>
        </p:spPr>
        <p:txBody>
          <a:bodyPr vert="horz" wrap="none" lIns="0" tIns="0" rIns="0" bIns="0" numCol="1" spcCol="0" anchorCtr="0">
            <a:no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lvl="0" indent="0" eaLnBrk="0">
              <a:lnSpc>
                <a:spcPct val="100000"/>
              </a:lnSpc>
              <a:spcBef>
                <a:spcPct val="0"/>
              </a:spcBef>
              <a:spcAft>
                <a:spcPct val="0"/>
              </a:spcAft>
              <a:defRPr/>
            </a:pPr>
            <a:endParaRPr lang="sv-SE" altLang="sv-SE" sz="3200" b="1" i="0" baseline="0" dirty="0">
              <a:latin typeface="Arial" panose="020B0604020202020204" pitchFamily="34" charset="0"/>
              <a:ea typeface="ヒラギノ角ゴ Pro W3"/>
              <a:sym typeface="Arial" panose="020B0604020202020204" pitchFamily="34" charset="0"/>
            </a:endParaRPr>
          </a:p>
        </p:txBody>
      </p:sp>
      <p:sp>
        <p:nvSpPr>
          <p:cNvPr id="2" name="Rubrik 1"/>
          <p:cNvSpPr>
            <a:spLocks noGrp="1"/>
          </p:cNvSpPr>
          <p:nvPr>
            <p:ph type="title"/>
          </p:nvPr>
        </p:nvSpPr>
        <p:spPr>
          <a:xfrm>
            <a:off x="609600" y="274638"/>
            <a:ext cx="10454952" cy="1066130"/>
          </a:xfrm>
          <a:prstGeom prst="rect">
            <a:avLst/>
          </a:prstGeom>
        </p:spPr>
        <p:txBody>
          <a:bodyPr/>
          <a:lstStyle>
            <a:lvl1pPr>
              <a:defRPr sz="3200"/>
            </a:lvl1pPr>
          </a:lstStyle>
          <a:p>
            <a:r>
              <a:rPr lang="sv-SE"/>
              <a:t>Klicka här för att ändra format</a:t>
            </a:r>
          </a:p>
        </p:txBody>
      </p:sp>
      <p:sp>
        <p:nvSpPr>
          <p:cNvPr id="4" name="Platshållare för innehåll 3"/>
          <p:cNvSpPr>
            <a:spLocks noGrp="1"/>
          </p:cNvSpPr>
          <p:nvPr>
            <p:ph sz="half" idx="2" hasCustomPrompt="1"/>
          </p:nvPr>
        </p:nvSpPr>
        <p:spPr>
          <a:xfrm>
            <a:off x="609600" y="1369005"/>
            <a:ext cx="11103024" cy="4320480"/>
          </a:xfrm>
          <a:prstGeom prst="rect">
            <a:avLst/>
          </a:prstGeom>
        </p:spPr>
        <p:txBody>
          <a:bodyPr/>
          <a:lstStyle>
            <a:lvl1pPr marL="265113" indent="-265113">
              <a:defRPr sz="1600"/>
            </a:lvl1pPr>
            <a:lvl2pPr marL="541338" indent="-276225">
              <a:defRPr sz="1600"/>
            </a:lvl2pPr>
            <a:lvl3pPr marL="806450" indent="-265113">
              <a:defRPr sz="16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Slide Number Placeholder 6">
            <a:extLst>
              <a:ext uri="{FF2B5EF4-FFF2-40B4-BE49-F238E27FC236}">
                <a16:creationId xmlns:a16="http://schemas.microsoft.com/office/drawing/2014/main" id="{46994A25-12DC-4F23-84FA-9FA5C0D373B3}"/>
              </a:ext>
            </a:extLst>
          </p:cNvPr>
          <p:cNvSpPr txBox="1">
            <a:spLocks/>
          </p:cNvSpPr>
          <p:nvPr userDrawn="1"/>
        </p:nvSpPr>
        <p:spPr>
          <a:xfrm>
            <a:off x="5067300" y="6583362"/>
            <a:ext cx="2057400" cy="173985"/>
          </a:xfrm>
          <a:prstGeom prst="rect">
            <a:avLst/>
          </a:prstGeom>
        </p:spPr>
        <p:txBody>
          <a:bodyPr vert="horz" lIns="91440" tIns="45720" rIns="91440" bIns="45720" rtlCol="0" anchor="ctr"/>
          <a:lstStyle>
            <a:defPPr>
              <a:defRPr lang="sv-SE"/>
            </a:defPPr>
            <a:lvl1pPr marL="0" algn="ctr" defTabSz="685800" rtl="0" eaLnBrk="1" latinLnBrk="0" hangingPunct="1">
              <a:defRPr sz="1000" b="0" kern="1200">
                <a:solidFill>
                  <a:schemeClr val="bg1"/>
                </a:solidFill>
                <a:effectLst/>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auto">
              <a:spcBef>
                <a:spcPts val="0"/>
              </a:spcBef>
              <a:spcAft>
                <a:spcPts val="0"/>
              </a:spcAft>
            </a:pPr>
            <a:fld id="{4AFE50B0-0674-444C-86F8-CAFBF246FCDB}" type="slidenum">
              <a:rPr lang="sv-SE" smtClean="0">
                <a:solidFill>
                  <a:schemeClr val="tx1"/>
                </a:solidFill>
                <a:latin typeface="+mj-lt"/>
              </a:rPr>
              <a:pPr fontAlgn="auto">
                <a:spcBef>
                  <a:spcPts val="0"/>
                </a:spcBef>
                <a:spcAft>
                  <a:spcPts val="0"/>
                </a:spcAft>
              </a:pPr>
              <a:t>‹#›</a:t>
            </a:fld>
            <a:endParaRPr lang="sv-SE" dirty="0">
              <a:solidFill>
                <a:schemeClr val="tx1"/>
              </a:solidFill>
              <a:latin typeface="+mj-lt"/>
            </a:endParaRPr>
          </a:p>
        </p:txBody>
      </p:sp>
    </p:spTree>
    <p:extLst>
      <p:ext uri="{BB962C8B-B14F-4D97-AF65-F5344CB8AC3E}">
        <p14:creationId xmlns:p14="http://schemas.microsoft.com/office/powerpoint/2010/main" val="364492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838200" y="1799999"/>
            <a:ext cx="5158317" cy="75563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8200" y="2664941"/>
            <a:ext cx="5158317" cy="3461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799999"/>
            <a:ext cx="5158317" cy="75563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664941"/>
            <a:ext cx="5158317" cy="3461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B0CD6BCD-56E4-554F-A484-D28D00B8E19F}"/>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2738848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5F5FCA6-E353-0041-9FAA-C06BB46FF882}"/>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6061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rubrik utan logo">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C184E1B-FA26-CC4F-ADED-A561595F2C06}"/>
              </a:ext>
            </a:extLst>
          </p:cNvPr>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1" charset="-128"/>
            </a:endParaRPr>
          </a:p>
        </p:txBody>
      </p:sp>
      <p:sp>
        <p:nvSpPr>
          <p:cNvPr id="3" name="Rubrik 2">
            <a:extLst>
              <a:ext uri="{FF2B5EF4-FFF2-40B4-BE49-F238E27FC236}">
                <a16:creationId xmlns:a16="http://schemas.microsoft.com/office/drawing/2014/main" id="{B5F5FCA6-E353-0041-9FAA-C06BB46FF882}"/>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247320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järegrön titel">
    <p:bg>
      <p:bgPr>
        <a:solidFill>
          <a:srgbClr val="E7EEE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3C544-ABAB-7E46-B401-A05AD44C7E11}"/>
              </a:ext>
            </a:extLst>
          </p:cNvPr>
          <p:cNvPicPr>
            <a:picLocks noChangeAspect="1"/>
          </p:cNvPicPr>
          <p:nvPr userDrawn="1"/>
        </p:nvPicPr>
        <p:blipFill>
          <a:blip r:embed="rId2"/>
          <a:stretch>
            <a:fillRect/>
          </a:stretch>
        </p:blipFill>
        <p:spPr>
          <a:xfrm>
            <a:off x="0" y="0"/>
            <a:ext cx="12213020" cy="6858000"/>
          </a:xfrm>
          <a:prstGeom prst="rect">
            <a:avLst/>
          </a:prstGeom>
        </p:spPr>
      </p:pic>
      <p:sp>
        <p:nvSpPr>
          <p:cNvPr id="12" name="Rubrik 1">
            <a:extLst>
              <a:ext uri="{FF2B5EF4-FFF2-40B4-BE49-F238E27FC236}">
                <a16:creationId xmlns:a16="http://schemas.microsoft.com/office/drawing/2014/main" id="{DC00CF6E-E40F-B246-8E36-4FB0C80E7308}"/>
              </a:ext>
            </a:extLst>
          </p:cNvPr>
          <p:cNvSpPr>
            <a:spLocks noGrp="1"/>
          </p:cNvSpPr>
          <p:nvPr>
            <p:ph type="ctrTitle" hasCustomPrompt="1"/>
          </p:nvPr>
        </p:nvSpPr>
        <p:spPr>
          <a:xfrm>
            <a:off x="1524000" y="1495557"/>
            <a:ext cx="9144000" cy="2024636"/>
          </a:xfrm>
          <a:prstGeom prst="rect">
            <a:avLst/>
          </a:prstGeom>
        </p:spPr>
        <p:txBody>
          <a:bodyPr anchor="b"/>
          <a:lstStyle>
            <a:lvl1pPr algn="ctr">
              <a:defRPr sz="6000" b="1">
                <a:solidFill>
                  <a:srgbClr val="3D9378"/>
                </a:solidFill>
              </a:defRPr>
            </a:lvl1pPr>
          </a:lstStyle>
          <a:p>
            <a:r>
              <a:rPr lang="en-US"/>
              <a:t>Click to edit Master</a:t>
            </a:r>
            <a:br>
              <a:rPr lang="en-US"/>
            </a:br>
            <a:r>
              <a:rPr lang="en-US"/>
              <a:t>title style</a:t>
            </a:r>
            <a:endParaRPr lang="sv-SE"/>
          </a:p>
        </p:txBody>
      </p:sp>
      <p:sp>
        <p:nvSpPr>
          <p:cNvPr id="13" name="Underrubrik 2">
            <a:extLst>
              <a:ext uri="{FF2B5EF4-FFF2-40B4-BE49-F238E27FC236}">
                <a16:creationId xmlns:a16="http://schemas.microsoft.com/office/drawing/2014/main" id="{F410317C-0CB2-A844-8726-A611A1B4602E}"/>
              </a:ext>
            </a:extLst>
          </p:cNvPr>
          <p:cNvSpPr>
            <a:spLocks noGrp="1"/>
          </p:cNvSpPr>
          <p:nvPr>
            <p:ph type="subTitle" idx="1" hasCustomPrompt="1"/>
          </p:nvPr>
        </p:nvSpPr>
        <p:spPr>
          <a:xfrm>
            <a:off x="1524000" y="3790509"/>
            <a:ext cx="9144000" cy="1655762"/>
          </a:xfrm>
          <a:prstGeom prst="rect">
            <a:avLst/>
          </a:prstGeom>
        </p:spPr>
        <p:txBody>
          <a:bodyPr/>
          <a:lstStyle>
            <a:lvl1pPr marL="0" indent="0" algn="ctr">
              <a:buNone/>
              <a:defRPr sz="2400">
                <a:solidFill>
                  <a:srgbClr val="3D93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rubrikformat</a:t>
            </a:r>
          </a:p>
        </p:txBody>
      </p:sp>
      <p:sp>
        <p:nvSpPr>
          <p:cNvPr id="15" name="Platshållare för datum 2">
            <a:extLst>
              <a:ext uri="{FF2B5EF4-FFF2-40B4-BE49-F238E27FC236}">
                <a16:creationId xmlns:a16="http://schemas.microsoft.com/office/drawing/2014/main" id="{A6B726EA-3E1E-F041-90CB-911E530EC079}"/>
              </a:ext>
            </a:extLst>
          </p:cNvPr>
          <p:cNvSpPr>
            <a:spLocks noGrp="1"/>
          </p:cNvSpPr>
          <p:nvPr>
            <p:ph type="dt" sz="half" idx="2"/>
          </p:nvPr>
        </p:nvSpPr>
        <p:spPr>
          <a:xfrm>
            <a:off x="842010" y="6030529"/>
            <a:ext cx="2743200" cy="365125"/>
          </a:xfrm>
          <a:prstGeom prst="rect">
            <a:avLst/>
          </a:prstGeom>
        </p:spPr>
        <p:txBody>
          <a:bodyPr/>
          <a:lstStyle>
            <a:lvl1pPr>
              <a:defRPr>
                <a:solidFill>
                  <a:srgbClr val="3D9378"/>
                </a:solidFill>
              </a:defRPr>
            </a:lvl1pPr>
          </a:lstStyle>
          <a:p>
            <a:fld id="{26AF895D-3DE9-464B-9E18-840CD26911F3}" type="datetimeFigureOut">
              <a:rPr lang="sv-SE" smtClean="0"/>
              <a:pPr/>
              <a:t>2022-02-17</a:t>
            </a:fld>
            <a:endParaRPr lang="sv-SE"/>
          </a:p>
        </p:txBody>
      </p:sp>
      <p:sp>
        <p:nvSpPr>
          <p:cNvPr id="16" name="Platshållare för sidfot 3">
            <a:extLst>
              <a:ext uri="{FF2B5EF4-FFF2-40B4-BE49-F238E27FC236}">
                <a16:creationId xmlns:a16="http://schemas.microsoft.com/office/drawing/2014/main" id="{EE16BCD6-4FE5-1244-B35B-B5B0F6C6EA54}"/>
              </a:ext>
            </a:extLst>
          </p:cNvPr>
          <p:cNvSpPr>
            <a:spLocks noGrp="1"/>
          </p:cNvSpPr>
          <p:nvPr>
            <p:ph type="ftr" sz="quarter" idx="3"/>
          </p:nvPr>
        </p:nvSpPr>
        <p:spPr>
          <a:xfrm>
            <a:off x="4038600" y="6030529"/>
            <a:ext cx="4114800" cy="365125"/>
          </a:xfrm>
          <a:prstGeom prst="rect">
            <a:avLst/>
          </a:prstGeom>
        </p:spPr>
        <p:txBody>
          <a:bodyPr/>
          <a:lstStyle>
            <a:lvl1pPr>
              <a:defRPr>
                <a:solidFill>
                  <a:srgbClr val="3D9378"/>
                </a:solidFill>
              </a:defRPr>
            </a:lvl1pPr>
          </a:lstStyle>
          <a:p>
            <a:endParaRPr lang="sv-SE"/>
          </a:p>
        </p:txBody>
      </p:sp>
      <p:sp>
        <p:nvSpPr>
          <p:cNvPr id="20" name="Platshållare för bildnummer 4">
            <a:extLst>
              <a:ext uri="{FF2B5EF4-FFF2-40B4-BE49-F238E27FC236}">
                <a16:creationId xmlns:a16="http://schemas.microsoft.com/office/drawing/2014/main" id="{11F06338-122A-CF4D-A1F1-DE918A6E885F}"/>
              </a:ext>
            </a:extLst>
          </p:cNvPr>
          <p:cNvSpPr>
            <a:spLocks noGrp="1"/>
          </p:cNvSpPr>
          <p:nvPr>
            <p:ph type="sldNum" sz="quarter" idx="4"/>
          </p:nvPr>
        </p:nvSpPr>
        <p:spPr>
          <a:xfrm>
            <a:off x="8610600" y="6030529"/>
            <a:ext cx="1973317" cy="365125"/>
          </a:xfrm>
          <a:prstGeom prst="rect">
            <a:avLst/>
          </a:prstGeom>
        </p:spPr>
        <p:txBody>
          <a:bodyPr/>
          <a:lstStyle>
            <a:lvl1pPr>
              <a:defRPr>
                <a:solidFill>
                  <a:srgbClr val="3D9378"/>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135204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Bildobjekt 5">
            <a:extLst>
              <a:ext uri="{FF2B5EF4-FFF2-40B4-BE49-F238E27FC236}">
                <a16:creationId xmlns:a16="http://schemas.microsoft.com/office/drawing/2014/main" id="{18A0E660-64A9-44F3-AFB4-DE825BA18E24}"/>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l="2496" t="2553"/>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rubrik 1">
            <a:extLst>
              <a:ext uri="{FF2B5EF4-FFF2-40B4-BE49-F238E27FC236}">
                <a16:creationId xmlns:a16="http://schemas.microsoft.com/office/drawing/2014/main" id="{7D20977A-32AD-6F4A-892E-3455AAE43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GB"/>
          </a:p>
        </p:txBody>
      </p:sp>
      <p:sp>
        <p:nvSpPr>
          <p:cNvPr id="6" name="Platshållare för datum 2">
            <a:extLst>
              <a:ext uri="{FF2B5EF4-FFF2-40B4-BE49-F238E27FC236}">
                <a16:creationId xmlns:a16="http://schemas.microsoft.com/office/drawing/2014/main" id="{65529FA0-4737-0E4E-8D06-9FA287B19978}"/>
              </a:ext>
            </a:extLst>
          </p:cNvPr>
          <p:cNvSpPr>
            <a:spLocks noGrp="1"/>
          </p:cNvSpPr>
          <p:nvPr>
            <p:ph type="dt" sz="half" idx="2"/>
          </p:nvPr>
        </p:nvSpPr>
        <p:spPr>
          <a:xfrm>
            <a:off x="842010" y="6112590"/>
            <a:ext cx="1588507" cy="365125"/>
          </a:xfrm>
          <a:prstGeom prst="rect">
            <a:avLst/>
          </a:prstGeom>
        </p:spPr>
        <p:txBody>
          <a:bodyPr/>
          <a:lstStyle>
            <a:lvl1pPr>
              <a:defRPr sz="1400">
                <a:solidFill>
                  <a:schemeClr val="tx1"/>
                </a:solidFill>
              </a:defRPr>
            </a:lvl1pPr>
          </a:lstStyle>
          <a:p>
            <a:fld id="{26AF895D-3DE9-464B-9E18-840CD26911F3}" type="datetimeFigureOut">
              <a:rPr lang="sv-SE" smtClean="0"/>
              <a:pPr/>
              <a:t>2022-02-17</a:t>
            </a:fld>
            <a:endParaRPr lang="sv-SE"/>
          </a:p>
        </p:txBody>
      </p:sp>
      <p:sp>
        <p:nvSpPr>
          <p:cNvPr id="7" name="Platshållare för sidfot 3">
            <a:extLst>
              <a:ext uri="{FF2B5EF4-FFF2-40B4-BE49-F238E27FC236}">
                <a16:creationId xmlns:a16="http://schemas.microsoft.com/office/drawing/2014/main" id="{0E91FE27-0C88-0640-8055-83B03994FA65}"/>
              </a:ext>
            </a:extLst>
          </p:cNvPr>
          <p:cNvSpPr>
            <a:spLocks noGrp="1"/>
          </p:cNvSpPr>
          <p:nvPr>
            <p:ph type="ftr" sz="quarter" idx="3"/>
          </p:nvPr>
        </p:nvSpPr>
        <p:spPr>
          <a:xfrm>
            <a:off x="2543907" y="6112590"/>
            <a:ext cx="6541477" cy="365125"/>
          </a:xfrm>
          <a:prstGeom prst="rect">
            <a:avLst/>
          </a:prstGeom>
        </p:spPr>
        <p:txBody>
          <a:bodyPr/>
          <a:lstStyle>
            <a:lvl1pPr>
              <a:defRPr sz="1400">
                <a:solidFill>
                  <a:schemeClr val="tx1"/>
                </a:solidFill>
              </a:defRPr>
            </a:lvl1pPr>
          </a:lstStyle>
          <a:p>
            <a:endParaRPr lang="sv-SE"/>
          </a:p>
        </p:txBody>
      </p:sp>
      <p:sp>
        <p:nvSpPr>
          <p:cNvPr id="8" name="Platshållare för bildnummer 4">
            <a:extLst>
              <a:ext uri="{FF2B5EF4-FFF2-40B4-BE49-F238E27FC236}">
                <a16:creationId xmlns:a16="http://schemas.microsoft.com/office/drawing/2014/main" id="{7BEDAE9A-CC75-AA43-BF5F-99488CC0C885}"/>
              </a:ext>
            </a:extLst>
          </p:cNvPr>
          <p:cNvSpPr>
            <a:spLocks noGrp="1"/>
          </p:cNvSpPr>
          <p:nvPr>
            <p:ph type="sldNum" sz="quarter" idx="4"/>
          </p:nvPr>
        </p:nvSpPr>
        <p:spPr>
          <a:xfrm>
            <a:off x="9179169" y="6112590"/>
            <a:ext cx="1404748" cy="365125"/>
          </a:xfrm>
          <a:prstGeom prst="rect">
            <a:avLst/>
          </a:prstGeom>
        </p:spPr>
        <p:txBody>
          <a:bodyPr/>
          <a:lstStyle>
            <a:lvl1pPr algn="r">
              <a:defRPr sz="1400">
                <a:solidFill>
                  <a:schemeClr val="tx1"/>
                </a:solidFill>
              </a:defRPr>
            </a:lvl1pPr>
          </a:lstStyle>
          <a:p>
            <a:fld id="{EC0A067F-9550-CB4C-8708-771183AD13DA}" type="slidenum">
              <a:rPr lang="sv-SE" smtClean="0"/>
              <a:pPr/>
              <a:t>‹#›</a:t>
            </a:fld>
            <a:endParaRPr lang="sv-SE"/>
          </a:p>
        </p:txBody>
      </p:sp>
      <p:sp>
        <p:nvSpPr>
          <p:cNvPr id="4" name="Platshållare för text 3">
            <a:extLst>
              <a:ext uri="{FF2B5EF4-FFF2-40B4-BE49-F238E27FC236}">
                <a16:creationId xmlns:a16="http://schemas.microsoft.com/office/drawing/2014/main" id="{802AEB20-E94B-FB4B-BEAD-C40EA7A5723E}"/>
              </a:ext>
            </a:extLst>
          </p:cNvPr>
          <p:cNvSpPr>
            <a:spLocks noGrp="1"/>
          </p:cNvSpPr>
          <p:nvPr>
            <p:ph type="body" idx="1"/>
          </p:nvPr>
        </p:nvSpPr>
        <p:spPr>
          <a:xfrm>
            <a:off x="838200" y="1836000"/>
            <a:ext cx="10515600" cy="404763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298165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4050" r:id="rId3"/>
    <p:sldLayoutId id="2147483709" r:id="rId4"/>
    <p:sldLayoutId id="2147483710" r:id="rId5"/>
    <p:sldLayoutId id="2147483711" r:id="rId6"/>
    <p:sldLayoutId id="2147484051" r:id="rId7"/>
    <p:sldLayoutId id="2147483708" r:id="rId8"/>
    <p:sldLayoutId id="2147484054" r:id="rId9"/>
  </p:sldLayoutIdLst>
  <p:txStyles>
    <p:titleStyle>
      <a:lvl1pPr algn="l" rtl="0" eaLnBrk="1" fontAlgn="base" hangingPunct="1">
        <a:spcBef>
          <a:spcPct val="0"/>
        </a:spcBef>
        <a:spcAft>
          <a:spcPct val="0"/>
        </a:spcAft>
        <a:defRPr sz="36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 name="Platshållare för datum 2">
            <a:extLst>
              <a:ext uri="{FF2B5EF4-FFF2-40B4-BE49-F238E27FC236}">
                <a16:creationId xmlns:a16="http://schemas.microsoft.com/office/drawing/2014/main" id="{EEAEAB1C-5E43-4F4B-B88C-10D6770E2239}"/>
              </a:ext>
            </a:extLst>
          </p:cNvPr>
          <p:cNvSpPr>
            <a:spLocks noGrp="1"/>
          </p:cNvSpPr>
          <p:nvPr>
            <p:ph type="dt" sz="half" idx="2"/>
          </p:nvPr>
        </p:nvSpPr>
        <p:spPr>
          <a:xfrm>
            <a:off x="842010" y="6030529"/>
            <a:ext cx="2743200" cy="365125"/>
          </a:xfrm>
          <a:prstGeom prst="rect">
            <a:avLst/>
          </a:prstGeom>
        </p:spPr>
        <p:txBody>
          <a:bodyPr/>
          <a:lstStyle>
            <a:lvl1pPr>
              <a:defRPr>
                <a:solidFill>
                  <a:schemeClr val="accent1"/>
                </a:solidFill>
              </a:defRPr>
            </a:lvl1pPr>
          </a:lstStyle>
          <a:p>
            <a:pPr eaLnBrk="1" fontAlgn="auto" hangingPunct="1">
              <a:spcBef>
                <a:spcPts val="0"/>
              </a:spcBef>
              <a:spcAft>
                <a:spcPts val="0"/>
              </a:spcAft>
            </a:pPr>
            <a:fld id="{26AF895D-3DE9-464B-9E18-840CD26911F3}" type="datetimeFigureOut">
              <a:rPr lang="sv-SE" sz="1800" smtClean="0">
                <a:solidFill>
                  <a:srgbClr val="5E95A7"/>
                </a:solidFill>
                <a:latin typeface="Arial" panose="020B0604020202020204"/>
              </a:rPr>
              <a:pPr eaLnBrk="1" fontAlgn="auto" hangingPunct="1">
                <a:spcBef>
                  <a:spcPts val="0"/>
                </a:spcBef>
                <a:spcAft>
                  <a:spcPts val="0"/>
                </a:spcAft>
              </a:pPr>
              <a:t>2022-02-17</a:t>
            </a:fld>
            <a:endParaRPr lang="sv-SE" sz="1800">
              <a:solidFill>
                <a:srgbClr val="5E95A7"/>
              </a:solidFill>
              <a:latin typeface="Arial" panose="020B0604020202020204"/>
            </a:endParaRPr>
          </a:p>
        </p:txBody>
      </p:sp>
      <p:sp>
        <p:nvSpPr>
          <p:cNvPr id="8" name="Platshållare för bildnummer 4">
            <a:extLst>
              <a:ext uri="{FF2B5EF4-FFF2-40B4-BE49-F238E27FC236}">
                <a16:creationId xmlns:a16="http://schemas.microsoft.com/office/drawing/2014/main" id="{A1040463-05E0-CA42-AC73-8018BDEC40C1}"/>
              </a:ext>
            </a:extLst>
          </p:cNvPr>
          <p:cNvSpPr>
            <a:spLocks noGrp="1"/>
          </p:cNvSpPr>
          <p:nvPr>
            <p:ph type="sldNum" sz="quarter" idx="4"/>
          </p:nvPr>
        </p:nvSpPr>
        <p:spPr>
          <a:xfrm>
            <a:off x="8610600" y="6030529"/>
            <a:ext cx="1973317" cy="365125"/>
          </a:xfrm>
          <a:prstGeom prst="rect">
            <a:avLst/>
          </a:prstGeom>
        </p:spPr>
        <p:txBody>
          <a:bodyPr/>
          <a:lstStyle>
            <a:lvl1pPr>
              <a:defRPr>
                <a:solidFill>
                  <a:schemeClr val="accent1"/>
                </a:solidFill>
              </a:defRPr>
            </a:lvl1pPr>
          </a:lstStyle>
          <a:p>
            <a:pPr eaLnBrk="1" fontAlgn="auto" hangingPunct="1">
              <a:spcBef>
                <a:spcPts val="0"/>
              </a:spcBef>
              <a:spcAft>
                <a:spcPts val="0"/>
              </a:spcAft>
            </a:pPr>
            <a:fld id="{EC0A067F-9550-CB4C-8708-771183AD13DA}" type="slidenum">
              <a:rPr lang="sv-SE" sz="1800" smtClean="0">
                <a:solidFill>
                  <a:srgbClr val="5E95A7"/>
                </a:solidFill>
                <a:latin typeface="Arial" panose="020B0604020202020204"/>
              </a:rPr>
              <a:pPr eaLnBrk="1" fontAlgn="auto" hangingPunct="1">
                <a:spcBef>
                  <a:spcPts val="0"/>
                </a:spcBef>
                <a:spcAft>
                  <a:spcPts val="0"/>
                </a:spcAft>
              </a:pPr>
              <a:t>‹#›</a:t>
            </a:fld>
            <a:endParaRPr lang="sv-SE" sz="1800">
              <a:solidFill>
                <a:srgbClr val="5E95A7"/>
              </a:solidFill>
              <a:latin typeface="Arial" panose="020B0604020202020204"/>
            </a:endParaRPr>
          </a:p>
        </p:txBody>
      </p:sp>
      <p:sp>
        <p:nvSpPr>
          <p:cNvPr id="5" name="Platshållare för sidfot 4">
            <a:extLst>
              <a:ext uri="{FF2B5EF4-FFF2-40B4-BE49-F238E27FC236}">
                <a16:creationId xmlns:a16="http://schemas.microsoft.com/office/drawing/2014/main" id="{EA3CD42D-AE3A-9F42-8598-3ED54EA1BEB2}"/>
              </a:ext>
            </a:extLst>
          </p:cNvPr>
          <p:cNvSpPr>
            <a:spLocks noGrp="1"/>
          </p:cNvSpPr>
          <p:nvPr>
            <p:ph type="ftr" sz="quarter" idx="3"/>
          </p:nvPr>
        </p:nvSpPr>
        <p:spPr>
          <a:xfrm>
            <a:off x="4038600" y="603052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9607651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4053" r:id="rId34"/>
    <p:sldLayoutId id="2147484056" r:id="rId35"/>
    <p:sldLayoutId id="2147484060" r:id="rId36"/>
  </p:sldLayoutIdLst>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380990" indent="-380990" algn="l" defTabSz="914377"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17">
          <p15:clr>
            <a:srgbClr val="F26B43"/>
          </p15:clr>
        </p15:guide>
        <p15:guide id="2" pos="7151">
          <p15:clr>
            <a:srgbClr val="F26B43"/>
          </p15:clr>
        </p15:guide>
        <p15:guide id="3" pos="52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6.xml"/><Relationship Id="rId7" Type="http://schemas.openxmlformats.org/officeDocument/2006/relationships/image" Target="../media/image1.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2.jpe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8.xm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20.emf"/></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10.xml"/><Relationship Id="rId7" Type="http://schemas.openxmlformats.org/officeDocument/2006/relationships/oleObject" Target="../embeddings/oleObject4.bin"/><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26.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2.xml"/><Relationship Id="rId7" Type="http://schemas.openxmlformats.org/officeDocument/2006/relationships/image" Target="../media/image1.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47.jpeg"/><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20.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4.bin"/><Relationship Id="rId5" Type="http://schemas.openxmlformats.org/officeDocument/2006/relationships/notesSlide" Target="../notesSlides/notesSlide22.xml"/><Relationship Id="rId4"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1.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1524000" y="1495557"/>
            <a:ext cx="9144000" cy="2024636"/>
          </a:xfrm>
        </p:spPr>
        <p:txBody>
          <a:bodyPr lIns="91440" tIns="45720" rIns="91440" bIns="45720" anchor="b">
            <a:normAutofit/>
          </a:bodyPr>
          <a:lstStyle/>
          <a:p>
            <a:r>
              <a:rPr lang="sv-SE" dirty="0"/>
              <a:t>Framtidens hälsosystem</a:t>
            </a:r>
          </a:p>
        </p:txBody>
      </p:sp>
      <p:sp>
        <p:nvSpPr>
          <p:cNvPr id="4" name="Rubrik 1">
            <a:extLst>
              <a:ext uri="{FF2B5EF4-FFF2-40B4-BE49-F238E27FC236}">
                <a16:creationId xmlns:a16="http://schemas.microsoft.com/office/drawing/2014/main" id="{0244DAE1-91E0-8040-A215-0AA45B21DF0B}"/>
              </a:ext>
            </a:extLst>
          </p:cNvPr>
          <p:cNvSpPr txBox="1">
            <a:spLocks/>
          </p:cNvSpPr>
          <p:nvPr/>
        </p:nvSpPr>
        <p:spPr>
          <a:xfrm>
            <a:off x="1524000" y="3790509"/>
            <a:ext cx="9144000" cy="1655762"/>
          </a:xfrm>
          <a:prstGeom prst="rect">
            <a:avLst/>
          </a:prstGeom>
        </p:spPr>
        <p:txBody>
          <a:bodyPr vert="horz" lIns="91440" tIns="45720" rIns="91440" bIns="45720" rtlCol="0">
            <a:normAutofit/>
          </a:bodyPr>
          <a:lstStyle>
            <a:lvl1pPr algn="ctr"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defTabSz="914377">
              <a:lnSpc>
                <a:spcPct val="90000"/>
              </a:lnSpc>
              <a:spcBef>
                <a:spcPts val="1000"/>
              </a:spcBef>
              <a:buClr>
                <a:schemeClr val="accent1"/>
              </a:buClr>
            </a:pPr>
            <a:endParaRPr lang="sv-SE" sz="2400" kern="1200" dirty="0">
              <a:solidFill>
                <a:srgbClr val="3D9378"/>
              </a:solidFill>
              <a:latin typeface="+mn-lt"/>
              <a:ea typeface="+mn-ea"/>
              <a:cs typeface="+mn-cs"/>
            </a:endParaRPr>
          </a:p>
        </p:txBody>
      </p:sp>
      <p:sp>
        <p:nvSpPr>
          <p:cNvPr id="5" name="textruta 4">
            <a:extLst>
              <a:ext uri="{FF2B5EF4-FFF2-40B4-BE49-F238E27FC236}">
                <a16:creationId xmlns:a16="http://schemas.microsoft.com/office/drawing/2014/main" id="{1FE14642-8399-4F34-BF21-795923CC2600}"/>
              </a:ext>
            </a:extLst>
          </p:cNvPr>
          <p:cNvSpPr txBox="1"/>
          <p:nvPr/>
        </p:nvSpPr>
        <p:spPr>
          <a:xfrm>
            <a:off x="1653871" y="3844456"/>
            <a:ext cx="6106600" cy="830997"/>
          </a:xfrm>
          <a:prstGeom prst="rect">
            <a:avLst/>
          </a:prstGeom>
          <a:noFill/>
        </p:spPr>
        <p:txBody>
          <a:bodyPr wrap="square">
            <a:spAutoFit/>
          </a:bodyPr>
          <a:lstStyle/>
          <a:p>
            <a:r>
              <a:rPr lang="sv-SE" dirty="0"/>
              <a:t>Information till central samverkansgrupp sydost 18 februari 2022</a:t>
            </a:r>
          </a:p>
        </p:txBody>
      </p:sp>
    </p:spTree>
    <p:extLst>
      <p:ext uri="{BB962C8B-B14F-4D97-AF65-F5344CB8AC3E}">
        <p14:creationId xmlns:p14="http://schemas.microsoft.com/office/powerpoint/2010/main" val="377279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mark, utomhus, gata&#10;&#10;Automatiskt genererad beskrivning">
            <a:extLst>
              <a:ext uri="{FF2B5EF4-FFF2-40B4-BE49-F238E27FC236}">
                <a16:creationId xmlns:a16="http://schemas.microsoft.com/office/drawing/2014/main" id="{CDADFC37-3BE9-4A36-929C-B61521F8F4EB}"/>
              </a:ext>
            </a:extLst>
          </p:cNvPr>
          <p:cNvPicPr>
            <a:picLocks noChangeAspect="1"/>
          </p:cNvPicPr>
          <p:nvPr/>
        </p:nvPicPr>
        <p:blipFill rotWithShape="1">
          <a:blip r:embed="rId6">
            <a:extLst>
              <a:ext uri="{28A0092B-C50C-407E-A947-70E740481C1C}">
                <a14:useLocalDpi xmlns:a14="http://schemas.microsoft.com/office/drawing/2010/main" val="0"/>
              </a:ext>
            </a:extLst>
          </a:blip>
          <a:srcRect r="9945"/>
          <a:stretch/>
        </p:blipFill>
        <p:spPr>
          <a:xfrm>
            <a:off x="2560410" y="0"/>
            <a:ext cx="9575150" cy="6660525"/>
          </a:xfrm>
          <a:prstGeom prst="rect">
            <a:avLst/>
          </a:prstGeom>
        </p:spPr>
      </p:pic>
      <p:sp>
        <p:nvSpPr>
          <p:cNvPr id="13" name="Rektangel 12">
            <a:extLst>
              <a:ext uri="{FF2B5EF4-FFF2-40B4-BE49-F238E27FC236}">
                <a16:creationId xmlns:a16="http://schemas.microsoft.com/office/drawing/2014/main" id="{F53E7299-C27A-9D41-8E21-EBE622CEFDE4}"/>
              </a:ext>
            </a:extLst>
          </p:cNvPr>
          <p:cNvSpPr/>
          <p:nvPr/>
        </p:nvSpPr>
        <p:spPr bwMode="auto">
          <a:xfrm rot="10800000">
            <a:off x="2553854" y="0"/>
            <a:ext cx="3744416" cy="6858000"/>
          </a:xfrm>
          <a:prstGeom prst="rect">
            <a:avLst/>
          </a:prstGeom>
          <a:gradFill>
            <a:gsLst>
              <a:gs pos="13000">
                <a:schemeClr val="bg1"/>
              </a:gs>
              <a:gs pos="100000">
                <a:schemeClr val="bg1">
                  <a:alpha val="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18" name="Rectangle 16">
            <a:extLst>
              <a:ext uri="{FF2B5EF4-FFF2-40B4-BE49-F238E27FC236}">
                <a16:creationId xmlns:a16="http://schemas.microsoft.com/office/drawing/2014/main" id="{3442D9EB-CEB4-41ED-B191-EB0F8AEF62AE}"/>
              </a:ext>
            </a:extLst>
          </p:cNvPr>
          <p:cNvSpPr/>
          <p:nvPr/>
        </p:nvSpPr>
        <p:spPr>
          <a:xfrm>
            <a:off x="-17402" y="-44548"/>
            <a:ext cx="6431281" cy="666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0" name="Bildobjekt 5">
            <a:extLst>
              <a:ext uri="{FF2B5EF4-FFF2-40B4-BE49-F238E27FC236}">
                <a16:creationId xmlns:a16="http://schemas.microsoft.com/office/drawing/2014/main" id="{96FA5660-0487-3947-B1A8-DECC04FC4C5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l="2496" t="2553"/>
          <a:stretch>
            <a:fillRect/>
          </a:stretch>
        </p:blipFill>
        <p:spPr bwMode="auto">
          <a:xfrm>
            <a:off x="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a:extLst>
              <a:ext uri="{FF2B5EF4-FFF2-40B4-BE49-F238E27FC236}">
                <a16:creationId xmlns:a16="http://schemas.microsoft.com/office/drawing/2014/main" id="{EA91995F-75F5-4FFF-AC97-94770B47E4E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31" name="think-cell Slide" r:id="rId8" imgW="347" imgH="348" progId="TCLayout.ActiveDocument.1">
                  <p:embed/>
                </p:oleObj>
              </mc:Choice>
              <mc:Fallback>
                <p:oleObj name="think-cell Slide" r:id="rId8" imgW="347" imgH="348" progId="TCLayout.ActiveDocument.1">
                  <p:embed/>
                  <p:pic>
                    <p:nvPicPr>
                      <p:cNvPr id="5" name="Object 4" hidden="1">
                        <a:extLst>
                          <a:ext uri="{FF2B5EF4-FFF2-40B4-BE49-F238E27FC236}">
                            <a16:creationId xmlns:a16="http://schemas.microsoft.com/office/drawing/2014/main" id="{EA91995F-75F5-4FFF-AC97-94770B47E4E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E041054-EDDE-4E0D-BEDF-36B9A2CF78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a:latin typeface="Segoe UI Semibold" panose="020B0702040204020203" pitchFamily="34" charset="0"/>
              <a:ea typeface="+mj-ea"/>
              <a:cs typeface="Segoe UI Semibold" panose="020B0702040204020203" pitchFamily="34" charset="0"/>
              <a:sym typeface="Segoe UI Semibold" panose="020B0702040204020203" pitchFamily="34" charset="0"/>
            </a:endParaRPr>
          </a:p>
        </p:txBody>
      </p:sp>
      <p:sp>
        <p:nvSpPr>
          <p:cNvPr id="14" name="Title 1">
            <a:extLst>
              <a:ext uri="{FF2B5EF4-FFF2-40B4-BE49-F238E27FC236}">
                <a16:creationId xmlns:a16="http://schemas.microsoft.com/office/drawing/2014/main" id="{CAFCED7A-6DB7-44BD-92C2-BA045827C881}"/>
              </a:ext>
            </a:extLst>
          </p:cNvPr>
          <p:cNvSpPr txBox="1">
            <a:spLocks/>
          </p:cNvSpPr>
          <p:nvPr/>
        </p:nvSpPr>
        <p:spPr>
          <a:xfrm>
            <a:off x="529851" y="205642"/>
            <a:ext cx="98900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70A8"/>
                </a:solidFill>
                <a:latin typeface="Segoe UI Semibold" panose="020B0702040204020203" pitchFamily="34" charset="0"/>
                <a:ea typeface="+mj-ea"/>
                <a:cs typeface="Segoe UI Semibold" panose="020B0702040204020203" pitchFamily="34" charset="0"/>
              </a:defRPr>
            </a:lvl1pPr>
          </a:lstStyle>
          <a:p>
            <a:endParaRPr lang="aa-ET">
              <a:solidFill>
                <a:srgbClr val="0074B0"/>
              </a:solidFill>
            </a:endParaRPr>
          </a:p>
        </p:txBody>
      </p:sp>
      <p:sp>
        <p:nvSpPr>
          <p:cNvPr id="6" name="Title 5">
            <a:extLst>
              <a:ext uri="{FF2B5EF4-FFF2-40B4-BE49-F238E27FC236}">
                <a16:creationId xmlns:a16="http://schemas.microsoft.com/office/drawing/2014/main" id="{BE65D5E0-7767-4A42-8192-62A32981600C}"/>
              </a:ext>
            </a:extLst>
          </p:cNvPr>
          <p:cNvSpPr>
            <a:spLocks noGrp="1"/>
          </p:cNvSpPr>
          <p:nvPr>
            <p:ph type="title"/>
          </p:nvPr>
        </p:nvSpPr>
        <p:spPr>
          <a:xfrm>
            <a:off x="838200" y="556515"/>
            <a:ext cx="5165993" cy="1325563"/>
          </a:xfrm>
        </p:spPr>
        <p:txBody>
          <a:bodyPr vert="horz">
            <a:normAutofit/>
          </a:bodyPr>
          <a:lstStyle/>
          <a:p>
            <a:r>
              <a:rPr lang="en-US" sz="3600" err="1">
                <a:solidFill>
                  <a:schemeClr val="accent3"/>
                </a:solidFill>
              </a:rPr>
              <a:t>Varför</a:t>
            </a:r>
            <a:r>
              <a:rPr lang="en-US" sz="3600">
                <a:solidFill>
                  <a:schemeClr val="accent3"/>
                </a:solidFill>
              </a:rPr>
              <a:t> behöver vi vara i rörelse?</a:t>
            </a:r>
            <a:endParaRPr lang="aa-ET" sz="3600">
              <a:solidFill>
                <a:schemeClr val="accent3"/>
              </a:solidFill>
            </a:endParaRPr>
          </a:p>
        </p:txBody>
      </p:sp>
      <p:cxnSp>
        <p:nvCxnSpPr>
          <p:cNvPr id="16" name="Rak 15">
            <a:extLst>
              <a:ext uri="{FF2B5EF4-FFF2-40B4-BE49-F238E27FC236}">
                <a16:creationId xmlns:a16="http://schemas.microsoft.com/office/drawing/2014/main" id="{BA44D94D-6B14-6943-A9FE-82C1234A17DB}"/>
              </a:ext>
            </a:extLst>
          </p:cNvPr>
          <p:cNvCxnSpPr/>
          <p:nvPr/>
        </p:nvCxnSpPr>
        <p:spPr bwMode="auto">
          <a:xfrm>
            <a:off x="937350" y="1931286"/>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ruta 2">
            <a:extLst>
              <a:ext uri="{FF2B5EF4-FFF2-40B4-BE49-F238E27FC236}">
                <a16:creationId xmlns:a16="http://schemas.microsoft.com/office/drawing/2014/main" id="{B05A71A3-5DD5-44A5-BF34-0262A6DF0015}"/>
              </a:ext>
            </a:extLst>
          </p:cNvPr>
          <p:cNvSpPr txBox="1"/>
          <p:nvPr/>
        </p:nvSpPr>
        <p:spPr>
          <a:xfrm>
            <a:off x="6562900" y="328991"/>
            <a:ext cx="3515622" cy="707886"/>
          </a:xfrm>
          <a:prstGeom prst="rect">
            <a:avLst/>
          </a:prstGeom>
          <a:solidFill>
            <a:schemeClr val="accent3"/>
          </a:solidFill>
        </p:spPr>
        <p:txBody>
          <a:bodyPr wrap="square" rtlCol="0">
            <a:spAutoFit/>
          </a:bodyPr>
          <a:lstStyle/>
          <a:p>
            <a:r>
              <a:rPr lang="sv-SE" sz="2000" b="1">
                <a:solidFill>
                  <a:schemeClr val="accent5"/>
                </a:solidFill>
              </a:rPr>
              <a:t>Vi blir fler, vi lever längre och vi botar fler sjukdomar.</a:t>
            </a:r>
          </a:p>
        </p:txBody>
      </p:sp>
      <p:sp>
        <p:nvSpPr>
          <p:cNvPr id="19" name="textruta 18">
            <a:extLst>
              <a:ext uri="{FF2B5EF4-FFF2-40B4-BE49-F238E27FC236}">
                <a16:creationId xmlns:a16="http://schemas.microsoft.com/office/drawing/2014/main" id="{FAD433CF-E835-4FAF-8447-61468F064C4A}"/>
              </a:ext>
            </a:extLst>
          </p:cNvPr>
          <p:cNvSpPr txBox="1"/>
          <p:nvPr/>
        </p:nvSpPr>
        <p:spPr>
          <a:xfrm>
            <a:off x="8967732" y="1182446"/>
            <a:ext cx="2796603" cy="1015663"/>
          </a:xfrm>
          <a:prstGeom prst="rect">
            <a:avLst/>
          </a:prstGeom>
          <a:solidFill>
            <a:schemeClr val="accent3"/>
          </a:solidFill>
        </p:spPr>
        <p:txBody>
          <a:bodyPr wrap="square" rtlCol="0">
            <a:spAutoFit/>
          </a:bodyPr>
          <a:lstStyle/>
          <a:p>
            <a:r>
              <a:rPr lang="sv-SE" sz="2000" b="1">
                <a:solidFill>
                  <a:schemeClr val="accent5"/>
                </a:solidFill>
              </a:rPr>
              <a:t>Fler efterfrågar vård- och hälsotjänster på ett annat sätt</a:t>
            </a:r>
          </a:p>
        </p:txBody>
      </p:sp>
      <p:sp>
        <p:nvSpPr>
          <p:cNvPr id="21" name="textruta 20">
            <a:extLst>
              <a:ext uri="{FF2B5EF4-FFF2-40B4-BE49-F238E27FC236}">
                <a16:creationId xmlns:a16="http://schemas.microsoft.com/office/drawing/2014/main" id="{021CACC4-D11D-4A21-BAEA-C5903B243EC4}"/>
              </a:ext>
            </a:extLst>
          </p:cNvPr>
          <p:cNvSpPr txBox="1"/>
          <p:nvPr/>
        </p:nvSpPr>
        <p:spPr>
          <a:xfrm>
            <a:off x="6580485" y="1547507"/>
            <a:ext cx="2194417" cy="707886"/>
          </a:xfrm>
          <a:prstGeom prst="rect">
            <a:avLst/>
          </a:prstGeom>
          <a:solidFill>
            <a:schemeClr val="accent3"/>
          </a:solidFill>
        </p:spPr>
        <p:txBody>
          <a:bodyPr wrap="square" rtlCol="0">
            <a:spAutoFit/>
          </a:bodyPr>
          <a:lstStyle/>
          <a:p>
            <a:r>
              <a:rPr lang="sv-SE" sz="2000" b="1">
                <a:solidFill>
                  <a:schemeClr val="accent5"/>
                </a:solidFill>
              </a:rPr>
              <a:t>Dagens system är komplicerat.</a:t>
            </a:r>
          </a:p>
        </p:txBody>
      </p:sp>
      <p:sp>
        <p:nvSpPr>
          <p:cNvPr id="2" name="Platshållare för innehåll 1">
            <a:extLst>
              <a:ext uri="{FF2B5EF4-FFF2-40B4-BE49-F238E27FC236}">
                <a16:creationId xmlns:a16="http://schemas.microsoft.com/office/drawing/2014/main" id="{45260BFD-D5D5-FA46-835F-664AF23EE9F3}"/>
              </a:ext>
            </a:extLst>
          </p:cNvPr>
          <p:cNvSpPr>
            <a:spLocks noGrp="1"/>
          </p:cNvSpPr>
          <p:nvPr>
            <p:ph idx="1"/>
          </p:nvPr>
        </p:nvSpPr>
        <p:spPr>
          <a:xfrm>
            <a:off x="838201" y="2314916"/>
            <a:ext cx="4942113" cy="1834911"/>
          </a:xfrm>
        </p:spPr>
        <p:txBody>
          <a:bodyPr>
            <a:normAutofit/>
          </a:bodyPr>
          <a:lstStyle/>
          <a:p>
            <a:pPr marL="0" indent="0">
              <a:buFontTx/>
              <a:buNone/>
            </a:pPr>
            <a:r>
              <a:rPr lang="sv-SE"/>
              <a:t>Vi måste anpassa hälsosystemet till den värld vi lever i. </a:t>
            </a:r>
          </a:p>
          <a:p>
            <a:pPr marL="0" indent="0">
              <a:buFontTx/>
              <a:buNone/>
            </a:pPr>
            <a:r>
              <a:rPr lang="sv-SE"/>
              <a:t>Vi behöver ett mer modernt hälsosystem där alla aktörer samspelar. </a:t>
            </a:r>
          </a:p>
          <a:p>
            <a:pPr marL="0" indent="0">
              <a:lnSpc>
                <a:spcPct val="110000"/>
              </a:lnSpc>
              <a:buNone/>
            </a:pPr>
            <a:endParaRPr lang="en-GB" sz="2000"/>
          </a:p>
        </p:txBody>
      </p:sp>
      <p:sp>
        <p:nvSpPr>
          <p:cNvPr id="22" name="textruta 21">
            <a:extLst>
              <a:ext uri="{FF2B5EF4-FFF2-40B4-BE49-F238E27FC236}">
                <a16:creationId xmlns:a16="http://schemas.microsoft.com/office/drawing/2014/main" id="{14DDF2D7-673E-4C58-BFEB-DF3328B651CC}"/>
              </a:ext>
            </a:extLst>
          </p:cNvPr>
          <p:cNvSpPr txBox="1"/>
          <p:nvPr/>
        </p:nvSpPr>
        <p:spPr>
          <a:xfrm>
            <a:off x="9089607" y="3285714"/>
            <a:ext cx="2674728" cy="1323439"/>
          </a:xfrm>
          <a:prstGeom prst="rect">
            <a:avLst/>
          </a:prstGeom>
          <a:solidFill>
            <a:schemeClr val="accent3"/>
          </a:solidFill>
        </p:spPr>
        <p:txBody>
          <a:bodyPr wrap="square" lIns="91440" tIns="45720" rIns="91440" bIns="45720" rtlCol="0" anchor="t">
            <a:spAutoFit/>
          </a:bodyPr>
          <a:lstStyle/>
          <a:p>
            <a:r>
              <a:rPr lang="sv-SE" sz="2000" b="1">
                <a:solidFill>
                  <a:schemeClr val="accent5"/>
                </a:solidFill>
                <a:latin typeface="Arial"/>
                <a:ea typeface="ヒラギノ角ゴ Pro W3"/>
                <a:cs typeface="Arial"/>
              </a:rPr>
              <a:t>Vi behöver göra mer för att förebygga sjukdom och främja hälsa.</a:t>
            </a:r>
          </a:p>
        </p:txBody>
      </p:sp>
      <p:sp>
        <p:nvSpPr>
          <p:cNvPr id="23" name="textruta 22">
            <a:extLst>
              <a:ext uri="{FF2B5EF4-FFF2-40B4-BE49-F238E27FC236}">
                <a16:creationId xmlns:a16="http://schemas.microsoft.com/office/drawing/2014/main" id="{8F2F3BF1-C9B5-48C1-A662-48572FB5FBA7}"/>
              </a:ext>
            </a:extLst>
          </p:cNvPr>
          <p:cNvSpPr txBox="1"/>
          <p:nvPr/>
        </p:nvSpPr>
        <p:spPr>
          <a:xfrm>
            <a:off x="6663188" y="4766172"/>
            <a:ext cx="3180057" cy="707886"/>
          </a:xfrm>
          <a:prstGeom prst="rect">
            <a:avLst/>
          </a:prstGeom>
          <a:solidFill>
            <a:schemeClr val="accent3"/>
          </a:solidFill>
        </p:spPr>
        <p:txBody>
          <a:bodyPr wrap="square" rtlCol="0">
            <a:spAutoFit/>
          </a:bodyPr>
          <a:lstStyle/>
          <a:p>
            <a:r>
              <a:rPr lang="sv-SE" sz="2000" b="1">
                <a:solidFill>
                  <a:schemeClr val="accent5"/>
                </a:solidFill>
              </a:rPr>
              <a:t>Vi behöver bli bättre på att utgå från individen.</a:t>
            </a:r>
          </a:p>
        </p:txBody>
      </p:sp>
      <p:sp>
        <p:nvSpPr>
          <p:cNvPr id="24" name="textruta 23">
            <a:extLst>
              <a:ext uri="{FF2B5EF4-FFF2-40B4-BE49-F238E27FC236}">
                <a16:creationId xmlns:a16="http://schemas.microsoft.com/office/drawing/2014/main" id="{8A247603-2A1B-48A7-B1B1-41D0CD299C35}"/>
              </a:ext>
            </a:extLst>
          </p:cNvPr>
          <p:cNvSpPr txBox="1"/>
          <p:nvPr/>
        </p:nvSpPr>
        <p:spPr>
          <a:xfrm>
            <a:off x="7163415" y="5630168"/>
            <a:ext cx="2852559" cy="707886"/>
          </a:xfrm>
          <a:prstGeom prst="rect">
            <a:avLst/>
          </a:prstGeom>
          <a:solidFill>
            <a:schemeClr val="accent3"/>
          </a:solidFill>
        </p:spPr>
        <p:txBody>
          <a:bodyPr wrap="square" rtlCol="0">
            <a:spAutoFit/>
          </a:bodyPr>
          <a:lstStyle/>
          <a:p>
            <a:r>
              <a:rPr lang="sv-SE" sz="2000" b="1">
                <a:solidFill>
                  <a:schemeClr val="accent5"/>
                </a:solidFill>
              </a:rPr>
              <a:t>Digitaliseringen ger nya möjligheter.</a:t>
            </a:r>
          </a:p>
        </p:txBody>
      </p:sp>
      <p:sp>
        <p:nvSpPr>
          <p:cNvPr id="27" name="textruta 26">
            <a:extLst>
              <a:ext uri="{FF2B5EF4-FFF2-40B4-BE49-F238E27FC236}">
                <a16:creationId xmlns:a16="http://schemas.microsoft.com/office/drawing/2014/main" id="{E3D7FF23-B341-457F-99C1-200C3856C66B}"/>
              </a:ext>
            </a:extLst>
          </p:cNvPr>
          <p:cNvSpPr txBox="1"/>
          <p:nvPr/>
        </p:nvSpPr>
        <p:spPr>
          <a:xfrm>
            <a:off x="7003206" y="2488253"/>
            <a:ext cx="2500019" cy="707886"/>
          </a:xfrm>
          <a:prstGeom prst="rect">
            <a:avLst/>
          </a:prstGeom>
          <a:solidFill>
            <a:schemeClr val="accent3"/>
          </a:solidFill>
        </p:spPr>
        <p:txBody>
          <a:bodyPr wrap="square" rtlCol="0">
            <a:spAutoFit/>
          </a:bodyPr>
          <a:lstStyle/>
          <a:p>
            <a:r>
              <a:rPr lang="sv-SE" sz="2000" b="1">
                <a:solidFill>
                  <a:schemeClr val="accent5"/>
                </a:solidFill>
              </a:rPr>
              <a:t>Hälsan är ojämlikt fördelad  idag.</a:t>
            </a:r>
          </a:p>
        </p:txBody>
      </p:sp>
      <p:sp>
        <p:nvSpPr>
          <p:cNvPr id="25" name="textruta 24">
            <a:extLst>
              <a:ext uri="{FF2B5EF4-FFF2-40B4-BE49-F238E27FC236}">
                <a16:creationId xmlns:a16="http://schemas.microsoft.com/office/drawing/2014/main" id="{BA2669C8-C251-4822-9B8E-0D5F41A16AF1}"/>
              </a:ext>
            </a:extLst>
          </p:cNvPr>
          <p:cNvSpPr txBox="1"/>
          <p:nvPr/>
        </p:nvSpPr>
        <p:spPr>
          <a:xfrm>
            <a:off x="6618515" y="3429000"/>
            <a:ext cx="2395695" cy="1015663"/>
          </a:xfrm>
          <a:prstGeom prst="rect">
            <a:avLst/>
          </a:prstGeom>
          <a:solidFill>
            <a:schemeClr val="accent3"/>
          </a:solidFill>
        </p:spPr>
        <p:txBody>
          <a:bodyPr wrap="square" rtlCol="0">
            <a:spAutoFit/>
          </a:bodyPr>
          <a:lstStyle/>
          <a:p>
            <a:r>
              <a:rPr lang="sv-SE" sz="2000" b="1">
                <a:solidFill>
                  <a:schemeClr val="accent5"/>
                </a:solidFill>
              </a:rPr>
              <a:t>För att se till att ha rätt kompetens och räcka till.</a:t>
            </a:r>
          </a:p>
        </p:txBody>
      </p:sp>
    </p:spTree>
    <p:extLst>
      <p:ext uri="{BB962C8B-B14F-4D97-AF65-F5344CB8AC3E}">
        <p14:creationId xmlns:p14="http://schemas.microsoft.com/office/powerpoint/2010/main" val="32235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P spid="22" grpId="0" animBg="1"/>
      <p:bldP spid="23" grpId="0" animBg="1"/>
      <p:bldP spid="24" grpId="0" animBg="1"/>
      <p:bldP spid="27"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person, vägg, arm&#10;&#10;Automatiskt genererad beskrivning">
            <a:extLst>
              <a:ext uri="{FF2B5EF4-FFF2-40B4-BE49-F238E27FC236}">
                <a16:creationId xmlns:a16="http://schemas.microsoft.com/office/drawing/2014/main" id="{3E80AFCE-84AC-4E50-B38F-6FA80CB6E74C}"/>
              </a:ext>
            </a:extLst>
          </p:cNvPr>
          <p:cNvPicPr>
            <a:picLocks noChangeAspect="1"/>
          </p:cNvPicPr>
          <p:nvPr/>
        </p:nvPicPr>
        <p:blipFill rotWithShape="1">
          <a:blip r:embed="rId3">
            <a:extLst>
              <a:ext uri="{28A0092B-C50C-407E-A947-70E740481C1C}">
                <a14:useLocalDpi xmlns:a14="http://schemas.microsoft.com/office/drawing/2010/main" val="0"/>
              </a:ext>
            </a:extLst>
          </a:blip>
          <a:srcRect r="15870"/>
          <a:stretch/>
        </p:blipFill>
        <p:spPr>
          <a:xfrm>
            <a:off x="3589657" y="0"/>
            <a:ext cx="8320494" cy="6591016"/>
          </a:xfrm>
          <a:prstGeom prst="rect">
            <a:avLst/>
          </a:prstGeom>
        </p:spPr>
      </p:pic>
      <p:pic>
        <p:nvPicPr>
          <p:cNvPr id="8" name="Bildobjekt 5">
            <a:extLst>
              <a:ext uri="{FF2B5EF4-FFF2-40B4-BE49-F238E27FC236}">
                <a16:creationId xmlns:a16="http://schemas.microsoft.com/office/drawing/2014/main" id="{2AD75C7F-FA7B-B543-BEE2-EA7097AB563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2496" t="2553"/>
          <a:stretch>
            <a:fillRect/>
          </a:stretch>
        </p:blipFill>
        <p:spPr bwMode="auto">
          <a:xfrm>
            <a:off x="-14642"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a:extLst>
              <a:ext uri="{FF2B5EF4-FFF2-40B4-BE49-F238E27FC236}">
                <a16:creationId xmlns:a16="http://schemas.microsoft.com/office/drawing/2014/main" id="{9BAE95B7-E046-F044-B3CD-964D18921949}"/>
              </a:ext>
            </a:extLst>
          </p:cNvPr>
          <p:cNvSpPr/>
          <p:nvPr/>
        </p:nvSpPr>
        <p:spPr bwMode="auto">
          <a:xfrm rot="10800000">
            <a:off x="2613112" y="0"/>
            <a:ext cx="3744416" cy="6858000"/>
          </a:xfrm>
          <a:prstGeom prst="rect">
            <a:avLst/>
          </a:prstGeom>
          <a:gradFill>
            <a:gsLst>
              <a:gs pos="13000">
                <a:schemeClr val="bg1"/>
              </a:gs>
              <a:gs pos="100000">
                <a:schemeClr val="bg1">
                  <a:alpha val="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1" name="Rectangle 16">
            <a:extLst>
              <a:ext uri="{FF2B5EF4-FFF2-40B4-BE49-F238E27FC236}">
                <a16:creationId xmlns:a16="http://schemas.microsoft.com/office/drawing/2014/main" id="{7D19B669-90A7-F44A-BF10-3D734D0BD822}"/>
              </a:ext>
            </a:extLst>
          </p:cNvPr>
          <p:cNvSpPr/>
          <p:nvPr/>
        </p:nvSpPr>
        <p:spPr>
          <a:xfrm>
            <a:off x="-11152" y="0"/>
            <a:ext cx="6357529" cy="65479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 name="Rubrik 1">
            <a:extLst>
              <a:ext uri="{FF2B5EF4-FFF2-40B4-BE49-F238E27FC236}">
                <a16:creationId xmlns:a16="http://schemas.microsoft.com/office/drawing/2014/main" id="{98A80FFA-2FCE-4DAC-AACA-311A1485E0C0}"/>
              </a:ext>
            </a:extLst>
          </p:cNvPr>
          <p:cNvSpPr>
            <a:spLocks noGrp="1"/>
          </p:cNvSpPr>
          <p:nvPr>
            <p:ph type="title"/>
          </p:nvPr>
        </p:nvSpPr>
        <p:spPr>
          <a:xfrm>
            <a:off x="746369" y="1646242"/>
            <a:ext cx="5430398" cy="1325563"/>
          </a:xfrm>
          <a:noFill/>
        </p:spPr>
        <p:txBody>
          <a:bodyPr>
            <a:normAutofit fontScale="90000"/>
          </a:bodyPr>
          <a:lstStyle/>
          <a:p>
            <a:r>
              <a:rPr lang="sv-SE" sz="2700" b="0" i="1">
                <a:solidFill>
                  <a:schemeClr val="accent3"/>
                </a:solidFill>
              </a:rPr>
              <a:t>Framtidens hälsosystem är:</a:t>
            </a:r>
            <a:br>
              <a:rPr lang="sv-SE" sz="2700" b="0" i="1">
                <a:solidFill>
                  <a:schemeClr val="accent3"/>
                </a:solidFill>
              </a:rPr>
            </a:br>
            <a:br>
              <a:rPr lang="sv-SE" sz="2700" b="0" i="1">
                <a:solidFill>
                  <a:schemeClr val="accent3"/>
                </a:solidFill>
              </a:rPr>
            </a:br>
            <a:r>
              <a:rPr lang="sv-SE" sz="4200">
                <a:solidFill>
                  <a:schemeClr val="accent3"/>
                </a:solidFill>
              </a:rPr>
              <a:t>En rörelse för bättre  hälsa i Skåne</a:t>
            </a:r>
          </a:p>
        </p:txBody>
      </p:sp>
      <p:sp>
        <p:nvSpPr>
          <p:cNvPr id="9" name="textruta 8">
            <a:extLst>
              <a:ext uri="{FF2B5EF4-FFF2-40B4-BE49-F238E27FC236}">
                <a16:creationId xmlns:a16="http://schemas.microsoft.com/office/drawing/2014/main" id="{B8AF9017-0744-C642-A97A-930F26306C9D}"/>
              </a:ext>
            </a:extLst>
          </p:cNvPr>
          <p:cNvSpPr txBox="1"/>
          <p:nvPr/>
        </p:nvSpPr>
        <p:spPr>
          <a:xfrm>
            <a:off x="7315200" y="-741680"/>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cxnSp>
        <p:nvCxnSpPr>
          <p:cNvPr id="13" name="Rak 12">
            <a:extLst>
              <a:ext uri="{FF2B5EF4-FFF2-40B4-BE49-F238E27FC236}">
                <a16:creationId xmlns:a16="http://schemas.microsoft.com/office/drawing/2014/main" id="{7B45DCF3-18D6-C74B-99F0-2B0ED40802BE}"/>
              </a:ext>
            </a:extLst>
          </p:cNvPr>
          <p:cNvCxnSpPr/>
          <p:nvPr/>
        </p:nvCxnSpPr>
        <p:spPr bwMode="auto">
          <a:xfrm>
            <a:off x="756589" y="1878122"/>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9997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8DBE15D0-4E56-C24A-BE73-760E40DE54B4}"/>
              </a:ext>
            </a:extLst>
          </p:cNvPr>
          <p:cNvSpPr>
            <a:spLocks noGrp="1"/>
          </p:cNvSpPr>
          <p:nvPr>
            <p:ph type="title"/>
          </p:nvPr>
        </p:nvSpPr>
        <p:spPr>
          <a:xfrm>
            <a:off x="838200" y="1773814"/>
            <a:ext cx="10515600" cy="695325"/>
          </a:xfrm>
        </p:spPr>
        <p:txBody>
          <a:bodyPr anchor="t">
            <a:normAutofit/>
          </a:bodyPr>
          <a:lstStyle/>
          <a:p>
            <a:pPr lvl="0"/>
            <a:r>
              <a:rPr lang="sv-SE" sz="3600">
                <a:latin typeface="Arial" charset="0"/>
                <a:ea typeface="ヒラギノ角ゴ Pro W3" pitchFamily="1" charset="-128"/>
              </a:rPr>
              <a:t>En rörelse för bättre hälsa i Skåne </a:t>
            </a:r>
          </a:p>
        </p:txBody>
      </p:sp>
      <p:sp>
        <p:nvSpPr>
          <p:cNvPr id="2" name="Platshållare för text 1">
            <a:extLst>
              <a:ext uri="{FF2B5EF4-FFF2-40B4-BE49-F238E27FC236}">
                <a16:creationId xmlns:a16="http://schemas.microsoft.com/office/drawing/2014/main" id="{90130D45-97E2-7246-9208-675E5317F3DB}"/>
              </a:ext>
            </a:extLst>
          </p:cNvPr>
          <p:cNvSpPr>
            <a:spLocks noGrp="1"/>
          </p:cNvSpPr>
          <p:nvPr>
            <p:ph type="body" sz="quarter" idx="10"/>
          </p:nvPr>
        </p:nvSpPr>
        <p:spPr>
          <a:xfrm>
            <a:off x="838200" y="319718"/>
            <a:ext cx="10515598" cy="308243"/>
          </a:xfrm>
        </p:spPr>
        <p:txBody>
          <a:bodyPr/>
          <a:lstStyle/>
          <a:p>
            <a:pPr lvl="0"/>
            <a:r>
              <a:rPr lang="sv-SE">
                <a:solidFill>
                  <a:schemeClr val="accent3"/>
                </a:solidFill>
                <a:latin typeface="Arial" charset="0"/>
                <a:ea typeface="ヒラギノ角ゴ Pro W3" pitchFamily="1" charset="-128"/>
              </a:rPr>
              <a:t>FRAMTIDENS HÄLSOSYSTEM – DEN KORTA FÖRKLARINGEN</a:t>
            </a:r>
          </a:p>
        </p:txBody>
      </p:sp>
      <p:sp>
        <p:nvSpPr>
          <p:cNvPr id="9" name="Platshållare för innehåll 8">
            <a:extLst>
              <a:ext uri="{FF2B5EF4-FFF2-40B4-BE49-F238E27FC236}">
                <a16:creationId xmlns:a16="http://schemas.microsoft.com/office/drawing/2014/main" id="{6DCBFF6A-1102-044B-B685-BC23FA10E798}"/>
              </a:ext>
            </a:extLst>
          </p:cNvPr>
          <p:cNvSpPr>
            <a:spLocks noGrp="1"/>
          </p:cNvSpPr>
          <p:nvPr>
            <p:ph idx="11"/>
          </p:nvPr>
        </p:nvSpPr>
        <p:spPr>
          <a:xfrm>
            <a:off x="838200" y="2856135"/>
            <a:ext cx="10076728" cy="2920714"/>
          </a:xfrm>
        </p:spPr>
        <p:txBody>
          <a:bodyPr/>
          <a:lstStyle/>
          <a:p>
            <a:pPr marL="0" indent="0">
              <a:buNone/>
            </a:pPr>
            <a:r>
              <a:rPr lang="sv-SE" sz="2000">
                <a:effectLst/>
                <a:latin typeface="Arial" panose="020B0604020202020204" pitchFamily="34" charset="0"/>
                <a:ea typeface="Calibri" panose="020F0502020204030204" pitchFamily="34" charset="0"/>
              </a:rPr>
              <a:t>Världen förändras och vi måste förhålla oss till hälsa och vård på ett nytt sätt. Det gör vi genom att bli mer hälsofrämjande, göra det lättare att bidra till sin egen hälsa och ta vården närmare invånarna.</a:t>
            </a:r>
            <a:endParaRPr lang="sv-SE" sz="2000">
              <a:effectLst/>
              <a:latin typeface="Calibri" panose="020F0502020204030204" pitchFamily="34" charset="0"/>
              <a:ea typeface="Calibri" panose="020F0502020204030204" pitchFamily="34" charset="0"/>
            </a:endParaRPr>
          </a:p>
          <a:p>
            <a:pPr marL="0" indent="0">
              <a:buNone/>
            </a:pPr>
            <a:r>
              <a:rPr lang="sv-SE" sz="2000">
                <a:effectLst/>
                <a:latin typeface="Arial" panose="020B0604020202020204" pitchFamily="34" charset="0"/>
                <a:ea typeface="Calibri" panose="020F0502020204030204" pitchFamily="34" charset="0"/>
              </a:rPr>
              <a:t>Tillsammans kan vi bidra till bättre hälsa för fler. Därför organiserar vi hälsosystemet utifrån människors behov och berättelser. Det är ett arbete utan någon tydlig början eller något tydligt slut. En ständigt pågående rörelse för bättre hälsa i Skåne.</a:t>
            </a:r>
            <a:endParaRPr lang="sv-SE" sz="2000">
              <a:effectLst/>
              <a:latin typeface="Calibri" panose="020F0502020204030204" pitchFamily="34" charset="0"/>
              <a:ea typeface="Calibri" panose="020F0502020204030204" pitchFamily="34" charset="0"/>
            </a:endParaRPr>
          </a:p>
          <a:p>
            <a:pPr marL="0" indent="0">
              <a:buNone/>
            </a:pPr>
            <a:endParaRPr lang="sv-SE"/>
          </a:p>
        </p:txBody>
      </p:sp>
      <p:cxnSp>
        <p:nvCxnSpPr>
          <p:cNvPr id="6" name="Rak 5">
            <a:extLst>
              <a:ext uri="{FF2B5EF4-FFF2-40B4-BE49-F238E27FC236}">
                <a16:creationId xmlns:a16="http://schemas.microsoft.com/office/drawing/2014/main" id="{CC0FC43F-47B1-164D-9A94-715988BB6C81}"/>
              </a:ext>
            </a:extLst>
          </p:cNvPr>
          <p:cNvCxnSpPr/>
          <p:nvPr/>
        </p:nvCxnSpPr>
        <p:spPr bwMode="auto">
          <a:xfrm>
            <a:off x="948925" y="266282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49031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3601994" y="2559721"/>
            <a:ext cx="4988011" cy="869279"/>
          </a:xfrm>
        </p:spPr>
        <p:txBody>
          <a:bodyPr lIns="91440" tIns="45720" rIns="91440" bIns="45720" anchor="b">
            <a:noAutofit/>
          </a:bodyPr>
          <a:lstStyle/>
          <a:p>
            <a:r>
              <a:rPr lang="sv-SE"/>
              <a:t>Vart ska vi?</a:t>
            </a:r>
          </a:p>
        </p:txBody>
      </p:sp>
    </p:spTree>
    <p:extLst>
      <p:ext uri="{BB962C8B-B14F-4D97-AF65-F5344CB8AC3E}">
        <p14:creationId xmlns:p14="http://schemas.microsoft.com/office/powerpoint/2010/main" val="236856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 name="Bildobjekt 46" descr="En bild som visar person, kvinna, kläder, håller&#10;&#10;Automatiskt genererad beskrivning">
            <a:extLst>
              <a:ext uri="{FF2B5EF4-FFF2-40B4-BE49-F238E27FC236}">
                <a16:creationId xmlns:a16="http://schemas.microsoft.com/office/drawing/2014/main" id="{99AD71C5-E375-6845-957C-BD9C13C68F1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78" r="-6392" b="10276"/>
          <a:stretch/>
        </p:blipFill>
        <p:spPr>
          <a:xfrm>
            <a:off x="0" y="0"/>
            <a:ext cx="12192000" cy="6871692"/>
          </a:xfrm>
          <a:prstGeom prst="rect">
            <a:avLst/>
          </a:prstGeom>
        </p:spPr>
      </p:pic>
      <p:sp>
        <p:nvSpPr>
          <p:cNvPr id="48" name="Rektangel 47">
            <a:extLst>
              <a:ext uri="{FF2B5EF4-FFF2-40B4-BE49-F238E27FC236}">
                <a16:creationId xmlns:a16="http://schemas.microsoft.com/office/drawing/2014/main" id="{E2389C2A-717A-8849-AC99-DF22D5BF757B}"/>
              </a:ext>
            </a:extLst>
          </p:cNvPr>
          <p:cNvSpPr/>
          <p:nvPr/>
        </p:nvSpPr>
        <p:spPr bwMode="auto">
          <a:xfrm rot="10800000" flipH="1">
            <a:off x="5578306" y="-4068"/>
            <a:ext cx="6672064" cy="6884987"/>
          </a:xfrm>
          <a:prstGeom prst="rect">
            <a:avLst/>
          </a:prstGeom>
          <a:gradFill>
            <a:gsLst>
              <a:gs pos="13000">
                <a:schemeClr val="bg1"/>
              </a:gs>
              <a:gs pos="99000">
                <a:schemeClr val="bg1">
                  <a:alpha val="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pic>
        <p:nvPicPr>
          <p:cNvPr id="50" name="Bildobjekt 5">
            <a:extLst>
              <a:ext uri="{FF2B5EF4-FFF2-40B4-BE49-F238E27FC236}">
                <a16:creationId xmlns:a16="http://schemas.microsoft.com/office/drawing/2014/main" id="{02055C26-704E-9F40-9AE0-F65115D45D6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2496" t="2553"/>
          <a:stretch>
            <a:fillRect/>
          </a:stretch>
        </p:blipFill>
        <p:spPr bwMode="auto">
          <a:xfrm>
            <a:off x="11672" y="4767"/>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Platshållare för innehåll 45">
            <a:extLst>
              <a:ext uri="{FF2B5EF4-FFF2-40B4-BE49-F238E27FC236}">
                <a16:creationId xmlns:a16="http://schemas.microsoft.com/office/drawing/2014/main" id="{9D225462-8485-6C46-835D-E4FB622F7E48}"/>
              </a:ext>
            </a:extLst>
          </p:cNvPr>
          <p:cNvSpPr>
            <a:spLocks noGrp="1"/>
          </p:cNvSpPr>
          <p:nvPr>
            <p:ph idx="1"/>
          </p:nvPr>
        </p:nvSpPr>
        <p:spPr>
          <a:xfrm>
            <a:off x="5910289" y="1414090"/>
            <a:ext cx="6104502" cy="1489558"/>
          </a:xfrm>
        </p:spPr>
        <p:txBody>
          <a:bodyPr>
            <a:normAutofit/>
          </a:bodyPr>
          <a:lstStyle/>
          <a:p>
            <a:pPr marL="0" indent="0" algn="ctr">
              <a:buNone/>
            </a:pPr>
            <a:r>
              <a:rPr lang="sv-SE" sz="2200"/>
              <a:t>En rörelse för bättre hälsa i Skåne</a:t>
            </a:r>
          </a:p>
          <a:p>
            <a:pPr marL="0" indent="0" algn="ctr">
              <a:buNone/>
            </a:pPr>
            <a:br>
              <a:rPr lang="sv-SE" sz="1800"/>
            </a:br>
            <a:r>
              <a:rPr lang="sv-SE" sz="2100"/>
              <a:t>Tillsammans mot de övergripande målen:</a:t>
            </a:r>
          </a:p>
        </p:txBody>
      </p:sp>
      <p:sp>
        <p:nvSpPr>
          <p:cNvPr id="2" name="Rubrik 1">
            <a:extLst>
              <a:ext uri="{FF2B5EF4-FFF2-40B4-BE49-F238E27FC236}">
                <a16:creationId xmlns:a16="http://schemas.microsoft.com/office/drawing/2014/main" id="{F4C42357-FFC4-4AE2-81A4-04E73A04F642}"/>
              </a:ext>
            </a:extLst>
          </p:cNvPr>
          <p:cNvSpPr>
            <a:spLocks noGrp="1"/>
          </p:cNvSpPr>
          <p:nvPr>
            <p:ph type="title"/>
          </p:nvPr>
        </p:nvSpPr>
        <p:spPr>
          <a:xfrm>
            <a:off x="6614572" y="657876"/>
            <a:ext cx="4445290" cy="1325563"/>
          </a:xfrm>
        </p:spPr>
        <p:txBody>
          <a:bodyPr anchor="t">
            <a:normAutofit/>
          </a:bodyPr>
          <a:lstStyle/>
          <a:p>
            <a:pPr algn="ctr"/>
            <a:r>
              <a:rPr lang="sv-SE"/>
              <a:t>Gemensam målbild</a:t>
            </a:r>
          </a:p>
        </p:txBody>
      </p:sp>
      <p:sp>
        <p:nvSpPr>
          <p:cNvPr id="49" name="Platshållare för innehåll 45">
            <a:extLst>
              <a:ext uri="{FF2B5EF4-FFF2-40B4-BE49-F238E27FC236}">
                <a16:creationId xmlns:a16="http://schemas.microsoft.com/office/drawing/2014/main" id="{D8FBF8ED-A21B-B243-A4BB-9773C0835D69}"/>
              </a:ext>
            </a:extLst>
          </p:cNvPr>
          <p:cNvSpPr txBox="1">
            <a:spLocks/>
          </p:cNvSpPr>
          <p:nvPr/>
        </p:nvSpPr>
        <p:spPr>
          <a:xfrm>
            <a:off x="6058236" y="3002824"/>
            <a:ext cx="5127620" cy="3945223"/>
          </a:xfrm>
          <a:prstGeom prst="rect">
            <a:avLst/>
          </a:prstGeom>
        </p:spPr>
        <p:txBody>
          <a:bodyPr vert="horz" lIns="91440" tIns="45720" rIns="91440" bIns="45720" rtlCol="0">
            <a:normAutofit/>
          </a:bodyPr>
          <a:lstStyle>
            <a:lvl1pPr marL="342900" indent="-3429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1pPr>
            <a:lvl2pPr marL="742950" indent="-28575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3pPr>
            <a:lvl4pPr marL="1600200" indent="-228600" algn="l" rtl="0" eaLnBrk="1" fontAlgn="base" hangingPunct="1">
              <a:lnSpc>
                <a:spcPct val="110000"/>
              </a:lnSpc>
              <a:spcBef>
                <a:spcPts val="800"/>
              </a:spcBef>
              <a:spcAft>
                <a:spcPct val="0"/>
              </a:spcAft>
              <a:defRPr sz="2000">
                <a:solidFill>
                  <a:schemeClr val="tx1"/>
                </a:solidFill>
                <a:latin typeface="+mn-lt"/>
                <a:ea typeface="+mn-ea"/>
                <a:cs typeface="ヒラギノ角ゴ Pro W3"/>
              </a:defRPr>
            </a:lvl4pPr>
            <a:lvl5pPr marL="20574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0" fontAlgn="base" latinLnBrk="0" hangingPunct="0">
              <a:lnSpc>
                <a:spcPct val="100000"/>
              </a:lnSpc>
              <a:spcBef>
                <a:spcPct val="0"/>
              </a:spcBef>
              <a:spcAft>
                <a:spcPts val="2400"/>
              </a:spcAft>
              <a:buClrTx/>
              <a:buSzTx/>
              <a:buFontTx/>
              <a:buNone/>
              <a:tabLst/>
              <a:defRPr/>
            </a:pPr>
            <a: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t>Bättre befolkningshälsa</a:t>
            </a:r>
            <a:r>
              <a:rPr kumimoji="0" lang="sv-SE" sz="1800" b="0" i="0" u="none" strike="noStrike" kern="1200" cap="none" spc="0" normalizeH="0" baseline="0" noProof="0">
                <a:ln>
                  <a:noFill/>
                </a:ln>
                <a:solidFill>
                  <a:srgbClr val="000000"/>
                </a:solidFill>
                <a:effectLst/>
                <a:uLnTx/>
                <a:uFillTx/>
                <a:latin typeface="Arial" charset="0"/>
                <a:ea typeface="ヒラギノ角ゴ Pro W3" pitchFamily="1" charset="-128"/>
              </a:rPr>
              <a:t> </a:t>
            </a:r>
            <a:endPar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endParaRPr>
          </a:p>
          <a:p>
            <a:pPr marL="0" marR="0" lvl="0" indent="0" algn="ctr" defTabSz="914400" rtl="0" eaLnBrk="0" fontAlgn="base" latinLnBrk="0" hangingPunct="0">
              <a:lnSpc>
                <a:spcPct val="100000"/>
              </a:lnSpc>
              <a:spcBef>
                <a:spcPct val="0"/>
              </a:spcBef>
              <a:spcAft>
                <a:spcPts val="2400"/>
              </a:spcAft>
              <a:buClrTx/>
              <a:buSzTx/>
              <a:buFontTx/>
              <a:buNone/>
              <a:tabLst/>
              <a:defRPr/>
            </a:pPr>
            <a: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t>Bättre upplevelse för </a:t>
            </a:r>
            <a:b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br>
            <a: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t>patienter och medarbetare </a:t>
            </a:r>
          </a:p>
          <a:p>
            <a:pPr marL="0" marR="0" lvl="0" indent="0" algn="ctr" defTabSz="914400" rtl="0" eaLnBrk="0" fontAlgn="base" latinLnBrk="0" hangingPunct="0">
              <a:lnSpc>
                <a:spcPct val="100000"/>
              </a:lnSpc>
              <a:spcBef>
                <a:spcPct val="0"/>
              </a:spcBef>
              <a:spcAft>
                <a:spcPts val="2400"/>
              </a:spcAft>
              <a:buClrTx/>
              <a:buSzTx/>
              <a:buFontTx/>
              <a:buNone/>
              <a:tabLst/>
              <a:defRPr/>
            </a:pPr>
            <a: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t>Bättre kvalitet </a:t>
            </a:r>
          </a:p>
          <a:p>
            <a:pPr marL="0" marR="0" lvl="0" indent="0" algn="ctr" defTabSz="914400" rtl="0" eaLnBrk="0" fontAlgn="base" latinLnBrk="0" hangingPunct="0">
              <a:lnSpc>
                <a:spcPct val="100000"/>
              </a:lnSpc>
              <a:spcBef>
                <a:spcPct val="0"/>
              </a:spcBef>
              <a:spcAft>
                <a:spcPts val="2400"/>
              </a:spcAft>
              <a:buClrTx/>
              <a:buSzTx/>
              <a:buFontTx/>
              <a:buNone/>
              <a:tabLst/>
              <a:defRPr/>
            </a:pPr>
            <a: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t>Ökad tillgänglighet </a:t>
            </a:r>
          </a:p>
          <a:p>
            <a:pPr marL="0" marR="0" lvl="0" indent="0" algn="ctr" defTabSz="914400" rtl="0" eaLnBrk="0" fontAlgn="base" latinLnBrk="0" hangingPunct="0">
              <a:lnSpc>
                <a:spcPct val="100000"/>
              </a:lnSpc>
              <a:spcBef>
                <a:spcPct val="0"/>
              </a:spcBef>
              <a:spcAft>
                <a:spcPts val="2400"/>
              </a:spcAft>
              <a:buClrTx/>
              <a:buSzTx/>
              <a:buFontTx/>
              <a:buNone/>
              <a:tabLst/>
              <a:defRPr/>
            </a:pPr>
            <a:r>
              <a:rPr kumimoji="0" lang="sv-SE" sz="1800" b="1" i="0" u="none" strike="noStrike" kern="1200" cap="none" spc="0" normalizeH="0" baseline="0" noProof="0">
                <a:ln>
                  <a:noFill/>
                </a:ln>
                <a:solidFill>
                  <a:srgbClr val="000000"/>
                </a:solidFill>
                <a:effectLst/>
                <a:uLnTx/>
                <a:uFillTx/>
                <a:latin typeface="Arial" charset="0"/>
                <a:ea typeface="ヒラギノ角ゴ Pro W3" pitchFamily="1" charset="-128"/>
              </a:rPr>
              <a:t>Effektiva processer</a:t>
            </a:r>
            <a:endParaRPr kumimoji="0" lang="sv-SE" sz="1800" b="0" i="0" u="none" strike="noStrike" kern="0" cap="none" spc="0" normalizeH="0" baseline="0" noProof="0">
              <a:ln>
                <a:noFill/>
              </a:ln>
              <a:solidFill>
                <a:srgbClr val="000000"/>
              </a:solidFill>
              <a:effectLst/>
              <a:uLnTx/>
              <a:uFillTx/>
              <a:latin typeface="Arial"/>
              <a:ea typeface="ヒラギノ角ゴ Pro W3"/>
            </a:endParaRPr>
          </a:p>
        </p:txBody>
      </p:sp>
      <p:cxnSp>
        <p:nvCxnSpPr>
          <p:cNvPr id="52" name="Rak 51">
            <a:extLst>
              <a:ext uri="{FF2B5EF4-FFF2-40B4-BE49-F238E27FC236}">
                <a16:creationId xmlns:a16="http://schemas.microsoft.com/office/drawing/2014/main" id="{1564A95E-265E-334C-9ABF-4F6AC502EBF0}"/>
              </a:ext>
            </a:extLst>
          </p:cNvPr>
          <p:cNvCxnSpPr/>
          <p:nvPr/>
        </p:nvCxnSpPr>
        <p:spPr bwMode="auto">
          <a:xfrm>
            <a:off x="8326648" y="3451418"/>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Rak 52">
            <a:extLst>
              <a:ext uri="{FF2B5EF4-FFF2-40B4-BE49-F238E27FC236}">
                <a16:creationId xmlns:a16="http://schemas.microsoft.com/office/drawing/2014/main" id="{F914E342-5C8B-C04B-8725-73A1BBADFBEE}"/>
              </a:ext>
            </a:extLst>
          </p:cNvPr>
          <p:cNvCxnSpPr/>
          <p:nvPr/>
        </p:nvCxnSpPr>
        <p:spPr bwMode="auto">
          <a:xfrm>
            <a:off x="8326648" y="4302348"/>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Rak 53">
            <a:extLst>
              <a:ext uri="{FF2B5EF4-FFF2-40B4-BE49-F238E27FC236}">
                <a16:creationId xmlns:a16="http://schemas.microsoft.com/office/drawing/2014/main" id="{082FED0A-3CE5-B647-B4A7-0ACEBD08E50D}"/>
              </a:ext>
            </a:extLst>
          </p:cNvPr>
          <p:cNvCxnSpPr/>
          <p:nvPr/>
        </p:nvCxnSpPr>
        <p:spPr bwMode="auto">
          <a:xfrm>
            <a:off x="8326648" y="4881490"/>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Rak 54">
            <a:extLst>
              <a:ext uri="{FF2B5EF4-FFF2-40B4-BE49-F238E27FC236}">
                <a16:creationId xmlns:a16="http://schemas.microsoft.com/office/drawing/2014/main" id="{CF2EA5E5-2D08-8344-B8AC-EB3548225355}"/>
              </a:ext>
            </a:extLst>
          </p:cNvPr>
          <p:cNvCxnSpPr/>
          <p:nvPr/>
        </p:nvCxnSpPr>
        <p:spPr bwMode="auto">
          <a:xfrm>
            <a:off x="8326648" y="550681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Rak 52">
            <a:extLst>
              <a:ext uri="{FF2B5EF4-FFF2-40B4-BE49-F238E27FC236}">
                <a16:creationId xmlns:a16="http://schemas.microsoft.com/office/drawing/2014/main" id="{C986CE10-F9C6-4E3C-B585-789A7B08E323}"/>
              </a:ext>
            </a:extLst>
          </p:cNvPr>
          <p:cNvCxnSpPr/>
          <p:nvPr/>
        </p:nvCxnSpPr>
        <p:spPr bwMode="auto">
          <a:xfrm>
            <a:off x="6772940" y="1862793"/>
            <a:ext cx="4412916"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04657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1524000" y="1495557"/>
            <a:ext cx="9144000" cy="2024636"/>
          </a:xfrm>
        </p:spPr>
        <p:txBody>
          <a:bodyPr lIns="91440" tIns="45720" rIns="91440" bIns="45720" anchor="b">
            <a:normAutofit/>
          </a:bodyPr>
          <a:lstStyle/>
          <a:p>
            <a:r>
              <a:rPr lang="sv-SE"/>
              <a:t>Vad innebär det för invånarna?</a:t>
            </a:r>
          </a:p>
        </p:txBody>
      </p:sp>
    </p:spTree>
    <p:extLst>
      <p:ext uri="{BB962C8B-B14F-4D97-AF65-F5344CB8AC3E}">
        <p14:creationId xmlns:p14="http://schemas.microsoft.com/office/powerpoint/2010/main" val="299839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E271E3-41C5-432F-8243-B94378AAAD2D}"/>
              </a:ext>
            </a:extLst>
          </p:cNvPr>
          <p:cNvSpPr>
            <a:spLocks noGrp="1"/>
          </p:cNvSpPr>
          <p:nvPr>
            <p:ph type="ctrTitle"/>
          </p:nvPr>
        </p:nvSpPr>
        <p:spPr>
          <a:xfrm>
            <a:off x="841611" y="73550"/>
            <a:ext cx="10026413" cy="1621900"/>
          </a:xfrm>
        </p:spPr>
        <p:txBody>
          <a:bodyPr/>
          <a:lstStyle/>
          <a:p>
            <a:pPr algn="l"/>
            <a:r>
              <a:rPr lang="sv-SE" sz="2800">
                <a:solidFill>
                  <a:schemeClr val="accent3"/>
                </a:solidFill>
                <a:effectLst/>
                <a:ea typeface="Calibri" panose="020F0502020204030204" pitchFamily="34" charset="0"/>
              </a:rPr>
              <a:t>För invånaren innebär framtidens hälsosystem:</a:t>
            </a:r>
            <a:br>
              <a:rPr lang="sv-SE" sz="4400">
                <a:solidFill>
                  <a:schemeClr val="accent3"/>
                </a:solidFill>
                <a:effectLst/>
                <a:ea typeface="Calibri" panose="020F0502020204030204" pitchFamily="34" charset="0"/>
              </a:rPr>
            </a:br>
            <a:endParaRPr lang="sv-SE" sz="4400">
              <a:solidFill>
                <a:schemeClr val="accent3"/>
              </a:solidFill>
            </a:endParaRPr>
          </a:p>
        </p:txBody>
      </p:sp>
      <p:sp>
        <p:nvSpPr>
          <p:cNvPr id="3" name="Underrubrik 2">
            <a:extLst>
              <a:ext uri="{FF2B5EF4-FFF2-40B4-BE49-F238E27FC236}">
                <a16:creationId xmlns:a16="http://schemas.microsoft.com/office/drawing/2014/main" id="{4594A04E-85C0-449B-91C5-4FC9E6D6807D}"/>
              </a:ext>
            </a:extLst>
          </p:cNvPr>
          <p:cNvSpPr>
            <a:spLocks noGrp="1"/>
          </p:cNvSpPr>
          <p:nvPr>
            <p:ph type="subTitle" idx="1"/>
          </p:nvPr>
        </p:nvSpPr>
        <p:spPr>
          <a:xfrm>
            <a:off x="755175" y="1514476"/>
            <a:ext cx="9298992" cy="4200524"/>
          </a:xfrm>
        </p:spPr>
        <p:txBody>
          <a:bodyPr/>
          <a:lstStyle/>
          <a:p>
            <a:pPr marL="285750" lvl="0" indent="-285750" algn="just">
              <a:lnSpc>
                <a:spcPct val="115000"/>
              </a:lnSpc>
              <a:spcAft>
                <a:spcPts val="800"/>
              </a:spcAft>
              <a:buFont typeface="Arial" panose="020B0604020202020204" pitchFamily="34" charset="0"/>
              <a:buChar char="•"/>
              <a:tabLst>
                <a:tab pos="457200" algn="l"/>
              </a:tabLst>
            </a:pPr>
            <a:r>
              <a:rPr lang="sv-SE" sz="1800">
                <a:solidFill>
                  <a:schemeClr val="tx1"/>
                </a:solidFill>
                <a:latin typeface="+mj-lt"/>
                <a:ea typeface="Calibri" panose="020F0502020204030204" pitchFamily="34" charset="0"/>
              </a:rPr>
              <a:t>a</a:t>
            </a:r>
            <a:r>
              <a:rPr lang="sv-SE" sz="1800">
                <a:solidFill>
                  <a:schemeClr val="tx1"/>
                </a:solidFill>
                <a:effectLst/>
                <a:latin typeface="+mj-lt"/>
                <a:ea typeface="Calibri" panose="020F0502020204030204" pitchFamily="34" charset="0"/>
              </a:rPr>
              <a:t>tt </a:t>
            </a:r>
            <a:r>
              <a:rPr lang="sv-SE" sz="1800">
                <a:solidFill>
                  <a:schemeClr val="tx1"/>
                </a:solidFill>
                <a:latin typeface="+mj-lt"/>
                <a:ea typeface="Calibri" panose="020F0502020204030204" pitchFamily="34" charset="0"/>
              </a:rPr>
              <a:t>invånarens</a:t>
            </a:r>
            <a:r>
              <a:rPr lang="sv-SE" sz="1800">
                <a:solidFill>
                  <a:schemeClr val="tx1"/>
                </a:solidFill>
                <a:effectLst/>
                <a:latin typeface="+mj-lt"/>
                <a:ea typeface="Calibri" panose="020F0502020204030204" pitchFamily="34" charset="0"/>
              </a:rPr>
              <a:t> kunskaper, erfarenheter, berättelser, förmågor, möjligheter och motivation tas tillvara och stärks för att uppnå bästa möjliga hälsa och livskvalitet.</a:t>
            </a:r>
          </a:p>
          <a:p>
            <a:pPr marL="285750" lvl="0" indent="-285750" algn="just">
              <a:lnSpc>
                <a:spcPct val="115000"/>
              </a:lnSpc>
              <a:spcAft>
                <a:spcPts val="800"/>
              </a:spcAft>
              <a:buFont typeface="Arial" panose="020B0604020202020204" pitchFamily="34" charset="0"/>
              <a:buChar char="•"/>
              <a:tabLst>
                <a:tab pos="457200" algn="l"/>
              </a:tabLst>
            </a:pPr>
            <a:r>
              <a:rPr lang="sv-SE" sz="1800">
                <a:solidFill>
                  <a:schemeClr val="tx1"/>
                </a:solidFill>
                <a:latin typeface="+mj-lt"/>
                <a:ea typeface="Calibri" panose="020F0502020204030204" pitchFamily="34" charset="0"/>
              </a:rPr>
              <a:t>att invånaren</a:t>
            </a:r>
            <a:r>
              <a:rPr lang="sv-SE" sz="1800">
                <a:solidFill>
                  <a:schemeClr val="tx1"/>
                </a:solidFill>
                <a:effectLst/>
                <a:latin typeface="+mj-lt"/>
                <a:ea typeface="Calibri" panose="020F0502020204030204" pitchFamily="34" charset="0"/>
              </a:rPr>
              <a:t> upplever kontinuitet, tillgänglighet och trygghet i alla relationer kring hälsa, vård och omsorg.</a:t>
            </a:r>
          </a:p>
          <a:p>
            <a:pPr marL="285750" lvl="0" indent="-285750" algn="just">
              <a:lnSpc>
                <a:spcPct val="115000"/>
              </a:lnSpc>
              <a:spcAft>
                <a:spcPts val="800"/>
              </a:spcAft>
              <a:buFont typeface="Arial" panose="020B0604020202020204" pitchFamily="34" charset="0"/>
              <a:buChar char="•"/>
              <a:tabLst>
                <a:tab pos="457200" algn="l"/>
              </a:tabLst>
            </a:pPr>
            <a:r>
              <a:rPr lang="sv-SE" sz="1800">
                <a:solidFill>
                  <a:schemeClr val="tx1"/>
                </a:solidFill>
                <a:latin typeface="+mj-lt"/>
                <a:ea typeface="Calibri" panose="020F0502020204030204" pitchFamily="34" charset="0"/>
              </a:rPr>
              <a:t>a</a:t>
            </a:r>
            <a:r>
              <a:rPr lang="sv-SE" sz="1800">
                <a:solidFill>
                  <a:schemeClr val="tx1"/>
                </a:solidFill>
                <a:effectLst/>
                <a:latin typeface="+mj-lt"/>
                <a:ea typeface="Calibri" panose="020F0502020204030204" pitchFamily="34" charset="0"/>
              </a:rPr>
              <a:t>tt stöd och insatser erbjuds där personen mår som bäst och där insatserna ger bästa kvalitet.</a:t>
            </a:r>
          </a:p>
          <a:p>
            <a:pPr marL="285750" lvl="0" indent="-285750" algn="just">
              <a:lnSpc>
                <a:spcPct val="115000"/>
              </a:lnSpc>
              <a:spcAft>
                <a:spcPts val="800"/>
              </a:spcAft>
              <a:buFont typeface="Arial" panose="020B0604020202020204" pitchFamily="34" charset="0"/>
              <a:buChar char="•"/>
              <a:tabLst>
                <a:tab pos="457200" algn="l"/>
              </a:tabLst>
            </a:pPr>
            <a:r>
              <a:rPr lang="sv-SE" sz="1800">
                <a:solidFill>
                  <a:schemeClr val="tx1"/>
                </a:solidFill>
                <a:latin typeface="+mj-lt"/>
                <a:ea typeface="Calibri" panose="020F0502020204030204" pitchFamily="34" charset="0"/>
              </a:rPr>
              <a:t>a</a:t>
            </a:r>
            <a:r>
              <a:rPr lang="sv-SE" sz="1800">
                <a:solidFill>
                  <a:schemeClr val="tx1"/>
                </a:solidFill>
                <a:effectLst/>
                <a:latin typeface="+mj-lt"/>
                <a:ea typeface="Calibri" panose="020F0502020204030204" pitchFamily="34" charset="0"/>
              </a:rPr>
              <a:t>tt </a:t>
            </a:r>
            <a:r>
              <a:rPr lang="sv-SE" sz="1800">
                <a:solidFill>
                  <a:schemeClr val="tx1"/>
                </a:solidFill>
                <a:latin typeface="+mj-lt"/>
                <a:ea typeface="Calibri" panose="020F0502020204030204" pitchFamily="34" charset="0"/>
              </a:rPr>
              <a:t>invånaren</a:t>
            </a:r>
            <a:r>
              <a:rPr lang="sv-SE" sz="1800">
                <a:solidFill>
                  <a:schemeClr val="tx1"/>
                </a:solidFill>
                <a:effectLst/>
                <a:latin typeface="+mj-lt"/>
                <a:ea typeface="Calibri" panose="020F0502020204030204" pitchFamily="34" charset="0"/>
              </a:rPr>
              <a:t> har tillgång till ett hälso- och vårdutbud som </a:t>
            </a:r>
            <a:r>
              <a:rPr lang="sv-SE" sz="1800">
                <a:solidFill>
                  <a:schemeClr val="tx1"/>
                </a:solidFill>
                <a:latin typeface="+mj-lt"/>
                <a:ea typeface="Calibri" panose="020F0502020204030204" pitchFamily="34" charset="0"/>
              </a:rPr>
              <a:t>är det bästa möjliga</a:t>
            </a:r>
            <a:r>
              <a:rPr lang="sv-SE" sz="1800">
                <a:solidFill>
                  <a:schemeClr val="tx1"/>
                </a:solidFill>
                <a:effectLst/>
                <a:latin typeface="+mj-lt"/>
                <a:ea typeface="Calibri" panose="020F0502020204030204" pitchFamily="34" charset="0"/>
              </a:rPr>
              <a:t> för </a:t>
            </a:r>
            <a:r>
              <a:rPr lang="sv-SE" sz="1800">
                <a:solidFill>
                  <a:schemeClr val="tx1"/>
                </a:solidFill>
                <a:latin typeface="+mj-lt"/>
                <a:ea typeface="Calibri" panose="020F0502020204030204" pitchFamily="34" charset="0"/>
              </a:rPr>
              <a:t>individen</a:t>
            </a:r>
            <a:r>
              <a:rPr lang="sv-SE" sz="1800">
                <a:solidFill>
                  <a:schemeClr val="tx1"/>
                </a:solidFill>
                <a:effectLst/>
                <a:latin typeface="+mj-lt"/>
                <a:ea typeface="Calibri" panose="020F0502020204030204" pitchFamily="34" charset="0"/>
              </a:rPr>
              <a:t>, oavsett livssituation och hälsostatus</a:t>
            </a:r>
            <a:r>
              <a:rPr lang="sv-SE" sz="1800">
                <a:solidFill>
                  <a:schemeClr val="tx1"/>
                </a:solidFill>
                <a:latin typeface="+mj-lt"/>
                <a:ea typeface="Calibri" panose="020F0502020204030204" pitchFamily="34" charset="0"/>
              </a:rPr>
              <a:t>. O</a:t>
            </a:r>
            <a:r>
              <a:rPr lang="sv-SE" sz="1800">
                <a:solidFill>
                  <a:schemeClr val="tx1"/>
                </a:solidFill>
                <a:effectLst/>
                <a:latin typeface="+mj-lt"/>
                <a:ea typeface="Calibri" panose="020F0502020204030204" pitchFamily="34" charset="0"/>
              </a:rPr>
              <a:t>ch som alltid baseras på bästa tillgängliga</a:t>
            </a:r>
            <a:r>
              <a:rPr lang="sv-SE" sz="1800" i="1">
                <a:solidFill>
                  <a:schemeClr val="tx1"/>
                </a:solidFill>
                <a:effectLst/>
                <a:latin typeface="+mj-lt"/>
                <a:ea typeface="Calibri" panose="020F0502020204030204" pitchFamily="34" charset="0"/>
              </a:rPr>
              <a:t> </a:t>
            </a:r>
            <a:r>
              <a:rPr lang="sv-SE" sz="1800">
                <a:solidFill>
                  <a:schemeClr val="tx1"/>
                </a:solidFill>
                <a:effectLst/>
                <a:latin typeface="+mj-lt"/>
                <a:ea typeface="Calibri" panose="020F0502020204030204" pitchFamily="34" charset="0"/>
              </a:rPr>
              <a:t>kunskap och samlade data.</a:t>
            </a:r>
          </a:p>
          <a:p>
            <a:pPr marL="285750" lvl="0" indent="-285750" algn="just">
              <a:lnSpc>
                <a:spcPct val="115000"/>
              </a:lnSpc>
              <a:spcAft>
                <a:spcPts val="800"/>
              </a:spcAft>
              <a:buFont typeface="Arial" panose="020B0604020202020204" pitchFamily="34" charset="0"/>
              <a:buChar char="•"/>
              <a:tabLst>
                <a:tab pos="457200" algn="l"/>
              </a:tabLst>
            </a:pPr>
            <a:r>
              <a:rPr lang="sv-SE" sz="1800">
                <a:solidFill>
                  <a:schemeClr val="tx1"/>
                </a:solidFill>
                <a:effectLst/>
                <a:latin typeface="+mj-lt"/>
                <a:ea typeface="Calibri" panose="020F0502020204030204" pitchFamily="34" charset="0"/>
              </a:rPr>
              <a:t>att det finns en tydlig struktur i hälso- och vårdutbudet - både digitalt och fysiskt - som är enkelt att förstå och känna igen.</a:t>
            </a:r>
          </a:p>
          <a:p>
            <a:endParaRPr lang="sv-SE"/>
          </a:p>
        </p:txBody>
      </p:sp>
      <p:cxnSp>
        <p:nvCxnSpPr>
          <p:cNvPr id="5" name="Rak 8">
            <a:extLst>
              <a:ext uri="{FF2B5EF4-FFF2-40B4-BE49-F238E27FC236}">
                <a16:creationId xmlns:a16="http://schemas.microsoft.com/office/drawing/2014/main" id="{7B3DA9AE-2B0A-4FB6-843A-0EB906DA1BF1}"/>
              </a:ext>
            </a:extLst>
          </p:cNvPr>
          <p:cNvCxnSpPr/>
          <p:nvPr/>
        </p:nvCxnSpPr>
        <p:spPr bwMode="auto">
          <a:xfrm>
            <a:off x="937350" y="1239021"/>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72318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1524000" y="1187444"/>
            <a:ext cx="9144000" cy="2024636"/>
          </a:xfrm>
        </p:spPr>
        <p:txBody>
          <a:bodyPr anchor="b">
            <a:normAutofit/>
          </a:bodyPr>
          <a:lstStyle/>
          <a:p>
            <a:r>
              <a:rPr lang="sv-SE"/>
              <a:t>Så förflyttar vi oss dit</a:t>
            </a:r>
          </a:p>
        </p:txBody>
      </p:sp>
    </p:spTree>
    <p:extLst>
      <p:ext uri="{BB962C8B-B14F-4D97-AF65-F5344CB8AC3E}">
        <p14:creationId xmlns:p14="http://schemas.microsoft.com/office/powerpoint/2010/main" val="243642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2" name="Picture 142">
            <a:extLst>
              <a:ext uri="{FF2B5EF4-FFF2-40B4-BE49-F238E27FC236}">
                <a16:creationId xmlns:a16="http://schemas.microsoft.com/office/drawing/2014/main" id="{FDD64A3A-547B-41DE-B165-088A7FA40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2734" y="1617823"/>
            <a:ext cx="8229600" cy="4895850"/>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objekt 5">
            <a:extLst>
              <a:ext uri="{FF2B5EF4-FFF2-40B4-BE49-F238E27FC236}">
                <a16:creationId xmlns:a16="http://schemas.microsoft.com/office/drawing/2014/main" id="{2A4ADBCF-B65D-5F4A-9AC5-D8C53F133B5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l="2496" t="2553"/>
          <a:stretch>
            <a:fillRect/>
          </a:stretch>
        </p:blipFill>
        <p:spPr bwMode="auto">
          <a:xfrm>
            <a:off x="-55012" y="-13494"/>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a:extLst>
              <a:ext uri="{FF2B5EF4-FFF2-40B4-BE49-F238E27FC236}">
                <a16:creationId xmlns:a16="http://schemas.microsoft.com/office/drawing/2014/main" id="{EA91995F-75F5-4FFF-AC97-94770B47E4E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7" name="think-cell Slide" r:id="rId8" imgW="347" imgH="348" progId="TCLayout.ActiveDocument.1">
                  <p:embed/>
                </p:oleObj>
              </mc:Choice>
              <mc:Fallback>
                <p:oleObj name="think-cell Slide" r:id="rId8" imgW="347" imgH="348" progId="TCLayout.ActiveDocument.1">
                  <p:embed/>
                  <p:pic>
                    <p:nvPicPr>
                      <p:cNvPr id="5" name="Object 4" hidden="1">
                        <a:extLst>
                          <a:ext uri="{FF2B5EF4-FFF2-40B4-BE49-F238E27FC236}">
                            <a16:creationId xmlns:a16="http://schemas.microsoft.com/office/drawing/2014/main" id="{EA91995F-75F5-4FFF-AC97-94770B47E4E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E041054-EDDE-4E0D-BEDF-36B9A2CF78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a:latin typeface="Segoe UI Semibold" panose="020B0702040204020203" pitchFamily="34" charset="0"/>
              <a:ea typeface="+mj-ea"/>
              <a:cs typeface="Segoe UI Semibold" panose="020B0702040204020203" pitchFamily="34" charset="0"/>
              <a:sym typeface="Segoe UI Semibold" panose="020B0702040204020203" pitchFamily="34" charset="0"/>
            </a:endParaRPr>
          </a:p>
        </p:txBody>
      </p:sp>
      <p:sp>
        <p:nvSpPr>
          <p:cNvPr id="14" name="Title 1">
            <a:extLst>
              <a:ext uri="{FF2B5EF4-FFF2-40B4-BE49-F238E27FC236}">
                <a16:creationId xmlns:a16="http://schemas.microsoft.com/office/drawing/2014/main" id="{CAFCED7A-6DB7-44BD-92C2-BA045827C881}"/>
              </a:ext>
            </a:extLst>
          </p:cNvPr>
          <p:cNvSpPr txBox="1">
            <a:spLocks/>
          </p:cNvSpPr>
          <p:nvPr/>
        </p:nvSpPr>
        <p:spPr>
          <a:xfrm>
            <a:off x="529851" y="205642"/>
            <a:ext cx="98900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70A8"/>
                </a:solidFill>
                <a:latin typeface="Segoe UI Semibold" panose="020B0702040204020203" pitchFamily="34" charset="0"/>
                <a:ea typeface="+mj-ea"/>
                <a:cs typeface="Segoe UI Semibold" panose="020B0702040204020203" pitchFamily="34" charset="0"/>
              </a:defRPr>
            </a:lvl1pPr>
          </a:lstStyle>
          <a:p>
            <a:endParaRPr lang="aa-ET">
              <a:solidFill>
                <a:srgbClr val="0074B0"/>
              </a:solidFill>
            </a:endParaRPr>
          </a:p>
        </p:txBody>
      </p:sp>
      <p:sp>
        <p:nvSpPr>
          <p:cNvPr id="13" name="Rectangle 16">
            <a:extLst>
              <a:ext uri="{FF2B5EF4-FFF2-40B4-BE49-F238E27FC236}">
                <a16:creationId xmlns:a16="http://schemas.microsoft.com/office/drawing/2014/main" id="{E4DF847C-6631-C24D-A1AB-69AAA2F931B1}"/>
              </a:ext>
            </a:extLst>
          </p:cNvPr>
          <p:cNvSpPr/>
          <p:nvPr/>
        </p:nvSpPr>
        <p:spPr>
          <a:xfrm>
            <a:off x="-55012" y="-68409"/>
            <a:ext cx="6525953" cy="658208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Title 5">
            <a:extLst>
              <a:ext uri="{FF2B5EF4-FFF2-40B4-BE49-F238E27FC236}">
                <a16:creationId xmlns:a16="http://schemas.microsoft.com/office/drawing/2014/main" id="{BE65D5E0-7767-4A42-8192-62A32981600C}"/>
              </a:ext>
            </a:extLst>
          </p:cNvPr>
          <p:cNvSpPr>
            <a:spLocks noGrp="1"/>
          </p:cNvSpPr>
          <p:nvPr>
            <p:ph type="title"/>
          </p:nvPr>
        </p:nvSpPr>
        <p:spPr>
          <a:xfrm>
            <a:off x="803201" y="447524"/>
            <a:ext cx="5739066" cy="1325563"/>
          </a:xfrm>
        </p:spPr>
        <p:txBody>
          <a:bodyPr vert="horz">
            <a:normAutofit/>
          </a:bodyPr>
          <a:lstStyle/>
          <a:p>
            <a:br>
              <a:rPr lang="en-US" sz="3600">
                <a:solidFill>
                  <a:schemeClr val="bg1"/>
                </a:solidFill>
              </a:rPr>
            </a:br>
            <a:r>
              <a:rPr lang="en-US" sz="3600">
                <a:solidFill>
                  <a:schemeClr val="bg1"/>
                </a:solidFill>
              </a:rPr>
              <a:t>Vi </a:t>
            </a:r>
            <a:r>
              <a:rPr lang="en-US" err="1">
                <a:solidFill>
                  <a:schemeClr val="bg1"/>
                </a:solidFill>
              </a:rPr>
              <a:t>provar</a:t>
            </a:r>
            <a:r>
              <a:rPr lang="en-US">
                <a:solidFill>
                  <a:schemeClr val="bg1"/>
                </a:solidFill>
              </a:rPr>
              <a:t> </a:t>
            </a:r>
            <a:r>
              <a:rPr lang="en-US" err="1">
                <a:solidFill>
                  <a:schemeClr val="bg1"/>
                </a:solidFill>
              </a:rPr>
              <a:t>oss</a:t>
            </a:r>
            <a:r>
              <a:rPr lang="en-US">
                <a:solidFill>
                  <a:schemeClr val="bg1"/>
                </a:solidFill>
              </a:rPr>
              <a:t> </a:t>
            </a:r>
            <a:r>
              <a:rPr lang="en-US" err="1">
                <a:solidFill>
                  <a:schemeClr val="bg1"/>
                </a:solidFill>
              </a:rPr>
              <a:t>fram</a:t>
            </a:r>
            <a:endParaRPr lang="aa-ET" sz="3600">
              <a:solidFill>
                <a:schemeClr val="bg1"/>
              </a:solidFill>
            </a:endParaRPr>
          </a:p>
        </p:txBody>
      </p:sp>
      <p:cxnSp>
        <p:nvCxnSpPr>
          <p:cNvPr id="15" name="Rak 14">
            <a:extLst>
              <a:ext uri="{FF2B5EF4-FFF2-40B4-BE49-F238E27FC236}">
                <a16:creationId xmlns:a16="http://schemas.microsoft.com/office/drawing/2014/main" id="{22E4F231-7935-0A46-A7EF-C87D52C54466}"/>
              </a:ext>
            </a:extLst>
          </p:cNvPr>
          <p:cNvCxnSpPr/>
          <p:nvPr/>
        </p:nvCxnSpPr>
        <p:spPr bwMode="auto">
          <a:xfrm>
            <a:off x="937350" y="2005716"/>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Platshållare för innehåll 1">
            <a:extLst>
              <a:ext uri="{FF2B5EF4-FFF2-40B4-BE49-F238E27FC236}">
                <a16:creationId xmlns:a16="http://schemas.microsoft.com/office/drawing/2014/main" id="{5E48303B-2A64-0F48-BDA9-DF0B577212F3}"/>
              </a:ext>
            </a:extLst>
          </p:cNvPr>
          <p:cNvSpPr>
            <a:spLocks noGrp="1"/>
          </p:cNvSpPr>
          <p:nvPr>
            <p:ph idx="1"/>
          </p:nvPr>
        </p:nvSpPr>
        <p:spPr>
          <a:xfrm>
            <a:off x="838200" y="2383970"/>
            <a:ext cx="5257800" cy="3769399"/>
          </a:xfrm>
        </p:spPr>
        <p:txBody>
          <a:bodyPr>
            <a:normAutofit fontScale="25000" lnSpcReduction="20000"/>
          </a:bodyPr>
          <a:lstStyle/>
          <a:p>
            <a:pPr marL="0" indent="0">
              <a:spcBef>
                <a:spcPts val="600"/>
              </a:spcBef>
              <a:buNone/>
            </a:pPr>
            <a:r>
              <a:rPr lang="sv-SE" sz="8000">
                <a:solidFill>
                  <a:schemeClr val="bg1"/>
                </a:solidFill>
                <a:latin typeface="+mj-lt"/>
              </a:rPr>
              <a:t>Om vi vill få till en förändring måste vi </a:t>
            </a:r>
            <a:br>
              <a:rPr lang="sv-SE" sz="8000">
                <a:solidFill>
                  <a:schemeClr val="bg1"/>
                </a:solidFill>
                <a:latin typeface="+mj-lt"/>
              </a:rPr>
            </a:br>
            <a:r>
              <a:rPr lang="sv-SE" sz="8000">
                <a:solidFill>
                  <a:schemeClr val="bg1"/>
                </a:solidFill>
                <a:latin typeface="+mj-lt"/>
              </a:rPr>
              <a:t>göra saker annorlunda. </a:t>
            </a:r>
            <a:br>
              <a:rPr lang="sv-SE" sz="8000">
                <a:solidFill>
                  <a:schemeClr val="bg1"/>
                </a:solidFill>
                <a:latin typeface="+mj-lt"/>
              </a:rPr>
            </a:br>
            <a:r>
              <a:rPr lang="sv-SE" sz="8000">
                <a:solidFill>
                  <a:schemeClr val="bg1"/>
                </a:solidFill>
                <a:latin typeface="+mj-lt"/>
              </a:rPr>
              <a:t> </a:t>
            </a:r>
            <a:br>
              <a:rPr lang="sv-SE" sz="8000">
                <a:solidFill>
                  <a:schemeClr val="bg1"/>
                </a:solidFill>
                <a:latin typeface="+mj-lt"/>
              </a:rPr>
            </a:br>
            <a:r>
              <a:rPr lang="sv-SE" sz="8000">
                <a:solidFill>
                  <a:schemeClr val="bg1"/>
                </a:solidFill>
                <a:latin typeface="+mj-lt"/>
              </a:rPr>
              <a:t>Vi behöver utforska och testa olika sätt att göra saker på, och </a:t>
            </a:r>
            <a:r>
              <a:rPr lang="sv-SE" sz="8000">
                <a:solidFill>
                  <a:schemeClr val="bg1"/>
                </a:solidFill>
                <a:effectLst/>
                <a:latin typeface="+mj-lt"/>
                <a:ea typeface="Calibri" panose="020F0502020204030204" pitchFamily="34" charset="0"/>
              </a:rPr>
              <a:t>lära oss både av det som blir bra och det som inte lyckas på första försöket.</a:t>
            </a:r>
            <a:r>
              <a:rPr lang="sv-SE" sz="8000">
                <a:solidFill>
                  <a:schemeClr val="bg1"/>
                </a:solidFill>
                <a:latin typeface="+mj-lt"/>
                <a:ea typeface="Calibri" panose="020F0502020204030204" pitchFamily="34" charset="0"/>
              </a:rPr>
              <a:t> </a:t>
            </a:r>
            <a:r>
              <a:rPr lang="sv-SE" sz="8000">
                <a:solidFill>
                  <a:schemeClr val="bg1"/>
                </a:solidFill>
                <a:latin typeface="+mj-lt"/>
              </a:rPr>
              <a:t>Det som fungerar bra gör vi mer av och delar med oss av till fler. </a:t>
            </a:r>
          </a:p>
          <a:p>
            <a:pPr marL="0" indent="0">
              <a:spcBef>
                <a:spcPts val="600"/>
              </a:spcBef>
              <a:buNone/>
            </a:pPr>
            <a:endParaRPr lang="sv-SE" sz="8000">
              <a:solidFill>
                <a:schemeClr val="bg1"/>
              </a:solidFill>
              <a:latin typeface="+mj-lt"/>
            </a:endParaRPr>
          </a:p>
          <a:p>
            <a:pPr marL="0" indent="0">
              <a:spcBef>
                <a:spcPts val="600"/>
              </a:spcBef>
              <a:buNone/>
            </a:pPr>
            <a:r>
              <a:rPr lang="sv-SE" sz="8000">
                <a:solidFill>
                  <a:schemeClr val="bg1"/>
                </a:solidFill>
                <a:latin typeface="+mj-lt"/>
              </a:rPr>
              <a:t>Riktningen är hela tiden densamma men vi lär oss och ställer om längs vägen. </a:t>
            </a:r>
          </a:p>
          <a:p>
            <a:pPr marL="0" indent="0">
              <a:spcBef>
                <a:spcPts val="600"/>
              </a:spcBef>
              <a:buNone/>
            </a:pPr>
            <a:endParaRPr lang="sv-SE" sz="3200">
              <a:solidFill>
                <a:schemeClr val="bg1"/>
              </a:solidFill>
            </a:endParaRPr>
          </a:p>
          <a:p>
            <a:pPr marL="0" indent="0">
              <a:spcBef>
                <a:spcPts val="600"/>
              </a:spcBef>
              <a:buNone/>
            </a:pPr>
            <a:br>
              <a:rPr lang="sv-SE">
                <a:solidFill>
                  <a:schemeClr val="bg1"/>
                </a:solidFill>
              </a:rPr>
            </a:br>
            <a:endParaRPr lang="sv-SE">
              <a:solidFill>
                <a:schemeClr val="bg1"/>
              </a:solidFill>
            </a:endParaRPr>
          </a:p>
          <a:p>
            <a:pPr marL="0" indent="0">
              <a:spcBef>
                <a:spcPts val="600"/>
              </a:spcBef>
              <a:buNone/>
            </a:pPr>
            <a:br>
              <a:rPr lang="sv-SE">
                <a:solidFill>
                  <a:schemeClr val="bg1"/>
                </a:solidFill>
              </a:rPr>
            </a:br>
            <a:endParaRPr lang="sv-SE">
              <a:solidFill>
                <a:schemeClr val="bg1"/>
              </a:solidFill>
            </a:endParaRPr>
          </a:p>
          <a:p>
            <a:endParaRPr lang="en-GB"/>
          </a:p>
        </p:txBody>
      </p:sp>
    </p:spTree>
    <p:extLst>
      <p:ext uri="{BB962C8B-B14F-4D97-AF65-F5344CB8AC3E}">
        <p14:creationId xmlns:p14="http://schemas.microsoft.com/office/powerpoint/2010/main" val="1160649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utomhus, väg, träd, cykel&#10;&#10;Automatiskt genererad beskrivning">
            <a:extLst>
              <a:ext uri="{FF2B5EF4-FFF2-40B4-BE49-F238E27FC236}">
                <a16:creationId xmlns:a16="http://schemas.microsoft.com/office/drawing/2014/main" id="{80FE8C57-BC8E-4BC3-A2DB-42AEC1ECF8B8}"/>
              </a:ext>
            </a:extLst>
          </p:cNvPr>
          <p:cNvPicPr>
            <a:picLocks noChangeAspect="1"/>
          </p:cNvPicPr>
          <p:nvPr/>
        </p:nvPicPr>
        <p:blipFill rotWithShape="1">
          <a:blip r:embed="rId6">
            <a:extLst>
              <a:ext uri="{28A0092B-C50C-407E-A947-70E740481C1C}">
                <a14:useLocalDpi xmlns:a14="http://schemas.microsoft.com/office/drawing/2010/main" val="0"/>
              </a:ext>
            </a:extLst>
          </a:blip>
          <a:srcRect l="38362"/>
          <a:stretch/>
        </p:blipFill>
        <p:spPr>
          <a:xfrm flipH="1">
            <a:off x="-2" y="-1"/>
            <a:ext cx="6096001" cy="6591017"/>
          </a:xfrm>
          <a:prstGeom prst="rect">
            <a:avLst/>
          </a:prstGeom>
        </p:spPr>
      </p:pic>
      <p:graphicFrame>
        <p:nvGraphicFramePr>
          <p:cNvPr id="5" name="Object 4" hidden="1">
            <a:extLst>
              <a:ext uri="{FF2B5EF4-FFF2-40B4-BE49-F238E27FC236}">
                <a16:creationId xmlns:a16="http://schemas.microsoft.com/office/drawing/2014/main" id="{EA91995F-75F5-4FFF-AC97-94770B47E4E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15" name="think-cell Slide" r:id="rId7" imgW="347" imgH="348" progId="TCLayout.ActiveDocument.1">
                  <p:embed/>
                </p:oleObj>
              </mc:Choice>
              <mc:Fallback>
                <p:oleObj name="think-cell Slide" r:id="rId7" imgW="347" imgH="348" progId="TCLayout.ActiveDocument.1">
                  <p:embed/>
                  <p:pic>
                    <p:nvPicPr>
                      <p:cNvPr id="5" name="Object 4" hidden="1">
                        <a:extLst>
                          <a:ext uri="{FF2B5EF4-FFF2-40B4-BE49-F238E27FC236}">
                            <a16:creationId xmlns:a16="http://schemas.microsoft.com/office/drawing/2014/main" id="{EA91995F-75F5-4FFF-AC97-94770B47E4E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E041054-EDDE-4E0D-BEDF-36B9A2CF78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a:latin typeface="Segoe UI Semibold" panose="020B0702040204020203" pitchFamily="34" charset="0"/>
              <a:ea typeface="+mj-ea"/>
              <a:cs typeface="Segoe UI Semibold" panose="020B0702040204020203" pitchFamily="34" charset="0"/>
              <a:sym typeface="Segoe UI Semibold" panose="020B0702040204020203" pitchFamily="34" charset="0"/>
            </a:endParaRPr>
          </a:p>
        </p:txBody>
      </p:sp>
      <p:sp>
        <p:nvSpPr>
          <p:cNvPr id="14" name="Title 1">
            <a:extLst>
              <a:ext uri="{FF2B5EF4-FFF2-40B4-BE49-F238E27FC236}">
                <a16:creationId xmlns:a16="http://schemas.microsoft.com/office/drawing/2014/main" id="{CAFCED7A-6DB7-44BD-92C2-BA045827C881}"/>
              </a:ext>
            </a:extLst>
          </p:cNvPr>
          <p:cNvSpPr txBox="1">
            <a:spLocks/>
          </p:cNvSpPr>
          <p:nvPr/>
        </p:nvSpPr>
        <p:spPr>
          <a:xfrm>
            <a:off x="529851" y="205642"/>
            <a:ext cx="98900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70A8"/>
                </a:solidFill>
                <a:latin typeface="Segoe UI Semibold" panose="020B0702040204020203" pitchFamily="34" charset="0"/>
                <a:ea typeface="+mj-ea"/>
                <a:cs typeface="Segoe UI Semibold" panose="020B0702040204020203" pitchFamily="34" charset="0"/>
              </a:defRPr>
            </a:lvl1pPr>
          </a:lstStyle>
          <a:p>
            <a:endParaRPr lang="aa-ET">
              <a:solidFill>
                <a:srgbClr val="0074B0"/>
              </a:solidFill>
            </a:endParaRPr>
          </a:p>
        </p:txBody>
      </p:sp>
      <p:sp>
        <p:nvSpPr>
          <p:cNvPr id="6" name="Title 5">
            <a:extLst>
              <a:ext uri="{FF2B5EF4-FFF2-40B4-BE49-F238E27FC236}">
                <a16:creationId xmlns:a16="http://schemas.microsoft.com/office/drawing/2014/main" id="{BE65D5E0-7767-4A42-8192-62A32981600C}"/>
              </a:ext>
            </a:extLst>
          </p:cNvPr>
          <p:cNvSpPr>
            <a:spLocks noGrp="1"/>
          </p:cNvSpPr>
          <p:nvPr>
            <p:ph type="title"/>
          </p:nvPr>
        </p:nvSpPr>
        <p:spPr>
          <a:xfrm>
            <a:off x="6486526" y="468284"/>
            <a:ext cx="5175624" cy="1325563"/>
          </a:xfrm>
        </p:spPr>
        <p:txBody>
          <a:bodyPr vert="horz">
            <a:normAutofit/>
          </a:bodyPr>
          <a:lstStyle/>
          <a:p>
            <a:pPr marL="0" indent="0">
              <a:spcBef>
                <a:spcPts val="1000"/>
              </a:spcBef>
              <a:spcAft>
                <a:spcPts val="1000"/>
              </a:spcAft>
              <a:buNone/>
            </a:pPr>
            <a:r>
              <a:rPr lang="sv-SE" sz="3600" b="1">
                <a:solidFill>
                  <a:schemeClr val="accent3"/>
                </a:solidFill>
                <a:effectLst/>
                <a:latin typeface="Arial" panose="020B0604020202020204" pitchFamily="34" charset="0"/>
                <a:ea typeface="Yu Gothic Light" panose="020B0300000000000000" pitchFamily="34" charset="-128"/>
              </a:rPr>
              <a:t>Fokusförflyttningar </a:t>
            </a:r>
            <a:r>
              <a:rPr lang="sv-SE">
                <a:solidFill>
                  <a:schemeClr val="accent3"/>
                </a:solidFill>
                <a:latin typeface="Arial" panose="020B0604020202020204" pitchFamily="34" charset="0"/>
                <a:ea typeface="Yu Gothic Light" panose="020B0300000000000000" pitchFamily="34" charset="-128"/>
              </a:rPr>
              <a:t>pekar ut</a:t>
            </a:r>
            <a:r>
              <a:rPr lang="sv-SE" sz="3600" b="1">
                <a:solidFill>
                  <a:schemeClr val="accent3"/>
                </a:solidFill>
                <a:effectLst/>
                <a:latin typeface="Arial" panose="020B0604020202020204" pitchFamily="34" charset="0"/>
                <a:ea typeface="Yu Gothic Light" panose="020B0300000000000000" pitchFamily="34" charset="-128"/>
              </a:rPr>
              <a:t> vägen</a:t>
            </a:r>
          </a:p>
        </p:txBody>
      </p:sp>
      <p:cxnSp>
        <p:nvCxnSpPr>
          <p:cNvPr id="15" name="Rak 14">
            <a:extLst>
              <a:ext uri="{FF2B5EF4-FFF2-40B4-BE49-F238E27FC236}">
                <a16:creationId xmlns:a16="http://schemas.microsoft.com/office/drawing/2014/main" id="{22E4F231-7935-0A46-A7EF-C87D52C54466}"/>
              </a:ext>
            </a:extLst>
          </p:cNvPr>
          <p:cNvCxnSpPr/>
          <p:nvPr/>
        </p:nvCxnSpPr>
        <p:spPr bwMode="auto">
          <a:xfrm>
            <a:off x="937350" y="2005716"/>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Platshållare för innehåll 1">
            <a:extLst>
              <a:ext uri="{FF2B5EF4-FFF2-40B4-BE49-F238E27FC236}">
                <a16:creationId xmlns:a16="http://schemas.microsoft.com/office/drawing/2014/main" id="{5E48303B-2A64-0F48-BDA9-DF0B577212F3}"/>
              </a:ext>
            </a:extLst>
          </p:cNvPr>
          <p:cNvSpPr>
            <a:spLocks noGrp="1"/>
          </p:cNvSpPr>
          <p:nvPr>
            <p:ph idx="1"/>
          </p:nvPr>
        </p:nvSpPr>
        <p:spPr>
          <a:xfrm>
            <a:off x="6486525" y="2363214"/>
            <a:ext cx="4838699" cy="4026502"/>
          </a:xfrm>
        </p:spPr>
        <p:txBody>
          <a:bodyPr>
            <a:normAutofit fontScale="40000" lnSpcReduction="20000"/>
          </a:bodyPr>
          <a:lstStyle/>
          <a:p>
            <a:pPr marL="0" indent="0">
              <a:lnSpc>
                <a:spcPct val="115000"/>
              </a:lnSpc>
              <a:spcAft>
                <a:spcPts val="1000"/>
              </a:spcAft>
              <a:buNone/>
            </a:pPr>
            <a:r>
              <a:rPr lang="sv-SE" sz="4200">
                <a:effectLst/>
                <a:latin typeface="+mj-lt"/>
                <a:ea typeface="Calibri" panose="020F0502020204030204" pitchFamily="34" charset="0"/>
              </a:rPr>
              <a:t>Vi behöver flytta fokus. </a:t>
            </a:r>
          </a:p>
          <a:p>
            <a:pPr marL="0" indent="0">
              <a:lnSpc>
                <a:spcPct val="115000"/>
              </a:lnSpc>
              <a:spcAft>
                <a:spcPts val="1000"/>
              </a:spcAft>
              <a:buNone/>
            </a:pPr>
            <a:r>
              <a:rPr lang="sv-SE" sz="4200">
                <a:effectLst/>
                <a:latin typeface="+mj-lt"/>
                <a:ea typeface="Calibri" panose="020F0502020204030204" pitchFamily="34" charset="0"/>
              </a:rPr>
              <a:t>Fem fokusförflyttningar pekar ut den gemensamma riktningen och ska användas vid alla prioriteringar och vägval. Varje dag, på alla nivåer i Region Skåne.</a:t>
            </a:r>
          </a:p>
          <a:p>
            <a:pPr marL="0" indent="0">
              <a:lnSpc>
                <a:spcPct val="115000"/>
              </a:lnSpc>
              <a:spcAft>
                <a:spcPts val="1000"/>
              </a:spcAft>
              <a:buNone/>
            </a:pPr>
            <a:r>
              <a:rPr lang="sv-SE" sz="4200">
                <a:effectLst/>
                <a:latin typeface="+mj-lt"/>
                <a:ea typeface="Calibri" panose="020F0502020204030204" pitchFamily="34" charset="0"/>
              </a:rPr>
              <a:t>För att lyckas behöver alla delar av systemet och varje medarbetare ta ansvar för sin del. </a:t>
            </a:r>
          </a:p>
          <a:p>
            <a:pPr marL="0" indent="0" algn="just">
              <a:lnSpc>
                <a:spcPct val="115000"/>
              </a:lnSpc>
              <a:spcAft>
                <a:spcPts val="1000"/>
              </a:spcAft>
              <a:buNone/>
            </a:pPr>
            <a:endParaRPr lang="sv-SE" sz="4200">
              <a:effectLst/>
              <a:latin typeface="+mj-lt"/>
              <a:ea typeface="Calibri" panose="020F0502020204030204" pitchFamily="34" charset="0"/>
            </a:endParaRPr>
          </a:p>
          <a:p>
            <a:pPr marL="0" indent="0">
              <a:spcBef>
                <a:spcPts val="600"/>
              </a:spcBef>
              <a:buNone/>
            </a:pPr>
            <a:br>
              <a:rPr lang="sv-SE">
                <a:solidFill>
                  <a:schemeClr val="bg1"/>
                </a:solidFill>
              </a:rPr>
            </a:br>
            <a:endParaRPr lang="sv-SE">
              <a:solidFill>
                <a:schemeClr val="bg1"/>
              </a:solidFill>
            </a:endParaRPr>
          </a:p>
          <a:p>
            <a:pPr marL="0" indent="0">
              <a:spcBef>
                <a:spcPts val="600"/>
              </a:spcBef>
              <a:buNone/>
            </a:pPr>
            <a:br>
              <a:rPr lang="sv-SE">
                <a:solidFill>
                  <a:schemeClr val="bg1"/>
                </a:solidFill>
              </a:rPr>
            </a:br>
            <a:endParaRPr lang="sv-SE">
              <a:solidFill>
                <a:schemeClr val="bg1"/>
              </a:solidFill>
            </a:endParaRPr>
          </a:p>
          <a:p>
            <a:endParaRPr lang="en-GB"/>
          </a:p>
        </p:txBody>
      </p:sp>
    </p:spTree>
    <p:extLst>
      <p:ext uri="{BB962C8B-B14F-4D97-AF65-F5344CB8AC3E}">
        <p14:creationId xmlns:p14="http://schemas.microsoft.com/office/powerpoint/2010/main" val="2902792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E88361-E340-4A8C-9C70-A4D0ADC4CA68}"/>
              </a:ext>
            </a:extLst>
          </p:cNvPr>
          <p:cNvSpPr>
            <a:spLocks noGrp="1"/>
          </p:cNvSpPr>
          <p:nvPr>
            <p:ph type="title"/>
          </p:nvPr>
        </p:nvSpPr>
        <p:spPr/>
        <p:txBody>
          <a:bodyPr/>
          <a:lstStyle/>
          <a:p>
            <a:br>
              <a:rPr lang="sv-SE" sz="3600" dirty="0"/>
            </a:br>
            <a:r>
              <a:rPr lang="sv-SE" sz="3600" dirty="0"/>
              <a:t>	Framtidens Hälsosystem</a:t>
            </a:r>
          </a:p>
        </p:txBody>
      </p:sp>
      <p:sp>
        <p:nvSpPr>
          <p:cNvPr id="3" name="Platshållare för innehåll 2">
            <a:extLst>
              <a:ext uri="{FF2B5EF4-FFF2-40B4-BE49-F238E27FC236}">
                <a16:creationId xmlns:a16="http://schemas.microsoft.com/office/drawing/2014/main" id="{954B8FD4-00A7-477F-BC35-FC585EE26A8F}"/>
              </a:ext>
            </a:extLst>
          </p:cNvPr>
          <p:cNvSpPr>
            <a:spLocks noGrp="1"/>
          </p:cNvSpPr>
          <p:nvPr>
            <p:ph idx="1"/>
          </p:nvPr>
        </p:nvSpPr>
        <p:spPr>
          <a:xfrm>
            <a:off x="457200" y="853507"/>
            <a:ext cx="11277600" cy="5698368"/>
          </a:xfrm>
        </p:spPr>
        <p:txBody>
          <a:bodyPr/>
          <a:lstStyle/>
          <a:p>
            <a:pPr marL="0" indent="0">
              <a:buNone/>
            </a:pPr>
            <a:endParaRPr lang="sv-SE" sz="1600" dirty="0"/>
          </a:p>
          <a:p>
            <a:r>
              <a:rPr lang="sv-SE" sz="1600" dirty="0">
                <a:effectLst/>
                <a:latin typeface="+mj-lt"/>
                <a:ea typeface="Calibri" panose="020F0502020204030204" pitchFamily="34" charset="0"/>
              </a:rPr>
              <a:t>Lagom till jul fastställde hälso- och sjukvårdsnämnden mål och strategi för framtidens hälsosystem. Strategin kommer ge vägledning att navigera rätt i det dagliga omställningsarbetet, i allt från mötet med invånaren till strategiska beslut. Så vi tillsammans kan hjälpas åt att hålla riktningen i rörelsen mot bättre hälsa för fler i Skåne.</a:t>
            </a:r>
          </a:p>
          <a:p>
            <a:pPr marL="0" indent="0">
              <a:buNone/>
            </a:pPr>
            <a:endParaRPr lang="sv-SE" sz="1600" dirty="0">
              <a:effectLst/>
              <a:latin typeface="+mj-lt"/>
              <a:ea typeface="Calibri" panose="020F0502020204030204" pitchFamily="34" charset="0"/>
            </a:endParaRPr>
          </a:p>
          <a:p>
            <a:r>
              <a:rPr lang="sv-SE" sz="1600" dirty="0">
                <a:effectLst/>
                <a:latin typeface="+mj-lt"/>
                <a:ea typeface="Calibri" panose="020F0502020204030204" pitchFamily="34" charset="0"/>
              </a:rPr>
              <a:t>Strategin innehåller ett antal förflyttningar som vi behöver göra tillsammans för att lyckas ställa om. Det handlar bland annat om att arbeta mer hälsofrämjande, göra det lättare för invånarna att bidra till sin egen hälsa och ta vården närmare invånarna.</a:t>
            </a:r>
          </a:p>
          <a:p>
            <a:pPr marL="0" indent="0">
              <a:buNone/>
            </a:pPr>
            <a:endParaRPr lang="sv-SE" sz="1600" dirty="0">
              <a:effectLst/>
              <a:latin typeface="+mj-lt"/>
              <a:ea typeface="Calibri" panose="020F0502020204030204" pitchFamily="34" charset="0"/>
            </a:endParaRPr>
          </a:p>
          <a:p>
            <a:r>
              <a:rPr lang="sv-SE" sz="1600" dirty="0">
                <a:effectLst/>
                <a:latin typeface="+mj-lt"/>
                <a:ea typeface="Calibri" panose="020F0502020204030204" pitchFamily="34" charset="0"/>
              </a:rPr>
              <a:t>Mål och strategi har arbetats fram av Framtidskontoret tillsammans med en operativ styrgrupp med bred representation och runt 100 personer från olika delar av Region Skåne, liksom kommuner, patientföreningar och andra samhällsaktörer. </a:t>
            </a:r>
            <a:r>
              <a:rPr lang="sv-SE" sz="1600" dirty="0">
                <a:solidFill>
                  <a:srgbClr val="1F497D"/>
                </a:solidFill>
                <a:effectLst/>
                <a:latin typeface="+mj-lt"/>
                <a:ea typeface="Calibri" panose="020F0502020204030204" pitchFamily="34" charset="0"/>
              </a:rPr>
              <a:t> </a:t>
            </a:r>
            <a:endParaRPr lang="sv-SE" sz="1600" dirty="0">
              <a:effectLst/>
              <a:latin typeface="+mj-lt"/>
              <a:ea typeface="Calibri" panose="020F0502020204030204" pitchFamily="34" charset="0"/>
            </a:endParaRPr>
          </a:p>
          <a:p>
            <a:endParaRPr lang="sv-SE" sz="1600" dirty="0">
              <a:effectLst/>
              <a:latin typeface="+mj-lt"/>
              <a:ea typeface="Calibri" panose="020F0502020204030204" pitchFamily="34" charset="0"/>
            </a:endParaRPr>
          </a:p>
          <a:p>
            <a:r>
              <a:rPr lang="sv-SE" sz="1600" dirty="0">
                <a:latin typeface="+mj-lt"/>
                <a:ea typeface="Calibri" panose="020F0502020204030204" pitchFamily="34" charset="0"/>
              </a:rPr>
              <a:t>E</a:t>
            </a:r>
            <a:r>
              <a:rPr lang="sv-SE" sz="1600" dirty="0">
                <a:effectLst/>
                <a:latin typeface="+mj-lt"/>
                <a:ea typeface="Calibri" panose="020F0502020204030204" pitchFamily="34" charset="0"/>
              </a:rPr>
              <a:t>n förändrings- och genomförandeplan med konkretisering av initiativ och aktiviteter håller på att tas fram. På strategisk nivå väntas dialog och beslut i koncernledningen, och politiskt beslut på övergripande nivå, men avsikten är också att det tydliggörs hur olika initiativ kan brytas ner i den egna verksamheten.</a:t>
            </a:r>
          </a:p>
          <a:p>
            <a:endParaRPr lang="sv-SE" sz="1600" dirty="0">
              <a:latin typeface="+mj-lt"/>
            </a:endParaRPr>
          </a:p>
          <a:p>
            <a:endParaRPr lang="sv-SE" sz="1600" dirty="0"/>
          </a:p>
        </p:txBody>
      </p:sp>
    </p:spTree>
    <p:extLst>
      <p:ext uri="{BB962C8B-B14F-4D97-AF65-F5344CB8AC3E}">
        <p14:creationId xmlns:p14="http://schemas.microsoft.com/office/powerpoint/2010/main" val="852405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EC36BCB-2B5A-8A40-8F78-03A55C3F8163}"/>
              </a:ext>
            </a:extLst>
          </p:cNvPr>
          <p:cNvSpPr>
            <a:spLocks noGrp="1"/>
          </p:cNvSpPr>
          <p:nvPr>
            <p:ph idx="1"/>
          </p:nvPr>
        </p:nvSpPr>
        <p:spPr>
          <a:xfrm>
            <a:off x="1367009" y="993359"/>
            <a:ext cx="8988846" cy="1113201"/>
          </a:xfrm>
        </p:spPr>
        <p:txBody>
          <a:bodyPr/>
          <a:lstStyle/>
          <a:p>
            <a:pPr marL="0" indent="0">
              <a:buNone/>
            </a:pPr>
            <a:r>
              <a:rPr lang="sv-SE" sz="1600" b="1" i="0" u="none" strike="noStrike">
                <a:solidFill>
                  <a:srgbClr val="000000"/>
                </a:solidFill>
                <a:effectLst/>
                <a:latin typeface="Arial" panose="020B0604020202020204" pitchFamily="34" charset="0"/>
              </a:rPr>
              <a:t>Fokus flyttas från patienten som passiv mottagare av hälso- och sjukvård till individen som aktiv medskapare. Från vårdens till individens perspektiv. Hälsosystemet utformas </a:t>
            </a:r>
            <a:r>
              <a:rPr lang="sv-SE" sz="1600">
                <a:solidFill>
                  <a:srgbClr val="000000"/>
                </a:solidFill>
                <a:latin typeface="Arial" panose="020B0604020202020204" pitchFamily="34" charset="0"/>
              </a:rPr>
              <a:t>för </a:t>
            </a:r>
            <a:r>
              <a:rPr lang="sv-SE" sz="1600" b="1" i="0" u="none" strike="noStrike">
                <a:solidFill>
                  <a:srgbClr val="000000"/>
                </a:solidFill>
                <a:effectLst/>
                <a:latin typeface="Arial" panose="020B0604020202020204" pitchFamily="34" charset="0"/>
              </a:rPr>
              <a:t>att stödja invånarens hälsa utifrån varje individs behov och förutsättningar.</a:t>
            </a:r>
            <a:endParaRPr lang="en-GB"/>
          </a:p>
        </p:txBody>
      </p:sp>
      <p:sp>
        <p:nvSpPr>
          <p:cNvPr id="3" name="Rubrik 2">
            <a:extLst>
              <a:ext uri="{FF2B5EF4-FFF2-40B4-BE49-F238E27FC236}">
                <a16:creationId xmlns:a16="http://schemas.microsoft.com/office/drawing/2014/main" id="{F45CC015-9075-E147-B5CB-FF932884C3F6}"/>
              </a:ext>
            </a:extLst>
          </p:cNvPr>
          <p:cNvSpPr>
            <a:spLocks noGrp="1"/>
          </p:cNvSpPr>
          <p:nvPr>
            <p:ph type="title"/>
          </p:nvPr>
        </p:nvSpPr>
        <p:spPr>
          <a:xfrm>
            <a:off x="838200" y="949291"/>
            <a:ext cx="649995" cy="695325"/>
          </a:xfrm>
        </p:spPr>
        <p:txBody>
          <a:bodyPr>
            <a:normAutofit/>
          </a:bodyPr>
          <a:lstStyle/>
          <a:p>
            <a:r>
              <a:rPr lang="en-GB" sz="3000">
                <a:solidFill>
                  <a:schemeClr val="accent3"/>
                </a:solidFill>
              </a:rPr>
              <a:t>1. </a:t>
            </a:r>
          </a:p>
        </p:txBody>
      </p:sp>
      <p:sp>
        <p:nvSpPr>
          <p:cNvPr id="4" name="Platshållare för text 3">
            <a:extLst>
              <a:ext uri="{FF2B5EF4-FFF2-40B4-BE49-F238E27FC236}">
                <a16:creationId xmlns:a16="http://schemas.microsoft.com/office/drawing/2014/main" id="{1BFF5391-86DF-2F45-ABCE-6CE368F44A2D}"/>
              </a:ext>
            </a:extLst>
          </p:cNvPr>
          <p:cNvSpPr>
            <a:spLocks noGrp="1"/>
          </p:cNvSpPr>
          <p:nvPr>
            <p:ph type="body" sz="quarter" idx="10"/>
          </p:nvPr>
        </p:nvSpPr>
        <p:spPr>
          <a:xfrm>
            <a:off x="838200" y="319718"/>
            <a:ext cx="10515598" cy="308243"/>
          </a:xfrm>
        </p:spPr>
        <p:txBody>
          <a:bodyPr/>
          <a:lstStyle/>
          <a:p>
            <a:r>
              <a:rPr lang="en-GB"/>
              <a:t>FÖRFLYTTNINGAR</a:t>
            </a:r>
          </a:p>
        </p:txBody>
      </p:sp>
      <p:sp>
        <p:nvSpPr>
          <p:cNvPr id="10" name="Platshållare för innehåll 2">
            <a:extLst>
              <a:ext uri="{FF2B5EF4-FFF2-40B4-BE49-F238E27FC236}">
                <a16:creationId xmlns:a16="http://schemas.microsoft.com/office/drawing/2014/main" id="{B5A565D3-469E-2347-B25D-0C9CD961E448}"/>
              </a:ext>
            </a:extLst>
          </p:cNvPr>
          <p:cNvSpPr txBox="1">
            <a:spLocks/>
          </p:cNvSpPr>
          <p:nvPr/>
        </p:nvSpPr>
        <p:spPr>
          <a:xfrm>
            <a:off x="1062811" y="5395905"/>
            <a:ext cx="3163390"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Från patient/mottagare…</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sp>
        <p:nvSpPr>
          <p:cNvPr id="13" name="Ellips 12">
            <a:extLst>
              <a:ext uri="{FF2B5EF4-FFF2-40B4-BE49-F238E27FC236}">
                <a16:creationId xmlns:a16="http://schemas.microsoft.com/office/drawing/2014/main" id="{6A814B7E-5F8E-0843-B6D0-72AEB7776425}"/>
              </a:ext>
            </a:extLst>
          </p:cNvPr>
          <p:cNvSpPr/>
          <p:nvPr/>
        </p:nvSpPr>
        <p:spPr bwMode="auto">
          <a:xfrm flipH="1">
            <a:off x="1367009" y="2728759"/>
            <a:ext cx="2514941" cy="2516436"/>
          </a:xfrm>
          <a:prstGeom prst="ellipse">
            <a:avLst/>
          </a:prstGeom>
          <a:solidFill>
            <a:schemeClr val="bg1">
              <a:lumMod val="85000"/>
            </a:scheme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7" name="Platshållare för innehåll 2">
            <a:extLst>
              <a:ext uri="{FF2B5EF4-FFF2-40B4-BE49-F238E27FC236}">
                <a16:creationId xmlns:a16="http://schemas.microsoft.com/office/drawing/2014/main" id="{C61DB73C-1478-B643-81CA-3782BF26E7D1}"/>
              </a:ext>
            </a:extLst>
          </p:cNvPr>
          <p:cNvSpPr txBox="1">
            <a:spLocks/>
          </p:cNvSpPr>
          <p:nvPr/>
        </p:nvSpPr>
        <p:spPr>
          <a:xfrm>
            <a:off x="6562691" y="5324544"/>
            <a:ext cx="3201815"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…till aktiva medskapare</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pic>
        <p:nvPicPr>
          <p:cNvPr id="11" name="Bild 15">
            <a:extLst>
              <a:ext uri="{FF2B5EF4-FFF2-40B4-BE49-F238E27FC236}">
                <a16:creationId xmlns:a16="http://schemas.microsoft.com/office/drawing/2014/main" id="{C42487B8-8F35-9642-B88F-7A3FB4DE3634}"/>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047" t="33323" r="26772" b="33339"/>
          <a:stretch/>
        </p:blipFill>
        <p:spPr>
          <a:xfrm>
            <a:off x="1665351" y="3268945"/>
            <a:ext cx="1759240" cy="1298100"/>
          </a:xfrm>
          <a:prstGeom prst="rect">
            <a:avLst/>
          </a:prstGeom>
        </p:spPr>
      </p:pic>
      <p:pic>
        <p:nvPicPr>
          <p:cNvPr id="12" name="Bild 17">
            <a:extLst>
              <a:ext uri="{FF2B5EF4-FFF2-40B4-BE49-F238E27FC236}">
                <a16:creationId xmlns:a16="http://schemas.microsoft.com/office/drawing/2014/main" id="{C4BF4C45-01FC-3B4B-A8CC-149D67B8EE28}"/>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113130" y="1232453"/>
            <a:ext cx="4324556" cy="4324556"/>
          </a:xfrm>
          <a:prstGeom prst="rect">
            <a:avLst/>
          </a:prstGeom>
        </p:spPr>
      </p:pic>
      <p:sp>
        <p:nvSpPr>
          <p:cNvPr id="18" name="Båge 17">
            <a:extLst>
              <a:ext uri="{FF2B5EF4-FFF2-40B4-BE49-F238E27FC236}">
                <a16:creationId xmlns:a16="http://schemas.microsoft.com/office/drawing/2014/main" id="{B1DA7D61-6B37-1D4E-9450-8E43A5334D8C}"/>
              </a:ext>
            </a:extLst>
          </p:cNvPr>
          <p:cNvSpPr/>
          <p:nvPr/>
        </p:nvSpPr>
        <p:spPr bwMode="auto">
          <a:xfrm rot="18331338">
            <a:off x="2992005" y="2449217"/>
            <a:ext cx="4554250" cy="4554250"/>
          </a:xfrm>
          <a:prstGeom prst="arc">
            <a:avLst>
              <a:gd name="adj1" fmla="val 16200000"/>
              <a:gd name="adj2" fmla="val 21224839"/>
            </a:avLst>
          </a:prstGeom>
          <a:noFill/>
          <a:ln w="50800" cap="rnd" cmpd="sng" algn="ctr">
            <a:solidFill>
              <a:schemeClr val="accent3"/>
            </a:solidFill>
            <a:prstDash val="solid"/>
            <a:round/>
            <a:headEnd type="none" w="med" len="med"/>
            <a:tailEnd type="arrow" w="lg"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Tree>
    <p:extLst>
      <p:ext uri="{BB962C8B-B14F-4D97-AF65-F5344CB8AC3E}">
        <p14:creationId xmlns:p14="http://schemas.microsoft.com/office/powerpoint/2010/main" val="27236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D8E9E4"/>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subTnLst>
                                    <p:animClr clrSpc="rgb" dir="cw">
                                      <p:cBhvr override="childStyle">
                                        <p:cTn dur="1" fill="hold" display="0" masterRel="nextClick" afterEffect="1"/>
                                        <p:tgtEl>
                                          <p:spTgt spid="13"/>
                                        </p:tgtEl>
                                        <p:attrNameLst>
                                          <p:attrName>ppt_c</p:attrName>
                                        </p:attrNameLst>
                                      </p:cBhvr>
                                      <p:to>
                                        <a:srgbClr val="D8E9E4"/>
                                      </p:to>
                                    </p:animClr>
                                  </p:subTnLst>
                                </p:cTn>
                              </p:par>
                              <p:par>
                                <p:cTn id="9" presetID="0" presetClass="path" presetSubtype="0" accel="50000" decel="50000" fill="hold" grpId="0" nodeType="withEffect">
                                  <p:stCondLst>
                                    <p:cond delay="0"/>
                                  </p:stCondLst>
                                  <p:childTnLst>
                                    <p:animMotion origin="layout" path="M -4.375E-6 0 L 0.4543 0 " pathEditMode="relative" rAng="0" ptsTypes="AA">
                                      <p:cBhvr>
                                        <p:cTn id="10" dur="2000" fill="hold"/>
                                        <p:tgtEl>
                                          <p:spTgt spid="13"/>
                                        </p:tgtEl>
                                        <p:attrNameLst>
                                          <p:attrName>ppt_x</p:attrName>
                                          <p:attrName>ppt_y</p:attrName>
                                        </p:attrNameLst>
                                      </p:cBhvr>
                                      <p:rCtr x="22708"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EC36BCB-2B5A-8A40-8F78-03A55C3F8163}"/>
              </a:ext>
            </a:extLst>
          </p:cNvPr>
          <p:cNvSpPr>
            <a:spLocks noGrp="1"/>
          </p:cNvSpPr>
          <p:nvPr>
            <p:ph idx="1"/>
          </p:nvPr>
        </p:nvSpPr>
        <p:spPr>
          <a:xfrm>
            <a:off x="1367009" y="993359"/>
            <a:ext cx="9326092" cy="1113201"/>
          </a:xfrm>
        </p:spPr>
        <p:txBody>
          <a:bodyPr>
            <a:normAutofit/>
          </a:bodyPr>
          <a:lstStyle/>
          <a:p>
            <a:pPr marL="0" indent="0">
              <a:buNone/>
            </a:pPr>
            <a:r>
              <a:rPr lang="sv-SE" sz="1600" b="1" i="0" u="none" strike="noStrike">
                <a:solidFill>
                  <a:srgbClr val="000000"/>
                </a:solidFill>
                <a:effectLst/>
                <a:latin typeface="Arial" panose="020B0604020202020204" pitchFamily="34" charset="0"/>
              </a:rPr>
              <a:t>Fokus flyttas från sjukdom till hälsa. Större fokus läggs på förebyggande och hälsofrämjande arbete så att invånarna upplever en bättre livskvalitet och hälso- </a:t>
            </a:r>
            <a:r>
              <a:rPr lang="sv-SE" sz="1600" b="0" i="0">
                <a:solidFill>
                  <a:srgbClr val="000000"/>
                </a:solidFill>
                <a:effectLst/>
                <a:latin typeface="Arial" panose="020B0604020202020204" pitchFamily="34" charset="0"/>
              </a:rPr>
              <a:t>​</a:t>
            </a:r>
            <a:r>
              <a:rPr lang="sv-SE" sz="1600" b="1" i="0" u="none" strike="noStrike">
                <a:solidFill>
                  <a:srgbClr val="000000"/>
                </a:solidFill>
                <a:effectLst/>
                <a:latin typeface="Arial" panose="020B0604020202020204" pitchFamily="34" charset="0"/>
              </a:rPr>
              <a:t>och sjukvårdens resurser används där de ger störst nytta.</a:t>
            </a:r>
            <a:endParaRPr lang="en-GB" sz="1600"/>
          </a:p>
        </p:txBody>
      </p:sp>
      <p:sp>
        <p:nvSpPr>
          <p:cNvPr id="3" name="Rubrik 2">
            <a:extLst>
              <a:ext uri="{FF2B5EF4-FFF2-40B4-BE49-F238E27FC236}">
                <a16:creationId xmlns:a16="http://schemas.microsoft.com/office/drawing/2014/main" id="{F45CC015-9075-E147-B5CB-FF932884C3F6}"/>
              </a:ext>
            </a:extLst>
          </p:cNvPr>
          <p:cNvSpPr>
            <a:spLocks noGrp="1"/>
          </p:cNvSpPr>
          <p:nvPr>
            <p:ph type="title"/>
          </p:nvPr>
        </p:nvSpPr>
        <p:spPr>
          <a:xfrm>
            <a:off x="838200" y="949291"/>
            <a:ext cx="649995" cy="695325"/>
          </a:xfrm>
        </p:spPr>
        <p:txBody>
          <a:bodyPr>
            <a:normAutofit/>
          </a:bodyPr>
          <a:lstStyle/>
          <a:p>
            <a:r>
              <a:rPr lang="en-GB" sz="3000">
                <a:solidFill>
                  <a:schemeClr val="accent3"/>
                </a:solidFill>
              </a:rPr>
              <a:t>2. </a:t>
            </a:r>
          </a:p>
        </p:txBody>
      </p:sp>
      <p:sp>
        <p:nvSpPr>
          <p:cNvPr id="4" name="Platshållare för text 3">
            <a:extLst>
              <a:ext uri="{FF2B5EF4-FFF2-40B4-BE49-F238E27FC236}">
                <a16:creationId xmlns:a16="http://schemas.microsoft.com/office/drawing/2014/main" id="{1BFF5391-86DF-2F45-ABCE-6CE368F44A2D}"/>
              </a:ext>
            </a:extLst>
          </p:cNvPr>
          <p:cNvSpPr>
            <a:spLocks noGrp="1"/>
          </p:cNvSpPr>
          <p:nvPr>
            <p:ph type="body" sz="quarter" idx="10"/>
          </p:nvPr>
        </p:nvSpPr>
        <p:spPr>
          <a:xfrm>
            <a:off x="838200" y="319718"/>
            <a:ext cx="10515598" cy="308243"/>
          </a:xfrm>
        </p:spPr>
        <p:txBody>
          <a:bodyPr/>
          <a:lstStyle/>
          <a:p>
            <a:r>
              <a:rPr lang="en-GB"/>
              <a:t>FÖRFLYTTNINGAR</a:t>
            </a:r>
          </a:p>
        </p:txBody>
      </p:sp>
      <p:sp>
        <p:nvSpPr>
          <p:cNvPr id="10" name="Platshållare för innehåll 2">
            <a:extLst>
              <a:ext uri="{FF2B5EF4-FFF2-40B4-BE49-F238E27FC236}">
                <a16:creationId xmlns:a16="http://schemas.microsoft.com/office/drawing/2014/main" id="{B5A565D3-469E-2347-B25D-0C9CD961E448}"/>
              </a:ext>
            </a:extLst>
          </p:cNvPr>
          <p:cNvSpPr txBox="1">
            <a:spLocks/>
          </p:cNvSpPr>
          <p:nvPr/>
        </p:nvSpPr>
        <p:spPr>
          <a:xfrm>
            <a:off x="1062811" y="5395905"/>
            <a:ext cx="3163390"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Från fokus på sjukdom till…</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sp>
        <p:nvSpPr>
          <p:cNvPr id="13" name="Ellips 12">
            <a:extLst>
              <a:ext uri="{FF2B5EF4-FFF2-40B4-BE49-F238E27FC236}">
                <a16:creationId xmlns:a16="http://schemas.microsoft.com/office/drawing/2014/main" id="{6A814B7E-5F8E-0843-B6D0-72AEB7776425}"/>
              </a:ext>
            </a:extLst>
          </p:cNvPr>
          <p:cNvSpPr/>
          <p:nvPr/>
        </p:nvSpPr>
        <p:spPr bwMode="auto">
          <a:xfrm flipH="1">
            <a:off x="1367009" y="2728759"/>
            <a:ext cx="2514941" cy="2516436"/>
          </a:xfrm>
          <a:prstGeom prst="ellipse">
            <a:avLst/>
          </a:prstGeom>
          <a:solidFill>
            <a:schemeClr val="bg1">
              <a:lumMod val="85000"/>
            </a:scheme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7" name="Platshållare för innehåll 2">
            <a:extLst>
              <a:ext uri="{FF2B5EF4-FFF2-40B4-BE49-F238E27FC236}">
                <a16:creationId xmlns:a16="http://schemas.microsoft.com/office/drawing/2014/main" id="{C61DB73C-1478-B643-81CA-3782BF26E7D1}"/>
              </a:ext>
            </a:extLst>
          </p:cNvPr>
          <p:cNvSpPr txBox="1">
            <a:spLocks/>
          </p:cNvSpPr>
          <p:nvPr/>
        </p:nvSpPr>
        <p:spPr>
          <a:xfrm>
            <a:off x="6562691" y="5324544"/>
            <a:ext cx="3201815"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…till fokus på hälsa</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pic>
        <p:nvPicPr>
          <p:cNvPr id="11" name="Bild 10">
            <a:extLst>
              <a:ext uri="{FF2B5EF4-FFF2-40B4-BE49-F238E27FC236}">
                <a16:creationId xmlns:a16="http://schemas.microsoft.com/office/drawing/2014/main" id="{00A5FB38-F5A1-4643-8E99-8D7BDF97C560}"/>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137" t="28644" r="30668" b="28894"/>
          <a:stretch/>
        </p:blipFill>
        <p:spPr>
          <a:xfrm>
            <a:off x="1771207" y="3057320"/>
            <a:ext cx="1588938" cy="1721350"/>
          </a:xfrm>
          <a:prstGeom prst="rect">
            <a:avLst/>
          </a:prstGeom>
        </p:spPr>
      </p:pic>
      <p:pic>
        <p:nvPicPr>
          <p:cNvPr id="12" name="Bild 11">
            <a:extLst>
              <a:ext uri="{FF2B5EF4-FFF2-40B4-BE49-F238E27FC236}">
                <a16:creationId xmlns:a16="http://schemas.microsoft.com/office/drawing/2014/main" id="{6417222B-C019-0F4D-88AD-B7027FD837AA}"/>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t="15254" b="15254"/>
          <a:stretch/>
        </p:blipFill>
        <p:spPr>
          <a:xfrm>
            <a:off x="5839398" y="2069802"/>
            <a:ext cx="4259855" cy="2960238"/>
          </a:xfrm>
          <a:prstGeom prst="rect">
            <a:avLst/>
          </a:prstGeom>
        </p:spPr>
      </p:pic>
      <p:sp>
        <p:nvSpPr>
          <p:cNvPr id="23" name="Båge 22">
            <a:extLst>
              <a:ext uri="{FF2B5EF4-FFF2-40B4-BE49-F238E27FC236}">
                <a16:creationId xmlns:a16="http://schemas.microsoft.com/office/drawing/2014/main" id="{E9612D15-EE94-574A-9573-E590ABB0BD05}"/>
              </a:ext>
            </a:extLst>
          </p:cNvPr>
          <p:cNvSpPr/>
          <p:nvPr/>
        </p:nvSpPr>
        <p:spPr bwMode="auto">
          <a:xfrm rot="18331338">
            <a:off x="2992005" y="2449217"/>
            <a:ext cx="4554250" cy="4554250"/>
          </a:xfrm>
          <a:prstGeom prst="arc">
            <a:avLst>
              <a:gd name="adj1" fmla="val 16200000"/>
              <a:gd name="adj2" fmla="val 21224839"/>
            </a:avLst>
          </a:prstGeom>
          <a:noFill/>
          <a:ln w="50800" cap="rnd" cmpd="sng" algn="ctr">
            <a:solidFill>
              <a:schemeClr val="accent3"/>
            </a:solidFill>
            <a:prstDash val="solid"/>
            <a:round/>
            <a:headEnd type="none" w="med" len="med"/>
            <a:tailEnd type="arrow" w="lg"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Tree>
    <p:extLst>
      <p:ext uri="{BB962C8B-B14F-4D97-AF65-F5344CB8AC3E}">
        <p14:creationId xmlns:p14="http://schemas.microsoft.com/office/powerpoint/2010/main" val="39272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D8E9E4"/>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subTnLst>
                                    <p:animClr clrSpc="rgb" dir="cw">
                                      <p:cBhvr override="childStyle">
                                        <p:cTn dur="1" fill="hold" display="0" masterRel="nextClick" afterEffect="1"/>
                                        <p:tgtEl>
                                          <p:spTgt spid="13"/>
                                        </p:tgtEl>
                                        <p:attrNameLst>
                                          <p:attrName>ppt_c</p:attrName>
                                        </p:attrNameLst>
                                      </p:cBhvr>
                                      <p:to>
                                        <a:srgbClr val="D8E9E4"/>
                                      </p:to>
                                    </p:animClr>
                                  </p:subTnLst>
                                </p:cTn>
                              </p:par>
                              <p:par>
                                <p:cTn id="9" presetID="0" presetClass="path" presetSubtype="0" accel="50000" decel="50000" fill="hold" grpId="0" nodeType="withEffect">
                                  <p:stCondLst>
                                    <p:cond delay="0"/>
                                  </p:stCondLst>
                                  <p:childTnLst>
                                    <p:animMotion origin="layout" path="M -4.375E-6 0 L 0.4543 0 " pathEditMode="relative" rAng="0" ptsTypes="AA">
                                      <p:cBhvr>
                                        <p:cTn id="10" dur="2000" fill="hold"/>
                                        <p:tgtEl>
                                          <p:spTgt spid="13"/>
                                        </p:tgtEl>
                                        <p:attrNameLst>
                                          <p:attrName>ppt_x</p:attrName>
                                          <p:attrName>ppt_y</p:attrName>
                                        </p:attrNameLst>
                                      </p:cBhvr>
                                      <p:rCtr x="22708"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EC36BCB-2B5A-8A40-8F78-03A55C3F8163}"/>
              </a:ext>
            </a:extLst>
          </p:cNvPr>
          <p:cNvSpPr>
            <a:spLocks noGrp="1"/>
          </p:cNvSpPr>
          <p:nvPr>
            <p:ph idx="1"/>
          </p:nvPr>
        </p:nvSpPr>
        <p:spPr>
          <a:xfrm>
            <a:off x="1367009" y="993359"/>
            <a:ext cx="8917302" cy="1113201"/>
          </a:xfrm>
        </p:spPr>
        <p:txBody>
          <a:bodyPr>
            <a:normAutofit fontScale="92500" lnSpcReduction="10000"/>
          </a:bodyPr>
          <a:lstStyle/>
          <a:p>
            <a:r>
              <a:rPr lang="sv-SE" sz="1700" b="1">
                <a:effectLst/>
                <a:latin typeface="+mj-lt"/>
                <a:ea typeface="Calibri" panose="020F0502020204030204" pitchFamily="34" charset="0"/>
              </a:rPr>
              <a:t>Fokus flyttas från sjukvårdens organisation till samverkan och helhet. Genom samarbete över organisationsgränser skapas förutsättningar för förutsägbarhet, tillgänglighet och kontinuitet för invånaren.</a:t>
            </a:r>
            <a:endParaRPr lang="sv-SE" sz="1700">
              <a:effectLst/>
              <a:latin typeface="+mj-lt"/>
              <a:ea typeface="Calibri" panose="020F0502020204030204" pitchFamily="34" charset="0"/>
            </a:endParaRPr>
          </a:p>
          <a:p>
            <a:pPr algn="l" rtl="0" fontAlgn="base"/>
            <a:r>
              <a:rPr lang="en-GB"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marL="0" indent="0">
              <a:buNone/>
            </a:pPr>
            <a:endParaRPr lang="en-GB"/>
          </a:p>
        </p:txBody>
      </p:sp>
      <p:sp>
        <p:nvSpPr>
          <p:cNvPr id="3" name="Rubrik 2">
            <a:extLst>
              <a:ext uri="{FF2B5EF4-FFF2-40B4-BE49-F238E27FC236}">
                <a16:creationId xmlns:a16="http://schemas.microsoft.com/office/drawing/2014/main" id="{F45CC015-9075-E147-B5CB-FF932884C3F6}"/>
              </a:ext>
            </a:extLst>
          </p:cNvPr>
          <p:cNvSpPr>
            <a:spLocks noGrp="1"/>
          </p:cNvSpPr>
          <p:nvPr>
            <p:ph type="title"/>
          </p:nvPr>
        </p:nvSpPr>
        <p:spPr>
          <a:xfrm>
            <a:off x="838200" y="949291"/>
            <a:ext cx="649995" cy="695325"/>
          </a:xfrm>
        </p:spPr>
        <p:txBody>
          <a:bodyPr>
            <a:normAutofit/>
          </a:bodyPr>
          <a:lstStyle/>
          <a:p>
            <a:r>
              <a:rPr lang="en-GB" sz="3000">
                <a:solidFill>
                  <a:schemeClr val="accent3"/>
                </a:solidFill>
              </a:rPr>
              <a:t>3. </a:t>
            </a:r>
          </a:p>
        </p:txBody>
      </p:sp>
      <p:sp>
        <p:nvSpPr>
          <p:cNvPr id="4" name="Platshållare för text 3">
            <a:extLst>
              <a:ext uri="{FF2B5EF4-FFF2-40B4-BE49-F238E27FC236}">
                <a16:creationId xmlns:a16="http://schemas.microsoft.com/office/drawing/2014/main" id="{1BFF5391-86DF-2F45-ABCE-6CE368F44A2D}"/>
              </a:ext>
            </a:extLst>
          </p:cNvPr>
          <p:cNvSpPr>
            <a:spLocks noGrp="1"/>
          </p:cNvSpPr>
          <p:nvPr>
            <p:ph type="body" sz="quarter" idx="10"/>
          </p:nvPr>
        </p:nvSpPr>
        <p:spPr>
          <a:xfrm>
            <a:off x="838200" y="319718"/>
            <a:ext cx="10515598" cy="308243"/>
          </a:xfrm>
        </p:spPr>
        <p:txBody>
          <a:bodyPr/>
          <a:lstStyle/>
          <a:p>
            <a:r>
              <a:rPr lang="en-GB"/>
              <a:t>FÖRFLYTTNINGAR</a:t>
            </a:r>
          </a:p>
        </p:txBody>
      </p:sp>
      <p:sp>
        <p:nvSpPr>
          <p:cNvPr id="10" name="Platshållare för innehåll 2">
            <a:extLst>
              <a:ext uri="{FF2B5EF4-FFF2-40B4-BE49-F238E27FC236}">
                <a16:creationId xmlns:a16="http://schemas.microsoft.com/office/drawing/2014/main" id="{B5A565D3-469E-2347-B25D-0C9CD961E448}"/>
              </a:ext>
            </a:extLst>
          </p:cNvPr>
          <p:cNvSpPr txBox="1">
            <a:spLocks/>
          </p:cNvSpPr>
          <p:nvPr/>
        </p:nvSpPr>
        <p:spPr>
          <a:xfrm>
            <a:off x="1062811" y="5395905"/>
            <a:ext cx="3163390"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Från fokus på sjukvårdens organisation…</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sp>
        <p:nvSpPr>
          <p:cNvPr id="13" name="Ellips 12">
            <a:extLst>
              <a:ext uri="{FF2B5EF4-FFF2-40B4-BE49-F238E27FC236}">
                <a16:creationId xmlns:a16="http://schemas.microsoft.com/office/drawing/2014/main" id="{6A814B7E-5F8E-0843-B6D0-72AEB7776425}"/>
              </a:ext>
            </a:extLst>
          </p:cNvPr>
          <p:cNvSpPr/>
          <p:nvPr/>
        </p:nvSpPr>
        <p:spPr bwMode="auto">
          <a:xfrm flipH="1">
            <a:off x="1367009" y="2728759"/>
            <a:ext cx="2514941" cy="2516436"/>
          </a:xfrm>
          <a:prstGeom prst="ellipse">
            <a:avLst/>
          </a:prstGeom>
          <a:solidFill>
            <a:schemeClr val="bg1">
              <a:lumMod val="85000"/>
            </a:scheme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7" name="Platshållare för innehåll 2">
            <a:extLst>
              <a:ext uri="{FF2B5EF4-FFF2-40B4-BE49-F238E27FC236}">
                <a16:creationId xmlns:a16="http://schemas.microsoft.com/office/drawing/2014/main" id="{C61DB73C-1478-B643-81CA-3782BF26E7D1}"/>
              </a:ext>
            </a:extLst>
          </p:cNvPr>
          <p:cNvSpPr txBox="1">
            <a:spLocks/>
          </p:cNvSpPr>
          <p:nvPr/>
        </p:nvSpPr>
        <p:spPr>
          <a:xfrm>
            <a:off x="6562691" y="5324544"/>
            <a:ext cx="3201815"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…till fokus på individens behov på vägen genom hälsosystemet</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pic>
        <p:nvPicPr>
          <p:cNvPr id="18" name="Bild 17">
            <a:extLst>
              <a:ext uri="{FF2B5EF4-FFF2-40B4-BE49-F238E27FC236}">
                <a16:creationId xmlns:a16="http://schemas.microsoft.com/office/drawing/2014/main" id="{FB260D48-8501-5344-8455-0E269C25CB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2795" y="1596000"/>
            <a:ext cx="4101228" cy="4101228"/>
          </a:xfrm>
          <a:prstGeom prst="rect">
            <a:avLst/>
          </a:prstGeom>
        </p:spPr>
      </p:pic>
      <p:pic>
        <p:nvPicPr>
          <p:cNvPr id="19" name="Bild 18">
            <a:extLst>
              <a:ext uri="{FF2B5EF4-FFF2-40B4-BE49-F238E27FC236}">
                <a16:creationId xmlns:a16="http://schemas.microsoft.com/office/drawing/2014/main" id="{D489A37F-4EC8-DA49-80A9-8B5EDFAD2A10}"/>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l="31836" t="27252" r="26279" b="31009"/>
          <a:stretch/>
        </p:blipFill>
        <p:spPr>
          <a:xfrm>
            <a:off x="1752834" y="3011555"/>
            <a:ext cx="1803221" cy="1796931"/>
          </a:xfrm>
          <a:prstGeom prst="rect">
            <a:avLst/>
          </a:prstGeom>
        </p:spPr>
      </p:pic>
      <p:sp>
        <p:nvSpPr>
          <p:cNvPr id="22" name="Båge 21">
            <a:extLst>
              <a:ext uri="{FF2B5EF4-FFF2-40B4-BE49-F238E27FC236}">
                <a16:creationId xmlns:a16="http://schemas.microsoft.com/office/drawing/2014/main" id="{9C5CB1CF-AB3D-F340-8941-F3A3FE65AD24}"/>
              </a:ext>
            </a:extLst>
          </p:cNvPr>
          <p:cNvSpPr/>
          <p:nvPr/>
        </p:nvSpPr>
        <p:spPr bwMode="auto">
          <a:xfrm rot="18331338">
            <a:off x="2992005" y="2449217"/>
            <a:ext cx="4554250" cy="4554250"/>
          </a:xfrm>
          <a:prstGeom prst="arc">
            <a:avLst>
              <a:gd name="adj1" fmla="val 16200000"/>
              <a:gd name="adj2" fmla="val 21224839"/>
            </a:avLst>
          </a:prstGeom>
          <a:noFill/>
          <a:ln w="50800" cap="rnd" cmpd="sng" algn="ctr">
            <a:solidFill>
              <a:schemeClr val="accent3"/>
            </a:solidFill>
            <a:prstDash val="solid"/>
            <a:round/>
            <a:headEnd type="none" w="med" len="med"/>
            <a:tailEnd type="arrow" w="lg"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Tree>
    <p:extLst>
      <p:ext uri="{BB962C8B-B14F-4D97-AF65-F5344CB8AC3E}">
        <p14:creationId xmlns:p14="http://schemas.microsoft.com/office/powerpoint/2010/main" val="101785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D8E9E4"/>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subTnLst>
                                    <p:animClr clrSpc="rgb" dir="cw">
                                      <p:cBhvr override="childStyle">
                                        <p:cTn dur="1" fill="hold" display="0" masterRel="nextClick" afterEffect="1"/>
                                        <p:tgtEl>
                                          <p:spTgt spid="13"/>
                                        </p:tgtEl>
                                        <p:attrNameLst>
                                          <p:attrName>ppt_c</p:attrName>
                                        </p:attrNameLst>
                                      </p:cBhvr>
                                      <p:to>
                                        <a:srgbClr val="D8E9E4"/>
                                      </p:to>
                                    </p:animClr>
                                  </p:subTnLst>
                                </p:cTn>
                              </p:par>
                              <p:par>
                                <p:cTn id="9" presetID="0" presetClass="path" presetSubtype="0" accel="50000" decel="50000" fill="hold" grpId="0" nodeType="withEffect">
                                  <p:stCondLst>
                                    <p:cond delay="0"/>
                                  </p:stCondLst>
                                  <p:childTnLst>
                                    <p:animMotion origin="layout" path="M -4.375E-6 0 L 0.4543 0 " pathEditMode="relative" rAng="0" ptsTypes="AA">
                                      <p:cBhvr>
                                        <p:cTn id="10" dur="2000" fill="hold"/>
                                        <p:tgtEl>
                                          <p:spTgt spid="13"/>
                                        </p:tgtEl>
                                        <p:attrNameLst>
                                          <p:attrName>ppt_x</p:attrName>
                                          <p:attrName>ppt_y</p:attrName>
                                        </p:attrNameLst>
                                      </p:cBhvr>
                                      <p:rCtr x="22708"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5CC015-9075-E147-B5CB-FF932884C3F6}"/>
              </a:ext>
            </a:extLst>
          </p:cNvPr>
          <p:cNvSpPr>
            <a:spLocks noGrp="1"/>
          </p:cNvSpPr>
          <p:nvPr>
            <p:ph type="title"/>
          </p:nvPr>
        </p:nvSpPr>
        <p:spPr>
          <a:xfrm>
            <a:off x="838200" y="949291"/>
            <a:ext cx="649995" cy="695325"/>
          </a:xfrm>
        </p:spPr>
        <p:txBody>
          <a:bodyPr>
            <a:normAutofit/>
          </a:bodyPr>
          <a:lstStyle/>
          <a:p>
            <a:r>
              <a:rPr lang="en-GB" sz="3000">
                <a:solidFill>
                  <a:schemeClr val="accent3"/>
                </a:solidFill>
              </a:rPr>
              <a:t>4. </a:t>
            </a:r>
          </a:p>
        </p:txBody>
      </p:sp>
      <p:sp>
        <p:nvSpPr>
          <p:cNvPr id="4" name="Platshållare för text 3">
            <a:extLst>
              <a:ext uri="{FF2B5EF4-FFF2-40B4-BE49-F238E27FC236}">
                <a16:creationId xmlns:a16="http://schemas.microsoft.com/office/drawing/2014/main" id="{1BFF5391-86DF-2F45-ABCE-6CE368F44A2D}"/>
              </a:ext>
            </a:extLst>
          </p:cNvPr>
          <p:cNvSpPr>
            <a:spLocks noGrp="1"/>
          </p:cNvSpPr>
          <p:nvPr>
            <p:ph type="body" sz="quarter" idx="10"/>
          </p:nvPr>
        </p:nvSpPr>
        <p:spPr>
          <a:xfrm>
            <a:off x="838200" y="319718"/>
            <a:ext cx="10515598" cy="308243"/>
          </a:xfrm>
        </p:spPr>
        <p:txBody>
          <a:bodyPr/>
          <a:lstStyle/>
          <a:p>
            <a:r>
              <a:rPr lang="en-GB"/>
              <a:t>FÖRFLYTTNINGAR</a:t>
            </a:r>
          </a:p>
        </p:txBody>
      </p:sp>
      <p:sp>
        <p:nvSpPr>
          <p:cNvPr id="10" name="Platshållare för innehåll 2">
            <a:extLst>
              <a:ext uri="{FF2B5EF4-FFF2-40B4-BE49-F238E27FC236}">
                <a16:creationId xmlns:a16="http://schemas.microsoft.com/office/drawing/2014/main" id="{B5A565D3-469E-2347-B25D-0C9CD961E448}"/>
              </a:ext>
            </a:extLst>
          </p:cNvPr>
          <p:cNvSpPr txBox="1">
            <a:spLocks/>
          </p:cNvSpPr>
          <p:nvPr/>
        </p:nvSpPr>
        <p:spPr>
          <a:xfrm>
            <a:off x="1062811" y="5395905"/>
            <a:ext cx="3163390"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Från fokus på platser </a:t>
            </a:r>
            <a:br>
              <a:rPr kumimoji="0" lang="sv-SE" sz="1600" b="1" i="0" u="none" strike="noStrike" kern="1200" cap="none" spc="0" normalizeH="0" baseline="0" noProof="0">
                <a:ln>
                  <a:noFill/>
                </a:ln>
                <a:solidFill>
                  <a:srgbClr val="000000"/>
                </a:solidFill>
                <a:effectLst/>
                <a:uLnTx/>
                <a:uFillTx/>
                <a:latin typeface="Arial"/>
                <a:ea typeface="ヒラギノ角ゴ Pro W3"/>
              </a:rPr>
            </a:br>
            <a:r>
              <a:rPr kumimoji="0" lang="sv-SE" sz="1600" b="1" i="0" u="none" strike="noStrike" kern="1200" cap="none" spc="0" normalizeH="0" baseline="0" noProof="0">
                <a:ln>
                  <a:noFill/>
                </a:ln>
                <a:solidFill>
                  <a:srgbClr val="000000"/>
                </a:solidFill>
                <a:effectLst/>
                <a:uLnTx/>
                <a:uFillTx/>
                <a:latin typeface="Arial"/>
                <a:ea typeface="ヒラギノ角ゴ Pro W3"/>
              </a:rPr>
              <a:t>eller lokaler…</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sp>
        <p:nvSpPr>
          <p:cNvPr id="13" name="Ellips 12">
            <a:extLst>
              <a:ext uri="{FF2B5EF4-FFF2-40B4-BE49-F238E27FC236}">
                <a16:creationId xmlns:a16="http://schemas.microsoft.com/office/drawing/2014/main" id="{6A814B7E-5F8E-0843-B6D0-72AEB7776425}"/>
              </a:ext>
            </a:extLst>
          </p:cNvPr>
          <p:cNvSpPr/>
          <p:nvPr/>
        </p:nvSpPr>
        <p:spPr bwMode="auto">
          <a:xfrm flipH="1">
            <a:off x="1367009" y="2728759"/>
            <a:ext cx="2514941" cy="2516436"/>
          </a:xfrm>
          <a:prstGeom prst="ellipse">
            <a:avLst/>
          </a:prstGeom>
          <a:solidFill>
            <a:schemeClr val="bg1">
              <a:lumMod val="85000"/>
            </a:scheme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7" name="Platshållare för innehåll 2">
            <a:extLst>
              <a:ext uri="{FF2B5EF4-FFF2-40B4-BE49-F238E27FC236}">
                <a16:creationId xmlns:a16="http://schemas.microsoft.com/office/drawing/2014/main" id="{C61DB73C-1478-B643-81CA-3782BF26E7D1}"/>
              </a:ext>
            </a:extLst>
          </p:cNvPr>
          <p:cNvSpPr txBox="1">
            <a:spLocks/>
          </p:cNvSpPr>
          <p:nvPr/>
        </p:nvSpPr>
        <p:spPr>
          <a:xfrm>
            <a:off x="6532874" y="5324544"/>
            <a:ext cx="3201815"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…till fokus på att möta invånaren på flera olika </a:t>
            </a:r>
            <a:br>
              <a:rPr kumimoji="0" lang="sv-SE" sz="1600" b="1" i="0" u="none" strike="noStrike" kern="1200" cap="none" spc="0" normalizeH="0" baseline="0" noProof="0">
                <a:ln>
                  <a:noFill/>
                </a:ln>
                <a:solidFill>
                  <a:srgbClr val="000000"/>
                </a:solidFill>
                <a:effectLst/>
                <a:uLnTx/>
                <a:uFillTx/>
                <a:latin typeface="Arial"/>
                <a:ea typeface="ヒラギノ角ゴ Pro W3"/>
              </a:rPr>
            </a:br>
            <a:r>
              <a:rPr kumimoji="0" lang="sv-SE" sz="1600" b="1" i="0" u="none" strike="noStrike" kern="1200" cap="none" spc="0" normalizeH="0" baseline="0" noProof="0">
                <a:ln>
                  <a:noFill/>
                </a:ln>
                <a:solidFill>
                  <a:srgbClr val="000000"/>
                </a:solidFill>
                <a:effectLst/>
                <a:uLnTx/>
                <a:uFillTx/>
                <a:latin typeface="Arial"/>
                <a:ea typeface="ヒラギノ角ゴ Pro W3"/>
              </a:rPr>
              <a:t>sätt efter behov</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sp>
        <p:nvSpPr>
          <p:cNvPr id="11" name="Båge 10">
            <a:extLst>
              <a:ext uri="{FF2B5EF4-FFF2-40B4-BE49-F238E27FC236}">
                <a16:creationId xmlns:a16="http://schemas.microsoft.com/office/drawing/2014/main" id="{0036AF8C-E123-3546-A782-900102AC96EA}"/>
              </a:ext>
            </a:extLst>
          </p:cNvPr>
          <p:cNvSpPr/>
          <p:nvPr/>
        </p:nvSpPr>
        <p:spPr bwMode="auto">
          <a:xfrm rot="18331338">
            <a:off x="2992005" y="2449217"/>
            <a:ext cx="4554250" cy="4554250"/>
          </a:xfrm>
          <a:prstGeom prst="arc">
            <a:avLst>
              <a:gd name="adj1" fmla="val 16200000"/>
              <a:gd name="adj2" fmla="val 20986547"/>
            </a:avLst>
          </a:prstGeom>
          <a:noFill/>
          <a:ln w="50800" cap="rnd" cmpd="sng" algn="ctr">
            <a:solidFill>
              <a:schemeClr val="accent3"/>
            </a:solidFill>
            <a:prstDash val="solid"/>
            <a:round/>
            <a:headEnd type="none" w="med" len="med"/>
            <a:tailEnd type="arrow" w="lg"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pic>
        <p:nvPicPr>
          <p:cNvPr id="12" name="Bild 11">
            <a:extLst>
              <a:ext uri="{FF2B5EF4-FFF2-40B4-BE49-F238E27FC236}">
                <a16:creationId xmlns:a16="http://schemas.microsoft.com/office/drawing/2014/main" id="{9713CDB6-E267-B043-9120-3E4DB50FD317}"/>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884" t="31361" r="26454" b="31808"/>
          <a:stretch/>
        </p:blipFill>
        <p:spPr>
          <a:xfrm>
            <a:off x="1652917" y="3156175"/>
            <a:ext cx="1895500" cy="1464755"/>
          </a:xfrm>
          <a:prstGeom prst="rect">
            <a:avLst/>
          </a:prstGeom>
        </p:spPr>
      </p:pic>
      <p:pic>
        <p:nvPicPr>
          <p:cNvPr id="25" name="Bild 24">
            <a:extLst>
              <a:ext uri="{FF2B5EF4-FFF2-40B4-BE49-F238E27FC236}">
                <a16:creationId xmlns:a16="http://schemas.microsoft.com/office/drawing/2014/main" id="{C9740904-C79F-964D-9761-162D9F94B618}"/>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9833" y="1539611"/>
            <a:ext cx="4259481" cy="4259481"/>
          </a:xfrm>
          <a:prstGeom prst="rect">
            <a:avLst/>
          </a:prstGeom>
        </p:spPr>
      </p:pic>
      <p:sp>
        <p:nvSpPr>
          <p:cNvPr id="2" name="Platshållare för innehåll 1">
            <a:extLst>
              <a:ext uri="{FF2B5EF4-FFF2-40B4-BE49-F238E27FC236}">
                <a16:creationId xmlns:a16="http://schemas.microsoft.com/office/drawing/2014/main" id="{1EC36BCB-2B5A-8A40-8F78-03A55C3F8163}"/>
              </a:ext>
            </a:extLst>
          </p:cNvPr>
          <p:cNvSpPr>
            <a:spLocks noGrp="1"/>
          </p:cNvSpPr>
          <p:nvPr>
            <p:ph idx="1"/>
          </p:nvPr>
        </p:nvSpPr>
        <p:spPr>
          <a:xfrm>
            <a:off x="1367009" y="993359"/>
            <a:ext cx="8809725" cy="1113201"/>
          </a:xfrm>
        </p:spPr>
        <p:txBody>
          <a:bodyPr>
            <a:normAutofit/>
          </a:bodyPr>
          <a:lstStyle/>
          <a:p>
            <a:pPr marL="0" lvl="0" indent="0">
              <a:buNone/>
            </a:pPr>
            <a:r>
              <a:rPr lang="sv-SE" sz="1600" b="1" i="0" u="none" strike="noStrike">
                <a:solidFill>
                  <a:srgbClr val="000000"/>
                </a:solidFill>
                <a:effectLst/>
                <a:latin typeface="Arial" panose="020B0604020202020204" pitchFamily="34" charset="0"/>
              </a:rPr>
              <a:t>Fokus flyttas från platsen eller lokaler för hälso- och sjukvård till att möta invånaren på flera och delvis andra sätt utifrån behov och livssituation, till exempel genom digitala lösningar eller vård i hemmet.</a:t>
            </a:r>
            <a:r>
              <a:rPr lang="sv-SE" sz="1600" b="0" i="0">
                <a:solidFill>
                  <a:srgbClr val="000000"/>
                </a:solidFill>
                <a:effectLst/>
                <a:latin typeface="Arial" panose="020B0604020202020204" pitchFamily="34" charset="0"/>
              </a:rPr>
              <a:t>​</a:t>
            </a:r>
            <a:endParaRPr lang="en-GB" sz="1600"/>
          </a:p>
        </p:txBody>
      </p:sp>
    </p:spTree>
    <p:extLst>
      <p:ext uri="{BB962C8B-B14F-4D97-AF65-F5344CB8AC3E}">
        <p14:creationId xmlns:p14="http://schemas.microsoft.com/office/powerpoint/2010/main" val="12429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D8E9E4"/>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subTnLst>
                                    <p:animClr clrSpc="rgb" dir="cw">
                                      <p:cBhvr override="childStyle">
                                        <p:cTn dur="1" fill="hold" display="0" masterRel="nextClick" afterEffect="1"/>
                                        <p:tgtEl>
                                          <p:spTgt spid="13"/>
                                        </p:tgtEl>
                                        <p:attrNameLst>
                                          <p:attrName>ppt_c</p:attrName>
                                        </p:attrNameLst>
                                      </p:cBhvr>
                                      <p:to>
                                        <a:srgbClr val="D8E9E4"/>
                                      </p:to>
                                    </p:animClr>
                                  </p:subTnLst>
                                </p:cTn>
                              </p:par>
                              <p:par>
                                <p:cTn id="9" presetID="0" presetClass="path" presetSubtype="0" accel="50000" decel="50000" fill="hold" grpId="0" nodeType="withEffect">
                                  <p:stCondLst>
                                    <p:cond delay="0"/>
                                  </p:stCondLst>
                                  <p:childTnLst>
                                    <p:animMotion origin="layout" path="M -4.375E-6 0 L 0.4543 0 " pathEditMode="relative" rAng="0" ptsTypes="AA">
                                      <p:cBhvr>
                                        <p:cTn id="10" dur="2000" fill="hold"/>
                                        <p:tgtEl>
                                          <p:spTgt spid="13"/>
                                        </p:tgtEl>
                                        <p:attrNameLst>
                                          <p:attrName>ppt_x</p:attrName>
                                          <p:attrName>ppt_y</p:attrName>
                                        </p:attrNameLst>
                                      </p:cBhvr>
                                      <p:rCtr x="22708"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EC36BCB-2B5A-8A40-8F78-03A55C3F8163}"/>
              </a:ext>
            </a:extLst>
          </p:cNvPr>
          <p:cNvSpPr>
            <a:spLocks noGrp="1"/>
          </p:cNvSpPr>
          <p:nvPr>
            <p:ph idx="1"/>
          </p:nvPr>
        </p:nvSpPr>
        <p:spPr>
          <a:xfrm>
            <a:off x="1367008" y="939569"/>
            <a:ext cx="9369123" cy="1113201"/>
          </a:xfrm>
        </p:spPr>
        <p:txBody>
          <a:bodyPr>
            <a:noAutofit/>
          </a:bodyPr>
          <a:lstStyle/>
          <a:p>
            <a:r>
              <a:rPr lang="sv-SE" sz="1600">
                <a:effectLst/>
                <a:latin typeface="+mj-lt"/>
              </a:rPr>
              <a:t>Fokus flyttas från styrsignaler som premierar kortsiktiga organisatoriska och ekonomiska resultat till styrning och uppföljning där helhetssyn på individen, kvalitet och ekonomisk långsiktighet premieras. Initiativ för invånarens bästa och lärande uppmuntras och premieras.</a:t>
            </a:r>
          </a:p>
          <a:p>
            <a:endParaRPr lang="en-GB" sz="1600"/>
          </a:p>
        </p:txBody>
      </p:sp>
      <p:sp>
        <p:nvSpPr>
          <p:cNvPr id="3" name="Rubrik 2">
            <a:extLst>
              <a:ext uri="{FF2B5EF4-FFF2-40B4-BE49-F238E27FC236}">
                <a16:creationId xmlns:a16="http://schemas.microsoft.com/office/drawing/2014/main" id="{F45CC015-9075-E147-B5CB-FF932884C3F6}"/>
              </a:ext>
            </a:extLst>
          </p:cNvPr>
          <p:cNvSpPr>
            <a:spLocks noGrp="1"/>
          </p:cNvSpPr>
          <p:nvPr>
            <p:ph type="title"/>
          </p:nvPr>
        </p:nvSpPr>
        <p:spPr>
          <a:xfrm>
            <a:off x="838200" y="949291"/>
            <a:ext cx="649995" cy="695325"/>
          </a:xfrm>
        </p:spPr>
        <p:txBody>
          <a:bodyPr>
            <a:normAutofit/>
          </a:bodyPr>
          <a:lstStyle/>
          <a:p>
            <a:r>
              <a:rPr lang="en-GB" sz="3000">
                <a:solidFill>
                  <a:schemeClr val="accent3"/>
                </a:solidFill>
              </a:rPr>
              <a:t>5. </a:t>
            </a:r>
          </a:p>
        </p:txBody>
      </p:sp>
      <p:sp>
        <p:nvSpPr>
          <p:cNvPr id="4" name="Platshållare för text 3">
            <a:extLst>
              <a:ext uri="{FF2B5EF4-FFF2-40B4-BE49-F238E27FC236}">
                <a16:creationId xmlns:a16="http://schemas.microsoft.com/office/drawing/2014/main" id="{1BFF5391-86DF-2F45-ABCE-6CE368F44A2D}"/>
              </a:ext>
            </a:extLst>
          </p:cNvPr>
          <p:cNvSpPr>
            <a:spLocks noGrp="1"/>
          </p:cNvSpPr>
          <p:nvPr>
            <p:ph type="body" sz="quarter" idx="10"/>
          </p:nvPr>
        </p:nvSpPr>
        <p:spPr>
          <a:xfrm>
            <a:off x="838200" y="319718"/>
            <a:ext cx="10515598" cy="308243"/>
          </a:xfrm>
        </p:spPr>
        <p:txBody>
          <a:bodyPr/>
          <a:lstStyle/>
          <a:p>
            <a:r>
              <a:rPr lang="en-GB"/>
              <a:t>FÖRFLYTTNINGAR</a:t>
            </a:r>
          </a:p>
        </p:txBody>
      </p:sp>
      <p:sp>
        <p:nvSpPr>
          <p:cNvPr id="10" name="Platshållare för innehåll 2">
            <a:extLst>
              <a:ext uri="{FF2B5EF4-FFF2-40B4-BE49-F238E27FC236}">
                <a16:creationId xmlns:a16="http://schemas.microsoft.com/office/drawing/2014/main" id="{B5A565D3-469E-2347-B25D-0C9CD961E448}"/>
              </a:ext>
            </a:extLst>
          </p:cNvPr>
          <p:cNvSpPr txBox="1">
            <a:spLocks/>
          </p:cNvSpPr>
          <p:nvPr/>
        </p:nvSpPr>
        <p:spPr>
          <a:xfrm>
            <a:off x="1062811" y="5395905"/>
            <a:ext cx="3163390"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Från fokus på </a:t>
            </a:r>
            <a:br>
              <a:rPr kumimoji="0" lang="sv-SE" sz="1600" b="1" i="0" u="none" strike="noStrike" kern="1200" cap="none" spc="0" normalizeH="0" baseline="0" noProof="0">
                <a:ln>
                  <a:noFill/>
                </a:ln>
                <a:solidFill>
                  <a:srgbClr val="000000"/>
                </a:solidFill>
                <a:effectLst/>
                <a:uLnTx/>
                <a:uFillTx/>
                <a:latin typeface="Arial"/>
                <a:ea typeface="ヒラギノ角ゴ Pro W3"/>
              </a:rPr>
            </a:br>
            <a:r>
              <a:rPr kumimoji="0" lang="sv-SE" sz="1600" b="1" i="0" u="none" strike="noStrike" kern="1200" cap="none" spc="0" normalizeH="0" baseline="0" noProof="0">
                <a:ln>
                  <a:noFill/>
                </a:ln>
                <a:solidFill>
                  <a:srgbClr val="000000"/>
                </a:solidFill>
                <a:effectLst/>
                <a:uLnTx/>
                <a:uFillTx/>
                <a:latin typeface="Arial"/>
                <a:ea typeface="ヒラギノ角ゴ Pro W3"/>
              </a:rPr>
              <a:t>kortsiktiga organisatoriska eller ekonomiska resultat…</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sp>
        <p:nvSpPr>
          <p:cNvPr id="13" name="Ellips 12">
            <a:extLst>
              <a:ext uri="{FF2B5EF4-FFF2-40B4-BE49-F238E27FC236}">
                <a16:creationId xmlns:a16="http://schemas.microsoft.com/office/drawing/2014/main" id="{6A814B7E-5F8E-0843-B6D0-72AEB7776425}"/>
              </a:ext>
            </a:extLst>
          </p:cNvPr>
          <p:cNvSpPr/>
          <p:nvPr/>
        </p:nvSpPr>
        <p:spPr bwMode="auto">
          <a:xfrm flipH="1">
            <a:off x="1367009" y="2728759"/>
            <a:ext cx="2514941" cy="2516436"/>
          </a:xfrm>
          <a:prstGeom prst="ellipse">
            <a:avLst/>
          </a:prstGeom>
          <a:solidFill>
            <a:schemeClr val="bg1">
              <a:lumMod val="85000"/>
            </a:scheme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7" name="Platshållare för innehåll 2">
            <a:extLst>
              <a:ext uri="{FF2B5EF4-FFF2-40B4-BE49-F238E27FC236}">
                <a16:creationId xmlns:a16="http://schemas.microsoft.com/office/drawing/2014/main" id="{C61DB73C-1478-B643-81CA-3782BF26E7D1}"/>
              </a:ext>
            </a:extLst>
          </p:cNvPr>
          <p:cNvSpPr txBox="1">
            <a:spLocks/>
          </p:cNvSpPr>
          <p:nvPr/>
        </p:nvSpPr>
        <p:spPr>
          <a:xfrm>
            <a:off x="6562691" y="5324544"/>
            <a:ext cx="3201815" cy="790197"/>
          </a:xfrm>
          <a:prstGeom prst="rect">
            <a:avLst/>
          </a:prstGeom>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ヒラギノ角ゴ Pro W3"/>
              </a:rPr>
              <a:t>…till en helhetssyn </a:t>
            </a:r>
            <a:br>
              <a:rPr kumimoji="0" lang="sv-SE" sz="1600" b="1" i="0" u="none" strike="noStrike" kern="1200" cap="none" spc="0" normalizeH="0" baseline="0" noProof="0">
                <a:ln>
                  <a:noFill/>
                </a:ln>
                <a:solidFill>
                  <a:srgbClr val="000000"/>
                </a:solidFill>
                <a:effectLst/>
                <a:uLnTx/>
                <a:uFillTx/>
                <a:latin typeface="Arial"/>
                <a:ea typeface="ヒラギノ角ゴ Pro W3"/>
              </a:rPr>
            </a:br>
            <a:r>
              <a:rPr kumimoji="0" lang="sv-SE" sz="1600" b="1" i="0" u="none" strike="noStrike" kern="1200" cap="none" spc="0" normalizeH="0" baseline="0" noProof="0">
                <a:ln>
                  <a:noFill/>
                </a:ln>
                <a:solidFill>
                  <a:srgbClr val="000000"/>
                </a:solidFill>
                <a:effectLst/>
                <a:uLnTx/>
                <a:uFillTx/>
                <a:latin typeface="Arial"/>
                <a:ea typeface="ヒラギノ角ゴ Pro W3"/>
              </a:rPr>
              <a:t>där egna initiativ och </a:t>
            </a:r>
            <a:br>
              <a:rPr kumimoji="0" lang="sv-SE" sz="1600" b="1" i="0" u="none" strike="noStrike" kern="1200" cap="none" spc="0" normalizeH="0" baseline="0" noProof="0">
                <a:ln>
                  <a:noFill/>
                </a:ln>
                <a:solidFill>
                  <a:srgbClr val="000000"/>
                </a:solidFill>
                <a:effectLst/>
                <a:uLnTx/>
                <a:uFillTx/>
                <a:latin typeface="Arial"/>
                <a:ea typeface="ヒラギノ角ゴ Pro W3"/>
              </a:rPr>
            </a:br>
            <a:r>
              <a:rPr kumimoji="0" lang="sv-SE" sz="1600" b="1" i="0" u="none" strike="noStrike" kern="1200" cap="none" spc="0" normalizeH="0" baseline="0" noProof="0">
                <a:ln>
                  <a:noFill/>
                </a:ln>
                <a:solidFill>
                  <a:srgbClr val="000000"/>
                </a:solidFill>
                <a:effectLst/>
                <a:uLnTx/>
                <a:uFillTx/>
                <a:latin typeface="Arial"/>
                <a:ea typeface="ヒラギノ角ゴ Pro W3"/>
              </a:rPr>
              <a:t>lärande premieras</a:t>
            </a:r>
            <a:endParaRPr kumimoji="0" lang="en-US" sz="1600" b="1" i="0" u="none" strike="noStrike" kern="0" cap="none" spc="0" normalizeH="0" baseline="0" noProof="0">
              <a:ln>
                <a:noFill/>
              </a:ln>
              <a:solidFill>
                <a:srgbClr val="000000"/>
              </a:solidFill>
              <a:effectLst/>
              <a:uLnTx/>
              <a:uFillTx/>
              <a:latin typeface="Arial"/>
              <a:ea typeface="ヒラギノ角ゴ Pro W3"/>
            </a:endParaRPr>
          </a:p>
        </p:txBody>
      </p:sp>
      <p:pic>
        <p:nvPicPr>
          <p:cNvPr id="18" name="Bild 17">
            <a:extLst>
              <a:ext uri="{FF2B5EF4-FFF2-40B4-BE49-F238E27FC236}">
                <a16:creationId xmlns:a16="http://schemas.microsoft.com/office/drawing/2014/main" id="{DB8D3C28-6776-5D49-9E0D-3E4412AD759A}"/>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226" t="29890" r="26070" b="29339"/>
          <a:stretch/>
        </p:blipFill>
        <p:spPr>
          <a:xfrm>
            <a:off x="1546232" y="3061252"/>
            <a:ext cx="1960652" cy="1749006"/>
          </a:xfrm>
          <a:prstGeom prst="rect">
            <a:avLst/>
          </a:prstGeom>
        </p:spPr>
      </p:pic>
      <p:pic>
        <p:nvPicPr>
          <p:cNvPr id="29" name="Bild 28">
            <a:extLst>
              <a:ext uri="{FF2B5EF4-FFF2-40B4-BE49-F238E27FC236}">
                <a16:creationId xmlns:a16="http://schemas.microsoft.com/office/drawing/2014/main" id="{EA436656-8DC1-FA4F-B18F-F4F1C891FCAD}"/>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1408" y="1602866"/>
            <a:ext cx="4157662" cy="4157662"/>
          </a:xfrm>
          <a:prstGeom prst="rect">
            <a:avLst/>
          </a:prstGeom>
        </p:spPr>
      </p:pic>
      <p:sp>
        <p:nvSpPr>
          <p:cNvPr id="30" name="Båge 29">
            <a:extLst>
              <a:ext uri="{FF2B5EF4-FFF2-40B4-BE49-F238E27FC236}">
                <a16:creationId xmlns:a16="http://schemas.microsoft.com/office/drawing/2014/main" id="{2474492F-2A89-DD44-819C-9416E4E4BF2C}"/>
              </a:ext>
            </a:extLst>
          </p:cNvPr>
          <p:cNvSpPr/>
          <p:nvPr/>
        </p:nvSpPr>
        <p:spPr bwMode="auto">
          <a:xfrm rot="18331338">
            <a:off x="2992005" y="2449217"/>
            <a:ext cx="4554250" cy="4554250"/>
          </a:xfrm>
          <a:prstGeom prst="arc">
            <a:avLst>
              <a:gd name="adj1" fmla="val 16200000"/>
              <a:gd name="adj2" fmla="val 21224839"/>
            </a:avLst>
          </a:prstGeom>
          <a:noFill/>
          <a:ln w="50800" cap="rnd" cmpd="sng" algn="ctr">
            <a:solidFill>
              <a:schemeClr val="accent3"/>
            </a:solidFill>
            <a:prstDash val="solid"/>
            <a:round/>
            <a:headEnd type="none" w="med" len="med"/>
            <a:tailEnd type="arrow" w="lg"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Tree>
    <p:extLst>
      <p:ext uri="{BB962C8B-B14F-4D97-AF65-F5344CB8AC3E}">
        <p14:creationId xmlns:p14="http://schemas.microsoft.com/office/powerpoint/2010/main" val="349988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D8E9E4"/>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subTnLst>
                                    <p:animClr clrSpc="rgb" dir="cw">
                                      <p:cBhvr override="childStyle">
                                        <p:cTn dur="1" fill="hold" display="0" masterRel="nextClick" afterEffect="1"/>
                                        <p:tgtEl>
                                          <p:spTgt spid="13"/>
                                        </p:tgtEl>
                                        <p:attrNameLst>
                                          <p:attrName>ppt_c</p:attrName>
                                        </p:attrNameLst>
                                      </p:cBhvr>
                                      <p:to>
                                        <a:srgbClr val="D8E9E4"/>
                                      </p:to>
                                    </p:animClr>
                                  </p:subTnLst>
                                </p:cTn>
                              </p:par>
                              <p:par>
                                <p:cTn id="9" presetID="0" presetClass="path" presetSubtype="0" accel="50000" decel="50000" fill="hold" grpId="0" nodeType="withEffect">
                                  <p:stCondLst>
                                    <p:cond delay="0"/>
                                  </p:stCondLst>
                                  <p:childTnLst>
                                    <p:animMotion origin="layout" path="M -4.375E-6 0 L 0.4543 0 " pathEditMode="relative" rAng="0" ptsTypes="AA">
                                      <p:cBhvr>
                                        <p:cTn id="10" dur="2000" fill="hold"/>
                                        <p:tgtEl>
                                          <p:spTgt spid="13"/>
                                        </p:tgtEl>
                                        <p:attrNameLst>
                                          <p:attrName>ppt_x</p:attrName>
                                          <p:attrName>ppt_y</p:attrName>
                                        </p:attrNameLst>
                                      </p:cBhvr>
                                      <p:rCtr x="22708"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l: femhörning 11">
            <a:extLst>
              <a:ext uri="{FF2B5EF4-FFF2-40B4-BE49-F238E27FC236}">
                <a16:creationId xmlns:a16="http://schemas.microsoft.com/office/drawing/2014/main" id="{037A5A26-CAA7-412A-99FF-7B67219C13D5}"/>
              </a:ext>
            </a:extLst>
          </p:cNvPr>
          <p:cNvSpPr/>
          <p:nvPr/>
        </p:nvSpPr>
        <p:spPr bwMode="auto">
          <a:xfrm>
            <a:off x="336065" y="1742744"/>
            <a:ext cx="11335982" cy="3840480"/>
          </a:xfrm>
          <a:prstGeom prst="homePlate">
            <a:avLst>
              <a:gd name="adj" fmla="val 33136"/>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3" name="Pil: femhörning 2">
            <a:extLst>
              <a:ext uri="{FF2B5EF4-FFF2-40B4-BE49-F238E27FC236}">
                <a16:creationId xmlns:a16="http://schemas.microsoft.com/office/drawing/2014/main" id="{D504116E-58C5-45AE-A02B-5D41F6935CAD}"/>
              </a:ext>
            </a:extLst>
          </p:cNvPr>
          <p:cNvSpPr/>
          <p:nvPr/>
        </p:nvSpPr>
        <p:spPr bwMode="auto">
          <a:xfrm>
            <a:off x="2608058" y="2134247"/>
            <a:ext cx="6766560" cy="462579"/>
          </a:xfrm>
          <a:prstGeom prst="homePlate">
            <a:avLst/>
          </a:prstGeom>
          <a:solidFill>
            <a:schemeClr val="accent3"/>
          </a:solidFill>
          <a:ln w="9525"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v-SE" sz="1800" b="1">
                <a:solidFill>
                  <a:schemeClr val="bg1"/>
                </a:solidFill>
                <a:effectLst/>
                <a:latin typeface="+mj-lt"/>
                <a:ea typeface="Calibri" panose="020F0502020204030204" pitchFamily="34" charset="0"/>
              </a:rPr>
              <a:t>Vi gör det lättare för invånaren att bidra till sin egen hälsa</a:t>
            </a:r>
            <a:r>
              <a:rPr lang="sv-SE" sz="1800" b="1">
                <a:solidFill>
                  <a:schemeClr val="bg1"/>
                </a:solidFill>
                <a:latin typeface="+mj-lt"/>
                <a:ea typeface="ヒラギノ角ゴ Pro W3" pitchFamily="1" charset="-128"/>
              </a:rPr>
              <a:t>.</a:t>
            </a:r>
            <a:endParaRPr lang="sv-SE" sz="1800" b="1">
              <a:solidFill>
                <a:schemeClr val="bg1"/>
              </a:solidFill>
              <a:effectLst/>
              <a:latin typeface="+mj-lt"/>
              <a:ea typeface="Calibri" panose="020F0502020204030204" pitchFamily="34" charset="0"/>
            </a:endParaRPr>
          </a:p>
        </p:txBody>
      </p:sp>
      <p:sp>
        <p:nvSpPr>
          <p:cNvPr id="6" name="Pil: femhörning 5">
            <a:extLst>
              <a:ext uri="{FF2B5EF4-FFF2-40B4-BE49-F238E27FC236}">
                <a16:creationId xmlns:a16="http://schemas.microsoft.com/office/drawing/2014/main" id="{5AC1590F-F625-41C8-9D31-7C952984BBCD}"/>
              </a:ext>
            </a:extLst>
          </p:cNvPr>
          <p:cNvSpPr/>
          <p:nvPr/>
        </p:nvSpPr>
        <p:spPr bwMode="auto">
          <a:xfrm>
            <a:off x="3044406" y="2754982"/>
            <a:ext cx="3388661" cy="462579"/>
          </a:xfrm>
          <a:prstGeom prst="homePlate">
            <a:avLst/>
          </a:prstGeom>
          <a:solidFill>
            <a:schemeClr val="accent3"/>
          </a:solidFill>
          <a:ln w="9525"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v-SE" sz="1800" b="1">
                <a:solidFill>
                  <a:schemeClr val="bg1"/>
                </a:solidFill>
                <a:effectLst/>
                <a:latin typeface="+mj-lt"/>
                <a:ea typeface="Calibri" panose="020F0502020204030204" pitchFamily="34" charset="0"/>
              </a:rPr>
              <a:t>Vi blir mer hälsofrämjande.</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7" name="Pil: femhörning 6">
            <a:extLst>
              <a:ext uri="{FF2B5EF4-FFF2-40B4-BE49-F238E27FC236}">
                <a16:creationId xmlns:a16="http://schemas.microsoft.com/office/drawing/2014/main" id="{0189E898-D020-44A1-A9C7-E38FBA5B1EE4}"/>
              </a:ext>
            </a:extLst>
          </p:cNvPr>
          <p:cNvSpPr/>
          <p:nvPr/>
        </p:nvSpPr>
        <p:spPr bwMode="auto">
          <a:xfrm>
            <a:off x="2733444" y="3424259"/>
            <a:ext cx="8014448" cy="462579"/>
          </a:xfrm>
          <a:prstGeom prst="homePlate">
            <a:avLst/>
          </a:prstGeom>
          <a:solidFill>
            <a:schemeClr val="accent3"/>
          </a:solidFill>
          <a:ln w="9525"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v-SE" sz="1800" b="1">
                <a:solidFill>
                  <a:schemeClr val="bg1"/>
                </a:solidFill>
                <a:effectLst/>
                <a:latin typeface="+mj-lt"/>
                <a:ea typeface="Calibri" panose="020F0502020204030204" pitchFamily="34" charset="0"/>
              </a:rPr>
              <a:t>Vi organiserar hälsosystemet efter människors behov och berättelser.</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8" name="Pil: femhörning 7">
            <a:extLst>
              <a:ext uri="{FF2B5EF4-FFF2-40B4-BE49-F238E27FC236}">
                <a16:creationId xmlns:a16="http://schemas.microsoft.com/office/drawing/2014/main" id="{DEC74BEA-71AE-4045-99E7-9ED539BE5D18}"/>
              </a:ext>
            </a:extLst>
          </p:cNvPr>
          <p:cNvSpPr/>
          <p:nvPr/>
        </p:nvSpPr>
        <p:spPr bwMode="auto">
          <a:xfrm>
            <a:off x="3033651" y="4044994"/>
            <a:ext cx="5507915" cy="462579"/>
          </a:xfrm>
          <a:prstGeom prst="homePlate">
            <a:avLst/>
          </a:prstGeom>
          <a:solidFill>
            <a:schemeClr val="accent3"/>
          </a:solidFill>
          <a:ln w="9525"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v-SE" sz="1800" b="1">
                <a:solidFill>
                  <a:schemeClr val="bg1"/>
                </a:solidFill>
                <a:effectLst/>
                <a:latin typeface="+mj-lt"/>
                <a:ea typeface="Calibri" panose="020F0502020204030204" pitchFamily="34" charset="0"/>
              </a:rPr>
              <a:t>Tillsammans tar vi vården närmare individen.</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9" name="Pil: femhörning 8">
            <a:extLst>
              <a:ext uri="{FF2B5EF4-FFF2-40B4-BE49-F238E27FC236}">
                <a16:creationId xmlns:a16="http://schemas.microsoft.com/office/drawing/2014/main" id="{D74D89EC-7C34-4A2A-B587-4F7C61B2EBF5}"/>
              </a:ext>
            </a:extLst>
          </p:cNvPr>
          <p:cNvSpPr/>
          <p:nvPr/>
        </p:nvSpPr>
        <p:spPr bwMode="auto">
          <a:xfrm>
            <a:off x="1767835" y="4679075"/>
            <a:ext cx="8606119" cy="462579"/>
          </a:xfrm>
          <a:prstGeom prst="homePlate">
            <a:avLst/>
          </a:prstGeom>
          <a:solidFill>
            <a:schemeClr val="accent3"/>
          </a:solidFill>
          <a:ln w="9525"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v-SE" sz="1800" b="1">
                <a:solidFill>
                  <a:schemeClr val="bg1"/>
                </a:solidFill>
                <a:effectLst/>
                <a:latin typeface="+mj-lt"/>
                <a:ea typeface="Calibri" panose="020F0502020204030204" pitchFamily="34" charset="0"/>
              </a:rPr>
              <a:t>Tillsammans provar vi oss fram, lär oss och ställer om hela hälsosystemet.</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10" name="textruta 9">
            <a:extLst>
              <a:ext uri="{FF2B5EF4-FFF2-40B4-BE49-F238E27FC236}">
                <a16:creationId xmlns:a16="http://schemas.microsoft.com/office/drawing/2014/main" id="{784E7FD9-7279-4B48-8B39-53627EC600CD}"/>
              </a:ext>
            </a:extLst>
          </p:cNvPr>
          <p:cNvSpPr txBox="1"/>
          <p:nvPr/>
        </p:nvSpPr>
        <p:spPr>
          <a:xfrm>
            <a:off x="651001" y="2979798"/>
            <a:ext cx="2176296" cy="1015663"/>
          </a:xfrm>
          <a:prstGeom prst="rect">
            <a:avLst/>
          </a:prstGeom>
          <a:noFill/>
        </p:spPr>
        <p:txBody>
          <a:bodyPr wrap="square" rtlCol="0">
            <a:spAutoFit/>
          </a:bodyPr>
          <a:lstStyle/>
          <a:p>
            <a:r>
              <a:rPr lang="sv-SE" sz="2000" b="1">
                <a:solidFill>
                  <a:schemeClr val="bg1"/>
                </a:solidFill>
              </a:rPr>
              <a:t>En rörelse för bättre hälsa i Skåne</a:t>
            </a:r>
          </a:p>
        </p:txBody>
      </p:sp>
      <p:sp>
        <p:nvSpPr>
          <p:cNvPr id="2" name="textruta 1">
            <a:extLst>
              <a:ext uri="{FF2B5EF4-FFF2-40B4-BE49-F238E27FC236}">
                <a16:creationId xmlns:a16="http://schemas.microsoft.com/office/drawing/2014/main" id="{B85315D3-E0B6-4249-920D-8C291710EA70}"/>
              </a:ext>
            </a:extLst>
          </p:cNvPr>
          <p:cNvSpPr txBox="1"/>
          <p:nvPr/>
        </p:nvSpPr>
        <p:spPr>
          <a:xfrm>
            <a:off x="522748" y="613909"/>
            <a:ext cx="6217920" cy="646331"/>
          </a:xfrm>
          <a:prstGeom prst="rect">
            <a:avLst/>
          </a:prstGeom>
          <a:noFill/>
        </p:spPr>
        <p:txBody>
          <a:bodyPr wrap="square" rtlCol="0">
            <a:spAutoFit/>
          </a:bodyPr>
          <a:lstStyle/>
          <a:p>
            <a:r>
              <a:rPr lang="sv-SE" sz="3600" b="1">
                <a:solidFill>
                  <a:schemeClr val="accent3"/>
                </a:solidFill>
              </a:rPr>
              <a:t>Sammanfattningsvis</a:t>
            </a:r>
            <a:endParaRPr lang="sv-SE" b="1">
              <a:solidFill>
                <a:schemeClr val="accent3"/>
              </a:solidFill>
            </a:endParaRPr>
          </a:p>
        </p:txBody>
      </p:sp>
    </p:spTree>
    <p:extLst>
      <p:ext uri="{BB962C8B-B14F-4D97-AF65-F5344CB8AC3E}">
        <p14:creationId xmlns:p14="http://schemas.microsoft.com/office/powerpoint/2010/main" val="561020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inomhus, person, förbereder&#10;&#10;Automatiskt genererad beskrivning">
            <a:extLst>
              <a:ext uri="{FF2B5EF4-FFF2-40B4-BE49-F238E27FC236}">
                <a16:creationId xmlns:a16="http://schemas.microsoft.com/office/drawing/2014/main" id="{3FAB3DE7-B192-4D84-856A-A842D19DEBF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296403" y="9525"/>
            <a:ext cx="4564578" cy="6858000"/>
          </a:xfrm>
          <a:prstGeom prst="rect">
            <a:avLst/>
          </a:prstGeom>
        </p:spPr>
      </p:pic>
      <p:pic>
        <p:nvPicPr>
          <p:cNvPr id="18" name="Bildobjekt 5">
            <a:extLst>
              <a:ext uri="{FF2B5EF4-FFF2-40B4-BE49-F238E27FC236}">
                <a16:creationId xmlns:a16="http://schemas.microsoft.com/office/drawing/2014/main" id="{6E44B0F8-3073-4C47-A31A-9D31854D903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l="2496" t="2553"/>
          <a:stretch>
            <a:fillRect/>
          </a:stretch>
        </p:blipFill>
        <p:spPr bwMode="auto">
          <a:xfrm>
            <a:off x="-25400" y="9525"/>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a:extLst>
              <a:ext uri="{FF2B5EF4-FFF2-40B4-BE49-F238E27FC236}">
                <a16:creationId xmlns:a16="http://schemas.microsoft.com/office/drawing/2014/main" id="{EA91995F-75F5-4FFF-AC97-94770B47E4E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55" name="think-cell Slide" r:id="rId8" imgW="347" imgH="348" progId="TCLayout.ActiveDocument.1">
                  <p:embed/>
                </p:oleObj>
              </mc:Choice>
              <mc:Fallback>
                <p:oleObj name="think-cell Slide" r:id="rId8" imgW="347" imgH="348" progId="TCLayout.ActiveDocument.1">
                  <p:embed/>
                  <p:pic>
                    <p:nvPicPr>
                      <p:cNvPr id="5" name="Object 4" hidden="1">
                        <a:extLst>
                          <a:ext uri="{FF2B5EF4-FFF2-40B4-BE49-F238E27FC236}">
                            <a16:creationId xmlns:a16="http://schemas.microsoft.com/office/drawing/2014/main" id="{EA91995F-75F5-4FFF-AC97-94770B47E4E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E041054-EDDE-4E0D-BEDF-36B9A2CF78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ヒラギノ角ゴ Pro W3"/>
              <a:cs typeface="Segoe UI Semibold" panose="020B0702040204020203" pitchFamily="34" charset="0"/>
              <a:sym typeface="Segoe UI Semibold" panose="020B0702040204020203" pitchFamily="34" charset="0"/>
            </a:endParaRPr>
          </a:p>
        </p:txBody>
      </p:sp>
      <p:sp>
        <p:nvSpPr>
          <p:cNvPr id="2" name="Platshållare för innehåll 1">
            <a:extLst>
              <a:ext uri="{FF2B5EF4-FFF2-40B4-BE49-F238E27FC236}">
                <a16:creationId xmlns:a16="http://schemas.microsoft.com/office/drawing/2014/main" id="{AC948419-DC58-2945-83CA-A9E7768B2BB4}"/>
              </a:ext>
            </a:extLst>
          </p:cNvPr>
          <p:cNvSpPr>
            <a:spLocks noGrp="1"/>
          </p:cNvSpPr>
          <p:nvPr>
            <p:ph idx="1"/>
          </p:nvPr>
        </p:nvSpPr>
        <p:spPr>
          <a:xfrm>
            <a:off x="838200" y="2186512"/>
            <a:ext cx="5691692" cy="4309087"/>
          </a:xfrm>
        </p:spPr>
        <p:txBody>
          <a:bodyPr>
            <a:normAutofit/>
          </a:bodyPr>
          <a:lstStyle/>
          <a:p>
            <a:pPr marL="0" indent="0">
              <a:lnSpc>
                <a:spcPct val="110000"/>
              </a:lnSpc>
              <a:spcBef>
                <a:spcPts val="600"/>
              </a:spcBef>
              <a:buNone/>
            </a:pPr>
            <a:r>
              <a:rPr lang="sv-SE" sz="1800">
                <a:effectLst/>
                <a:latin typeface="+mj-lt"/>
                <a:ea typeface="Calibri" panose="020F0502020204030204" pitchFamily="34" charset="0"/>
              </a:rPr>
              <a:t>För att leda och styra det komplexa omställningsarbetet till framtidens hälsosystem krävs ett aktivt ägarskap på alla nivåer i Region Skåne. </a:t>
            </a:r>
          </a:p>
          <a:p>
            <a:pPr marL="0" indent="0">
              <a:lnSpc>
                <a:spcPct val="110000"/>
              </a:lnSpc>
              <a:spcBef>
                <a:spcPts val="600"/>
              </a:spcBef>
              <a:buNone/>
            </a:pPr>
            <a:r>
              <a:rPr lang="sv-SE" sz="1800">
                <a:latin typeface="+mj-lt"/>
                <a:ea typeface="Calibri" panose="020F0502020204030204" pitchFamily="34" charset="0"/>
              </a:rPr>
              <a:t>Alla behöver känna att de kan</a:t>
            </a:r>
            <a:r>
              <a:rPr lang="sv-SE" sz="1800">
                <a:effectLst/>
                <a:latin typeface="+mj-lt"/>
                <a:ea typeface="Calibri" panose="020F0502020204030204" pitchFamily="34" charset="0"/>
              </a:rPr>
              <a:t> bidra med sin del till helheten genom att skapa förutsättningar för andra.</a:t>
            </a:r>
            <a:br>
              <a:rPr lang="sv-SE" sz="1800">
                <a:effectLst/>
                <a:latin typeface="+mj-lt"/>
                <a:ea typeface="Calibri" panose="020F0502020204030204" pitchFamily="34" charset="0"/>
              </a:rPr>
            </a:br>
            <a:endParaRPr lang="sv-SE" sz="1800">
              <a:effectLst/>
              <a:latin typeface="+mj-lt"/>
              <a:ea typeface="Calibri" panose="020F0502020204030204" pitchFamily="34" charset="0"/>
            </a:endParaRPr>
          </a:p>
          <a:p>
            <a:pPr marL="0" indent="0">
              <a:lnSpc>
                <a:spcPct val="110000"/>
              </a:lnSpc>
              <a:spcBef>
                <a:spcPts val="600"/>
              </a:spcBef>
              <a:buNone/>
            </a:pPr>
            <a:r>
              <a:rPr lang="sv-SE" sz="1800" b="1">
                <a:latin typeface="+mj-lt"/>
              </a:rPr>
              <a:t>För att lyckas krävs ledarskap som:</a:t>
            </a:r>
          </a:p>
          <a:p>
            <a:pPr>
              <a:spcBef>
                <a:spcPts val="600"/>
              </a:spcBef>
              <a:buFont typeface="Arial" panose="020B0604020202020204" pitchFamily="34" charset="0"/>
              <a:buChar char="•"/>
            </a:pPr>
            <a:r>
              <a:rPr lang="sv-SE" sz="1800">
                <a:latin typeface="+mj-lt"/>
              </a:rPr>
              <a:t>T</a:t>
            </a:r>
            <a:r>
              <a:rPr lang="sv-SE" sz="1800">
                <a:effectLst/>
                <a:latin typeface="+mj-lt"/>
                <a:ea typeface="Calibri" panose="020F0502020204030204" pitchFamily="34" charset="0"/>
              </a:rPr>
              <a:t>ar tillvara kraften i viljan att möta invånarnas behov.</a:t>
            </a:r>
          </a:p>
          <a:p>
            <a:pPr>
              <a:spcBef>
                <a:spcPts val="600"/>
              </a:spcBef>
              <a:buFont typeface="Arial" panose="020B0604020202020204" pitchFamily="34" charset="0"/>
              <a:buChar char="•"/>
            </a:pPr>
            <a:r>
              <a:rPr lang="sv-SE" sz="1800">
                <a:latin typeface="+mj-lt"/>
                <a:ea typeface="Calibri" panose="020F0502020204030204" pitchFamily="34" charset="0"/>
              </a:rPr>
              <a:t>S</a:t>
            </a:r>
            <a:r>
              <a:rPr lang="sv-SE" sz="1800">
                <a:effectLst/>
                <a:latin typeface="+mj-lt"/>
                <a:ea typeface="Calibri" panose="020F0502020204030204" pitchFamily="34" charset="0"/>
              </a:rPr>
              <a:t>tärker förmågan att fokusera på helheten och till lärande på systemnivå.</a:t>
            </a:r>
          </a:p>
          <a:p>
            <a:pPr>
              <a:spcBef>
                <a:spcPts val="600"/>
              </a:spcBef>
              <a:buFont typeface="Arial" panose="020B0604020202020204" pitchFamily="34" charset="0"/>
              <a:buChar char="•"/>
            </a:pPr>
            <a:r>
              <a:rPr lang="sv-SE" sz="1800">
                <a:effectLst/>
                <a:latin typeface="+mj-lt"/>
                <a:ea typeface="Calibri" panose="020F0502020204030204" pitchFamily="34" charset="0"/>
              </a:rPr>
              <a:t>Styr på kort och långsikt samtidigt.</a:t>
            </a:r>
          </a:p>
          <a:p>
            <a:pPr marL="0" indent="0">
              <a:lnSpc>
                <a:spcPct val="110000"/>
              </a:lnSpc>
              <a:spcBef>
                <a:spcPts val="600"/>
              </a:spcBef>
              <a:buNone/>
            </a:pPr>
            <a:endParaRPr lang="sv-SE">
              <a:latin typeface="+mj-lt"/>
            </a:endParaRPr>
          </a:p>
          <a:p>
            <a:endParaRPr lang="en-GB"/>
          </a:p>
        </p:txBody>
      </p:sp>
      <p:sp>
        <p:nvSpPr>
          <p:cNvPr id="6" name="Title 5">
            <a:extLst>
              <a:ext uri="{FF2B5EF4-FFF2-40B4-BE49-F238E27FC236}">
                <a16:creationId xmlns:a16="http://schemas.microsoft.com/office/drawing/2014/main" id="{BE65D5E0-7767-4A42-8192-62A32981600C}"/>
              </a:ext>
            </a:extLst>
          </p:cNvPr>
          <p:cNvSpPr>
            <a:spLocks noGrp="1"/>
          </p:cNvSpPr>
          <p:nvPr>
            <p:ph type="title"/>
          </p:nvPr>
        </p:nvSpPr>
        <p:spPr>
          <a:xfrm>
            <a:off x="838200" y="365125"/>
            <a:ext cx="5562600" cy="1325563"/>
          </a:xfrm>
        </p:spPr>
        <p:txBody>
          <a:bodyPr vert="horz">
            <a:normAutofit/>
          </a:bodyPr>
          <a:lstStyle/>
          <a:p>
            <a:r>
              <a:rPr lang="en-US" err="1"/>
              <a:t>Att</a:t>
            </a:r>
            <a:r>
              <a:rPr lang="en-US"/>
              <a:t> </a:t>
            </a:r>
            <a:r>
              <a:rPr lang="en-US" err="1"/>
              <a:t>leda</a:t>
            </a:r>
            <a:r>
              <a:rPr lang="en-US"/>
              <a:t> och </a:t>
            </a:r>
            <a:r>
              <a:rPr lang="en-US" err="1"/>
              <a:t>styra</a:t>
            </a:r>
            <a:r>
              <a:rPr lang="en-US"/>
              <a:t> i </a:t>
            </a:r>
            <a:r>
              <a:rPr lang="en-US" err="1"/>
              <a:t>en</a:t>
            </a:r>
            <a:r>
              <a:rPr lang="en-US"/>
              <a:t> </a:t>
            </a:r>
            <a:r>
              <a:rPr lang="en-US" err="1"/>
              <a:t>komplex</a:t>
            </a:r>
            <a:r>
              <a:rPr lang="en-US"/>
              <a:t> </a:t>
            </a:r>
            <a:r>
              <a:rPr lang="en-US" err="1"/>
              <a:t>omställning</a:t>
            </a:r>
            <a:endParaRPr lang="aa-ET" sz="3600"/>
          </a:p>
        </p:txBody>
      </p:sp>
      <p:sp>
        <p:nvSpPr>
          <p:cNvPr id="14" name="Title 1">
            <a:extLst>
              <a:ext uri="{FF2B5EF4-FFF2-40B4-BE49-F238E27FC236}">
                <a16:creationId xmlns:a16="http://schemas.microsoft.com/office/drawing/2014/main" id="{CAFCED7A-6DB7-44BD-92C2-BA045827C881}"/>
              </a:ext>
            </a:extLst>
          </p:cNvPr>
          <p:cNvSpPr txBox="1">
            <a:spLocks/>
          </p:cNvSpPr>
          <p:nvPr/>
        </p:nvSpPr>
        <p:spPr>
          <a:xfrm>
            <a:off x="529851" y="205642"/>
            <a:ext cx="98900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70A8"/>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aa-ET" sz="4000" b="0" i="0" u="none" strike="noStrike" kern="1200" cap="none" spc="0" normalizeH="0" baseline="0" noProof="0">
              <a:ln>
                <a:noFill/>
              </a:ln>
              <a:solidFill>
                <a:srgbClr val="0074B0"/>
              </a:solidFill>
              <a:effectLst/>
              <a:uLnTx/>
              <a:uFillTx/>
              <a:latin typeface="Segoe UI Semibold" panose="020B0702040204020203" pitchFamily="34" charset="0"/>
              <a:ea typeface="ヒラギノ角ゴ Pro W3"/>
              <a:cs typeface="Segoe UI Semibold" panose="020B0702040204020203" pitchFamily="34" charset="0"/>
            </a:endParaRPr>
          </a:p>
        </p:txBody>
      </p:sp>
      <p:cxnSp>
        <p:nvCxnSpPr>
          <p:cNvPr id="13" name="Rak 12">
            <a:extLst>
              <a:ext uri="{FF2B5EF4-FFF2-40B4-BE49-F238E27FC236}">
                <a16:creationId xmlns:a16="http://schemas.microsoft.com/office/drawing/2014/main" id="{E75C53B7-4516-494A-A0BE-2B25D6CA5D85}"/>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95625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riangel 9">
            <a:extLst>
              <a:ext uri="{FF2B5EF4-FFF2-40B4-BE49-F238E27FC236}">
                <a16:creationId xmlns:a16="http://schemas.microsoft.com/office/drawing/2014/main" id="{80AADE86-B961-4071-B87E-BB70D8A9E098}"/>
              </a:ext>
            </a:extLst>
          </p:cNvPr>
          <p:cNvSpPr/>
          <p:nvPr/>
        </p:nvSpPr>
        <p:spPr bwMode="auto">
          <a:xfrm rot="10800000">
            <a:off x="4671204" y="3460265"/>
            <a:ext cx="2711475" cy="2331804"/>
          </a:xfrm>
          <a:prstGeom prst="triangle">
            <a:avLst/>
          </a:prstGeom>
          <a:solidFill>
            <a:schemeClr val="accent2">
              <a:lumMod val="20000"/>
              <a:lumOff val="8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3" name="Rubrik 2">
            <a:extLst>
              <a:ext uri="{FF2B5EF4-FFF2-40B4-BE49-F238E27FC236}">
                <a16:creationId xmlns:a16="http://schemas.microsoft.com/office/drawing/2014/main" id="{AF407E42-42BF-5B4D-BDC1-217EFEF75156}"/>
              </a:ext>
            </a:extLst>
          </p:cNvPr>
          <p:cNvSpPr>
            <a:spLocks noGrp="1"/>
          </p:cNvSpPr>
          <p:nvPr>
            <p:ph type="title"/>
          </p:nvPr>
        </p:nvSpPr>
        <p:spPr>
          <a:xfrm>
            <a:off x="609511" y="246944"/>
            <a:ext cx="10515600" cy="1325563"/>
          </a:xfrm>
        </p:spPr>
        <p:txBody>
          <a:bodyPr/>
          <a:lstStyle/>
          <a:p>
            <a:r>
              <a:rPr lang="sv-SE"/>
              <a:t>Vem gör vad?</a:t>
            </a:r>
            <a:endParaRPr lang="en-GB"/>
          </a:p>
        </p:txBody>
      </p:sp>
      <p:sp>
        <p:nvSpPr>
          <p:cNvPr id="8" name="Triangel 7">
            <a:extLst>
              <a:ext uri="{FF2B5EF4-FFF2-40B4-BE49-F238E27FC236}">
                <a16:creationId xmlns:a16="http://schemas.microsoft.com/office/drawing/2014/main" id="{5D05DE10-6223-A444-A0AA-3DEB7A868A6A}"/>
              </a:ext>
            </a:extLst>
          </p:cNvPr>
          <p:cNvSpPr/>
          <p:nvPr/>
        </p:nvSpPr>
        <p:spPr bwMode="auto">
          <a:xfrm>
            <a:off x="4464844" y="579603"/>
            <a:ext cx="3112439" cy="2676623"/>
          </a:xfrm>
          <a:prstGeom prst="triangle">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9" name="Triangel 8">
            <a:extLst>
              <a:ext uri="{FF2B5EF4-FFF2-40B4-BE49-F238E27FC236}">
                <a16:creationId xmlns:a16="http://schemas.microsoft.com/office/drawing/2014/main" id="{79A16E1C-61B1-CF48-9C3C-718A0ABBE30C}"/>
              </a:ext>
            </a:extLst>
          </p:cNvPr>
          <p:cNvSpPr/>
          <p:nvPr/>
        </p:nvSpPr>
        <p:spPr bwMode="auto">
          <a:xfrm>
            <a:off x="3061994" y="3428999"/>
            <a:ext cx="2711475" cy="2331804"/>
          </a:xfrm>
          <a:prstGeom prst="triangl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10" name="Triangel 9">
            <a:extLst>
              <a:ext uri="{FF2B5EF4-FFF2-40B4-BE49-F238E27FC236}">
                <a16:creationId xmlns:a16="http://schemas.microsoft.com/office/drawing/2014/main" id="{4A4E7B15-C12B-C547-B129-E8B9EB7AF842}"/>
              </a:ext>
            </a:extLst>
          </p:cNvPr>
          <p:cNvSpPr/>
          <p:nvPr/>
        </p:nvSpPr>
        <p:spPr bwMode="auto">
          <a:xfrm>
            <a:off x="6278298" y="3429000"/>
            <a:ext cx="2711475" cy="2331804"/>
          </a:xfrm>
          <a:prstGeom prst="triangle">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
        <p:nvSpPr>
          <p:cNvPr id="12" name="textruta 11">
            <a:extLst>
              <a:ext uri="{FF2B5EF4-FFF2-40B4-BE49-F238E27FC236}">
                <a16:creationId xmlns:a16="http://schemas.microsoft.com/office/drawing/2014/main" id="{0B542A5F-53D2-FC4C-914B-609D5B913DD4}"/>
              </a:ext>
            </a:extLst>
          </p:cNvPr>
          <p:cNvSpPr txBox="1"/>
          <p:nvPr/>
        </p:nvSpPr>
        <p:spPr>
          <a:xfrm>
            <a:off x="5053011" y="2080315"/>
            <a:ext cx="1928812" cy="769441"/>
          </a:xfrm>
          <a:prstGeom prst="rect">
            <a:avLst/>
          </a:prstGeom>
          <a:noFill/>
        </p:spPr>
        <p:txBody>
          <a:bodyPr wrap="square" rtlCol="0">
            <a:spAutoFit/>
          </a:bodyPr>
          <a:lstStyle/>
          <a:p>
            <a:pPr algn="ctr"/>
            <a:r>
              <a:rPr lang="sv-SE" sz="2200" b="1"/>
              <a:t>Verk-</a:t>
            </a:r>
            <a:br>
              <a:rPr lang="sv-SE" sz="2200" b="1"/>
            </a:br>
            <a:r>
              <a:rPr lang="sv-SE" sz="2200" b="1"/>
              <a:t>samheten</a:t>
            </a:r>
            <a:endParaRPr lang="sv-SE" sz="2200">
              <a:latin typeface="Arial" charset="0"/>
              <a:ea typeface="ヒラギノ角ゴ Pro W3" pitchFamily="1" charset="-128"/>
              <a:cs typeface="ヒラギノ角ゴ Pro W3"/>
            </a:endParaRPr>
          </a:p>
        </p:txBody>
      </p:sp>
      <p:sp>
        <p:nvSpPr>
          <p:cNvPr id="13" name="textruta 12">
            <a:extLst>
              <a:ext uri="{FF2B5EF4-FFF2-40B4-BE49-F238E27FC236}">
                <a16:creationId xmlns:a16="http://schemas.microsoft.com/office/drawing/2014/main" id="{5E7F5B33-862D-F348-8D41-0A9D8B97B08B}"/>
              </a:ext>
            </a:extLst>
          </p:cNvPr>
          <p:cNvSpPr txBox="1"/>
          <p:nvPr/>
        </p:nvSpPr>
        <p:spPr>
          <a:xfrm>
            <a:off x="3422912" y="4895844"/>
            <a:ext cx="1928812" cy="646331"/>
          </a:xfrm>
          <a:prstGeom prst="rect">
            <a:avLst/>
          </a:prstGeom>
          <a:noFill/>
        </p:spPr>
        <p:txBody>
          <a:bodyPr wrap="square" rtlCol="0">
            <a:spAutoFit/>
          </a:bodyPr>
          <a:lstStyle/>
          <a:p>
            <a:pPr marL="0" indent="0" algn="ctr">
              <a:buNone/>
            </a:pPr>
            <a:r>
              <a:rPr lang="sv-SE" sz="1800" b="1">
                <a:latin typeface="Arial" charset="0"/>
                <a:ea typeface="ヒラギノ角ゴ Pro W3" pitchFamily="1" charset="-128"/>
                <a:cs typeface="ヒラギノ角ゴ Pro W3"/>
              </a:rPr>
              <a:t>Styrning </a:t>
            </a:r>
          </a:p>
          <a:p>
            <a:pPr marL="0" indent="0" algn="ctr">
              <a:buNone/>
            </a:pPr>
            <a:r>
              <a:rPr lang="sv-SE" sz="1800" b="1">
                <a:latin typeface="Arial" charset="0"/>
                <a:ea typeface="ヒラギノ角ゴ Pro W3" pitchFamily="1" charset="-128"/>
                <a:cs typeface="ヒラギノ角ゴ Pro W3"/>
              </a:rPr>
              <a:t>och ledning</a:t>
            </a:r>
            <a:endParaRPr lang="sv-SE" sz="1800">
              <a:latin typeface="Arial" charset="0"/>
              <a:ea typeface="ヒラギノ角ゴ Pro W3" pitchFamily="1" charset="-128"/>
              <a:cs typeface="ヒラギノ角ゴ Pro W3"/>
            </a:endParaRPr>
          </a:p>
        </p:txBody>
      </p:sp>
      <p:sp>
        <p:nvSpPr>
          <p:cNvPr id="14" name="textruta 13">
            <a:extLst>
              <a:ext uri="{FF2B5EF4-FFF2-40B4-BE49-F238E27FC236}">
                <a16:creationId xmlns:a16="http://schemas.microsoft.com/office/drawing/2014/main" id="{6F8CEE00-D6AC-A646-803D-D4F100A7D80A}"/>
              </a:ext>
            </a:extLst>
          </p:cNvPr>
          <p:cNvSpPr txBox="1"/>
          <p:nvPr/>
        </p:nvSpPr>
        <p:spPr>
          <a:xfrm>
            <a:off x="6660357" y="4895844"/>
            <a:ext cx="1928812" cy="646331"/>
          </a:xfrm>
          <a:prstGeom prst="rect">
            <a:avLst/>
          </a:prstGeom>
          <a:noFill/>
        </p:spPr>
        <p:txBody>
          <a:bodyPr wrap="square" rtlCol="0">
            <a:spAutoFit/>
          </a:bodyPr>
          <a:lstStyle/>
          <a:p>
            <a:pPr marL="0" indent="0" algn="ctr">
              <a:buNone/>
            </a:pPr>
            <a:r>
              <a:rPr lang="sv-SE" sz="1800" b="1">
                <a:latin typeface="Arial" charset="0"/>
                <a:ea typeface="ヒラギノ角ゴ Pro W3" pitchFamily="1" charset="-128"/>
                <a:cs typeface="ヒラギノ角ゴ Pro W3"/>
              </a:rPr>
              <a:t>Framtids-</a:t>
            </a:r>
          </a:p>
          <a:p>
            <a:pPr marL="0" indent="0" algn="ctr">
              <a:buNone/>
            </a:pPr>
            <a:r>
              <a:rPr lang="sv-SE" sz="1800" b="1">
                <a:latin typeface="Arial" charset="0"/>
                <a:ea typeface="ヒラギノ角ゴ Pro W3" pitchFamily="1" charset="-128"/>
                <a:cs typeface="ヒラギノ角ゴ Pro W3"/>
              </a:rPr>
              <a:t>kontoret</a:t>
            </a:r>
            <a:endParaRPr lang="sv-SE" sz="1800">
              <a:latin typeface="Arial" charset="0"/>
              <a:ea typeface="ヒラギノ角ゴ Pro W3" pitchFamily="1" charset="-128"/>
              <a:cs typeface="ヒラギノ角ゴ Pro W3"/>
            </a:endParaRPr>
          </a:p>
        </p:txBody>
      </p:sp>
      <p:sp>
        <p:nvSpPr>
          <p:cNvPr id="15" name="textruta 14">
            <a:extLst>
              <a:ext uri="{FF2B5EF4-FFF2-40B4-BE49-F238E27FC236}">
                <a16:creationId xmlns:a16="http://schemas.microsoft.com/office/drawing/2014/main" id="{2EE31E9E-7245-C840-A36C-90023F6C14E8}"/>
              </a:ext>
            </a:extLst>
          </p:cNvPr>
          <p:cNvSpPr txBox="1"/>
          <p:nvPr/>
        </p:nvSpPr>
        <p:spPr>
          <a:xfrm>
            <a:off x="7820251" y="1868653"/>
            <a:ext cx="3422319" cy="1092607"/>
          </a:xfrm>
          <a:prstGeom prst="rect">
            <a:avLst/>
          </a:prstGeom>
          <a:noFill/>
        </p:spPr>
        <p:txBody>
          <a:bodyPr wrap="square" rtlCol="0">
            <a:spAutoFit/>
          </a:bodyPr>
          <a:lstStyle/>
          <a:p>
            <a:r>
              <a:rPr lang="sv-SE" sz="1300"/>
              <a:t>Rörelsen sker i verksamheten. De beslut som tas löpande måste ske i rätt riktning. Alla chefer och medarbetare berörs och behöver involveras.</a:t>
            </a:r>
          </a:p>
          <a:p>
            <a:endParaRPr lang="en-GB" sz="1300"/>
          </a:p>
        </p:txBody>
      </p:sp>
      <p:sp>
        <p:nvSpPr>
          <p:cNvPr id="16" name="textruta 15">
            <a:extLst>
              <a:ext uri="{FF2B5EF4-FFF2-40B4-BE49-F238E27FC236}">
                <a16:creationId xmlns:a16="http://schemas.microsoft.com/office/drawing/2014/main" id="{DBA982CC-2E0F-8C43-A22E-91EAF0FDD08C}"/>
              </a:ext>
            </a:extLst>
          </p:cNvPr>
          <p:cNvSpPr txBox="1"/>
          <p:nvPr/>
        </p:nvSpPr>
        <p:spPr>
          <a:xfrm>
            <a:off x="9011340" y="3871956"/>
            <a:ext cx="2231230" cy="1092607"/>
          </a:xfrm>
          <a:prstGeom prst="rect">
            <a:avLst/>
          </a:prstGeom>
          <a:noFill/>
        </p:spPr>
        <p:txBody>
          <a:bodyPr wrap="square" rtlCol="0">
            <a:spAutoFit/>
          </a:bodyPr>
          <a:lstStyle/>
          <a:p>
            <a:pPr marL="0" indent="0">
              <a:buNone/>
            </a:pPr>
            <a:r>
              <a:rPr lang="sv-SE" sz="1300"/>
              <a:t>Framtidskontorets agerar katalysator och stöttar verksamheten med struktur, processer och underlag.</a:t>
            </a:r>
          </a:p>
          <a:p>
            <a:endParaRPr lang="en-GB" sz="1300"/>
          </a:p>
        </p:txBody>
      </p:sp>
      <p:sp>
        <p:nvSpPr>
          <p:cNvPr id="17" name="textruta 16">
            <a:extLst>
              <a:ext uri="{FF2B5EF4-FFF2-40B4-BE49-F238E27FC236}">
                <a16:creationId xmlns:a16="http://schemas.microsoft.com/office/drawing/2014/main" id="{18DDCB8A-1A18-4446-B216-4C15FD4287E3}"/>
              </a:ext>
            </a:extLst>
          </p:cNvPr>
          <p:cNvSpPr txBox="1"/>
          <p:nvPr/>
        </p:nvSpPr>
        <p:spPr>
          <a:xfrm>
            <a:off x="7803068" y="1595565"/>
            <a:ext cx="1928812" cy="677108"/>
          </a:xfrm>
          <a:prstGeom prst="rect">
            <a:avLst/>
          </a:prstGeom>
          <a:noFill/>
        </p:spPr>
        <p:txBody>
          <a:bodyPr wrap="square" rtlCol="0">
            <a:spAutoFit/>
          </a:bodyPr>
          <a:lstStyle/>
          <a:p>
            <a:r>
              <a:rPr lang="sv-SE" sz="1400" b="1">
                <a:solidFill>
                  <a:schemeClr val="accent3"/>
                </a:solidFill>
              </a:rPr>
              <a:t>VERKSAMHETEN</a:t>
            </a:r>
            <a:endParaRPr lang="sv-SE" sz="1400">
              <a:solidFill>
                <a:schemeClr val="accent3"/>
              </a:solidFill>
              <a:latin typeface="Arial" charset="0"/>
              <a:ea typeface="ヒラギノ角ゴ Pro W3" pitchFamily="1" charset="-128"/>
              <a:cs typeface="ヒラギノ角ゴ Pro W3"/>
            </a:endParaRPr>
          </a:p>
          <a:p>
            <a:pPr algn="ctr"/>
            <a:endParaRPr lang="en-GB">
              <a:solidFill>
                <a:schemeClr val="accent3"/>
              </a:solidFill>
            </a:endParaRPr>
          </a:p>
        </p:txBody>
      </p:sp>
      <p:sp>
        <p:nvSpPr>
          <p:cNvPr id="18" name="textruta 17">
            <a:extLst>
              <a:ext uri="{FF2B5EF4-FFF2-40B4-BE49-F238E27FC236}">
                <a16:creationId xmlns:a16="http://schemas.microsoft.com/office/drawing/2014/main" id="{A3CE7EE5-B031-814B-A6B1-3AC90CBCA5D1}"/>
              </a:ext>
            </a:extLst>
          </p:cNvPr>
          <p:cNvSpPr txBox="1"/>
          <p:nvPr/>
        </p:nvSpPr>
        <p:spPr>
          <a:xfrm>
            <a:off x="9011340" y="3575810"/>
            <a:ext cx="2516980" cy="307777"/>
          </a:xfrm>
          <a:prstGeom prst="rect">
            <a:avLst/>
          </a:prstGeom>
          <a:noFill/>
        </p:spPr>
        <p:txBody>
          <a:bodyPr wrap="square" rtlCol="0">
            <a:spAutoFit/>
          </a:bodyPr>
          <a:lstStyle/>
          <a:p>
            <a:pPr marL="0" indent="0">
              <a:buNone/>
            </a:pPr>
            <a:r>
              <a:rPr lang="sv-SE" sz="1400" b="1">
                <a:solidFill>
                  <a:schemeClr val="accent4">
                    <a:lumMod val="75000"/>
                  </a:schemeClr>
                </a:solidFill>
                <a:latin typeface="Arial" charset="0"/>
                <a:ea typeface="ヒラギノ角ゴ Pro W3" pitchFamily="1" charset="-128"/>
                <a:cs typeface="ヒラギノ角ゴ Pro W3"/>
              </a:rPr>
              <a:t>FRAMTIDSKONTORET</a:t>
            </a:r>
            <a:endParaRPr lang="sv-SE" sz="1400">
              <a:solidFill>
                <a:schemeClr val="accent4">
                  <a:lumMod val="75000"/>
                </a:schemeClr>
              </a:solidFill>
              <a:latin typeface="Arial" charset="0"/>
              <a:ea typeface="ヒラギノ角ゴ Pro W3" pitchFamily="1" charset="-128"/>
              <a:cs typeface="ヒラギノ角ゴ Pro W3"/>
            </a:endParaRPr>
          </a:p>
        </p:txBody>
      </p:sp>
      <p:sp>
        <p:nvSpPr>
          <p:cNvPr id="19" name="textruta 18">
            <a:extLst>
              <a:ext uri="{FF2B5EF4-FFF2-40B4-BE49-F238E27FC236}">
                <a16:creationId xmlns:a16="http://schemas.microsoft.com/office/drawing/2014/main" id="{08F76F81-4CD0-7846-9029-9A4D26BB391F}"/>
              </a:ext>
            </a:extLst>
          </p:cNvPr>
          <p:cNvSpPr txBox="1"/>
          <p:nvPr/>
        </p:nvSpPr>
        <p:spPr>
          <a:xfrm>
            <a:off x="592328" y="3548460"/>
            <a:ext cx="2802729" cy="2092881"/>
          </a:xfrm>
          <a:prstGeom prst="rect">
            <a:avLst/>
          </a:prstGeom>
          <a:noFill/>
        </p:spPr>
        <p:txBody>
          <a:bodyPr wrap="square" rtlCol="0">
            <a:spAutoFit/>
          </a:bodyPr>
          <a:lstStyle/>
          <a:p>
            <a:r>
              <a:rPr lang="sv-SE" sz="1300"/>
              <a:t>Koncernledningen är styrgrupp. Ett arbetsutskott bereder frågor och säkerställer kopplingen till verksamhetsmål och budget. Den operativa styrgruppen består av representanter som speglar Region Skånes verksamhet tillsammans med representanter från Skånes kommuner och andra samhällsaktörer.</a:t>
            </a:r>
          </a:p>
        </p:txBody>
      </p:sp>
      <p:sp>
        <p:nvSpPr>
          <p:cNvPr id="20" name="textruta 19">
            <a:extLst>
              <a:ext uri="{FF2B5EF4-FFF2-40B4-BE49-F238E27FC236}">
                <a16:creationId xmlns:a16="http://schemas.microsoft.com/office/drawing/2014/main" id="{F8C897A7-0170-6448-BE76-F89C0EFCE735}"/>
              </a:ext>
            </a:extLst>
          </p:cNvPr>
          <p:cNvSpPr txBox="1"/>
          <p:nvPr/>
        </p:nvSpPr>
        <p:spPr>
          <a:xfrm>
            <a:off x="609511" y="3047930"/>
            <a:ext cx="2516980" cy="523220"/>
          </a:xfrm>
          <a:prstGeom prst="rect">
            <a:avLst/>
          </a:prstGeom>
          <a:noFill/>
        </p:spPr>
        <p:txBody>
          <a:bodyPr wrap="square" rtlCol="0">
            <a:spAutoFit/>
          </a:bodyPr>
          <a:lstStyle/>
          <a:p>
            <a:pPr marL="0" indent="0">
              <a:buNone/>
            </a:pPr>
            <a:r>
              <a:rPr lang="sv-SE" sz="1400" b="1">
                <a:solidFill>
                  <a:schemeClr val="accent1"/>
                </a:solidFill>
                <a:latin typeface="Arial" charset="0"/>
                <a:ea typeface="ヒラギノ角ゴ Pro W3" pitchFamily="1" charset="-128"/>
                <a:cs typeface="ヒラギノ角ゴ Pro W3"/>
              </a:rPr>
              <a:t>STYRNING </a:t>
            </a:r>
            <a:br>
              <a:rPr lang="sv-SE" sz="1400" b="1">
                <a:solidFill>
                  <a:schemeClr val="accent1"/>
                </a:solidFill>
                <a:latin typeface="Arial" charset="0"/>
                <a:ea typeface="ヒラギノ角ゴ Pro W3" pitchFamily="1" charset="-128"/>
                <a:cs typeface="ヒラギノ角ゴ Pro W3"/>
              </a:rPr>
            </a:br>
            <a:r>
              <a:rPr lang="sv-SE" sz="1400" b="1">
                <a:solidFill>
                  <a:schemeClr val="accent1"/>
                </a:solidFill>
                <a:latin typeface="Arial" charset="0"/>
                <a:ea typeface="ヒラギノ角ゴ Pro W3" pitchFamily="1" charset="-128"/>
                <a:cs typeface="ヒラギノ角ゴ Pro W3"/>
              </a:rPr>
              <a:t>OCH LEDNING</a:t>
            </a:r>
            <a:endParaRPr lang="sv-SE" sz="1400">
              <a:solidFill>
                <a:schemeClr val="accent1"/>
              </a:solidFill>
              <a:latin typeface="Arial" charset="0"/>
              <a:ea typeface="ヒラギノ角ゴ Pro W3" pitchFamily="1" charset="-128"/>
              <a:cs typeface="ヒラギノ角ゴ Pro W3"/>
            </a:endParaRPr>
          </a:p>
        </p:txBody>
      </p:sp>
      <p:sp>
        <p:nvSpPr>
          <p:cNvPr id="21" name="textruta 20">
            <a:extLst>
              <a:ext uri="{FF2B5EF4-FFF2-40B4-BE49-F238E27FC236}">
                <a16:creationId xmlns:a16="http://schemas.microsoft.com/office/drawing/2014/main" id="{6F40038E-95CE-4038-A4D2-9504213698C8}"/>
              </a:ext>
            </a:extLst>
          </p:cNvPr>
          <p:cNvSpPr txBox="1"/>
          <p:nvPr/>
        </p:nvSpPr>
        <p:spPr>
          <a:xfrm>
            <a:off x="5053011" y="4075918"/>
            <a:ext cx="1928812" cy="369332"/>
          </a:xfrm>
          <a:prstGeom prst="rect">
            <a:avLst/>
          </a:prstGeom>
          <a:noFill/>
        </p:spPr>
        <p:txBody>
          <a:bodyPr wrap="square" rtlCol="0">
            <a:spAutoFit/>
          </a:bodyPr>
          <a:lstStyle/>
          <a:p>
            <a:pPr marL="0" indent="0" algn="ctr">
              <a:buNone/>
            </a:pPr>
            <a:r>
              <a:rPr lang="sv-SE" sz="1800" b="1">
                <a:latin typeface="Arial" charset="0"/>
                <a:ea typeface="ヒラギノ角ゴ Pro W3" pitchFamily="1" charset="-128"/>
                <a:cs typeface="ヒラギノ角ゴ Pro W3"/>
              </a:rPr>
              <a:t>Invånaren</a:t>
            </a:r>
            <a:endParaRPr lang="sv-SE" sz="1800">
              <a:latin typeface="Arial" charset="0"/>
              <a:ea typeface="ヒラギノ角ゴ Pro W3" pitchFamily="1" charset="-128"/>
              <a:cs typeface="ヒラギノ角ゴ Pro W3"/>
            </a:endParaRPr>
          </a:p>
        </p:txBody>
      </p:sp>
      <p:sp>
        <p:nvSpPr>
          <p:cNvPr id="2" name="textruta 1">
            <a:extLst>
              <a:ext uri="{FF2B5EF4-FFF2-40B4-BE49-F238E27FC236}">
                <a16:creationId xmlns:a16="http://schemas.microsoft.com/office/drawing/2014/main" id="{206302EF-3EBB-4506-B039-13DF203EC1C5}"/>
              </a:ext>
            </a:extLst>
          </p:cNvPr>
          <p:cNvSpPr txBox="1"/>
          <p:nvPr/>
        </p:nvSpPr>
        <p:spPr>
          <a:xfrm>
            <a:off x="621438" y="1792437"/>
            <a:ext cx="2801474" cy="1092607"/>
          </a:xfrm>
          <a:prstGeom prst="rect">
            <a:avLst/>
          </a:prstGeom>
          <a:noFill/>
        </p:spPr>
        <p:txBody>
          <a:bodyPr wrap="square" rtlCol="0">
            <a:spAutoFit/>
          </a:bodyPr>
          <a:lstStyle/>
          <a:p>
            <a:r>
              <a:rPr lang="sv-SE" sz="1300">
                <a:latin typeface="+mj-lt"/>
                <a:ea typeface="Calibri" panose="020F0502020204030204" pitchFamily="34" charset="0"/>
                <a:cs typeface="Times New Roman" panose="02020603050405020304" pitchFamily="18" charset="0"/>
              </a:rPr>
              <a:t>Invånaren är den viktigaste aktören i rörelsen mot framtidens hälsosystem. Vi gör det vi gör</a:t>
            </a:r>
            <a:r>
              <a:rPr lang="sv-SE" sz="1300">
                <a:effectLst/>
                <a:latin typeface="+mj-lt"/>
                <a:ea typeface="Calibri" panose="020F0502020204030204" pitchFamily="34" charset="0"/>
                <a:cs typeface="Times New Roman" panose="02020603050405020304" pitchFamily="18" charset="0"/>
              </a:rPr>
              <a:t> med utgångspunkt i invånarnas berättelser och behov.</a:t>
            </a:r>
            <a:endParaRPr lang="sv-SE" sz="1300">
              <a:latin typeface="+mj-lt"/>
            </a:endParaRPr>
          </a:p>
        </p:txBody>
      </p:sp>
      <p:sp>
        <p:nvSpPr>
          <p:cNvPr id="23" name="textruta 22">
            <a:extLst>
              <a:ext uri="{FF2B5EF4-FFF2-40B4-BE49-F238E27FC236}">
                <a16:creationId xmlns:a16="http://schemas.microsoft.com/office/drawing/2014/main" id="{E6A409F3-CF62-4376-9B27-4458DF51E158}"/>
              </a:ext>
            </a:extLst>
          </p:cNvPr>
          <p:cNvSpPr txBox="1"/>
          <p:nvPr/>
        </p:nvSpPr>
        <p:spPr>
          <a:xfrm>
            <a:off x="609511" y="1516417"/>
            <a:ext cx="2516980" cy="307777"/>
          </a:xfrm>
          <a:prstGeom prst="rect">
            <a:avLst/>
          </a:prstGeom>
          <a:noFill/>
        </p:spPr>
        <p:txBody>
          <a:bodyPr wrap="square" rtlCol="0">
            <a:spAutoFit/>
          </a:bodyPr>
          <a:lstStyle/>
          <a:p>
            <a:pPr marL="0" indent="0">
              <a:buNone/>
            </a:pPr>
            <a:r>
              <a:rPr lang="sv-SE" sz="1400" b="1">
                <a:solidFill>
                  <a:schemeClr val="accent2">
                    <a:lumMod val="75000"/>
                  </a:schemeClr>
                </a:solidFill>
                <a:latin typeface="Arial" charset="0"/>
                <a:ea typeface="ヒラギノ角ゴ Pro W3" pitchFamily="1" charset="-128"/>
                <a:cs typeface="ヒラギノ角ゴ Pro W3"/>
              </a:rPr>
              <a:t>INVÅNAREN</a:t>
            </a:r>
            <a:endParaRPr lang="sv-SE" sz="1400">
              <a:solidFill>
                <a:schemeClr val="accent2">
                  <a:lumMod val="75000"/>
                </a:schemeClr>
              </a:solidFill>
              <a:latin typeface="Arial" charset="0"/>
              <a:ea typeface="ヒラギノ角ゴ Pro W3" pitchFamily="1" charset="-128"/>
              <a:cs typeface="ヒラギノ角ゴ Pro W3"/>
            </a:endParaRPr>
          </a:p>
        </p:txBody>
      </p:sp>
    </p:spTree>
    <p:extLst>
      <p:ext uri="{BB962C8B-B14F-4D97-AF65-F5344CB8AC3E}">
        <p14:creationId xmlns:p14="http://schemas.microsoft.com/office/powerpoint/2010/main" val="3976909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4A27330-BCB7-446D-AED4-ED5613C3D8EE}"/>
              </a:ext>
            </a:extLst>
          </p:cNvPr>
          <p:cNvSpPr>
            <a:spLocks noGrp="1"/>
          </p:cNvSpPr>
          <p:nvPr>
            <p:ph type="subTitle" idx="1"/>
          </p:nvPr>
        </p:nvSpPr>
        <p:spPr>
          <a:xfrm>
            <a:off x="914400" y="430306"/>
            <a:ext cx="9753600" cy="5733826"/>
          </a:xfrm>
        </p:spPr>
        <p:txBody>
          <a:bodyPr/>
          <a:lstStyle/>
          <a:p>
            <a:pPr algn="l"/>
            <a:r>
              <a:rPr lang="sv-SE" sz="1800">
                <a:solidFill>
                  <a:schemeClr val="tx1"/>
                </a:solidFill>
                <a:effectLst/>
                <a:latin typeface="Calibri" panose="020F0502020204030204" pitchFamily="34" charset="0"/>
                <a:ea typeface="Calibri" panose="020F0502020204030204" pitchFamily="34" charset="0"/>
              </a:rPr>
              <a:t> </a:t>
            </a:r>
          </a:p>
          <a:p>
            <a:pPr algn="l"/>
            <a:r>
              <a:rPr lang="sv-SE" sz="4000" b="1">
                <a:solidFill>
                  <a:schemeClr val="accent3"/>
                </a:solidFill>
                <a:effectLst/>
                <a:latin typeface="+mj-lt"/>
                <a:ea typeface="Calibri" panose="020F0502020204030204" pitchFamily="34" charset="0"/>
              </a:rPr>
              <a:t>Vad förväntas av mig som chef?</a:t>
            </a:r>
          </a:p>
          <a:p>
            <a:pPr algn="l"/>
            <a:endParaRPr lang="sv-SE" sz="1800">
              <a:solidFill>
                <a:schemeClr val="tx1"/>
              </a:solidFill>
              <a:effectLst/>
              <a:latin typeface="Calibri" panose="020F0502020204030204" pitchFamily="34" charset="0"/>
              <a:ea typeface="Calibri" panose="020F0502020204030204" pitchFamily="34" charset="0"/>
            </a:endParaRPr>
          </a:p>
          <a:p>
            <a:pPr algn="l"/>
            <a:r>
              <a:rPr lang="sv-SE" sz="2000" b="1">
                <a:solidFill>
                  <a:schemeClr val="tx1"/>
                </a:solidFill>
                <a:effectLst/>
                <a:latin typeface="Arial" panose="020B0604020202020204" pitchFamily="34" charset="0"/>
                <a:ea typeface="Calibri" panose="020F0502020204030204" pitchFamily="34" charset="0"/>
              </a:rPr>
              <a:t>Som chef och ledare har du en viktig roll i att driva och uppmuntra till delaktighet i rörelsen framåt. </a:t>
            </a:r>
            <a:endParaRPr lang="sv-SE" b="1">
              <a:solidFill>
                <a:schemeClr val="tx1"/>
              </a:solidFill>
              <a:latin typeface="+mj-lt"/>
              <a:ea typeface="Calibri" panose="020F0502020204030204" pitchFamily="34" charset="0"/>
            </a:endParaRPr>
          </a:p>
          <a:p>
            <a:pPr lvl="0" algn="l">
              <a:tabLst>
                <a:tab pos="457200" algn="l"/>
              </a:tabLst>
            </a:pPr>
            <a:endParaRPr lang="sv-SE" sz="1600" b="1">
              <a:solidFill>
                <a:schemeClr val="tx1"/>
              </a:solidFill>
              <a:latin typeface="+mj-lt"/>
              <a:ea typeface="Calibri" panose="020F0502020204030204" pitchFamily="34" charset="0"/>
            </a:endParaRPr>
          </a:p>
          <a:p>
            <a:pPr lvl="0" algn="l">
              <a:tabLst>
                <a:tab pos="457200" algn="l"/>
              </a:tabLst>
            </a:pPr>
            <a:r>
              <a:rPr lang="sv-SE" sz="1600" b="1">
                <a:solidFill>
                  <a:schemeClr val="tx1"/>
                </a:solidFill>
                <a:latin typeface="+mj-lt"/>
                <a:ea typeface="Calibri" panose="020F0502020204030204" pitchFamily="34" charset="0"/>
              </a:rPr>
              <a:t>Till exempel genom att:</a:t>
            </a:r>
          </a:p>
          <a:p>
            <a:pPr marL="342900" indent="-342900" algn="l">
              <a:buFont typeface="Times New Roman" panose="02020603050405020304" pitchFamily="18" charset="0"/>
              <a:buChar char="•"/>
              <a:tabLst>
                <a:tab pos="457200" algn="l"/>
              </a:tabLst>
            </a:pPr>
            <a:r>
              <a:rPr lang="sv-SE" sz="1800">
                <a:solidFill>
                  <a:schemeClr val="tx1"/>
                </a:solidFill>
                <a:effectLst/>
                <a:latin typeface="+mj-lt"/>
                <a:ea typeface="Calibri" panose="020F0502020204030204" pitchFamily="34" charset="0"/>
              </a:rPr>
              <a:t>Arbeta aktivt och transparent med att levandegöra målbilderna och förflyttningarna för </a:t>
            </a:r>
            <a:br>
              <a:rPr lang="sv-SE" sz="1800">
                <a:solidFill>
                  <a:schemeClr val="tx1"/>
                </a:solidFill>
                <a:effectLst/>
                <a:latin typeface="+mj-lt"/>
                <a:ea typeface="Calibri" panose="020F0502020204030204" pitchFamily="34" charset="0"/>
              </a:rPr>
            </a:br>
            <a:r>
              <a:rPr lang="sv-SE" sz="1800">
                <a:solidFill>
                  <a:schemeClr val="tx1"/>
                </a:solidFill>
                <a:effectLst/>
                <a:latin typeface="+mj-lt"/>
                <a:ea typeface="Calibri" panose="020F0502020204030204" pitchFamily="34" charset="0"/>
              </a:rPr>
              <a:t>framtidens hälsosystem och bryta ner dem i den egna verksamheten.</a:t>
            </a:r>
          </a:p>
          <a:p>
            <a:pPr marL="342900" indent="-342900" algn="l">
              <a:buFont typeface="Times New Roman" panose="02020603050405020304" pitchFamily="18" charset="0"/>
              <a:buChar char="•"/>
              <a:tabLst>
                <a:tab pos="457200" algn="l"/>
              </a:tabLst>
            </a:pPr>
            <a:r>
              <a:rPr lang="sv-SE" sz="1800">
                <a:solidFill>
                  <a:schemeClr val="tx1"/>
                </a:solidFill>
                <a:latin typeface="Arial" panose="020B0604020202020204" pitchFamily="34" charset="0"/>
                <a:ea typeface="Calibri" panose="020F0502020204030204" pitchFamily="34" charset="0"/>
              </a:rPr>
              <a:t>I</a:t>
            </a:r>
            <a:r>
              <a:rPr lang="sv-SE" sz="1800">
                <a:solidFill>
                  <a:schemeClr val="tx1"/>
                </a:solidFill>
                <a:effectLst/>
                <a:latin typeface="Arial" panose="020B0604020202020204" pitchFamily="34" charset="0"/>
                <a:ea typeface="Calibri" panose="020F0502020204030204" pitchFamily="34" charset="0"/>
              </a:rPr>
              <a:t>dentifiera hur ni er verksamhet redan idag arbetar i riktning mot framtidens hälsosystem och vilka lärdomar som kan eller behöver skalas upp.</a:t>
            </a:r>
            <a:endParaRPr lang="sv-SE" sz="1800">
              <a:solidFill>
                <a:schemeClr val="tx1"/>
              </a:solidFill>
              <a:effectLst/>
              <a:latin typeface="+mj-lt"/>
              <a:ea typeface="Calibri" panose="020F0502020204030204" pitchFamily="34" charset="0"/>
            </a:endParaRPr>
          </a:p>
          <a:p>
            <a:pPr marL="342900" lvl="0" indent="-342900" algn="l">
              <a:buFont typeface="Times New Roman" panose="02020603050405020304" pitchFamily="18" charset="0"/>
              <a:buChar char="•"/>
              <a:tabLst>
                <a:tab pos="457200" algn="l"/>
              </a:tabLst>
            </a:pPr>
            <a:r>
              <a:rPr lang="sv-SE" sz="1800">
                <a:solidFill>
                  <a:schemeClr val="tx1"/>
                </a:solidFill>
                <a:effectLst/>
                <a:latin typeface="Arial" panose="020B0604020202020204" pitchFamily="34" charset="0"/>
                <a:ea typeface="Calibri" panose="020F0502020204030204" pitchFamily="34" charset="0"/>
              </a:rPr>
              <a:t>Veta vad som ska bevaras för att uppnå kontinuitet och trygghet, och samtidigt utforska nya sätt att arbeta tillsammans med medarbetarna och invånarna. </a:t>
            </a:r>
          </a:p>
          <a:p>
            <a:pPr marL="342900" lvl="0" indent="-342900" algn="l">
              <a:buFont typeface="Times New Roman" panose="02020603050405020304" pitchFamily="18" charset="0"/>
              <a:buChar char="•"/>
              <a:tabLst>
                <a:tab pos="457200" algn="l"/>
              </a:tabLst>
            </a:pPr>
            <a:r>
              <a:rPr lang="sv-SE" sz="1800">
                <a:solidFill>
                  <a:schemeClr val="tx1"/>
                </a:solidFill>
                <a:effectLst/>
                <a:latin typeface="+mj-lt"/>
                <a:ea typeface="Calibri" panose="020F0502020204030204" pitchFamily="34" charset="0"/>
              </a:rPr>
              <a:t>Uppmuntra medarbetare att våga testa och lära.</a:t>
            </a:r>
          </a:p>
          <a:p>
            <a:pPr marL="342900" lvl="0" indent="-342900" algn="l">
              <a:buFont typeface="Times New Roman" panose="02020603050405020304" pitchFamily="18" charset="0"/>
              <a:buChar char="•"/>
              <a:tabLst>
                <a:tab pos="457200" algn="l"/>
              </a:tabLst>
            </a:pPr>
            <a:r>
              <a:rPr lang="sv-SE" sz="1800">
                <a:solidFill>
                  <a:schemeClr val="tx1"/>
                </a:solidFill>
                <a:effectLst/>
                <a:latin typeface="+mj-lt"/>
                <a:ea typeface="Calibri" panose="020F0502020204030204" pitchFamily="34" charset="0"/>
              </a:rPr>
              <a:t>Skapa en positiv, gemensam vilja att bidra till förändring</a:t>
            </a:r>
            <a:r>
              <a:rPr lang="sv-SE" sz="1800" b="1">
                <a:solidFill>
                  <a:schemeClr val="tx1"/>
                </a:solidFill>
                <a:effectLst/>
                <a:latin typeface="+mj-lt"/>
                <a:ea typeface="Calibri" panose="020F0502020204030204" pitchFamily="34" charset="0"/>
              </a:rPr>
              <a:t>.</a:t>
            </a:r>
            <a:r>
              <a:rPr lang="sv-SE" sz="1800">
                <a:solidFill>
                  <a:schemeClr val="tx1"/>
                </a:solidFill>
                <a:effectLst/>
                <a:latin typeface="+mj-lt"/>
                <a:ea typeface="Calibri" panose="020F0502020204030204" pitchFamily="34" charset="0"/>
              </a:rPr>
              <a:t> </a:t>
            </a:r>
          </a:p>
          <a:p>
            <a:pPr algn="l"/>
            <a:endParaRPr lang="sv-SE" sz="1800">
              <a:solidFill>
                <a:schemeClr val="tx1"/>
              </a:solidFill>
              <a:latin typeface="+mj-lt"/>
              <a:ea typeface="Calibri" panose="020F0502020204030204" pitchFamily="34" charset="0"/>
            </a:endParaRPr>
          </a:p>
          <a:p>
            <a:pPr algn="l"/>
            <a:endParaRPr lang="sv-SE">
              <a:solidFill>
                <a:schemeClr val="tx1"/>
              </a:solidFill>
            </a:endParaRPr>
          </a:p>
        </p:txBody>
      </p:sp>
    </p:spTree>
    <p:extLst>
      <p:ext uri="{BB962C8B-B14F-4D97-AF65-F5344CB8AC3E}">
        <p14:creationId xmlns:p14="http://schemas.microsoft.com/office/powerpoint/2010/main" val="3145964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1524000" y="2109706"/>
            <a:ext cx="9144000" cy="2024636"/>
          </a:xfrm>
        </p:spPr>
        <p:txBody>
          <a:bodyPr lIns="91440" tIns="45720" rIns="91440" bIns="45720" anchor="b">
            <a:normAutofit fontScale="90000"/>
          </a:bodyPr>
          <a:lstStyle/>
          <a:p>
            <a:r>
              <a:rPr lang="sv-SE"/>
              <a:t>Insatsområden </a:t>
            </a:r>
            <a:br>
              <a:rPr lang="sv-SE"/>
            </a:br>
            <a:r>
              <a:rPr lang="sv-SE"/>
              <a:t>och målbilder</a:t>
            </a:r>
            <a:br>
              <a:rPr lang="sv-SE"/>
            </a:br>
            <a:endParaRPr lang="sv-SE"/>
          </a:p>
        </p:txBody>
      </p:sp>
    </p:spTree>
    <p:extLst>
      <p:ext uri="{BB962C8B-B14F-4D97-AF65-F5344CB8AC3E}">
        <p14:creationId xmlns:p14="http://schemas.microsoft.com/office/powerpoint/2010/main" val="284567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18F4F83-277D-4B6A-BEDF-F978DF9DED4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842D9-EC46-6E42-9CC4-522E3FCDCCF7}" type="datetime1">
              <a:rPr kumimoji="0" lang="sv-SE" sz="6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2022-02-17</a:t>
            </a:fld>
            <a:endParaRPr kumimoji="0" lang="sv-SE" sz="6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3" name="Platshållare för text 2">
            <a:extLst>
              <a:ext uri="{FF2B5EF4-FFF2-40B4-BE49-F238E27FC236}">
                <a16:creationId xmlns:a16="http://schemas.microsoft.com/office/drawing/2014/main" id="{7C29C190-999C-43E9-913D-104D23A9E63C}"/>
              </a:ext>
            </a:extLst>
          </p:cNvPr>
          <p:cNvSpPr>
            <a:spLocks noGrp="1"/>
          </p:cNvSpPr>
          <p:nvPr>
            <p:ph type="body" sz="quarter" idx="11"/>
          </p:nvPr>
        </p:nvSpPr>
        <p:spPr>
          <a:xfrm>
            <a:off x="506086" y="2067847"/>
            <a:ext cx="5846588" cy="3528913"/>
          </a:xfrm>
        </p:spPr>
        <p:txBody>
          <a:bodyPr/>
          <a:lstStyle/>
          <a:p>
            <a:pPr>
              <a:lnSpc>
                <a:spcPct val="107000"/>
              </a:lnSpc>
              <a:spcAft>
                <a:spcPts val="800"/>
              </a:spcAft>
            </a:pPr>
            <a:r>
              <a:rPr lang="sv-SE" sz="1800" dirty="0">
                <a:effectLst/>
                <a:latin typeface="+mn-lt"/>
                <a:ea typeface="Calibri" panose="020F0502020204030204" pitchFamily="34" charset="0"/>
                <a:cs typeface="Times New Roman" panose="02020603050405020304" pitchFamily="18" charset="0"/>
              </a:rPr>
              <a:t>Det är Region Skånes sätt att möta dagens           och framtidens utmaningar och möjligheter</a:t>
            </a:r>
          </a:p>
          <a:p>
            <a:pPr>
              <a:lnSpc>
                <a:spcPct val="107000"/>
              </a:lnSpc>
              <a:spcAft>
                <a:spcPts val="800"/>
              </a:spcAft>
            </a:pPr>
            <a:r>
              <a:rPr lang="sv-SE" sz="1800" dirty="0">
                <a:effectLst/>
                <a:latin typeface="+mn-lt"/>
                <a:ea typeface="Calibri" panose="020F0502020204030204" pitchFamily="34" charset="0"/>
                <a:cs typeface="Times New Roman" panose="02020603050405020304" pitchFamily="18" charset="0"/>
              </a:rPr>
              <a:t>Det är inget projekt eller en omorganisation,         utan en rörelse och en gemensam riktning framåt</a:t>
            </a:r>
            <a:endParaRPr lang="sv-SE" sz="1800" b="1" dirty="0">
              <a:solidFill>
                <a:schemeClr val="accent5"/>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sv-SE" sz="1800" dirty="0">
                <a:latin typeface="+mn-lt"/>
              </a:rPr>
              <a:t>Alla politiska partier står bakom</a:t>
            </a:r>
          </a:p>
          <a:p>
            <a:pPr>
              <a:lnSpc>
                <a:spcPct val="107000"/>
              </a:lnSpc>
              <a:spcAft>
                <a:spcPts val="800"/>
              </a:spcAft>
            </a:pPr>
            <a:r>
              <a:rPr lang="sv-SE" sz="1800" dirty="0">
                <a:latin typeface="+mn-lt"/>
              </a:rPr>
              <a:t>Regionalt ”Framtidskontor” &amp; regional operativ styrgrupp</a:t>
            </a:r>
          </a:p>
          <a:p>
            <a:pPr>
              <a:lnSpc>
                <a:spcPct val="107000"/>
              </a:lnSpc>
              <a:spcAft>
                <a:spcPts val="800"/>
              </a:spcAft>
            </a:pPr>
            <a:r>
              <a:rPr lang="sv-SE" sz="1800" dirty="0">
                <a:latin typeface="+mn-lt"/>
              </a:rPr>
              <a:t>Sju olika insatsområden med viljeinriktningar, målbilder, milstolpar och prioriterade åtgärder</a:t>
            </a:r>
          </a:p>
          <a:p>
            <a:pPr>
              <a:lnSpc>
                <a:spcPct val="107000"/>
              </a:lnSpc>
              <a:spcAft>
                <a:spcPts val="800"/>
              </a:spcAft>
            </a:pPr>
            <a:r>
              <a:rPr lang="sv-SE" sz="1800" dirty="0">
                <a:latin typeface="+mn-lt"/>
              </a:rPr>
              <a:t>Övergripande mål är </a:t>
            </a:r>
            <a:r>
              <a:rPr lang="sv-SE" sz="1800" b="1" i="1" dirty="0">
                <a:latin typeface="+mn-lt"/>
              </a:rPr>
              <a:t>Bättre hälsa för fler </a:t>
            </a:r>
          </a:p>
          <a:p>
            <a:pPr marL="0" indent="0">
              <a:lnSpc>
                <a:spcPct val="107000"/>
              </a:lnSpc>
              <a:spcAft>
                <a:spcPts val="800"/>
              </a:spcAft>
              <a:buNone/>
            </a:pPr>
            <a:endParaRPr lang="sv-SE" sz="2000" dirty="0">
              <a:latin typeface="+mn-lt"/>
            </a:endParaRPr>
          </a:p>
          <a:p>
            <a:pPr marL="0" indent="0">
              <a:buNone/>
            </a:pPr>
            <a:endParaRPr lang="sv-SE" sz="2400" dirty="0">
              <a:latin typeface="+mj-lt"/>
            </a:endParaRPr>
          </a:p>
        </p:txBody>
      </p:sp>
      <p:sp>
        <p:nvSpPr>
          <p:cNvPr id="4" name="Rubrik 3">
            <a:extLst>
              <a:ext uri="{FF2B5EF4-FFF2-40B4-BE49-F238E27FC236}">
                <a16:creationId xmlns:a16="http://schemas.microsoft.com/office/drawing/2014/main" id="{DC14F082-F25B-468A-9DD5-0D45C2A4F780}"/>
              </a:ext>
            </a:extLst>
          </p:cNvPr>
          <p:cNvSpPr>
            <a:spLocks noGrp="1"/>
          </p:cNvSpPr>
          <p:nvPr>
            <p:ph type="title"/>
          </p:nvPr>
        </p:nvSpPr>
        <p:spPr>
          <a:xfrm>
            <a:off x="512440" y="1101725"/>
            <a:ext cx="10094483" cy="755880"/>
          </a:xfrm>
        </p:spPr>
        <p:txBody>
          <a:bodyPr/>
          <a:lstStyle/>
          <a:p>
            <a:r>
              <a:rPr lang="sv-SE" sz="3600" b="1" dirty="0"/>
              <a:t>Vad är framtidens hälsosystem?</a:t>
            </a:r>
          </a:p>
        </p:txBody>
      </p:sp>
      <p:pic>
        <p:nvPicPr>
          <p:cNvPr id="5" name="Bildobjekt 4">
            <a:extLst>
              <a:ext uri="{FF2B5EF4-FFF2-40B4-BE49-F238E27FC236}">
                <a16:creationId xmlns:a16="http://schemas.microsoft.com/office/drawing/2014/main" id="{0DB82C79-2F8C-464A-85E6-371C60DAEB9B}"/>
              </a:ext>
            </a:extLst>
          </p:cNvPr>
          <p:cNvPicPr>
            <a:picLocks noChangeAspect="1"/>
          </p:cNvPicPr>
          <p:nvPr/>
        </p:nvPicPr>
        <p:blipFill>
          <a:blip r:embed="rId3"/>
          <a:stretch>
            <a:fillRect/>
          </a:stretch>
        </p:blipFill>
        <p:spPr>
          <a:xfrm>
            <a:off x="6727763" y="2087725"/>
            <a:ext cx="5194601" cy="4382552"/>
          </a:xfrm>
          <a:prstGeom prst="rect">
            <a:avLst/>
          </a:prstGeom>
        </p:spPr>
      </p:pic>
      <p:pic>
        <p:nvPicPr>
          <p:cNvPr id="7" name="Bildobjekt 6">
            <a:extLst>
              <a:ext uri="{FF2B5EF4-FFF2-40B4-BE49-F238E27FC236}">
                <a16:creationId xmlns:a16="http://schemas.microsoft.com/office/drawing/2014/main" id="{93448EF0-5536-4515-B55A-0207B3DE059F}"/>
              </a:ext>
            </a:extLst>
          </p:cNvPr>
          <p:cNvPicPr>
            <a:picLocks noChangeAspect="1"/>
          </p:cNvPicPr>
          <p:nvPr/>
        </p:nvPicPr>
        <p:blipFill>
          <a:blip r:embed="rId4"/>
          <a:stretch>
            <a:fillRect/>
          </a:stretch>
        </p:blipFill>
        <p:spPr>
          <a:xfrm>
            <a:off x="10932682" y="5419725"/>
            <a:ext cx="1259317" cy="1280673"/>
          </a:xfrm>
          <a:prstGeom prst="rect">
            <a:avLst/>
          </a:prstGeom>
        </p:spPr>
      </p:pic>
      <p:pic>
        <p:nvPicPr>
          <p:cNvPr id="8" name="Bildobjekt 7">
            <a:extLst>
              <a:ext uri="{FF2B5EF4-FFF2-40B4-BE49-F238E27FC236}">
                <a16:creationId xmlns:a16="http://schemas.microsoft.com/office/drawing/2014/main" id="{03AF5371-52A6-439A-98AD-1AC5EA43D007}"/>
              </a:ext>
            </a:extLst>
          </p:cNvPr>
          <p:cNvPicPr>
            <a:picLocks noChangeAspect="1"/>
          </p:cNvPicPr>
          <p:nvPr/>
        </p:nvPicPr>
        <p:blipFill>
          <a:blip r:embed="rId4"/>
          <a:stretch>
            <a:fillRect/>
          </a:stretch>
        </p:blipFill>
        <p:spPr>
          <a:xfrm>
            <a:off x="6352674" y="2001249"/>
            <a:ext cx="1259317" cy="1280673"/>
          </a:xfrm>
          <a:prstGeom prst="rect">
            <a:avLst/>
          </a:prstGeom>
        </p:spPr>
      </p:pic>
    </p:spTree>
    <p:extLst>
      <p:ext uri="{BB962C8B-B14F-4D97-AF65-F5344CB8AC3E}">
        <p14:creationId xmlns:p14="http://schemas.microsoft.com/office/powerpoint/2010/main" val="3030337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91995F-75F5-4FFF-AC97-94770B47E4E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23" name="think-cell Slide" r:id="rId6" imgW="347" imgH="348" progId="TCLayout.ActiveDocument.1">
                  <p:embed/>
                </p:oleObj>
              </mc:Choice>
              <mc:Fallback>
                <p:oleObj name="think-cell Slide" r:id="rId6" imgW="347" imgH="348" progId="TCLayout.ActiveDocument.1">
                  <p:embed/>
                  <p:pic>
                    <p:nvPicPr>
                      <p:cNvPr id="5" name="Object 4" hidden="1">
                        <a:extLst>
                          <a:ext uri="{FF2B5EF4-FFF2-40B4-BE49-F238E27FC236}">
                            <a16:creationId xmlns:a16="http://schemas.microsoft.com/office/drawing/2014/main" id="{EA91995F-75F5-4FFF-AC97-94770B47E4E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E041054-EDDE-4E0D-BEDF-36B9A2CF78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ヒラギノ角ゴ Pro W3"/>
              <a:cs typeface="Segoe UI Semibold" panose="020B0702040204020203" pitchFamily="34" charset="0"/>
              <a:sym typeface="Segoe UI Semibold" panose="020B0702040204020203" pitchFamily="34" charset="0"/>
            </a:endParaRPr>
          </a:p>
        </p:txBody>
      </p:sp>
      <p:sp>
        <p:nvSpPr>
          <p:cNvPr id="14" name="Title 1">
            <a:extLst>
              <a:ext uri="{FF2B5EF4-FFF2-40B4-BE49-F238E27FC236}">
                <a16:creationId xmlns:a16="http://schemas.microsoft.com/office/drawing/2014/main" id="{CAFCED7A-6DB7-44BD-92C2-BA045827C881}"/>
              </a:ext>
            </a:extLst>
          </p:cNvPr>
          <p:cNvSpPr txBox="1">
            <a:spLocks/>
          </p:cNvSpPr>
          <p:nvPr/>
        </p:nvSpPr>
        <p:spPr>
          <a:xfrm>
            <a:off x="529851" y="205642"/>
            <a:ext cx="98900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70A8"/>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aa-ET" sz="4000" b="0" i="0" u="none" strike="noStrike" kern="1200" cap="none" spc="0" normalizeH="0" baseline="0" noProof="0">
              <a:ln>
                <a:noFill/>
              </a:ln>
              <a:solidFill>
                <a:srgbClr val="0074B0"/>
              </a:solidFill>
              <a:effectLst/>
              <a:uLnTx/>
              <a:uFillTx/>
              <a:latin typeface="Segoe UI Semibold" panose="020B0702040204020203" pitchFamily="34" charset="0"/>
              <a:ea typeface="ヒラギノ角ゴ Pro W3"/>
              <a:cs typeface="Segoe UI Semibold" panose="020B0702040204020203" pitchFamily="34" charset="0"/>
            </a:endParaRPr>
          </a:p>
        </p:txBody>
      </p:sp>
      <p:sp>
        <p:nvSpPr>
          <p:cNvPr id="6" name="Title 5">
            <a:extLst>
              <a:ext uri="{FF2B5EF4-FFF2-40B4-BE49-F238E27FC236}">
                <a16:creationId xmlns:a16="http://schemas.microsoft.com/office/drawing/2014/main" id="{BE65D5E0-7767-4A42-8192-62A32981600C}"/>
              </a:ext>
            </a:extLst>
          </p:cNvPr>
          <p:cNvSpPr>
            <a:spLocks noGrp="1"/>
          </p:cNvSpPr>
          <p:nvPr>
            <p:ph type="title"/>
          </p:nvPr>
        </p:nvSpPr>
        <p:spPr>
          <a:xfrm>
            <a:off x="803200" y="543702"/>
            <a:ext cx="10206670" cy="1229385"/>
          </a:xfrm>
        </p:spPr>
        <p:txBody>
          <a:bodyPr vert="horz">
            <a:normAutofit/>
          </a:bodyPr>
          <a:lstStyle/>
          <a:p>
            <a:pPr marL="0" indent="0">
              <a:spcBef>
                <a:spcPts val="1000"/>
              </a:spcBef>
              <a:spcAft>
                <a:spcPts val="1000"/>
              </a:spcAft>
              <a:buNone/>
            </a:pPr>
            <a:r>
              <a:rPr lang="sv-SE" sz="3200">
                <a:solidFill>
                  <a:schemeClr val="accent3"/>
                </a:solidFill>
                <a:latin typeface="Arial" panose="020B0604020202020204" pitchFamily="34" charset="0"/>
                <a:ea typeface="Yu Gothic Light" panose="020B0300000000000000" pitchFamily="34" charset="-128"/>
              </a:rPr>
              <a:t>Så hänger delarna ihop</a:t>
            </a:r>
            <a:endParaRPr lang="sv-SE" sz="3200" b="1">
              <a:solidFill>
                <a:schemeClr val="accent3"/>
              </a:solidFill>
              <a:effectLst/>
              <a:latin typeface="Arial" panose="020B0604020202020204" pitchFamily="34" charset="0"/>
              <a:ea typeface="Yu Gothic Light" panose="020B0300000000000000" pitchFamily="34" charset="-128"/>
            </a:endParaRPr>
          </a:p>
        </p:txBody>
      </p:sp>
      <p:cxnSp>
        <p:nvCxnSpPr>
          <p:cNvPr id="15" name="Rak 14">
            <a:extLst>
              <a:ext uri="{FF2B5EF4-FFF2-40B4-BE49-F238E27FC236}">
                <a16:creationId xmlns:a16="http://schemas.microsoft.com/office/drawing/2014/main" id="{22E4F231-7935-0A46-A7EF-C87D52C54466}"/>
              </a:ext>
            </a:extLst>
          </p:cNvPr>
          <p:cNvCxnSpPr/>
          <p:nvPr/>
        </p:nvCxnSpPr>
        <p:spPr bwMode="auto">
          <a:xfrm>
            <a:off x="937350" y="1350805"/>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Platshållare för innehåll 1">
            <a:extLst>
              <a:ext uri="{FF2B5EF4-FFF2-40B4-BE49-F238E27FC236}">
                <a16:creationId xmlns:a16="http://schemas.microsoft.com/office/drawing/2014/main" id="{5E48303B-2A64-0F48-BDA9-DF0B577212F3}"/>
              </a:ext>
            </a:extLst>
          </p:cNvPr>
          <p:cNvSpPr>
            <a:spLocks noGrp="1"/>
          </p:cNvSpPr>
          <p:nvPr>
            <p:ph idx="1"/>
          </p:nvPr>
        </p:nvSpPr>
        <p:spPr>
          <a:xfrm>
            <a:off x="838200" y="1676401"/>
            <a:ext cx="10072816" cy="4083016"/>
          </a:xfrm>
        </p:spPr>
        <p:txBody>
          <a:bodyPr>
            <a:normAutofit fontScale="25000" lnSpcReduction="20000"/>
          </a:bodyPr>
          <a:lstStyle/>
          <a:p>
            <a:pPr marL="0" indent="0">
              <a:spcAft>
                <a:spcPts val="1000"/>
              </a:spcAft>
              <a:buNone/>
            </a:pPr>
            <a:r>
              <a:rPr lang="sv-SE" sz="8000" b="1">
                <a:effectLst/>
                <a:latin typeface="+mj-lt"/>
                <a:ea typeface="Calibri" panose="020F0502020204030204" pitchFamily="34" charset="0"/>
              </a:rPr>
              <a:t>Insatsområden: </a:t>
            </a:r>
            <a:r>
              <a:rPr lang="sv-SE" sz="8000">
                <a:effectLst/>
                <a:latin typeface="+mj-lt"/>
                <a:ea typeface="Calibri" panose="020F0502020204030204" pitchFamily="34" charset="0"/>
              </a:rPr>
              <a:t>särskilt prioriterade områden för Region Skåne att arbeta med för att gå från dagens läge till önskat läge i framtiden. </a:t>
            </a:r>
          </a:p>
          <a:p>
            <a:pPr marL="0" indent="0">
              <a:spcAft>
                <a:spcPts val="1000"/>
              </a:spcAft>
              <a:buNone/>
            </a:pPr>
            <a:r>
              <a:rPr lang="sv-SE" sz="8000" b="1">
                <a:effectLst/>
                <a:latin typeface="+mj-lt"/>
                <a:ea typeface="Calibri" panose="020F0502020204030204" pitchFamily="34" charset="0"/>
              </a:rPr>
              <a:t>Viljeriktningar: </a:t>
            </a:r>
            <a:r>
              <a:rPr lang="sv-SE" sz="8000">
                <a:effectLst/>
                <a:latin typeface="+mj-lt"/>
                <a:ea typeface="Calibri" panose="020F0502020204030204" pitchFamily="34" charset="0"/>
              </a:rPr>
              <a:t>konkretiserar innebörden av insatsområdena och ger en kvalitativ beskrivning av vad insatsområdena syftar till att uppnå.</a:t>
            </a:r>
          </a:p>
          <a:p>
            <a:pPr marL="0" indent="0">
              <a:spcAft>
                <a:spcPts val="1000"/>
              </a:spcAft>
              <a:buNone/>
            </a:pPr>
            <a:r>
              <a:rPr lang="sv-SE" sz="8000" b="1">
                <a:effectLst/>
                <a:latin typeface="+mj-lt"/>
                <a:ea typeface="Calibri" panose="020F0502020204030204" pitchFamily="34" charset="0"/>
              </a:rPr>
              <a:t>Förflyttningar: </a:t>
            </a:r>
            <a:r>
              <a:rPr lang="sv-SE" sz="8000">
                <a:effectLst/>
                <a:latin typeface="+mj-lt"/>
                <a:ea typeface="Calibri" panose="020F0502020204030204" pitchFamily="34" charset="0"/>
              </a:rPr>
              <a:t>anger riktningen för rörelse mot framtidens hälsosystem och är grunden för prioriteringar. </a:t>
            </a:r>
          </a:p>
          <a:p>
            <a:pPr marL="0" indent="0">
              <a:spcAft>
                <a:spcPts val="1000"/>
              </a:spcAft>
              <a:buNone/>
            </a:pPr>
            <a:r>
              <a:rPr lang="sv-SE" sz="8000" b="1">
                <a:effectLst/>
                <a:latin typeface="+mj-lt"/>
                <a:ea typeface="Calibri" panose="020F0502020204030204" pitchFamily="34" charset="0"/>
              </a:rPr>
              <a:t>Milstolpar: </a:t>
            </a:r>
            <a:r>
              <a:rPr lang="sv-SE" sz="8000">
                <a:effectLst/>
                <a:latin typeface="+mj-lt"/>
                <a:ea typeface="Calibri" panose="020F0502020204030204" pitchFamily="34" charset="0"/>
              </a:rPr>
              <a:t>etappmål, en viktig förändring eller viktig händelse längs vägen för att nå målen. Milstolpar konkretiseras i en separat förändrings- och genomförandeplan som revideras årligen.</a:t>
            </a:r>
            <a:br>
              <a:rPr lang="sv-SE" sz="8000">
                <a:effectLst/>
                <a:latin typeface="+mj-lt"/>
                <a:ea typeface="Calibri" panose="020F0502020204030204" pitchFamily="34" charset="0"/>
              </a:rPr>
            </a:br>
            <a:br>
              <a:rPr lang="sv-SE" sz="8000" baseline="30000">
                <a:latin typeface="+mj-lt"/>
                <a:ea typeface="Calibri" panose="020F0502020204030204" pitchFamily="34" charset="0"/>
              </a:rPr>
            </a:br>
            <a:r>
              <a:rPr lang="sv-SE" sz="8000" b="1">
                <a:effectLst/>
                <a:latin typeface="+mj-lt"/>
                <a:ea typeface="Calibri" panose="020F0502020204030204" pitchFamily="34" charset="0"/>
              </a:rPr>
              <a:t>Målbilder: </a:t>
            </a:r>
            <a:r>
              <a:rPr lang="sv-SE" sz="8000">
                <a:effectLst/>
                <a:latin typeface="+mj-lt"/>
                <a:ea typeface="Calibri" panose="020F0502020204030204" pitchFamily="34" charset="0"/>
              </a:rPr>
              <a:t>ger en bild av den övergripande målsättningen och det önskade läget på lång sikt för respektive insatsområde.</a:t>
            </a:r>
          </a:p>
          <a:p>
            <a:pPr marL="0" indent="0">
              <a:spcBef>
                <a:spcPts val="600"/>
              </a:spcBef>
              <a:buNone/>
            </a:pPr>
            <a:br>
              <a:rPr lang="sv-SE"/>
            </a:br>
            <a:endParaRPr lang="sv-SE"/>
          </a:p>
          <a:p>
            <a:pPr marL="0" indent="0">
              <a:spcBef>
                <a:spcPts val="600"/>
              </a:spcBef>
              <a:buNone/>
            </a:pPr>
            <a:br>
              <a:rPr lang="sv-SE"/>
            </a:br>
            <a:endParaRPr lang="sv-SE"/>
          </a:p>
          <a:p>
            <a:endParaRPr lang="en-GB"/>
          </a:p>
        </p:txBody>
      </p:sp>
      <p:sp>
        <p:nvSpPr>
          <p:cNvPr id="3" name="Pil: högerböjd 2">
            <a:extLst>
              <a:ext uri="{FF2B5EF4-FFF2-40B4-BE49-F238E27FC236}">
                <a16:creationId xmlns:a16="http://schemas.microsoft.com/office/drawing/2014/main" id="{E5795AFA-DAC7-4842-895E-6F044F791547}"/>
              </a:ext>
            </a:extLst>
          </p:cNvPr>
          <p:cNvSpPr/>
          <p:nvPr/>
        </p:nvSpPr>
        <p:spPr>
          <a:xfrm>
            <a:off x="325961" y="1938769"/>
            <a:ext cx="329826" cy="770088"/>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9" name="Pil: högerböjd 8">
            <a:extLst>
              <a:ext uri="{FF2B5EF4-FFF2-40B4-BE49-F238E27FC236}">
                <a16:creationId xmlns:a16="http://schemas.microsoft.com/office/drawing/2014/main" id="{97F5FBEA-02CB-40E5-85A1-1E8FF972046E}"/>
              </a:ext>
            </a:extLst>
          </p:cNvPr>
          <p:cNvSpPr/>
          <p:nvPr/>
        </p:nvSpPr>
        <p:spPr>
          <a:xfrm>
            <a:off x="325961" y="2853169"/>
            <a:ext cx="329826" cy="770088"/>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0" name="Pil: högerböjd 9">
            <a:extLst>
              <a:ext uri="{FF2B5EF4-FFF2-40B4-BE49-F238E27FC236}">
                <a16:creationId xmlns:a16="http://schemas.microsoft.com/office/drawing/2014/main" id="{0BA90D92-96C2-4343-805B-A16D654132B7}"/>
              </a:ext>
            </a:extLst>
          </p:cNvPr>
          <p:cNvSpPr/>
          <p:nvPr/>
        </p:nvSpPr>
        <p:spPr>
          <a:xfrm>
            <a:off x="338586" y="3764100"/>
            <a:ext cx="329826" cy="770088"/>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1" name="Pil: högerböjd 10">
            <a:extLst>
              <a:ext uri="{FF2B5EF4-FFF2-40B4-BE49-F238E27FC236}">
                <a16:creationId xmlns:a16="http://schemas.microsoft.com/office/drawing/2014/main" id="{45076507-6A26-4FF1-ABFE-25D32CF2472E}"/>
              </a:ext>
            </a:extLst>
          </p:cNvPr>
          <p:cNvSpPr/>
          <p:nvPr/>
        </p:nvSpPr>
        <p:spPr>
          <a:xfrm>
            <a:off x="417168" y="4675031"/>
            <a:ext cx="329826" cy="770088"/>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3329967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3C38D79-E8DA-3345-B113-E615715FDD52}"/>
              </a:ext>
            </a:extLst>
          </p:cNvPr>
          <p:cNvSpPr>
            <a:spLocks noGrp="1"/>
          </p:cNvSpPr>
          <p:nvPr>
            <p:ph type="title"/>
          </p:nvPr>
        </p:nvSpPr>
        <p:spPr>
          <a:xfrm>
            <a:off x="760837" y="214518"/>
            <a:ext cx="10515600" cy="874445"/>
          </a:xfrm>
        </p:spPr>
        <p:txBody>
          <a:bodyPr>
            <a:normAutofit/>
          </a:bodyPr>
          <a:lstStyle/>
          <a:p>
            <a:r>
              <a:rPr lang="sv-SE" sz="2400"/>
              <a:t>Sju prioriterade insatsområden</a:t>
            </a:r>
            <a:endParaRPr lang="en-GB" sz="2400"/>
          </a:p>
        </p:txBody>
      </p:sp>
      <p:sp>
        <p:nvSpPr>
          <p:cNvPr id="7" name="Left Brace 31">
            <a:extLst>
              <a:ext uri="{FF2B5EF4-FFF2-40B4-BE49-F238E27FC236}">
                <a16:creationId xmlns:a16="http://schemas.microsoft.com/office/drawing/2014/main" id="{BB77FB61-2CEC-A542-97FB-38EC0699CD45}"/>
              </a:ext>
            </a:extLst>
          </p:cNvPr>
          <p:cNvSpPr/>
          <p:nvPr/>
        </p:nvSpPr>
        <p:spPr bwMode="auto">
          <a:xfrm>
            <a:off x="797990" y="4293656"/>
            <a:ext cx="123648" cy="2036803"/>
          </a:xfrm>
          <a:prstGeom prst="leftBrac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Arial" charset="0"/>
              <a:ea typeface="ヒラギノ角ゴ Pro W3" pitchFamily="1" charset="-128"/>
            </a:endParaRPr>
          </a:p>
        </p:txBody>
      </p:sp>
      <p:sp>
        <p:nvSpPr>
          <p:cNvPr id="8" name="TextBox 32">
            <a:extLst>
              <a:ext uri="{FF2B5EF4-FFF2-40B4-BE49-F238E27FC236}">
                <a16:creationId xmlns:a16="http://schemas.microsoft.com/office/drawing/2014/main" id="{4A7DC5F0-22ED-A549-81F4-614DF36A423A}"/>
              </a:ext>
            </a:extLst>
          </p:cNvPr>
          <p:cNvSpPr txBox="1"/>
          <p:nvPr/>
        </p:nvSpPr>
        <p:spPr>
          <a:xfrm rot="16200000">
            <a:off x="-217239" y="5181251"/>
            <a:ext cx="1689316" cy="261610"/>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rial"/>
                <a:ea typeface="ヒラギノ角ゴ Pro W3"/>
                <a:cs typeface="Segoe UI Light" panose="020B0502040204020203" pitchFamily="34" charset="0"/>
              </a:rPr>
              <a:t>Förutsättningar</a:t>
            </a:r>
            <a:endParaRPr kumimoji="0" lang="id-ID" sz="1100" b="1" i="0" u="none" strike="noStrike" kern="1200" cap="none" spc="0" normalizeH="0" baseline="0" noProof="0">
              <a:ln>
                <a:noFill/>
              </a:ln>
              <a:solidFill>
                <a:srgbClr val="000000"/>
              </a:solidFill>
              <a:effectLst/>
              <a:uLnTx/>
              <a:uFillTx/>
              <a:latin typeface="Arial"/>
              <a:ea typeface="ヒラギノ角ゴ Pro W3"/>
              <a:cs typeface="Segoe UI Light" panose="020B0502040204020203" pitchFamily="34" charset="0"/>
            </a:endParaRPr>
          </a:p>
        </p:txBody>
      </p:sp>
      <p:sp>
        <p:nvSpPr>
          <p:cNvPr id="9" name="Left Brace 51">
            <a:extLst>
              <a:ext uri="{FF2B5EF4-FFF2-40B4-BE49-F238E27FC236}">
                <a16:creationId xmlns:a16="http://schemas.microsoft.com/office/drawing/2014/main" id="{81B463F2-421D-9C49-A10C-4C3718B33F62}"/>
              </a:ext>
            </a:extLst>
          </p:cNvPr>
          <p:cNvSpPr/>
          <p:nvPr/>
        </p:nvSpPr>
        <p:spPr bwMode="auto">
          <a:xfrm>
            <a:off x="797990" y="2882356"/>
            <a:ext cx="116707" cy="1362044"/>
          </a:xfrm>
          <a:prstGeom prst="leftBrac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Arial" charset="0"/>
              <a:ea typeface="ヒラギノ角ゴ Pro W3" pitchFamily="1" charset="-128"/>
            </a:endParaRPr>
          </a:p>
        </p:txBody>
      </p:sp>
      <p:sp>
        <p:nvSpPr>
          <p:cNvPr id="10" name="TextBox 52">
            <a:extLst>
              <a:ext uri="{FF2B5EF4-FFF2-40B4-BE49-F238E27FC236}">
                <a16:creationId xmlns:a16="http://schemas.microsoft.com/office/drawing/2014/main" id="{69CE1798-0449-D345-A78F-B117B45C98FE}"/>
              </a:ext>
            </a:extLst>
          </p:cNvPr>
          <p:cNvSpPr txBox="1"/>
          <p:nvPr/>
        </p:nvSpPr>
        <p:spPr>
          <a:xfrm rot="16200000">
            <a:off x="-217238" y="3347934"/>
            <a:ext cx="1689316" cy="430887"/>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rial"/>
                <a:ea typeface="ヒラギノ角ゴ Pro W3"/>
                <a:cs typeface="Segoe UI Light" panose="020B0502040204020203" pitchFamily="34" charset="0"/>
              </a:rPr>
              <a:t>Organisation och styrning</a:t>
            </a:r>
            <a:endParaRPr kumimoji="0" lang="id-ID" sz="1100" b="1" i="0" u="none" strike="noStrike" kern="1200" cap="none" spc="0" normalizeH="0" baseline="0" noProof="0">
              <a:ln>
                <a:noFill/>
              </a:ln>
              <a:solidFill>
                <a:srgbClr val="000000"/>
              </a:solidFill>
              <a:effectLst/>
              <a:uLnTx/>
              <a:uFillTx/>
              <a:latin typeface="Arial"/>
              <a:ea typeface="ヒラギノ角ゴ Pro W3"/>
              <a:cs typeface="Segoe UI Light" panose="020B0502040204020203" pitchFamily="34" charset="0"/>
            </a:endParaRPr>
          </a:p>
        </p:txBody>
      </p:sp>
      <p:sp>
        <p:nvSpPr>
          <p:cNvPr id="11" name="Left Brace 69">
            <a:extLst>
              <a:ext uri="{FF2B5EF4-FFF2-40B4-BE49-F238E27FC236}">
                <a16:creationId xmlns:a16="http://schemas.microsoft.com/office/drawing/2014/main" id="{3426074B-CF76-3346-9FF7-0BD17B0AD884}"/>
              </a:ext>
            </a:extLst>
          </p:cNvPr>
          <p:cNvSpPr/>
          <p:nvPr/>
        </p:nvSpPr>
        <p:spPr bwMode="auto">
          <a:xfrm>
            <a:off x="797990" y="1490454"/>
            <a:ext cx="116707" cy="1332000"/>
          </a:xfrm>
          <a:prstGeom prst="leftBrac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Arial" charset="0"/>
              <a:ea typeface="ヒラギノ角ゴ Pro W3" pitchFamily="1" charset="-128"/>
            </a:endParaRPr>
          </a:p>
        </p:txBody>
      </p:sp>
      <p:sp>
        <p:nvSpPr>
          <p:cNvPr id="12" name="TextBox 70">
            <a:extLst>
              <a:ext uri="{FF2B5EF4-FFF2-40B4-BE49-F238E27FC236}">
                <a16:creationId xmlns:a16="http://schemas.microsoft.com/office/drawing/2014/main" id="{8E4DC09E-4695-D241-AC7B-0123514DA0C8}"/>
              </a:ext>
            </a:extLst>
          </p:cNvPr>
          <p:cNvSpPr txBox="1"/>
          <p:nvPr/>
        </p:nvSpPr>
        <p:spPr>
          <a:xfrm rot="16200000">
            <a:off x="-217238" y="1941010"/>
            <a:ext cx="1689316" cy="430887"/>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rial"/>
                <a:ea typeface="ヒラギノ角ゴ Pro W3"/>
                <a:cs typeface="Segoe UI Light" panose="020B0502040204020203" pitchFamily="34" charset="0"/>
              </a:rPr>
              <a:t>Processer och arbetssätt</a:t>
            </a:r>
            <a:endParaRPr kumimoji="0" lang="id-ID" sz="1100" b="1" i="0" u="none" strike="noStrike" kern="1200" cap="none" spc="0" normalizeH="0" baseline="0" noProof="0">
              <a:ln>
                <a:noFill/>
              </a:ln>
              <a:solidFill>
                <a:srgbClr val="000000"/>
              </a:solidFill>
              <a:effectLst/>
              <a:uLnTx/>
              <a:uFillTx/>
              <a:latin typeface="Arial"/>
              <a:ea typeface="ヒラギノ角ゴ Pro W3"/>
              <a:cs typeface="Segoe UI Light" panose="020B0502040204020203" pitchFamily="34" charset="0"/>
            </a:endParaRPr>
          </a:p>
        </p:txBody>
      </p:sp>
      <p:sp>
        <p:nvSpPr>
          <p:cNvPr id="13" name="Rectangle 42">
            <a:extLst>
              <a:ext uri="{FF2B5EF4-FFF2-40B4-BE49-F238E27FC236}">
                <a16:creationId xmlns:a16="http://schemas.microsoft.com/office/drawing/2014/main" id="{8F9F0091-B246-3641-9EAC-37BFF6E1D590}"/>
              </a:ext>
            </a:extLst>
          </p:cNvPr>
          <p:cNvSpPr/>
          <p:nvPr/>
        </p:nvSpPr>
        <p:spPr bwMode="auto">
          <a:xfrm>
            <a:off x="1001291" y="1497753"/>
            <a:ext cx="1370935" cy="647410"/>
          </a:xfrm>
          <a:prstGeom prst="rect">
            <a:avLst/>
          </a:prstGeom>
          <a:solidFill>
            <a:schemeClr val="accent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Personcentrerat arbetssätt</a:t>
            </a:r>
          </a:p>
        </p:txBody>
      </p:sp>
      <p:sp>
        <p:nvSpPr>
          <p:cNvPr id="14" name="Rectangle 46">
            <a:extLst>
              <a:ext uri="{FF2B5EF4-FFF2-40B4-BE49-F238E27FC236}">
                <a16:creationId xmlns:a16="http://schemas.microsoft.com/office/drawing/2014/main" id="{8C5190C0-DD8B-2E45-940D-8B17E980CDB5}"/>
              </a:ext>
            </a:extLst>
          </p:cNvPr>
          <p:cNvSpPr/>
          <p:nvPr/>
        </p:nvSpPr>
        <p:spPr bwMode="auto">
          <a:xfrm>
            <a:off x="1001291" y="4285577"/>
            <a:ext cx="1370935" cy="647410"/>
          </a:xfrm>
          <a:prstGeom prst="rect">
            <a:avLst/>
          </a:prstGeom>
          <a:solidFill>
            <a:schemeClr val="accent4">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Medarbetare</a:t>
            </a:r>
          </a:p>
        </p:txBody>
      </p:sp>
      <p:sp>
        <p:nvSpPr>
          <p:cNvPr id="15" name="Rectangle 50">
            <a:extLst>
              <a:ext uri="{FF2B5EF4-FFF2-40B4-BE49-F238E27FC236}">
                <a16:creationId xmlns:a16="http://schemas.microsoft.com/office/drawing/2014/main" id="{F8DA6F70-0DED-F646-B8B3-4F98AFD9D1AA}"/>
              </a:ext>
            </a:extLst>
          </p:cNvPr>
          <p:cNvSpPr/>
          <p:nvPr/>
        </p:nvSpPr>
        <p:spPr bwMode="auto">
          <a:xfrm>
            <a:off x="1001291" y="2195764"/>
            <a:ext cx="1370935" cy="647410"/>
          </a:xfrm>
          <a:prstGeom prst="rect">
            <a:avLst/>
          </a:prstGeom>
          <a:solidFill>
            <a:schemeClr val="accent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45720" rIns="3600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Hälsofrämjande och förebyggande insatser</a:t>
            </a:r>
          </a:p>
        </p:txBody>
      </p:sp>
      <p:sp>
        <p:nvSpPr>
          <p:cNvPr id="16" name="Rectangle 53">
            <a:extLst>
              <a:ext uri="{FF2B5EF4-FFF2-40B4-BE49-F238E27FC236}">
                <a16:creationId xmlns:a16="http://schemas.microsoft.com/office/drawing/2014/main" id="{C6488E60-0A6B-E04C-9C65-157B71B182DB}"/>
              </a:ext>
            </a:extLst>
          </p:cNvPr>
          <p:cNvSpPr/>
          <p:nvPr/>
        </p:nvSpPr>
        <p:spPr bwMode="auto">
          <a:xfrm>
            <a:off x="1001291" y="2893775"/>
            <a:ext cx="1370935" cy="647410"/>
          </a:xfrm>
          <a:prstGeom prst="rect">
            <a:avLst/>
          </a:prstGeom>
          <a:solidFill>
            <a:schemeClr val="accent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Nära vård</a:t>
            </a:r>
          </a:p>
        </p:txBody>
      </p:sp>
      <p:sp>
        <p:nvSpPr>
          <p:cNvPr id="17" name="Rectangle 54">
            <a:extLst>
              <a:ext uri="{FF2B5EF4-FFF2-40B4-BE49-F238E27FC236}">
                <a16:creationId xmlns:a16="http://schemas.microsoft.com/office/drawing/2014/main" id="{88CF037C-EE08-6841-99AA-10F01D01A0BF}"/>
              </a:ext>
            </a:extLst>
          </p:cNvPr>
          <p:cNvSpPr/>
          <p:nvPr/>
        </p:nvSpPr>
        <p:spPr bwMode="auto">
          <a:xfrm>
            <a:off x="1001291" y="3591787"/>
            <a:ext cx="1370935" cy="647410"/>
          </a:xfrm>
          <a:prstGeom prst="rect">
            <a:avLst/>
          </a:prstGeom>
          <a:solidFill>
            <a:schemeClr val="accent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45720" rIns="3600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Nivåstrukturering och profilering</a:t>
            </a:r>
          </a:p>
        </p:txBody>
      </p:sp>
      <p:sp>
        <p:nvSpPr>
          <p:cNvPr id="18" name="Rectangle 55">
            <a:extLst>
              <a:ext uri="{FF2B5EF4-FFF2-40B4-BE49-F238E27FC236}">
                <a16:creationId xmlns:a16="http://schemas.microsoft.com/office/drawing/2014/main" id="{A2A14C2F-5D8D-5E48-AD26-B3635B526AC9}"/>
              </a:ext>
            </a:extLst>
          </p:cNvPr>
          <p:cNvSpPr/>
          <p:nvPr/>
        </p:nvSpPr>
        <p:spPr bwMode="auto">
          <a:xfrm>
            <a:off x="1001291" y="4982532"/>
            <a:ext cx="1370935" cy="647410"/>
          </a:xfrm>
          <a:prstGeom prst="rect">
            <a:avLst/>
          </a:prstGeom>
          <a:solidFill>
            <a:schemeClr val="accent4">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Digitalisering</a:t>
            </a:r>
          </a:p>
        </p:txBody>
      </p:sp>
      <p:sp>
        <p:nvSpPr>
          <p:cNvPr id="19" name="Rectangle 56">
            <a:extLst>
              <a:ext uri="{FF2B5EF4-FFF2-40B4-BE49-F238E27FC236}">
                <a16:creationId xmlns:a16="http://schemas.microsoft.com/office/drawing/2014/main" id="{28E72EEE-3927-2141-A91B-EC7413C7C68D}"/>
              </a:ext>
            </a:extLst>
          </p:cNvPr>
          <p:cNvSpPr/>
          <p:nvPr/>
        </p:nvSpPr>
        <p:spPr bwMode="auto">
          <a:xfrm>
            <a:off x="1001291" y="5679488"/>
            <a:ext cx="1370935" cy="647410"/>
          </a:xfrm>
          <a:prstGeom prst="rect">
            <a:avLst/>
          </a:prstGeom>
          <a:solidFill>
            <a:schemeClr val="accent4">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sv-SE" sz="1100" b="1">
                <a:solidFill>
                  <a:schemeClr val="bg1"/>
                </a:solidFill>
                <a:latin typeface="Arial" charset="0"/>
                <a:ea typeface="ヒラギノ角ゴ Pro W3" pitchFamily="1" charset="-128"/>
              </a:rPr>
              <a:t>Fysisk infrastruktur</a:t>
            </a:r>
          </a:p>
        </p:txBody>
      </p:sp>
      <p:sp>
        <p:nvSpPr>
          <p:cNvPr id="20" name="Rectangle 59">
            <a:extLst>
              <a:ext uri="{FF2B5EF4-FFF2-40B4-BE49-F238E27FC236}">
                <a16:creationId xmlns:a16="http://schemas.microsoft.com/office/drawing/2014/main" id="{4AB79FEC-25BC-8B45-81C0-E0897A54259A}"/>
              </a:ext>
            </a:extLst>
          </p:cNvPr>
          <p:cNvSpPr/>
          <p:nvPr/>
        </p:nvSpPr>
        <p:spPr bwMode="auto">
          <a:xfrm>
            <a:off x="2425573" y="4285577"/>
            <a:ext cx="9305925" cy="647410"/>
          </a:xfrm>
          <a:prstGeom prst="rect">
            <a:avLst/>
          </a:prstGeom>
          <a:solidFill>
            <a:schemeClr val="accent4">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08000" lvl="0" indent="-108000">
              <a:buFont typeface="Arial" panose="020B0604020202020204" pitchFamily="34" charset="0"/>
              <a:buChar char="•"/>
              <a:defRPr/>
            </a:pPr>
            <a:r>
              <a:rPr lang="sv-SE" sz="1100">
                <a:latin typeface="Arial"/>
                <a:ea typeface="ヒラギノ角ゴ Pro W3" pitchFamily="1" charset="-128"/>
              </a:rPr>
              <a:t>Region Skåne ska arbeta aktivt för att behålla, utveckla och attrahera medarbetare</a:t>
            </a:r>
          </a:p>
          <a:p>
            <a:pPr marL="108000" lvl="0" indent="-108000">
              <a:buFont typeface="Arial" panose="020B0604020202020204" pitchFamily="34" charset="0"/>
              <a:buChar char="•"/>
              <a:defRPr/>
            </a:pPr>
            <a:r>
              <a:rPr lang="sv-SE" sz="1100">
                <a:latin typeface="Arial"/>
                <a:ea typeface="ヒラギノ角ゴ Pro W3" pitchFamily="1" charset="-128"/>
              </a:rPr>
              <a:t>Det ska vara attraktivt att vara chef med goda förutsättningar för ett utvecklande och nära ledarskap</a:t>
            </a:r>
          </a:p>
        </p:txBody>
      </p:sp>
      <p:sp>
        <p:nvSpPr>
          <p:cNvPr id="21" name="Rectangle 60">
            <a:extLst>
              <a:ext uri="{FF2B5EF4-FFF2-40B4-BE49-F238E27FC236}">
                <a16:creationId xmlns:a16="http://schemas.microsoft.com/office/drawing/2014/main" id="{8CC1D730-2D64-454A-9D55-395C410D8C74}"/>
              </a:ext>
            </a:extLst>
          </p:cNvPr>
          <p:cNvSpPr/>
          <p:nvPr/>
        </p:nvSpPr>
        <p:spPr bwMode="auto">
          <a:xfrm>
            <a:off x="2425573" y="4982533"/>
            <a:ext cx="9305925" cy="647410"/>
          </a:xfrm>
          <a:prstGeom prst="rect">
            <a:avLst/>
          </a:prstGeom>
          <a:solidFill>
            <a:schemeClr val="accent4">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08000" lvl="0" indent="-108000">
              <a:buFont typeface="Arial" panose="020B0604020202020204" pitchFamily="34" charset="0"/>
              <a:buChar char="•"/>
              <a:defRPr/>
            </a:pPr>
            <a:r>
              <a:rPr lang="sv-SE" sz="1100">
                <a:latin typeface="Arial"/>
                <a:ea typeface="ヒラギノ角ゴ Pro W3" pitchFamily="1" charset="-128"/>
              </a:rPr>
              <a:t>Verktyg som ökar kvalitet, tillgänglighet, jämlikhet, delaktighet och självständighet för invånaren ska användas</a:t>
            </a:r>
          </a:p>
          <a:p>
            <a:pPr marL="108000" lvl="0" indent="-108000">
              <a:buFont typeface="Arial" panose="020B0604020202020204" pitchFamily="34" charset="0"/>
              <a:buChar char="•"/>
              <a:defRPr/>
            </a:pPr>
            <a:r>
              <a:rPr lang="sv-SE" sz="1100">
                <a:latin typeface="Arial"/>
                <a:ea typeface="ヒラギノ角ゴ Pro W3" pitchFamily="1" charset="-128"/>
              </a:rPr>
              <a:t>Digitala tjänster och verktyg ska ge stöd till medarbetare att stärka kvalitet, säkerhet och effektiva arbetssätt</a:t>
            </a:r>
          </a:p>
        </p:txBody>
      </p:sp>
      <p:sp>
        <p:nvSpPr>
          <p:cNvPr id="22" name="Rectangle 61">
            <a:extLst>
              <a:ext uri="{FF2B5EF4-FFF2-40B4-BE49-F238E27FC236}">
                <a16:creationId xmlns:a16="http://schemas.microsoft.com/office/drawing/2014/main" id="{9DC13374-E752-3448-9CA6-157FC9E4E9EA}"/>
              </a:ext>
            </a:extLst>
          </p:cNvPr>
          <p:cNvSpPr/>
          <p:nvPr/>
        </p:nvSpPr>
        <p:spPr bwMode="auto">
          <a:xfrm>
            <a:off x="2425573" y="5679488"/>
            <a:ext cx="9305925" cy="647410"/>
          </a:xfrm>
          <a:prstGeom prst="rect">
            <a:avLst/>
          </a:prstGeom>
          <a:solidFill>
            <a:schemeClr val="accent4">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08000" lvl="0" indent="-108000">
              <a:buFont typeface="Arial" panose="020B0604020202020204" pitchFamily="34" charset="0"/>
              <a:buChar char="•"/>
              <a:defRPr/>
            </a:pPr>
            <a:r>
              <a:rPr lang="sv-SE" sz="1100">
                <a:latin typeface="Arial"/>
                <a:ea typeface="ヒラギノ角ゴ Pro W3" pitchFamily="1" charset="-128"/>
              </a:rPr>
              <a:t>Investeringar ska ske med utgångspunkt i framtida behov och arbetssätt</a:t>
            </a:r>
          </a:p>
          <a:p>
            <a:pPr marL="108000" lvl="0" indent="-108000">
              <a:buFont typeface="Arial" panose="020B0604020202020204" pitchFamily="34" charset="0"/>
              <a:buChar char="•"/>
              <a:defRPr/>
            </a:pPr>
            <a:r>
              <a:rPr lang="sv-SE" sz="1100">
                <a:latin typeface="Arial"/>
                <a:ea typeface="ヒラギノ角ゴ Pro W3" pitchFamily="1" charset="-128"/>
              </a:rPr>
              <a:t>Planering av lokaler och miljöer ska utgå ifrån patientsäkerhet, flödeseffektivitet samt kunskap och utveckling</a:t>
            </a:r>
          </a:p>
          <a:p>
            <a:pPr marL="108000" lvl="0" indent="-108000">
              <a:buFont typeface="Arial" panose="020B0604020202020204" pitchFamily="34" charset="0"/>
              <a:buChar char="•"/>
              <a:defRPr/>
            </a:pPr>
            <a:r>
              <a:rPr lang="sv-SE" sz="1100">
                <a:latin typeface="Arial"/>
                <a:ea typeface="ヒラギノ角ゴ Pro W3" pitchFamily="1" charset="-128"/>
              </a:rPr>
              <a:t>Vårdmiljöerna ska vara hållbara och bidra till en positiv patientupplevelse och god arbetsmiljö</a:t>
            </a:r>
          </a:p>
        </p:txBody>
      </p:sp>
      <p:sp>
        <p:nvSpPr>
          <p:cNvPr id="23" name="Rectangle 62">
            <a:extLst>
              <a:ext uri="{FF2B5EF4-FFF2-40B4-BE49-F238E27FC236}">
                <a16:creationId xmlns:a16="http://schemas.microsoft.com/office/drawing/2014/main" id="{6D50323C-C8DE-E342-A44D-39FFA2C9F826}"/>
              </a:ext>
            </a:extLst>
          </p:cNvPr>
          <p:cNvSpPr/>
          <p:nvPr/>
        </p:nvSpPr>
        <p:spPr bwMode="auto">
          <a:xfrm>
            <a:off x="2425573" y="2891665"/>
            <a:ext cx="9305925" cy="647410"/>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08000" lvl="0" indent="-108000">
              <a:buFont typeface="Arial" panose="020B0604020202020204" pitchFamily="34" charset="0"/>
              <a:buChar char="•"/>
              <a:defRPr/>
            </a:pPr>
            <a:r>
              <a:rPr lang="sv-SE" sz="1100">
                <a:latin typeface="Arial"/>
                <a:ea typeface="ヒラギノ角ゴ Pro W3" pitchFamily="1" charset="-128"/>
              </a:rPr>
              <a:t>En mer nära vård utifrån invånarnas behov</a:t>
            </a:r>
          </a:p>
          <a:p>
            <a:pPr marL="108000" lvl="0" indent="-108000">
              <a:buFont typeface="Arial" panose="020B0604020202020204" pitchFamily="34" charset="0"/>
              <a:buChar char="•"/>
              <a:defRPr/>
            </a:pPr>
            <a:r>
              <a:rPr lang="sv-SE" sz="1100">
                <a:latin typeface="Arial"/>
                <a:ea typeface="ヒラギノ角ゴ Pro W3" pitchFamily="1" charset="-128"/>
              </a:rPr>
              <a:t>Primärvården ska ha en tydlig roll som första vårdnivån för invånarna och vara navet i samordningen med andra relevanta aktörer</a:t>
            </a:r>
          </a:p>
          <a:p>
            <a:pPr marL="108000" lvl="0" indent="-108000">
              <a:buFont typeface="Arial" panose="020B0604020202020204" pitchFamily="34" charset="0"/>
              <a:buChar char="•"/>
              <a:defRPr/>
            </a:pPr>
            <a:r>
              <a:rPr lang="sv-SE" sz="1100">
                <a:latin typeface="Arial"/>
                <a:ea typeface="ヒラギノ角ゴ Pro W3" pitchFamily="1" charset="-128"/>
              </a:rPr>
              <a:t>Invånarnas olika behov av kontinuitet och tillgänglighet ska mötas på mest effektiva sätt</a:t>
            </a:r>
          </a:p>
        </p:txBody>
      </p:sp>
      <p:sp>
        <p:nvSpPr>
          <p:cNvPr id="24" name="Rectangle 63">
            <a:extLst>
              <a:ext uri="{FF2B5EF4-FFF2-40B4-BE49-F238E27FC236}">
                <a16:creationId xmlns:a16="http://schemas.microsoft.com/office/drawing/2014/main" id="{4A6E4B93-D535-4E41-AD0F-D89186D75937}"/>
              </a:ext>
            </a:extLst>
          </p:cNvPr>
          <p:cNvSpPr/>
          <p:nvPr/>
        </p:nvSpPr>
        <p:spPr bwMode="auto">
          <a:xfrm>
            <a:off x="2425573" y="3588621"/>
            <a:ext cx="9305925" cy="647410"/>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08000" lvl="0" indent="-108000">
              <a:buFont typeface="Arial" panose="020B0604020202020204" pitchFamily="34" charset="0"/>
              <a:buChar char="•"/>
              <a:defRPr/>
            </a:pPr>
            <a:r>
              <a:rPr lang="sv-SE" sz="1100">
                <a:latin typeface="Arial"/>
                <a:ea typeface="ヒラギノ角ゴ Pro W3" pitchFamily="1" charset="-128"/>
              </a:rPr>
              <a:t>Region Skåne ska skapa förutsättningar för att bedriva regional och nationell högspecialiserad vård</a:t>
            </a:r>
          </a:p>
          <a:p>
            <a:pPr marL="108000" lvl="0" indent="-108000">
              <a:buFont typeface="Arial" panose="020B0604020202020204" pitchFamily="34" charset="0"/>
              <a:buChar char="•"/>
              <a:defRPr/>
            </a:pPr>
            <a:r>
              <a:rPr lang="sv-SE" sz="1100">
                <a:latin typeface="Arial"/>
                <a:ea typeface="ヒラギノ角ゴ Pro W3" pitchFamily="1" charset="-128"/>
              </a:rPr>
              <a:t>Profilering och koncentration ska ske utifrån en effektiv, jämlik och säker vård med goda medicinska resultat</a:t>
            </a:r>
          </a:p>
          <a:p>
            <a:pPr marL="108000" lvl="0" indent="-108000">
              <a:buFont typeface="Arial" panose="020B0604020202020204" pitchFamily="34" charset="0"/>
              <a:buChar char="•"/>
              <a:defRPr/>
            </a:pPr>
            <a:r>
              <a:rPr lang="sv-SE" sz="1100">
                <a:latin typeface="Arial"/>
                <a:ea typeface="ヒラギノ角ゴ Pro W3" pitchFamily="1" charset="-128"/>
              </a:rPr>
              <a:t>Hälso- och sjukvårdsstrukturen ska ge goda förutsättningar för högkvalitativ forskning och utbildning</a:t>
            </a:r>
          </a:p>
        </p:txBody>
      </p:sp>
      <p:sp>
        <p:nvSpPr>
          <p:cNvPr id="25" name="Rectangle 64">
            <a:extLst>
              <a:ext uri="{FF2B5EF4-FFF2-40B4-BE49-F238E27FC236}">
                <a16:creationId xmlns:a16="http://schemas.microsoft.com/office/drawing/2014/main" id="{F31AC477-6C6E-1247-811A-17C09289D6EC}"/>
              </a:ext>
            </a:extLst>
          </p:cNvPr>
          <p:cNvSpPr/>
          <p:nvPr/>
        </p:nvSpPr>
        <p:spPr bwMode="auto">
          <a:xfrm>
            <a:off x="2425573" y="1497753"/>
            <a:ext cx="9305925" cy="647410"/>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11125" indent="-111125">
              <a:buFont typeface="Arial" panose="020B0604020202020204" pitchFamily="34" charset="0"/>
              <a:buChar char="•"/>
            </a:pPr>
            <a:r>
              <a:rPr lang="sv-SE" sz="1100">
                <a:latin typeface="Arial" charset="0"/>
                <a:ea typeface="ヒラギノ角ゴ Pro W3" pitchFamily="1" charset="-128"/>
              </a:rPr>
              <a:t>Hälso- och sjukvård ska utgå från individens behov och möjliggöra för patienter att vara medskapare</a:t>
            </a:r>
          </a:p>
          <a:p>
            <a:pPr marL="111125" indent="-111125">
              <a:buFont typeface="Arial" panose="020B0604020202020204" pitchFamily="34" charset="0"/>
              <a:buChar char="•"/>
            </a:pPr>
            <a:r>
              <a:rPr lang="sv-SE" sz="1100">
                <a:latin typeface="Arial" charset="0"/>
                <a:ea typeface="ヒラギノ角ゴ Pro W3" pitchFamily="1" charset="-128"/>
              </a:rPr>
              <a:t>Patienten ska mötas utifrån ett helhetsperspektiv med samordning i alla insatser och initiativ</a:t>
            </a:r>
          </a:p>
          <a:p>
            <a:pPr marL="111125" indent="-111125">
              <a:buFont typeface="Arial" panose="020B0604020202020204" pitchFamily="34" charset="0"/>
              <a:buChar char="•"/>
            </a:pPr>
            <a:r>
              <a:rPr lang="sv-SE" sz="1100">
                <a:latin typeface="Arial" charset="0"/>
                <a:ea typeface="ヒラギノ角ゴ Pro W3" pitchFamily="1" charset="-128"/>
              </a:rPr>
              <a:t>Metoder ska vara evidensbaserade utifrån tydliga prioriteringar och förbättras kontinuerligt</a:t>
            </a:r>
          </a:p>
        </p:txBody>
      </p:sp>
      <p:sp>
        <p:nvSpPr>
          <p:cNvPr id="26" name="Rectangle 65">
            <a:extLst>
              <a:ext uri="{FF2B5EF4-FFF2-40B4-BE49-F238E27FC236}">
                <a16:creationId xmlns:a16="http://schemas.microsoft.com/office/drawing/2014/main" id="{AA1DFCD5-2362-F844-90C8-FCCD0DFD5E96}"/>
              </a:ext>
            </a:extLst>
          </p:cNvPr>
          <p:cNvSpPr/>
          <p:nvPr/>
        </p:nvSpPr>
        <p:spPr bwMode="auto">
          <a:xfrm>
            <a:off x="2424798" y="2194709"/>
            <a:ext cx="9305508" cy="647410"/>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11125" indent="-111125">
              <a:buFont typeface="Arial" panose="020B0604020202020204" pitchFamily="34" charset="0"/>
              <a:buChar char="•"/>
            </a:pPr>
            <a:r>
              <a:rPr lang="sv-SE" sz="1100">
                <a:latin typeface="Arial" charset="0"/>
                <a:ea typeface="ヒラギノ角ゴ Pro W3" pitchFamily="1" charset="-128"/>
              </a:rPr>
              <a:t>Strukturella förutsättningar för jämlika och långsiktigt hälsofrämjande och förebyggande insatser ska finnas</a:t>
            </a:r>
          </a:p>
          <a:p>
            <a:pPr marL="111125" indent="-111125">
              <a:buFont typeface="Arial" panose="020B0604020202020204" pitchFamily="34" charset="0"/>
              <a:buChar char="•"/>
            </a:pPr>
            <a:r>
              <a:rPr lang="sv-SE" sz="1100">
                <a:latin typeface="Arial" charset="0"/>
                <a:ea typeface="ヒラギノ角ゴ Pro W3" pitchFamily="1" charset="-128"/>
              </a:rPr>
              <a:t>Insatser ska göras tillsammans med invånare och relevanta samhällsaktörer och skapa förutsättningar för förbättrade livsvillkor och levnadsvanor</a:t>
            </a:r>
          </a:p>
        </p:txBody>
      </p:sp>
      <p:sp>
        <p:nvSpPr>
          <p:cNvPr id="2" name="textruta 1">
            <a:extLst>
              <a:ext uri="{FF2B5EF4-FFF2-40B4-BE49-F238E27FC236}">
                <a16:creationId xmlns:a16="http://schemas.microsoft.com/office/drawing/2014/main" id="{ED49FCD5-A265-4791-B184-E9F4E9F7FFDE}"/>
              </a:ext>
            </a:extLst>
          </p:cNvPr>
          <p:cNvSpPr txBox="1"/>
          <p:nvPr/>
        </p:nvSpPr>
        <p:spPr>
          <a:xfrm>
            <a:off x="2424798" y="1217000"/>
            <a:ext cx="4729037" cy="261610"/>
          </a:xfrm>
          <a:prstGeom prst="rect">
            <a:avLst/>
          </a:prstGeom>
          <a:noFill/>
        </p:spPr>
        <p:txBody>
          <a:bodyPr wrap="square" rtlCol="0">
            <a:spAutoFit/>
          </a:bodyPr>
          <a:lstStyle/>
          <a:p>
            <a:r>
              <a:rPr lang="sv-SE" sz="1100" b="1"/>
              <a:t>Viljeinriktning</a:t>
            </a:r>
          </a:p>
        </p:txBody>
      </p:sp>
      <p:sp>
        <p:nvSpPr>
          <p:cNvPr id="27" name="textruta 26">
            <a:extLst>
              <a:ext uri="{FF2B5EF4-FFF2-40B4-BE49-F238E27FC236}">
                <a16:creationId xmlns:a16="http://schemas.microsoft.com/office/drawing/2014/main" id="{06160050-0B68-48F8-99F1-5A5420D22DFE}"/>
              </a:ext>
            </a:extLst>
          </p:cNvPr>
          <p:cNvSpPr txBox="1"/>
          <p:nvPr/>
        </p:nvSpPr>
        <p:spPr>
          <a:xfrm>
            <a:off x="1001291" y="1228844"/>
            <a:ext cx="4729037" cy="261610"/>
          </a:xfrm>
          <a:prstGeom prst="rect">
            <a:avLst/>
          </a:prstGeom>
          <a:noFill/>
        </p:spPr>
        <p:txBody>
          <a:bodyPr wrap="square" rtlCol="0">
            <a:spAutoFit/>
          </a:bodyPr>
          <a:lstStyle/>
          <a:p>
            <a:r>
              <a:rPr lang="sv-SE" sz="1100" b="1"/>
              <a:t>Område</a:t>
            </a:r>
          </a:p>
        </p:txBody>
      </p:sp>
    </p:spTree>
    <p:extLst>
      <p:ext uri="{BB962C8B-B14F-4D97-AF65-F5344CB8AC3E}">
        <p14:creationId xmlns:p14="http://schemas.microsoft.com/office/powerpoint/2010/main" val="2541123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199" y="2049138"/>
            <a:ext cx="10515599" cy="1145754"/>
          </a:xfrm>
        </p:spPr>
        <p:txBody>
          <a:bodyPr>
            <a:normAutofit/>
          </a:bodyPr>
          <a:lstStyle/>
          <a:p>
            <a:r>
              <a:rPr lang="sv-SE"/>
              <a:t>Personen i sin livssituation är den viktigaste aktören i hälsosystemet, och hälsosystemet bidrar till bättre hälsa på personens väg genom systemet.</a:t>
            </a:r>
          </a:p>
          <a:p>
            <a:endParaRPr lang="sv-SE"/>
          </a:p>
          <a:p>
            <a:endParaRPr lang="en-GB"/>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för </a:t>
            </a:r>
            <a:r>
              <a:rPr lang="sv-SE">
                <a:solidFill>
                  <a:schemeClr val="accent3"/>
                </a:solidFill>
              </a:rPr>
              <a:t>personcentrerat arbetssätt</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r>
              <a:rPr lang="sv-SE"/>
              <a:t>Process och arbetssätt</a:t>
            </a:r>
          </a:p>
          <a:p>
            <a:endParaRPr lang="en-GB"/>
          </a:p>
        </p:txBody>
      </p:sp>
      <p:sp>
        <p:nvSpPr>
          <p:cNvPr id="8" name="Platshållare för innehåll 7">
            <a:extLst>
              <a:ext uri="{FF2B5EF4-FFF2-40B4-BE49-F238E27FC236}">
                <a16:creationId xmlns:a16="http://schemas.microsoft.com/office/drawing/2014/main" id="{4FD5AE14-BDFA-524A-A6EE-C7D545D4789D}"/>
              </a:ext>
            </a:extLst>
          </p:cNvPr>
          <p:cNvSpPr>
            <a:spLocks noGrp="1"/>
          </p:cNvSpPr>
          <p:nvPr>
            <p:ph idx="11"/>
          </p:nvPr>
        </p:nvSpPr>
        <p:spPr>
          <a:xfrm>
            <a:off x="838199" y="3189385"/>
            <a:ext cx="10515599" cy="2853367"/>
          </a:xfrm>
        </p:spPr>
        <p:txBody>
          <a:bodyPr/>
          <a:lstStyle/>
          <a:p>
            <a:pPr marL="285750" indent="-285750">
              <a:buFont typeface="Arial" panose="020B0604020202020204" pitchFamily="34" charset="0"/>
              <a:buChar char="•"/>
            </a:pPr>
            <a:r>
              <a:rPr lang="sv-SE"/>
              <a:t>Personens berättelse, behov och förmågor styr vårt förhållningssätt för att uppnå en jämlik hälsa och vård</a:t>
            </a:r>
          </a:p>
          <a:p>
            <a:pPr marL="285750" indent="-285750">
              <a:buFont typeface="Arial" panose="020B0604020202020204" pitchFamily="34" charset="0"/>
              <a:buChar char="•"/>
            </a:pPr>
            <a:r>
              <a:rPr lang="sv-SE"/>
              <a:t>Hälsosystemet baseras på hur personen och professionen skapar värde tillsammans</a:t>
            </a:r>
          </a:p>
          <a:p>
            <a:pPr marL="285750" indent="-285750">
              <a:buFont typeface="Arial" panose="020B0604020202020204" pitchFamily="34" charset="0"/>
              <a:buChar char="•"/>
            </a:pPr>
            <a:r>
              <a:rPr lang="sv-SE"/>
              <a:t>Personen inkluderas som medskapare i prioriteringar och förbättringar på alla nivåer i hälsosystemet</a:t>
            </a:r>
          </a:p>
        </p:txBody>
      </p:sp>
      <p:cxnSp>
        <p:nvCxnSpPr>
          <p:cNvPr id="9" name="Rak 8">
            <a:extLst>
              <a:ext uri="{FF2B5EF4-FFF2-40B4-BE49-F238E27FC236}">
                <a16:creationId xmlns:a16="http://schemas.microsoft.com/office/drawing/2014/main" id="{2054E33D-EE91-8F4A-93AA-1321EC1467DB}"/>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73662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199" y="2049138"/>
            <a:ext cx="10515599" cy="1145754"/>
          </a:xfrm>
        </p:spPr>
        <p:txBody>
          <a:bodyPr>
            <a:normAutofit/>
          </a:bodyPr>
          <a:lstStyle/>
          <a:p>
            <a:r>
              <a:rPr lang="sv-SE"/>
              <a:t>Invånare har en ljus framtidssyn och bra självskattad hälsa oavsett livssituation</a:t>
            </a:r>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för </a:t>
            </a:r>
            <a:r>
              <a:rPr lang="sv-SE">
                <a:solidFill>
                  <a:schemeClr val="accent3"/>
                </a:solidFill>
              </a:rPr>
              <a:t>hälsofrämjande och förebyggande insatser</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r>
              <a:rPr lang="sv-SE"/>
              <a:t>Process och arbetssätt</a:t>
            </a:r>
          </a:p>
          <a:p>
            <a:endParaRPr lang="en-GB"/>
          </a:p>
        </p:txBody>
      </p:sp>
      <p:sp>
        <p:nvSpPr>
          <p:cNvPr id="8" name="Platshållare för innehåll 7">
            <a:extLst>
              <a:ext uri="{FF2B5EF4-FFF2-40B4-BE49-F238E27FC236}">
                <a16:creationId xmlns:a16="http://schemas.microsoft.com/office/drawing/2014/main" id="{21ED9259-181F-AB46-B93D-ABD873CC9DC1}"/>
              </a:ext>
            </a:extLst>
          </p:cNvPr>
          <p:cNvSpPr>
            <a:spLocks noGrp="1"/>
          </p:cNvSpPr>
          <p:nvPr>
            <p:ph idx="11"/>
          </p:nvPr>
        </p:nvSpPr>
        <p:spPr>
          <a:xfrm>
            <a:off x="838200" y="2784752"/>
            <a:ext cx="10515600" cy="2852737"/>
          </a:xfrm>
        </p:spPr>
        <p:txBody>
          <a:bodyPr/>
          <a:lstStyle/>
          <a:p>
            <a:pPr marL="285750" indent="-285750">
              <a:buFont typeface="Arial" panose="020B0604020202020204" pitchFamily="34" charset="0"/>
              <a:buChar char="•"/>
            </a:pPr>
            <a:r>
              <a:rPr lang="sv-SE"/>
              <a:t>Personen har kunskap, förmåga och motivation att göra hälsosamma val</a:t>
            </a:r>
          </a:p>
          <a:p>
            <a:pPr marL="285750" indent="-285750">
              <a:buFont typeface="Arial" panose="020B0604020202020204" pitchFamily="34" charset="0"/>
              <a:buChar char="•"/>
            </a:pPr>
            <a:r>
              <a:rPr lang="sv-SE"/>
              <a:t>Personen har tillgång till individ- och behovsanpassade lösningar för en bättre och mer jämlik hälsa baserade på bästa tillgängliga kunskap</a:t>
            </a:r>
          </a:p>
        </p:txBody>
      </p:sp>
      <p:cxnSp>
        <p:nvCxnSpPr>
          <p:cNvPr id="13" name="Rak 12">
            <a:extLst>
              <a:ext uri="{FF2B5EF4-FFF2-40B4-BE49-F238E27FC236}">
                <a16:creationId xmlns:a16="http://schemas.microsoft.com/office/drawing/2014/main" id="{9A1E26DC-41CA-494F-A162-76F6F5BFE415}"/>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5356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199" y="2049138"/>
            <a:ext cx="10515599" cy="1145754"/>
          </a:xfrm>
        </p:spPr>
        <p:txBody>
          <a:bodyPr>
            <a:normAutofit/>
          </a:bodyPr>
          <a:lstStyle/>
          <a:p>
            <a:r>
              <a:rPr lang="sv-SE"/>
              <a:t>Nära vård är ett förhållningssätt som bygger på tillitsfulla och ömsesidiga relationer.</a:t>
            </a:r>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för </a:t>
            </a:r>
            <a:r>
              <a:rPr lang="sv-SE">
                <a:solidFill>
                  <a:schemeClr val="accent3"/>
                </a:solidFill>
                <a:latin typeface="Arial" charset="0"/>
                <a:ea typeface="ヒラギノ角ゴ Pro W3" pitchFamily="1" charset="-128"/>
              </a:rPr>
              <a:t>nära vård</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pPr lvl="0"/>
            <a:r>
              <a:rPr lang="sv-SE">
                <a:latin typeface="Arial" charset="0"/>
                <a:ea typeface="ヒラギノ角ゴ Pro W3" pitchFamily="1" charset="-128"/>
              </a:rPr>
              <a:t>Organisation och styrning</a:t>
            </a:r>
          </a:p>
        </p:txBody>
      </p:sp>
      <p:sp>
        <p:nvSpPr>
          <p:cNvPr id="8" name="Platshållare för innehåll 7">
            <a:extLst>
              <a:ext uri="{FF2B5EF4-FFF2-40B4-BE49-F238E27FC236}">
                <a16:creationId xmlns:a16="http://schemas.microsoft.com/office/drawing/2014/main" id="{21ED9259-181F-AB46-B93D-ABD873CC9DC1}"/>
              </a:ext>
            </a:extLst>
          </p:cNvPr>
          <p:cNvSpPr>
            <a:spLocks noGrp="1"/>
          </p:cNvSpPr>
          <p:nvPr>
            <p:ph idx="11"/>
          </p:nvPr>
        </p:nvSpPr>
        <p:spPr>
          <a:xfrm>
            <a:off x="838200" y="2784752"/>
            <a:ext cx="10515600" cy="2852737"/>
          </a:xfrm>
        </p:spPr>
        <p:txBody>
          <a:bodyPr/>
          <a:lstStyle/>
          <a:p>
            <a:r>
              <a:rPr lang="sv-SE"/>
              <a:t>Personen upplever - utifrån sina behov och förutsättningar - ett sammanhållet </a:t>
            </a:r>
            <a:br>
              <a:rPr lang="sv-SE"/>
            </a:br>
            <a:r>
              <a:rPr lang="sv-SE"/>
              <a:t>hälsosystem med hälsa i fokus, som är lätt att nå och förstå.</a:t>
            </a:r>
          </a:p>
          <a:p>
            <a:r>
              <a:rPr lang="sv-SE"/>
              <a:t>Personen upplever trygghet och kontinuitet.</a:t>
            </a:r>
          </a:p>
          <a:p>
            <a:r>
              <a:rPr lang="sv-SE"/>
              <a:t>Alla ges rätt förutsättningar, känner fullt stöd och samagerar för bästa möjliga livskvalitet.</a:t>
            </a:r>
          </a:p>
          <a:p>
            <a:endParaRPr lang="en-GB"/>
          </a:p>
        </p:txBody>
      </p:sp>
      <p:cxnSp>
        <p:nvCxnSpPr>
          <p:cNvPr id="13" name="Rak 12">
            <a:extLst>
              <a:ext uri="{FF2B5EF4-FFF2-40B4-BE49-F238E27FC236}">
                <a16:creationId xmlns:a16="http://schemas.microsoft.com/office/drawing/2014/main" id="{9A1E26DC-41CA-494F-A162-76F6F5BFE415}"/>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88390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199" y="2049138"/>
            <a:ext cx="10515599" cy="1145754"/>
          </a:xfrm>
        </p:spPr>
        <p:txBody>
          <a:bodyPr>
            <a:normAutofit/>
          </a:bodyPr>
          <a:lstStyle/>
          <a:p>
            <a:r>
              <a:rPr lang="sv-SE"/>
              <a:t>Hälsosystemet erbjuder en tydlig utbudsstruktur som är baserad på invånarnas hälso- och sjukvårdsbehov och som möjliggör att Region Skåne kan vara en ledande region med jämlik hälso- och sjukvård, forskning och utbildning av högsta kvalitet.</a:t>
            </a:r>
          </a:p>
          <a:p>
            <a:endParaRPr lang="en-GB"/>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för </a:t>
            </a:r>
            <a:r>
              <a:rPr lang="sv-SE">
                <a:solidFill>
                  <a:schemeClr val="accent3"/>
                </a:solidFill>
                <a:latin typeface="Arial" charset="0"/>
                <a:ea typeface="ヒラギノ角ゴ Pro W3" pitchFamily="1" charset="-128"/>
              </a:rPr>
              <a:t>nivåstrukturering och profilering</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pPr lvl="0"/>
            <a:r>
              <a:rPr lang="sv-SE">
                <a:latin typeface="Arial" charset="0"/>
                <a:ea typeface="ヒラギノ角ゴ Pro W3" pitchFamily="1" charset="-128"/>
              </a:rPr>
              <a:t>Organisation och styrning</a:t>
            </a:r>
          </a:p>
        </p:txBody>
      </p:sp>
      <p:sp>
        <p:nvSpPr>
          <p:cNvPr id="8" name="Platshållare för innehåll 7">
            <a:extLst>
              <a:ext uri="{FF2B5EF4-FFF2-40B4-BE49-F238E27FC236}">
                <a16:creationId xmlns:a16="http://schemas.microsoft.com/office/drawing/2014/main" id="{4FD5AE14-BDFA-524A-A6EE-C7D545D4789D}"/>
              </a:ext>
            </a:extLst>
          </p:cNvPr>
          <p:cNvSpPr>
            <a:spLocks noGrp="1"/>
          </p:cNvSpPr>
          <p:nvPr>
            <p:ph idx="11"/>
          </p:nvPr>
        </p:nvSpPr>
        <p:spPr>
          <a:xfrm>
            <a:off x="838200" y="3452191"/>
            <a:ext cx="10515600" cy="2852737"/>
          </a:xfrm>
        </p:spPr>
        <p:txBody>
          <a:bodyPr/>
          <a:lstStyle/>
          <a:p>
            <a:r>
              <a:rPr lang="sv-SE"/>
              <a:t>Hälsosystemet inkluderar såväl ett hälso- som ett sjukvårdsutbud, samt former </a:t>
            </a:r>
            <a:br>
              <a:rPr lang="sv-SE"/>
            </a:br>
            <a:r>
              <a:rPr lang="sv-SE"/>
              <a:t>och strukturer som möjliggör kommande nära-vård-förflyttningar.</a:t>
            </a:r>
          </a:p>
          <a:p>
            <a:r>
              <a:rPr lang="sv-SE"/>
              <a:t>Region Skåne bedriver högspecialiserad vård inom ramen för nationella och regionala uppdrag.</a:t>
            </a:r>
          </a:p>
          <a:p>
            <a:r>
              <a:rPr lang="sv-SE"/>
              <a:t>Högspecialiserad vård, större volymsuppdrag och viss annan vård erbjuds på ett fåtal platser för att uppnå hög kvalitet.</a:t>
            </a:r>
          </a:p>
          <a:p>
            <a:r>
              <a:rPr lang="sv-SE"/>
              <a:t>Hälso- och sjukvårdsystemet gör det möjligt att i samarbete med lärosäten utveckla </a:t>
            </a:r>
            <a:br>
              <a:rPr lang="sv-SE"/>
            </a:br>
            <a:r>
              <a:rPr lang="sv-SE"/>
              <a:t>en högkvalitativ forskning och utbildning i framkant.</a:t>
            </a:r>
          </a:p>
          <a:p>
            <a:r>
              <a:rPr lang="sv-SE"/>
              <a:t>Tillsammans med näringslivet drivs tjänst-, produkt- och teknikutveckling som främjar </a:t>
            </a:r>
            <a:br>
              <a:rPr lang="sv-SE"/>
            </a:br>
            <a:r>
              <a:rPr lang="sv-SE"/>
              <a:t>invånares hälsa</a:t>
            </a:r>
          </a:p>
          <a:p>
            <a:endParaRPr lang="en-GB"/>
          </a:p>
        </p:txBody>
      </p:sp>
      <p:cxnSp>
        <p:nvCxnSpPr>
          <p:cNvPr id="9" name="Rak 8">
            <a:extLst>
              <a:ext uri="{FF2B5EF4-FFF2-40B4-BE49-F238E27FC236}">
                <a16:creationId xmlns:a16="http://schemas.microsoft.com/office/drawing/2014/main" id="{2054E33D-EE91-8F4A-93AA-1321EC1467DB}"/>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3565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199" y="2049138"/>
            <a:ext cx="10515599" cy="1145754"/>
          </a:xfrm>
        </p:spPr>
        <p:txBody>
          <a:bodyPr>
            <a:normAutofit/>
          </a:bodyPr>
          <a:lstStyle/>
          <a:p>
            <a:r>
              <a:rPr lang="sv-SE"/>
              <a:t>Styrning, ledarskap, kultur och arbetssätt präglas av mod, tillit, utveckling </a:t>
            </a:r>
            <a:br>
              <a:rPr lang="sv-SE"/>
            </a:br>
            <a:r>
              <a:rPr lang="sv-SE"/>
              <a:t>och lärande.</a:t>
            </a:r>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a:t>
            </a:r>
            <a:r>
              <a:rPr lang="sv-SE">
                <a:latin typeface="Arial" charset="0"/>
                <a:ea typeface="ヒラギノ角ゴ Pro W3" pitchFamily="1" charset="-128"/>
              </a:rPr>
              <a:t>för </a:t>
            </a:r>
            <a:r>
              <a:rPr lang="sv-SE">
                <a:solidFill>
                  <a:schemeClr val="accent3"/>
                </a:solidFill>
                <a:latin typeface="Arial" charset="0"/>
                <a:ea typeface="ヒラギノ角ゴ Pro W3" pitchFamily="1" charset="-128"/>
              </a:rPr>
              <a:t>medarbetare</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pPr lvl="0"/>
            <a:r>
              <a:rPr lang="sv-SE">
                <a:latin typeface="Arial" charset="0"/>
                <a:ea typeface="ヒラギノ角ゴ Pro W3" pitchFamily="1" charset="-128"/>
              </a:rPr>
              <a:t>Förutsättningar</a:t>
            </a:r>
          </a:p>
        </p:txBody>
      </p:sp>
      <p:sp>
        <p:nvSpPr>
          <p:cNvPr id="8" name="Platshållare för innehåll 7">
            <a:extLst>
              <a:ext uri="{FF2B5EF4-FFF2-40B4-BE49-F238E27FC236}">
                <a16:creationId xmlns:a16="http://schemas.microsoft.com/office/drawing/2014/main" id="{21ED9259-181F-AB46-B93D-ABD873CC9DC1}"/>
              </a:ext>
            </a:extLst>
          </p:cNvPr>
          <p:cNvSpPr>
            <a:spLocks noGrp="1"/>
          </p:cNvSpPr>
          <p:nvPr>
            <p:ph idx="11"/>
          </p:nvPr>
        </p:nvSpPr>
        <p:spPr>
          <a:xfrm>
            <a:off x="838200" y="3195638"/>
            <a:ext cx="10515600" cy="2852737"/>
          </a:xfrm>
        </p:spPr>
        <p:txBody>
          <a:bodyPr/>
          <a:lstStyle/>
          <a:p>
            <a:r>
              <a:rPr lang="sv-SE"/>
              <a:t>Medarbetare har de bästa förutsättningarna att utföra sitt uppdrag tillsammans med invånaren.</a:t>
            </a:r>
          </a:p>
          <a:p>
            <a:r>
              <a:rPr lang="sv-SE"/>
              <a:t>Chefer skapar förutsättningar och stödjer medarbetare att ta ansvar i sitt uppdrag.</a:t>
            </a:r>
          </a:p>
          <a:p>
            <a:r>
              <a:rPr lang="sv-SE"/>
              <a:t>Alla beslutsnivåer stödjer aktivt att chefer och medarbetare kan, vill och har mod att </a:t>
            </a:r>
            <a:br>
              <a:rPr lang="sv-SE"/>
            </a:br>
            <a:r>
              <a:rPr lang="sv-SE"/>
              <a:t>hjälpa invånaren.</a:t>
            </a:r>
          </a:p>
          <a:p>
            <a:r>
              <a:rPr lang="sv-SE"/>
              <a:t>Kompetensförsörjning och verksamhetsutveckling går hand i hand.</a:t>
            </a:r>
            <a:endParaRPr lang="sv-SE">
              <a:solidFill>
                <a:srgbClr val="FFC000"/>
              </a:solidFill>
            </a:endParaRPr>
          </a:p>
          <a:p>
            <a:endParaRPr lang="en-GB"/>
          </a:p>
        </p:txBody>
      </p:sp>
      <p:cxnSp>
        <p:nvCxnSpPr>
          <p:cNvPr id="13" name="Rak 12">
            <a:extLst>
              <a:ext uri="{FF2B5EF4-FFF2-40B4-BE49-F238E27FC236}">
                <a16:creationId xmlns:a16="http://schemas.microsoft.com/office/drawing/2014/main" id="{9A1E26DC-41CA-494F-A162-76F6F5BFE415}"/>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52424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200" y="2049463"/>
            <a:ext cx="10515600" cy="1714154"/>
          </a:xfrm>
        </p:spPr>
        <p:txBody>
          <a:bodyPr>
            <a:normAutofit/>
          </a:bodyPr>
          <a:lstStyle/>
          <a:p>
            <a:r>
              <a:rPr lang="sv-SE"/>
              <a:t>Digitala möjligheter ger stöd och skapar värde för individen under den egna hälsoresan och för medarbetare i arbetsuppgifter, kontakter och samverkan. Tillgänglig data och kunskap tas tillvara och bearbetas integrerat utifrån individens behov.</a:t>
            </a:r>
          </a:p>
          <a:p>
            <a:endParaRPr lang="en-GB"/>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för </a:t>
            </a:r>
            <a:r>
              <a:rPr lang="sv-SE">
                <a:solidFill>
                  <a:schemeClr val="accent3"/>
                </a:solidFill>
                <a:latin typeface="Arial" charset="0"/>
                <a:ea typeface="ヒラギノ角ゴ Pro W3" pitchFamily="1" charset="-128"/>
              </a:rPr>
              <a:t>digitalisering</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pPr lvl="0"/>
            <a:r>
              <a:rPr lang="sv-SE">
                <a:latin typeface="Arial" charset="0"/>
                <a:ea typeface="ヒラギノ角ゴ Pro W3" pitchFamily="1" charset="-128"/>
              </a:rPr>
              <a:t>Förutsättningar</a:t>
            </a:r>
          </a:p>
        </p:txBody>
      </p:sp>
      <p:sp>
        <p:nvSpPr>
          <p:cNvPr id="8" name="Platshållare för innehåll 7">
            <a:extLst>
              <a:ext uri="{FF2B5EF4-FFF2-40B4-BE49-F238E27FC236}">
                <a16:creationId xmlns:a16="http://schemas.microsoft.com/office/drawing/2014/main" id="{4FD5AE14-BDFA-524A-A6EE-C7D545D4789D}"/>
              </a:ext>
            </a:extLst>
          </p:cNvPr>
          <p:cNvSpPr>
            <a:spLocks noGrp="1"/>
          </p:cNvSpPr>
          <p:nvPr>
            <p:ph idx="11"/>
          </p:nvPr>
        </p:nvSpPr>
        <p:spPr>
          <a:xfrm>
            <a:off x="838200" y="3763617"/>
            <a:ext cx="10515600" cy="2852737"/>
          </a:xfrm>
        </p:spPr>
        <p:txBody>
          <a:bodyPr/>
          <a:lstStyle/>
          <a:p>
            <a:r>
              <a:rPr lang="sv-SE"/>
              <a:t>Invånare upplever hälsosystemet som ett samspel mellan digital teknik och erbjudna tjänster.</a:t>
            </a:r>
          </a:p>
          <a:p>
            <a:r>
              <a:rPr lang="sv-SE"/>
              <a:t>Kontinuerliga data ger förutsättningar för en individualiserad hälsa och vård med högsta kvalitet.</a:t>
            </a:r>
          </a:p>
          <a:p>
            <a:r>
              <a:rPr lang="sv-SE"/>
              <a:t>Integrerade kunskapsstöd ger säker vård i hela systemet.</a:t>
            </a:r>
          </a:p>
          <a:p>
            <a:r>
              <a:rPr lang="sv-SE"/>
              <a:t>Uppgifter som kan lösas bättre med digital teknik automatiseras. </a:t>
            </a:r>
            <a:br>
              <a:rPr lang="sv-SE"/>
            </a:br>
            <a:r>
              <a:rPr lang="sv-SE"/>
              <a:t>Automatisering där det är möjligt.</a:t>
            </a:r>
            <a:endParaRPr lang="sv-SE">
              <a:solidFill>
                <a:srgbClr val="FFC000"/>
              </a:solidFill>
            </a:endParaRPr>
          </a:p>
        </p:txBody>
      </p:sp>
      <p:cxnSp>
        <p:nvCxnSpPr>
          <p:cNvPr id="9" name="Rak 8">
            <a:extLst>
              <a:ext uri="{FF2B5EF4-FFF2-40B4-BE49-F238E27FC236}">
                <a16:creationId xmlns:a16="http://schemas.microsoft.com/office/drawing/2014/main" id="{2054E33D-EE91-8F4A-93AA-1321EC1467DB}"/>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42028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6E3F6A-1DE7-E94D-8BE1-6EE197F7A457}"/>
              </a:ext>
            </a:extLst>
          </p:cNvPr>
          <p:cNvSpPr>
            <a:spLocks noGrp="1"/>
          </p:cNvSpPr>
          <p:nvPr>
            <p:ph idx="1"/>
          </p:nvPr>
        </p:nvSpPr>
        <p:spPr>
          <a:xfrm>
            <a:off x="838199" y="2049138"/>
            <a:ext cx="10515599" cy="1145754"/>
          </a:xfrm>
        </p:spPr>
        <p:txBody>
          <a:bodyPr>
            <a:normAutofit/>
          </a:bodyPr>
          <a:lstStyle/>
          <a:p>
            <a:r>
              <a:rPr lang="sv-SE"/>
              <a:t>Den fysiska infrastrukturen är anpassningsbar, med struktur, process och verktyg, som möjliggör fortlöpande omställning.</a:t>
            </a:r>
          </a:p>
          <a:p>
            <a:endParaRPr lang="sv-SE"/>
          </a:p>
        </p:txBody>
      </p:sp>
      <p:sp>
        <p:nvSpPr>
          <p:cNvPr id="3" name="Rubrik 2">
            <a:extLst>
              <a:ext uri="{FF2B5EF4-FFF2-40B4-BE49-F238E27FC236}">
                <a16:creationId xmlns:a16="http://schemas.microsoft.com/office/drawing/2014/main" id="{DF92AC30-9B36-2B41-BF09-080084E8683F}"/>
              </a:ext>
            </a:extLst>
          </p:cNvPr>
          <p:cNvSpPr>
            <a:spLocks noGrp="1"/>
          </p:cNvSpPr>
          <p:nvPr>
            <p:ph type="title"/>
          </p:nvPr>
        </p:nvSpPr>
        <p:spPr>
          <a:xfrm>
            <a:off x="838200" y="1222872"/>
            <a:ext cx="10515600" cy="694063"/>
          </a:xfrm>
        </p:spPr>
        <p:txBody>
          <a:bodyPr>
            <a:normAutofit/>
          </a:bodyPr>
          <a:lstStyle/>
          <a:p>
            <a:r>
              <a:rPr lang="sv-SE"/>
              <a:t>Målbild för </a:t>
            </a:r>
            <a:r>
              <a:rPr lang="sv-SE">
                <a:solidFill>
                  <a:schemeClr val="accent3"/>
                </a:solidFill>
                <a:latin typeface="Arial" charset="0"/>
                <a:ea typeface="ヒラギノ角ゴ Pro W3" pitchFamily="1" charset="-128"/>
              </a:rPr>
              <a:t>fysisk infrastruktur</a:t>
            </a:r>
            <a:endParaRPr lang="en-GB">
              <a:solidFill>
                <a:schemeClr val="accent3"/>
              </a:solidFill>
            </a:endParaRPr>
          </a:p>
        </p:txBody>
      </p:sp>
      <p:sp>
        <p:nvSpPr>
          <p:cNvPr id="4" name="Platshållare för text 3">
            <a:extLst>
              <a:ext uri="{FF2B5EF4-FFF2-40B4-BE49-F238E27FC236}">
                <a16:creationId xmlns:a16="http://schemas.microsoft.com/office/drawing/2014/main" id="{674726CF-87EB-9842-8B27-3A6BD5FE9A02}"/>
              </a:ext>
            </a:extLst>
          </p:cNvPr>
          <p:cNvSpPr>
            <a:spLocks noGrp="1"/>
          </p:cNvSpPr>
          <p:nvPr>
            <p:ph type="body" sz="quarter" idx="10"/>
          </p:nvPr>
        </p:nvSpPr>
        <p:spPr>
          <a:xfrm>
            <a:off x="838200" y="319718"/>
            <a:ext cx="10515598" cy="308243"/>
          </a:xfrm>
        </p:spPr>
        <p:txBody>
          <a:bodyPr/>
          <a:lstStyle/>
          <a:p>
            <a:pPr lvl="0"/>
            <a:r>
              <a:rPr lang="sv-SE">
                <a:latin typeface="Arial" charset="0"/>
                <a:ea typeface="ヒラギノ角ゴ Pro W3" pitchFamily="1" charset="-128"/>
              </a:rPr>
              <a:t>Förutsättningar</a:t>
            </a:r>
          </a:p>
        </p:txBody>
      </p:sp>
      <p:sp>
        <p:nvSpPr>
          <p:cNvPr id="8" name="Platshållare för innehåll 7">
            <a:extLst>
              <a:ext uri="{FF2B5EF4-FFF2-40B4-BE49-F238E27FC236}">
                <a16:creationId xmlns:a16="http://schemas.microsoft.com/office/drawing/2014/main" id="{4FD5AE14-BDFA-524A-A6EE-C7D545D4789D}"/>
              </a:ext>
            </a:extLst>
          </p:cNvPr>
          <p:cNvSpPr>
            <a:spLocks noGrp="1"/>
          </p:cNvSpPr>
          <p:nvPr>
            <p:ph idx="11"/>
          </p:nvPr>
        </p:nvSpPr>
        <p:spPr>
          <a:xfrm>
            <a:off x="838200" y="3195638"/>
            <a:ext cx="10515600" cy="2852737"/>
          </a:xfrm>
        </p:spPr>
        <p:txBody>
          <a:bodyPr/>
          <a:lstStyle/>
          <a:p>
            <a:r>
              <a:rPr lang="sv-SE"/>
              <a:t>Vården utförs där personen mår bäst och får bäst resultat.</a:t>
            </a:r>
          </a:p>
          <a:p>
            <a:r>
              <a:rPr lang="sv-SE"/>
              <a:t>Vård på sjukhus när det behövs.</a:t>
            </a:r>
            <a:endParaRPr lang="sv-SE">
              <a:solidFill>
                <a:srgbClr val="FFC000"/>
              </a:solidFill>
            </a:endParaRPr>
          </a:p>
          <a:p>
            <a:pPr marL="0" indent="0">
              <a:buNone/>
            </a:pPr>
            <a:endParaRPr lang="en-GB"/>
          </a:p>
        </p:txBody>
      </p:sp>
      <p:cxnSp>
        <p:nvCxnSpPr>
          <p:cNvPr id="9" name="Rak 8">
            <a:extLst>
              <a:ext uri="{FF2B5EF4-FFF2-40B4-BE49-F238E27FC236}">
                <a16:creationId xmlns:a16="http://schemas.microsoft.com/office/drawing/2014/main" id="{2054E33D-EE91-8F4A-93AA-1321EC1467DB}"/>
              </a:ext>
            </a:extLst>
          </p:cNvPr>
          <p:cNvCxnSpPr/>
          <p:nvPr/>
        </p:nvCxnSpPr>
        <p:spPr bwMode="auto">
          <a:xfrm>
            <a:off x="937350" y="1856856"/>
            <a:ext cx="582977" cy="0"/>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00976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1524000" y="1495557"/>
            <a:ext cx="9144000" cy="2024636"/>
          </a:xfrm>
        </p:spPr>
        <p:txBody>
          <a:bodyPr anchor="b">
            <a:normAutofit/>
          </a:bodyPr>
          <a:lstStyle/>
          <a:p>
            <a:r>
              <a:rPr lang="sv-SE"/>
              <a:t>Kontaktuppgifter</a:t>
            </a:r>
          </a:p>
        </p:txBody>
      </p:sp>
    </p:spTree>
    <p:extLst>
      <p:ext uri="{BB962C8B-B14F-4D97-AF65-F5344CB8AC3E}">
        <p14:creationId xmlns:p14="http://schemas.microsoft.com/office/powerpoint/2010/main" val="338087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931085-D0C4-4F0E-8D85-ED7818DB1874}"/>
              </a:ext>
            </a:extLst>
          </p:cNvPr>
          <p:cNvSpPr>
            <a:spLocks noGrp="1"/>
          </p:cNvSpPr>
          <p:nvPr>
            <p:ph type="title"/>
          </p:nvPr>
        </p:nvSpPr>
        <p:spPr>
          <a:xfrm>
            <a:off x="510703" y="817604"/>
            <a:ext cx="10515600" cy="1325563"/>
          </a:xfrm>
        </p:spPr>
        <p:txBody>
          <a:bodyPr>
            <a:normAutofit/>
          </a:bodyPr>
          <a:lstStyle/>
          <a:p>
            <a:r>
              <a:rPr lang="sv-SE" sz="3600" b="1" dirty="0"/>
              <a:t>Varför behövs framtidens hälsosystem?</a:t>
            </a:r>
            <a:endParaRPr lang="sv-SE" sz="3600" dirty="0"/>
          </a:p>
        </p:txBody>
      </p:sp>
      <p:sp>
        <p:nvSpPr>
          <p:cNvPr id="3" name="Platshållare för innehåll 2">
            <a:extLst>
              <a:ext uri="{FF2B5EF4-FFF2-40B4-BE49-F238E27FC236}">
                <a16:creationId xmlns:a16="http://schemas.microsoft.com/office/drawing/2014/main" id="{B6811F1B-CE7F-4BD9-8899-A8818568C051}"/>
              </a:ext>
            </a:extLst>
          </p:cNvPr>
          <p:cNvSpPr>
            <a:spLocks noGrp="1"/>
          </p:cNvSpPr>
          <p:nvPr>
            <p:ph idx="1"/>
          </p:nvPr>
        </p:nvSpPr>
        <p:spPr>
          <a:xfrm>
            <a:off x="178817" y="2143167"/>
            <a:ext cx="4271010" cy="4351338"/>
          </a:xfrm>
        </p:spPr>
        <p:txBody>
          <a:bodyPr>
            <a:normAutofit/>
          </a:bodyPr>
          <a:lstStyle/>
          <a:p>
            <a:r>
              <a:rPr lang="sv-SE" sz="2000" dirty="0"/>
              <a:t>Demografiska utmaningar</a:t>
            </a:r>
          </a:p>
          <a:p>
            <a:r>
              <a:rPr lang="sv-SE" sz="2000" dirty="0"/>
              <a:t>Ekonomiska utmaningar</a:t>
            </a:r>
          </a:p>
          <a:p>
            <a:r>
              <a:rPr lang="sv-SE" sz="2000" dirty="0"/>
              <a:t>Kompetensförsörjning</a:t>
            </a:r>
          </a:p>
          <a:p>
            <a:r>
              <a:rPr lang="sv-SE" sz="2000" dirty="0"/>
              <a:t>Medicinsk och teknisk utveckling</a:t>
            </a:r>
          </a:p>
          <a:p>
            <a:r>
              <a:rPr lang="sv-SE" sz="2000" dirty="0"/>
              <a:t>Befolkningens förväntningar</a:t>
            </a:r>
          </a:p>
          <a:p>
            <a:pPr marL="0" indent="0">
              <a:buNone/>
            </a:pPr>
            <a:br>
              <a:rPr lang="sv-SE" sz="3300" dirty="0"/>
            </a:br>
            <a:endParaRPr lang="sv-SE" dirty="0"/>
          </a:p>
        </p:txBody>
      </p:sp>
      <p:pic>
        <p:nvPicPr>
          <p:cNvPr id="5" name="Bildobjekt 4">
            <a:extLst>
              <a:ext uri="{FF2B5EF4-FFF2-40B4-BE49-F238E27FC236}">
                <a16:creationId xmlns:a16="http://schemas.microsoft.com/office/drawing/2014/main" id="{ED3D6FC0-0572-4A48-9CC4-1080054C8401}"/>
              </a:ext>
            </a:extLst>
          </p:cNvPr>
          <p:cNvPicPr>
            <a:picLocks noChangeAspect="1"/>
          </p:cNvPicPr>
          <p:nvPr/>
        </p:nvPicPr>
        <p:blipFill>
          <a:blip r:embed="rId3"/>
          <a:stretch>
            <a:fillRect/>
          </a:stretch>
        </p:blipFill>
        <p:spPr>
          <a:xfrm>
            <a:off x="4219673" y="1821464"/>
            <a:ext cx="7793510" cy="4994745"/>
          </a:xfrm>
          <a:prstGeom prst="rect">
            <a:avLst/>
          </a:prstGeom>
        </p:spPr>
      </p:pic>
    </p:spTree>
    <p:extLst>
      <p:ext uri="{BB962C8B-B14F-4D97-AF65-F5344CB8AC3E}">
        <p14:creationId xmlns:p14="http://schemas.microsoft.com/office/powerpoint/2010/main" val="3146438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90F172E-45FE-A94F-959C-74CEB6D21BAA}"/>
              </a:ext>
            </a:extLst>
          </p:cNvPr>
          <p:cNvSpPr>
            <a:spLocks noGrp="1"/>
          </p:cNvSpPr>
          <p:nvPr>
            <p:ph idx="1"/>
          </p:nvPr>
        </p:nvSpPr>
        <p:spPr>
          <a:xfrm>
            <a:off x="838200" y="1667044"/>
            <a:ext cx="5993757" cy="953499"/>
          </a:xfrm>
        </p:spPr>
        <p:txBody>
          <a:bodyPr/>
          <a:lstStyle/>
          <a:p>
            <a:pPr marL="0" indent="0">
              <a:buNone/>
            </a:pPr>
            <a:r>
              <a:rPr lang="sv-SE">
                <a:solidFill>
                  <a:schemeClr val="bg1"/>
                </a:solidFill>
              </a:rPr>
              <a:t>Vid frågor om framtidens hälsosystem, kontakta:</a:t>
            </a:r>
          </a:p>
        </p:txBody>
      </p:sp>
      <p:sp>
        <p:nvSpPr>
          <p:cNvPr id="4" name="Platshållare för innehåll 1">
            <a:extLst>
              <a:ext uri="{FF2B5EF4-FFF2-40B4-BE49-F238E27FC236}">
                <a16:creationId xmlns:a16="http://schemas.microsoft.com/office/drawing/2014/main" id="{952123BC-8ED1-C84C-BBF3-E7EBCE6B78D1}"/>
              </a:ext>
            </a:extLst>
          </p:cNvPr>
          <p:cNvSpPr txBox="1">
            <a:spLocks/>
          </p:cNvSpPr>
          <p:nvPr/>
        </p:nvSpPr>
        <p:spPr>
          <a:xfrm>
            <a:off x="838200" y="3178834"/>
            <a:ext cx="3596255" cy="1579860"/>
          </a:xfrm>
          <a:prstGeom prst="rect">
            <a:avLst/>
          </a:prstGeom>
        </p:spPr>
        <p:txBody>
          <a:bodyPr vert="horz" lIns="91440" tIns="45720" rIns="91440" bIns="45720" rtlCol="0">
            <a:noAutofit/>
          </a:bodyPr>
          <a:lstStyle>
            <a:lvl1pPr marL="342900" indent="-3429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1pPr>
            <a:lvl2pPr marL="742950" indent="-28575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3pPr>
            <a:lvl4pPr marL="1600200" indent="-228600" algn="l" rtl="0" eaLnBrk="1" fontAlgn="base" hangingPunct="1">
              <a:lnSpc>
                <a:spcPct val="110000"/>
              </a:lnSpc>
              <a:spcBef>
                <a:spcPts val="800"/>
              </a:spcBef>
              <a:spcAft>
                <a:spcPct val="0"/>
              </a:spcAft>
              <a:defRPr sz="2000">
                <a:solidFill>
                  <a:schemeClr val="tx1"/>
                </a:solidFill>
                <a:latin typeface="+mn-lt"/>
                <a:ea typeface="+mn-ea"/>
                <a:cs typeface="ヒラギノ角ゴ Pro W3"/>
              </a:defRPr>
            </a:lvl4pPr>
            <a:lvl5pPr marL="20574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Jolanda Van Vliet</a:t>
            </a:r>
          </a:p>
          <a:p>
            <a:pPr marL="9525" lvl="0" indent="0" eaLnBrk="0" hangingPunct="0">
              <a:spcBef>
                <a:spcPct val="0"/>
              </a:spcBef>
              <a:spcAft>
                <a:spcPts val="600"/>
              </a:spcAft>
              <a:buNone/>
            </a:pPr>
            <a:r>
              <a:rPr lang="sv-SE" altLang="sv-SE" sz="1150" i="1">
                <a:solidFill>
                  <a:schemeClr val="bg1"/>
                </a:solidFill>
                <a:latin typeface="Arial" charset="0"/>
                <a:ea typeface="Calibri" panose="020F0502020204030204" pitchFamily="34" charset="0"/>
                <a:cs typeface="Times New Roman" panose="02020603050405020304" pitchFamily="18" charset="0"/>
              </a:rPr>
              <a:t>Hälso- och sjukvårdsstrateg </a:t>
            </a:r>
            <a:br>
              <a:rPr lang="sv-SE" altLang="sv-SE" sz="1150" i="1">
                <a:solidFill>
                  <a:schemeClr val="bg1"/>
                </a:solidFill>
                <a:latin typeface="Arial" charset="0"/>
                <a:ea typeface="Calibri" panose="020F0502020204030204" pitchFamily="34" charset="0"/>
                <a:cs typeface="Times New Roman" panose="02020603050405020304" pitchFamily="18" charset="0"/>
              </a:rPr>
            </a:br>
            <a:r>
              <a:rPr lang="sv-SE" altLang="sv-SE" sz="1150" i="1">
                <a:solidFill>
                  <a:schemeClr val="bg1"/>
                </a:solidFill>
                <a:latin typeface="Arial" charset="0"/>
                <a:ea typeface="Calibri" panose="020F0502020204030204" pitchFamily="34" charset="0"/>
                <a:cs typeface="Times New Roman" panose="02020603050405020304" pitchFamily="18" charset="0"/>
              </a:rPr>
              <a:t>Framtidskontoret</a:t>
            </a:r>
          </a:p>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jolanda.vanvliet@skane.se</a:t>
            </a:r>
            <a:endParaRPr lang="sv-SE" altLang="sv-SE" sz="1400" i="1">
              <a:solidFill>
                <a:schemeClr val="bg1"/>
              </a:solidFill>
              <a:latin typeface="Arial" charset="0"/>
              <a:ea typeface="Calibri" panose="020F0502020204030204" pitchFamily="34" charset="0"/>
              <a:cs typeface="Times New Roman" panose="02020603050405020304" pitchFamily="18" charset="0"/>
            </a:endParaRPr>
          </a:p>
          <a:p>
            <a:pPr marL="9525"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040 </a:t>
            </a:r>
            <a:r>
              <a:rPr lang="sv-SE" sz="1400" b="1">
                <a:solidFill>
                  <a:schemeClr val="bg1"/>
                </a:solidFill>
              </a:rPr>
              <a:t>675 36 88</a:t>
            </a:r>
            <a:endParaRPr lang="sv-SE" altLang="sv-SE" sz="1400" b="1" i="1">
              <a:solidFill>
                <a:schemeClr val="bg1"/>
              </a:solidFill>
              <a:latin typeface="Arial" charset="0"/>
              <a:ea typeface="Calibri" panose="020F0502020204030204" pitchFamily="34" charset="0"/>
              <a:cs typeface="Times New Roman" panose="02020603050405020304" pitchFamily="18" charset="0"/>
            </a:endParaRPr>
          </a:p>
        </p:txBody>
      </p:sp>
      <p:cxnSp>
        <p:nvCxnSpPr>
          <p:cNvPr id="7" name="Rak 6">
            <a:extLst>
              <a:ext uri="{FF2B5EF4-FFF2-40B4-BE49-F238E27FC236}">
                <a16:creationId xmlns:a16="http://schemas.microsoft.com/office/drawing/2014/main" id="{A801E4CC-0A77-6C45-BBE0-D4EE16D44765}"/>
              </a:ext>
            </a:extLst>
          </p:cNvPr>
          <p:cNvCxnSpPr/>
          <p:nvPr/>
        </p:nvCxnSpPr>
        <p:spPr bwMode="auto">
          <a:xfrm>
            <a:off x="945065" y="2620543"/>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Platshållare för innehåll 1">
            <a:extLst>
              <a:ext uri="{FF2B5EF4-FFF2-40B4-BE49-F238E27FC236}">
                <a16:creationId xmlns:a16="http://schemas.microsoft.com/office/drawing/2014/main" id="{31DE6687-5D63-6D49-A24F-3DAFADFD69B5}"/>
              </a:ext>
            </a:extLst>
          </p:cNvPr>
          <p:cNvSpPr txBox="1">
            <a:spLocks/>
          </p:cNvSpPr>
          <p:nvPr/>
        </p:nvSpPr>
        <p:spPr>
          <a:xfrm>
            <a:off x="4273636" y="3178834"/>
            <a:ext cx="3483911" cy="1579860"/>
          </a:xfrm>
          <a:prstGeom prst="rect">
            <a:avLst/>
          </a:prstGeom>
        </p:spPr>
        <p:txBody>
          <a:bodyPr vert="horz" lIns="91440" tIns="45720" rIns="91440" bIns="45720" rtlCol="0">
            <a:noAutofit/>
          </a:bodyPr>
          <a:lstStyle>
            <a:lvl1pPr marL="342900" indent="-3429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1pPr>
            <a:lvl2pPr marL="742950" indent="-28575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3pPr>
            <a:lvl4pPr marL="1600200" indent="-228600" algn="l" rtl="0" eaLnBrk="1" fontAlgn="base" hangingPunct="1">
              <a:lnSpc>
                <a:spcPct val="110000"/>
              </a:lnSpc>
              <a:spcBef>
                <a:spcPts val="800"/>
              </a:spcBef>
              <a:spcAft>
                <a:spcPct val="0"/>
              </a:spcAft>
              <a:defRPr sz="2000">
                <a:solidFill>
                  <a:schemeClr val="tx1"/>
                </a:solidFill>
                <a:latin typeface="+mn-lt"/>
                <a:ea typeface="+mn-ea"/>
                <a:cs typeface="ヒラギノ角ゴ Pro W3"/>
              </a:defRPr>
            </a:lvl4pPr>
            <a:lvl5pPr marL="20574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Åsa Lefèvre</a:t>
            </a:r>
          </a:p>
          <a:p>
            <a:pPr marL="9525" lvl="0" indent="0" eaLnBrk="0" hangingPunct="0">
              <a:spcBef>
                <a:spcPct val="0"/>
              </a:spcBef>
              <a:spcAft>
                <a:spcPts val="600"/>
              </a:spcAft>
              <a:buNone/>
            </a:pPr>
            <a:r>
              <a:rPr lang="sv-SE" altLang="sv-SE" sz="1150" i="1">
                <a:solidFill>
                  <a:schemeClr val="bg1"/>
                </a:solidFill>
                <a:latin typeface="Arial" charset="0"/>
                <a:ea typeface="Calibri" panose="020F0502020204030204" pitchFamily="34" charset="0"/>
                <a:cs typeface="Times New Roman" panose="02020603050405020304" pitchFamily="18" charset="0"/>
              </a:rPr>
              <a:t>Hälso- och sjukvårdsstrateg </a:t>
            </a:r>
            <a:br>
              <a:rPr lang="sv-SE" altLang="sv-SE" sz="1150" i="1">
                <a:solidFill>
                  <a:schemeClr val="bg1"/>
                </a:solidFill>
                <a:latin typeface="Arial" charset="0"/>
                <a:ea typeface="Calibri" panose="020F0502020204030204" pitchFamily="34" charset="0"/>
                <a:cs typeface="Times New Roman" panose="02020603050405020304" pitchFamily="18" charset="0"/>
              </a:rPr>
            </a:br>
            <a:r>
              <a:rPr lang="sv-SE" altLang="sv-SE" sz="1150" i="1">
                <a:solidFill>
                  <a:schemeClr val="bg1"/>
                </a:solidFill>
                <a:latin typeface="Arial" charset="0"/>
                <a:ea typeface="Calibri" panose="020F0502020204030204" pitchFamily="34" charset="0"/>
                <a:cs typeface="Times New Roman" panose="02020603050405020304" pitchFamily="18" charset="0"/>
              </a:rPr>
              <a:t>Framtidskontoret</a:t>
            </a:r>
          </a:p>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asa.lefevre@skane.se </a:t>
            </a:r>
          </a:p>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040 </a:t>
            </a:r>
            <a:r>
              <a:rPr lang="sv-SE" sz="1400" b="1">
                <a:solidFill>
                  <a:schemeClr val="bg1"/>
                </a:solidFill>
              </a:rPr>
              <a:t>675 38 45</a:t>
            </a:r>
            <a:endParaRPr lang="sv-SE" altLang="sv-SE" sz="1400" b="1" i="1">
              <a:solidFill>
                <a:schemeClr val="bg1"/>
              </a:solidFill>
              <a:latin typeface="Arial" charset="0"/>
              <a:ea typeface="Calibri" panose="020F0502020204030204" pitchFamily="34" charset="0"/>
              <a:cs typeface="Times New Roman" panose="02020603050405020304" pitchFamily="18" charset="0"/>
            </a:endParaRPr>
          </a:p>
        </p:txBody>
      </p:sp>
      <p:sp>
        <p:nvSpPr>
          <p:cNvPr id="8" name="Platshållare för innehåll 1">
            <a:extLst>
              <a:ext uri="{FF2B5EF4-FFF2-40B4-BE49-F238E27FC236}">
                <a16:creationId xmlns:a16="http://schemas.microsoft.com/office/drawing/2014/main" id="{BF91A933-9430-B84D-A596-BEAC2B6737CB}"/>
              </a:ext>
            </a:extLst>
          </p:cNvPr>
          <p:cNvSpPr txBox="1">
            <a:spLocks/>
          </p:cNvSpPr>
          <p:nvPr/>
        </p:nvSpPr>
        <p:spPr>
          <a:xfrm>
            <a:off x="8067698" y="3178834"/>
            <a:ext cx="3596255" cy="1579860"/>
          </a:xfrm>
          <a:prstGeom prst="rect">
            <a:avLst/>
          </a:prstGeom>
        </p:spPr>
        <p:txBody>
          <a:bodyPr vert="horz" lIns="91440" tIns="45720" rIns="91440" bIns="45720" rtlCol="0">
            <a:noAutofit/>
          </a:bodyPr>
          <a:lstStyle>
            <a:lvl1pPr marL="342900" indent="-3429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1pPr>
            <a:lvl2pPr marL="742950" indent="-28575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3pPr>
            <a:lvl4pPr marL="1600200" indent="-228600" algn="l" rtl="0" eaLnBrk="1" fontAlgn="base" hangingPunct="1">
              <a:lnSpc>
                <a:spcPct val="110000"/>
              </a:lnSpc>
              <a:spcBef>
                <a:spcPts val="800"/>
              </a:spcBef>
              <a:spcAft>
                <a:spcPct val="0"/>
              </a:spcAft>
              <a:defRPr sz="2000">
                <a:solidFill>
                  <a:schemeClr val="tx1"/>
                </a:solidFill>
                <a:latin typeface="+mn-lt"/>
                <a:ea typeface="+mn-ea"/>
                <a:cs typeface="ヒラギノ角ゴ Pro W3"/>
              </a:defRPr>
            </a:lvl4pPr>
            <a:lvl5pPr marL="2057400" indent="-228600" algn="l" rtl="0" eaLnBrk="1" fontAlgn="base" hangingPunct="1">
              <a:lnSpc>
                <a:spcPct val="110000"/>
              </a:lnSpc>
              <a:spcBef>
                <a:spcPts val="8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Petra Vogt</a:t>
            </a:r>
          </a:p>
          <a:p>
            <a:pPr marL="9525" lvl="0" indent="0" eaLnBrk="0" hangingPunct="0">
              <a:spcBef>
                <a:spcPct val="0"/>
              </a:spcBef>
              <a:spcAft>
                <a:spcPts val="600"/>
              </a:spcAft>
              <a:buNone/>
            </a:pPr>
            <a:r>
              <a:rPr lang="sv-SE" altLang="sv-SE" sz="1150" i="1">
                <a:solidFill>
                  <a:schemeClr val="bg1"/>
                </a:solidFill>
                <a:latin typeface="Arial" charset="0"/>
                <a:ea typeface="Calibri" panose="020F0502020204030204" pitchFamily="34" charset="0"/>
                <a:cs typeface="Times New Roman" panose="02020603050405020304" pitchFamily="18" charset="0"/>
              </a:rPr>
              <a:t>Hälso- och sjukvårdsstrateg </a:t>
            </a:r>
            <a:br>
              <a:rPr lang="sv-SE" altLang="sv-SE" sz="1150" i="1">
                <a:solidFill>
                  <a:schemeClr val="bg1"/>
                </a:solidFill>
                <a:latin typeface="Arial" charset="0"/>
                <a:ea typeface="Calibri" panose="020F0502020204030204" pitchFamily="34" charset="0"/>
                <a:cs typeface="Times New Roman" panose="02020603050405020304" pitchFamily="18" charset="0"/>
              </a:rPr>
            </a:br>
            <a:r>
              <a:rPr lang="sv-SE" altLang="sv-SE" sz="1150" i="1">
                <a:solidFill>
                  <a:schemeClr val="bg1"/>
                </a:solidFill>
                <a:latin typeface="Arial" charset="0"/>
                <a:ea typeface="Calibri" panose="020F0502020204030204" pitchFamily="34" charset="0"/>
                <a:cs typeface="Times New Roman" panose="02020603050405020304" pitchFamily="18" charset="0"/>
              </a:rPr>
              <a:t>Framtidskontoret</a:t>
            </a:r>
          </a:p>
          <a:p>
            <a:pPr marL="9525" lvl="0" indent="0" eaLnBrk="0" hangingPunct="0">
              <a:spcBef>
                <a:spcPct val="0"/>
              </a:spcBef>
              <a:spcAft>
                <a:spcPts val="600"/>
              </a:spcAft>
              <a:buNone/>
            </a:pPr>
            <a:r>
              <a:rPr lang="sv-SE" altLang="sv-SE" sz="1400" b="1">
                <a:solidFill>
                  <a:schemeClr val="bg1"/>
                </a:solidFill>
                <a:latin typeface="Arial" charset="0"/>
                <a:ea typeface="Calibri" panose="020F0502020204030204" pitchFamily="34" charset="0"/>
                <a:cs typeface="Times New Roman" panose="02020603050405020304" pitchFamily="18" charset="0"/>
              </a:rPr>
              <a:t>petra.vogt@skane.se </a:t>
            </a:r>
          </a:p>
          <a:p>
            <a:pPr marL="9525" lvl="0" indent="0" eaLnBrk="0" hangingPunct="0">
              <a:spcBef>
                <a:spcPct val="0"/>
              </a:spcBef>
              <a:spcAft>
                <a:spcPts val="600"/>
              </a:spcAft>
              <a:buNone/>
            </a:pPr>
            <a:r>
              <a:rPr lang="sv-SE" sz="1400" b="1">
                <a:solidFill>
                  <a:schemeClr val="bg1"/>
                </a:solidFill>
              </a:rPr>
              <a:t>0724 67 45 27</a:t>
            </a:r>
            <a:endParaRPr lang="sv-SE" altLang="sv-SE" sz="1600" b="1" i="1">
              <a:solidFill>
                <a:schemeClr val="bg1"/>
              </a:solidFill>
              <a:latin typeface="Arial"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3713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0FE910A-1BF5-4F90-9AA6-4885896AB34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842D9-EC46-6E42-9CC4-522E3FCDCCF7}" type="datetime1">
              <a:rPr kumimoji="0" lang="sv-SE" sz="6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2022-02-17</a:t>
            </a:fld>
            <a:endParaRPr kumimoji="0" lang="sv-SE" sz="6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Bildobjekt 4">
            <a:extLst>
              <a:ext uri="{FF2B5EF4-FFF2-40B4-BE49-F238E27FC236}">
                <a16:creationId xmlns:a16="http://schemas.microsoft.com/office/drawing/2014/main" id="{A90E1AED-ED94-4828-A9A7-58AB94DAB55A}"/>
              </a:ext>
            </a:extLst>
          </p:cNvPr>
          <p:cNvPicPr>
            <a:picLocks noChangeAspect="1"/>
          </p:cNvPicPr>
          <p:nvPr/>
        </p:nvPicPr>
        <p:blipFill>
          <a:blip r:embed="rId2"/>
          <a:stretch>
            <a:fillRect/>
          </a:stretch>
        </p:blipFill>
        <p:spPr>
          <a:xfrm>
            <a:off x="0" y="-877330"/>
            <a:ext cx="12192000" cy="7735330"/>
          </a:xfrm>
          <a:prstGeom prst="rect">
            <a:avLst/>
          </a:prstGeom>
        </p:spPr>
      </p:pic>
    </p:spTree>
    <p:extLst>
      <p:ext uri="{BB962C8B-B14F-4D97-AF65-F5344CB8AC3E}">
        <p14:creationId xmlns:p14="http://schemas.microsoft.com/office/powerpoint/2010/main" val="381920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E3D5ED-649F-47F0-9DDE-F1C31629CDE7}"/>
              </a:ext>
            </a:extLst>
          </p:cNvPr>
          <p:cNvSpPr>
            <a:spLocks noGrp="1"/>
          </p:cNvSpPr>
          <p:nvPr>
            <p:ph type="title"/>
          </p:nvPr>
        </p:nvSpPr>
        <p:spPr>
          <a:xfrm>
            <a:off x="695032" y="1087371"/>
            <a:ext cx="10454952" cy="1066130"/>
          </a:xfrm>
        </p:spPr>
        <p:txBody>
          <a:bodyPr/>
          <a:lstStyle/>
          <a:p>
            <a:r>
              <a:rPr lang="sv-SE" sz="3600" b="1" dirty="0"/>
              <a:t>Framtidens hälsosystem</a:t>
            </a:r>
            <a:br>
              <a:rPr lang="sv-SE" sz="2800" b="1" dirty="0"/>
            </a:br>
            <a:r>
              <a:rPr lang="sv-SE" sz="2800" b="1" dirty="0"/>
              <a:t>Insatsområden</a:t>
            </a:r>
          </a:p>
        </p:txBody>
      </p:sp>
      <p:sp>
        <p:nvSpPr>
          <p:cNvPr id="6" name="textruta 5">
            <a:extLst>
              <a:ext uri="{FF2B5EF4-FFF2-40B4-BE49-F238E27FC236}">
                <a16:creationId xmlns:a16="http://schemas.microsoft.com/office/drawing/2014/main" id="{E2339322-9E9F-47D7-9C91-2A79739A90A3}"/>
              </a:ext>
            </a:extLst>
          </p:cNvPr>
          <p:cNvSpPr txBox="1"/>
          <p:nvPr/>
        </p:nvSpPr>
        <p:spPr>
          <a:xfrm>
            <a:off x="792480" y="2242152"/>
            <a:ext cx="5449824" cy="280076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Personcentrerat arbetssätt</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Hälsofrämjande &amp; förebyggande insatser</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Nära vård</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Nivåstrukturering och profilering</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Medarbetare</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Digitalisering</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sv-S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Fysisk infrastruktur</a:t>
            </a:r>
          </a:p>
        </p:txBody>
      </p:sp>
      <p:pic>
        <p:nvPicPr>
          <p:cNvPr id="3" name="Bildobjekt 2">
            <a:extLst>
              <a:ext uri="{FF2B5EF4-FFF2-40B4-BE49-F238E27FC236}">
                <a16:creationId xmlns:a16="http://schemas.microsoft.com/office/drawing/2014/main" id="{86EC6409-DB0F-4184-BA6A-BD9E7A055A43}"/>
              </a:ext>
            </a:extLst>
          </p:cNvPr>
          <p:cNvPicPr>
            <a:picLocks noChangeAspect="1"/>
          </p:cNvPicPr>
          <p:nvPr/>
        </p:nvPicPr>
        <p:blipFill>
          <a:blip r:embed="rId3"/>
          <a:stretch>
            <a:fillRect/>
          </a:stretch>
        </p:blipFill>
        <p:spPr>
          <a:xfrm>
            <a:off x="6556404" y="1963442"/>
            <a:ext cx="5194242" cy="4383404"/>
          </a:xfrm>
          <a:prstGeom prst="rect">
            <a:avLst/>
          </a:prstGeom>
        </p:spPr>
      </p:pic>
      <p:pic>
        <p:nvPicPr>
          <p:cNvPr id="5" name="Bildobjekt 4">
            <a:extLst>
              <a:ext uri="{FF2B5EF4-FFF2-40B4-BE49-F238E27FC236}">
                <a16:creationId xmlns:a16="http://schemas.microsoft.com/office/drawing/2014/main" id="{96A28039-A3D2-4242-B8B7-777FC87F73F9}"/>
              </a:ext>
            </a:extLst>
          </p:cNvPr>
          <p:cNvPicPr>
            <a:picLocks noChangeAspect="1"/>
          </p:cNvPicPr>
          <p:nvPr/>
        </p:nvPicPr>
        <p:blipFill>
          <a:blip r:embed="rId4"/>
          <a:stretch>
            <a:fillRect/>
          </a:stretch>
        </p:blipFill>
        <p:spPr>
          <a:xfrm>
            <a:off x="6375429" y="1771650"/>
            <a:ext cx="1552575" cy="1104900"/>
          </a:xfrm>
          <a:prstGeom prst="rect">
            <a:avLst/>
          </a:prstGeom>
        </p:spPr>
      </p:pic>
      <p:pic>
        <p:nvPicPr>
          <p:cNvPr id="8" name="Bildobjekt 7">
            <a:extLst>
              <a:ext uri="{FF2B5EF4-FFF2-40B4-BE49-F238E27FC236}">
                <a16:creationId xmlns:a16="http://schemas.microsoft.com/office/drawing/2014/main" id="{600AFB6B-705B-49E0-91E0-CF1C79187F8C}"/>
              </a:ext>
            </a:extLst>
          </p:cNvPr>
          <p:cNvPicPr>
            <a:picLocks noChangeAspect="1"/>
          </p:cNvPicPr>
          <p:nvPr/>
        </p:nvPicPr>
        <p:blipFill>
          <a:blip r:embed="rId4"/>
          <a:stretch>
            <a:fillRect/>
          </a:stretch>
        </p:blipFill>
        <p:spPr>
          <a:xfrm>
            <a:off x="10379046" y="5390324"/>
            <a:ext cx="1552575" cy="1104900"/>
          </a:xfrm>
          <a:prstGeom prst="rect">
            <a:avLst/>
          </a:prstGeom>
        </p:spPr>
      </p:pic>
    </p:spTree>
    <p:extLst>
      <p:ext uri="{BB962C8B-B14F-4D97-AF65-F5344CB8AC3E}">
        <p14:creationId xmlns:p14="http://schemas.microsoft.com/office/powerpoint/2010/main" val="3871881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6917F48-6F6A-477A-AA2C-B029185CAB7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842D9-EC46-6E42-9CC4-522E3FCDCCF7}" type="datetime1">
              <a:rPr kumimoji="0" lang="sv-SE" sz="6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2022-02-17</a:t>
            </a:fld>
            <a:endParaRPr kumimoji="0" lang="sv-SE" sz="6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3" name="Platshållare för text 2">
            <a:extLst>
              <a:ext uri="{FF2B5EF4-FFF2-40B4-BE49-F238E27FC236}">
                <a16:creationId xmlns:a16="http://schemas.microsoft.com/office/drawing/2014/main" id="{031F4F5B-0A36-4B68-91C6-E0325D5572D7}"/>
              </a:ext>
            </a:extLst>
          </p:cNvPr>
          <p:cNvSpPr>
            <a:spLocks noGrp="1"/>
          </p:cNvSpPr>
          <p:nvPr>
            <p:ph type="body" sz="quarter" idx="11"/>
          </p:nvPr>
        </p:nvSpPr>
        <p:spPr>
          <a:xfrm>
            <a:off x="838200" y="2348880"/>
            <a:ext cx="6096856" cy="3528913"/>
          </a:xfrm>
        </p:spPr>
        <p:txBody>
          <a:bodyPr/>
          <a:lstStyle/>
          <a:p>
            <a:pPr marL="342900" lvl="0" indent="-342900">
              <a:buFont typeface="Symbol" panose="05050102010706020507" pitchFamily="18" charset="2"/>
              <a:buChar char=""/>
            </a:pPr>
            <a:r>
              <a:rPr lang="sv-SE" sz="2000" dirty="0">
                <a:latin typeface="+mn-lt"/>
                <a:ea typeface="Calibri" panose="020F0502020204030204" pitchFamily="34" charset="0"/>
                <a:cs typeface="Times New Roman" panose="02020603050405020304" pitchFamily="18" charset="0"/>
              </a:rPr>
              <a:t>Struktur för i</a:t>
            </a:r>
            <a:r>
              <a:rPr lang="sv-SE" sz="2000" dirty="0">
                <a:effectLst/>
                <a:latin typeface="+mn-lt"/>
                <a:ea typeface="Calibri" panose="020F0502020204030204" pitchFamily="34" charset="0"/>
                <a:cs typeface="Times New Roman" panose="02020603050405020304" pitchFamily="18" charset="0"/>
              </a:rPr>
              <a:t>nvånarinvolvering i hela hälsosystemet </a:t>
            </a:r>
          </a:p>
          <a:p>
            <a:pPr marL="342900" indent="-342900">
              <a:buFont typeface="Symbol" panose="05050102010706020507" pitchFamily="18" charset="2"/>
              <a:buChar char=""/>
            </a:pPr>
            <a:r>
              <a:rPr lang="sv-SE" sz="2000" dirty="0">
                <a:effectLst/>
                <a:latin typeface="+mn-lt"/>
                <a:ea typeface="Calibri" panose="020F0502020204030204" pitchFamily="34" charset="0"/>
                <a:cs typeface="Times New Roman" panose="02020603050405020304" pitchFamily="18" charset="0"/>
              </a:rPr>
              <a:t>Hög kompetens kring att förstå patientresan </a:t>
            </a:r>
          </a:p>
          <a:p>
            <a:pPr marL="342900" lvl="0" indent="-342900">
              <a:buFont typeface="Symbol" panose="05050102010706020507" pitchFamily="18" charset="2"/>
              <a:buChar char=""/>
            </a:pPr>
            <a:r>
              <a:rPr lang="sv-SE" sz="2000" dirty="0" err="1">
                <a:effectLst/>
                <a:latin typeface="+mn-lt"/>
                <a:ea typeface="Calibri" panose="020F0502020204030204" pitchFamily="34" charset="0"/>
                <a:cs typeface="Times New Roman" panose="02020603050405020304" pitchFamily="18" charset="0"/>
              </a:rPr>
              <a:t>Patientkontrakt</a:t>
            </a:r>
            <a:r>
              <a:rPr lang="sv-SE" sz="2000" dirty="0">
                <a:effectLst/>
                <a:latin typeface="+mn-lt"/>
                <a:ea typeface="Calibri" panose="020F0502020204030204" pitchFamily="34" charset="0"/>
                <a:cs typeface="Times New Roman" panose="02020603050405020304" pitchFamily="18" charset="0"/>
              </a:rPr>
              <a:t> implementerade</a:t>
            </a:r>
          </a:p>
          <a:p>
            <a:pPr marL="342900" indent="-342900">
              <a:buFont typeface="Symbol" panose="05050102010706020507" pitchFamily="18" charset="2"/>
              <a:buChar char=""/>
            </a:pPr>
            <a:r>
              <a:rPr lang="sv-SE" sz="2000" dirty="0">
                <a:effectLst/>
                <a:latin typeface="+mn-lt"/>
                <a:ea typeface="Calibri" panose="020F0502020204030204" pitchFamily="34" charset="0"/>
                <a:cs typeface="Times New Roman" panose="02020603050405020304" pitchFamily="18" charset="0"/>
              </a:rPr>
              <a:t>Medarbetaren har förutsättningar att utöva ett personcentrerat arbetssätt </a:t>
            </a:r>
          </a:p>
          <a:p>
            <a:pPr marL="342900" lvl="0" indent="-342900">
              <a:buFont typeface="Symbol" panose="05050102010706020507" pitchFamily="18" charset="2"/>
              <a:buChar char=""/>
            </a:pPr>
            <a:r>
              <a:rPr lang="sv-SE" sz="2000" dirty="0">
                <a:effectLst/>
                <a:latin typeface="+mn-lt"/>
                <a:ea typeface="Calibri" panose="020F0502020204030204" pitchFamily="34" charset="0"/>
                <a:cs typeface="Times New Roman" panose="02020603050405020304" pitchFamily="18" charset="0"/>
              </a:rPr>
              <a:t>Uppföljningsverktyg av patienters/anhörigas upplevelser</a:t>
            </a:r>
          </a:p>
          <a:p>
            <a:pPr marL="342900" lvl="0" indent="-342900">
              <a:buFont typeface="Symbol" panose="05050102010706020507" pitchFamily="18" charset="2"/>
              <a:buChar char=""/>
            </a:pPr>
            <a:r>
              <a:rPr lang="sv-SE" sz="2000" dirty="0">
                <a:effectLst/>
                <a:latin typeface="+mn-lt"/>
                <a:ea typeface="Calibri" panose="020F0502020204030204" pitchFamily="34" charset="0"/>
                <a:cs typeface="Times New Roman" panose="02020603050405020304" pitchFamily="18" charset="0"/>
              </a:rPr>
              <a:t>Mätmetoder som följer upp och belönar ett personcentrerat arbetssätt </a:t>
            </a:r>
          </a:p>
          <a:p>
            <a:pPr marL="0" indent="0">
              <a:buNone/>
            </a:pPr>
            <a:endParaRPr lang="sv-SE" dirty="0"/>
          </a:p>
        </p:txBody>
      </p:sp>
      <p:sp>
        <p:nvSpPr>
          <p:cNvPr id="4" name="Rubrik 3">
            <a:extLst>
              <a:ext uri="{FF2B5EF4-FFF2-40B4-BE49-F238E27FC236}">
                <a16:creationId xmlns:a16="http://schemas.microsoft.com/office/drawing/2014/main" id="{4CB0F36F-978F-4FA5-B070-AE964AF08C68}"/>
              </a:ext>
            </a:extLst>
          </p:cNvPr>
          <p:cNvSpPr>
            <a:spLocks noGrp="1"/>
          </p:cNvSpPr>
          <p:nvPr>
            <p:ph type="title"/>
          </p:nvPr>
        </p:nvSpPr>
        <p:spPr/>
        <p:txBody>
          <a:bodyPr/>
          <a:lstStyle/>
          <a:p>
            <a:r>
              <a:rPr lang="sv-SE" sz="3600" b="1" dirty="0"/>
              <a:t>Framtidens hälsosystem </a:t>
            </a:r>
            <a:br>
              <a:rPr lang="sv-SE" sz="3200" dirty="0"/>
            </a:br>
            <a:r>
              <a:rPr lang="sv-SE" sz="2800" dirty="0"/>
              <a:t>Milstolpar - </a:t>
            </a:r>
            <a:r>
              <a:rPr lang="sv-SE" sz="2800" dirty="0">
                <a:solidFill>
                  <a:schemeClr val="accent3"/>
                </a:solidFill>
              </a:rPr>
              <a:t>personcentrerat arbetssätt </a:t>
            </a:r>
            <a:r>
              <a:rPr lang="sv-SE" sz="2800" dirty="0"/>
              <a:t>(2022-2028)</a:t>
            </a:r>
            <a:endParaRPr lang="sv-SE" sz="3600" dirty="0"/>
          </a:p>
        </p:txBody>
      </p:sp>
      <p:pic>
        <p:nvPicPr>
          <p:cNvPr id="6" name="Bildobjekt 5">
            <a:extLst>
              <a:ext uri="{FF2B5EF4-FFF2-40B4-BE49-F238E27FC236}">
                <a16:creationId xmlns:a16="http://schemas.microsoft.com/office/drawing/2014/main" id="{B3130177-E673-4896-B8C2-F6A7C95F855C}"/>
              </a:ext>
            </a:extLst>
          </p:cNvPr>
          <p:cNvPicPr>
            <a:picLocks noChangeAspect="1"/>
          </p:cNvPicPr>
          <p:nvPr/>
        </p:nvPicPr>
        <p:blipFill>
          <a:blip r:embed="rId3"/>
          <a:stretch>
            <a:fillRect/>
          </a:stretch>
        </p:blipFill>
        <p:spPr>
          <a:xfrm>
            <a:off x="7810623" y="2097271"/>
            <a:ext cx="3543177" cy="4671874"/>
          </a:xfrm>
          <a:prstGeom prst="rect">
            <a:avLst/>
          </a:prstGeom>
        </p:spPr>
      </p:pic>
    </p:spTree>
    <p:extLst>
      <p:ext uri="{BB962C8B-B14F-4D97-AF65-F5344CB8AC3E}">
        <p14:creationId xmlns:p14="http://schemas.microsoft.com/office/powerpoint/2010/main" val="27542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1245824" y="1885950"/>
            <a:ext cx="5157788" cy="4400550"/>
          </a:xfr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t">
            <a:normAutofit/>
          </a:bodyPr>
          <a:lstStyle/>
          <a:p>
            <a:pPr lvl="0"/>
            <a:r>
              <a:rPr lang="sv-SE" altLang="sv-SE" sz="2200"/>
              <a:t>Vad är framtidens hälsosystem?</a:t>
            </a:r>
          </a:p>
          <a:p>
            <a:pPr lvl="0"/>
            <a:r>
              <a:rPr lang="sv-SE" altLang="sv-SE" sz="2200"/>
              <a:t>Vart ska vi?</a:t>
            </a:r>
          </a:p>
          <a:p>
            <a:pPr lvl="0"/>
            <a:r>
              <a:rPr lang="sv-SE" altLang="sv-SE" sz="2200"/>
              <a:t>Vad innebär det för invånarna?</a:t>
            </a:r>
          </a:p>
          <a:p>
            <a:pPr lvl="0"/>
            <a:r>
              <a:rPr lang="sv-SE" altLang="sv-SE" sz="2200"/>
              <a:t>Så förflyttar vi oss dit</a:t>
            </a:r>
          </a:p>
          <a:p>
            <a:pPr lvl="0"/>
            <a:r>
              <a:rPr lang="sv-SE" altLang="sv-SE" sz="2200"/>
              <a:t>Insatsområden och målsättningar</a:t>
            </a:r>
          </a:p>
          <a:p>
            <a:pPr lvl="0"/>
            <a:r>
              <a:rPr lang="sv-SE" altLang="sv-SE" sz="2200"/>
              <a:t>Kontaktuppgifter</a:t>
            </a:r>
          </a:p>
          <a:p>
            <a:pPr marL="0" lvl="0" indent="0">
              <a:buNone/>
            </a:pPr>
            <a:endParaRPr lang="sv-SE" altLang="sv-SE" sz="2000"/>
          </a:p>
          <a:p>
            <a:pPr lvl="0"/>
            <a:endParaRPr lang="sv-SE" altLang="sv-SE" sz="2000"/>
          </a:p>
        </p:txBody>
      </p:sp>
      <p:sp>
        <p:nvSpPr>
          <p:cNvPr id="3" name="Rubrik 2"/>
          <p:cNvSpPr>
            <a:spLocks noGrp="1"/>
          </p:cNvSpPr>
          <p:nvPr>
            <p:ph type="title"/>
          </p:nvPr>
        </p:nvSpPr>
        <p:spPr>
          <a:xfrm>
            <a:off x="838200" y="319405"/>
            <a:ext cx="10515600" cy="1325563"/>
          </a:xfrm>
        </p:spPr>
        <p:txBody>
          <a:bodyPr/>
          <a:lstStyle/>
          <a:p>
            <a:r>
              <a:rPr lang="sv-SE"/>
              <a:t>Innehåll</a:t>
            </a:r>
          </a:p>
        </p:txBody>
      </p:sp>
      <p:cxnSp>
        <p:nvCxnSpPr>
          <p:cNvPr id="14" name="Rak 13">
            <a:extLst>
              <a:ext uri="{FF2B5EF4-FFF2-40B4-BE49-F238E27FC236}">
                <a16:creationId xmlns:a16="http://schemas.microsoft.com/office/drawing/2014/main" id="{35710515-765A-7047-85E7-D725C1F90E32}"/>
              </a:ext>
            </a:extLst>
          </p:cNvPr>
          <p:cNvCxnSpPr/>
          <p:nvPr/>
        </p:nvCxnSpPr>
        <p:spPr bwMode="auto">
          <a:xfrm>
            <a:off x="1554295" y="1652530"/>
            <a:ext cx="0" cy="0"/>
          </a:xfrm>
          <a:prstGeom prst="line">
            <a:avLst/>
          </a:prstGeom>
          <a:solidFill>
            <a:schemeClr val="accent1"/>
          </a:solidFill>
          <a:ln w="635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Rak 20">
            <a:extLst>
              <a:ext uri="{FF2B5EF4-FFF2-40B4-BE49-F238E27FC236}">
                <a16:creationId xmlns:a16="http://schemas.microsoft.com/office/drawing/2014/main" id="{717A15D2-1C32-1741-A7DF-B64D9780C9A0}"/>
              </a:ext>
            </a:extLst>
          </p:cNvPr>
          <p:cNvCxnSpPr/>
          <p:nvPr/>
        </p:nvCxnSpPr>
        <p:spPr bwMode="auto">
          <a:xfrm>
            <a:off x="959384" y="1765453"/>
            <a:ext cx="0" cy="2758922"/>
          </a:xfrm>
          <a:prstGeom prst="line">
            <a:avLst/>
          </a:prstGeom>
          <a:solidFill>
            <a:schemeClr val="accent1"/>
          </a:solidFill>
          <a:ln w="444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6407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42357-FFC4-4AE2-81A4-04E73A04F642}"/>
              </a:ext>
            </a:extLst>
          </p:cNvPr>
          <p:cNvSpPr>
            <a:spLocks noGrp="1"/>
          </p:cNvSpPr>
          <p:nvPr>
            <p:ph type="ctrTitle"/>
          </p:nvPr>
        </p:nvSpPr>
        <p:spPr>
          <a:xfrm>
            <a:off x="1524000" y="1495557"/>
            <a:ext cx="9144000" cy="2024636"/>
          </a:xfrm>
        </p:spPr>
        <p:txBody>
          <a:bodyPr lIns="91440" tIns="45720" rIns="91440" bIns="45720" anchor="b">
            <a:normAutofit/>
          </a:bodyPr>
          <a:lstStyle/>
          <a:p>
            <a:r>
              <a:rPr lang="sv-SE"/>
              <a:t>Vad är framtidens hälsosystem?</a:t>
            </a:r>
          </a:p>
        </p:txBody>
      </p:sp>
      <p:sp>
        <p:nvSpPr>
          <p:cNvPr id="4" name="Rubrik 1">
            <a:extLst>
              <a:ext uri="{FF2B5EF4-FFF2-40B4-BE49-F238E27FC236}">
                <a16:creationId xmlns:a16="http://schemas.microsoft.com/office/drawing/2014/main" id="{0244DAE1-91E0-8040-A215-0AA45B21DF0B}"/>
              </a:ext>
            </a:extLst>
          </p:cNvPr>
          <p:cNvSpPr txBox="1">
            <a:spLocks/>
          </p:cNvSpPr>
          <p:nvPr/>
        </p:nvSpPr>
        <p:spPr>
          <a:xfrm>
            <a:off x="1524000" y="3790509"/>
            <a:ext cx="9144000" cy="1655762"/>
          </a:xfrm>
          <a:prstGeom prst="rect">
            <a:avLst/>
          </a:prstGeom>
        </p:spPr>
        <p:txBody>
          <a:bodyPr vert="horz" lIns="91440" tIns="45720" rIns="91440" bIns="45720" rtlCol="0">
            <a:normAutofit/>
          </a:bodyPr>
          <a:lstStyle>
            <a:lvl1pPr algn="ctr"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defTabSz="914377">
              <a:lnSpc>
                <a:spcPct val="90000"/>
              </a:lnSpc>
              <a:spcBef>
                <a:spcPts val="1000"/>
              </a:spcBef>
              <a:buClr>
                <a:schemeClr val="accent1"/>
              </a:buClr>
            </a:pPr>
            <a:r>
              <a:rPr lang="sv-SE" sz="2800" kern="1200">
                <a:solidFill>
                  <a:srgbClr val="3D9378"/>
                </a:solidFill>
                <a:latin typeface="+mn-lt"/>
                <a:ea typeface="+mn-ea"/>
                <a:cs typeface="+mn-cs"/>
              </a:rPr>
              <a:t>(Och varför är det nödvändigt?)</a:t>
            </a:r>
          </a:p>
        </p:txBody>
      </p:sp>
    </p:spTree>
    <p:extLst>
      <p:ext uri="{BB962C8B-B14F-4D97-AF65-F5344CB8AC3E}">
        <p14:creationId xmlns:p14="http://schemas.microsoft.com/office/powerpoint/2010/main" val="27326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person, utomhus&#10;&#10;Automatiskt genererad beskrivning">
            <a:extLst>
              <a:ext uri="{FF2B5EF4-FFF2-40B4-BE49-F238E27FC236}">
                <a16:creationId xmlns:a16="http://schemas.microsoft.com/office/drawing/2014/main" id="{4AC77321-7B90-495F-8767-8FEC7798F9E2}"/>
              </a:ext>
            </a:extLst>
          </p:cNvPr>
          <p:cNvPicPr>
            <a:picLocks noChangeAspect="1"/>
          </p:cNvPicPr>
          <p:nvPr/>
        </p:nvPicPr>
        <p:blipFill rotWithShape="1">
          <a:blip r:embed="rId6">
            <a:extLst>
              <a:ext uri="{28A0092B-C50C-407E-A947-70E740481C1C}">
                <a14:useLocalDpi xmlns:a14="http://schemas.microsoft.com/office/drawing/2010/main" val="0"/>
              </a:ext>
            </a:extLst>
          </a:blip>
          <a:srcRect r="23296"/>
          <a:stretch/>
        </p:blipFill>
        <p:spPr>
          <a:xfrm>
            <a:off x="4726887" y="14662"/>
            <a:ext cx="7486049" cy="6504158"/>
          </a:xfrm>
          <a:prstGeom prst="rect">
            <a:avLst/>
          </a:prstGeom>
        </p:spPr>
      </p:pic>
      <p:pic>
        <p:nvPicPr>
          <p:cNvPr id="11" name="Bildobjekt 5">
            <a:extLst>
              <a:ext uri="{FF2B5EF4-FFF2-40B4-BE49-F238E27FC236}">
                <a16:creationId xmlns:a16="http://schemas.microsoft.com/office/drawing/2014/main" id="{4D4735E4-128B-4F39-B962-061E17D4C7F8}"/>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l="2496" t="2553"/>
          <a:stretch>
            <a:fillRect/>
          </a:stretch>
        </p:blipFill>
        <p:spPr bwMode="auto">
          <a:xfrm>
            <a:off x="-4464" y="1102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a:extLst>
              <a:ext uri="{FF2B5EF4-FFF2-40B4-BE49-F238E27FC236}">
                <a16:creationId xmlns:a16="http://schemas.microsoft.com/office/drawing/2014/main" id="{EA91995F-75F5-4FFF-AC97-94770B47E4E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3" name="think-cell Slide" r:id="rId8" imgW="347" imgH="348" progId="TCLayout.ActiveDocument.1">
                  <p:embed/>
                </p:oleObj>
              </mc:Choice>
              <mc:Fallback>
                <p:oleObj name="think-cell Slide" r:id="rId8" imgW="347" imgH="348" progId="TCLayout.ActiveDocument.1">
                  <p:embed/>
                  <p:pic>
                    <p:nvPicPr>
                      <p:cNvPr id="5" name="Object 4" hidden="1">
                        <a:extLst>
                          <a:ext uri="{FF2B5EF4-FFF2-40B4-BE49-F238E27FC236}">
                            <a16:creationId xmlns:a16="http://schemas.microsoft.com/office/drawing/2014/main" id="{EA91995F-75F5-4FFF-AC97-94770B47E4E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6333A87E-E802-4764-ADE2-382E1428696E}"/>
              </a:ext>
            </a:extLst>
          </p:cNvPr>
          <p:cNvSpPr/>
          <p:nvPr/>
        </p:nvSpPr>
        <p:spPr>
          <a:xfrm>
            <a:off x="0" y="0"/>
            <a:ext cx="6995711" cy="6631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4" name="Rectangle 3" hidden="1">
            <a:extLst>
              <a:ext uri="{FF2B5EF4-FFF2-40B4-BE49-F238E27FC236}">
                <a16:creationId xmlns:a16="http://schemas.microsoft.com/office/drawing/2014/main" id="{8E041054-EDDE-4E0D-BEDF-36B9A2CF78A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ヒラギノ角ゴ Pro W3"/>
              <a:cs typeface="Segoe UI Semibold" panose="020B0702040204020203" pitchFamily="34" charset="0"/>
              <a:sym typeface="Segoe UI Semibold" panose="020B0702040204020203" pitchFamily="34" charset="0"/>
            </a:endParaRPr>
          </a:p>
        </p:txBody>
      </p:sp>
      <p:sp>
        <p:nvSpPr>
          <p:cNvPr id="2" name="Platshållare för innehåll 1">
            <a:extLst>
              <a:ext uri="{FF2B5EF4-FFF2-40B4-BE49-F238E27FC236}">
                <a16:creationId xmlns:a16="http://schemas.microsoft.com/office/drawing/2014/main" id="{A88338FC-F798-044B-B2AC-C39BE3A28346}"/>
              </a:ext>
            </a:extLst>
          </p:cNvPr>
          <p:cNvSpPr>
            <a:spLocks noGrp="1"/>
          </p:cNvSpPr>
          <p:nvPr>
            <p:ph idx="1"/>
          </p:nvPr>
        </p:nvSpPr>
        <p:spPr>
          <a:xfrm>
            <a:off x="838200" y="2090056"/>
            <a:ext cx="5672770" cy="4057355"/>
          </a:xfrm>
        </p:spPr>
        <p:txBody>
          <a:bodyPr vert="horz" lIns="91440" tIns="45720" rIns="91440" bIns="45720" rtlCol="0" anchor="t">
            <a:normAutofit/>
          </a:bodyPr>
          <a:lstStyle/>
          <a:p>
            <a:pPr marL="0" indent="0">
              <a:buNone/>
            </a:pPr>
            <a:r>
              <a:rPr lang="sv-SE"/>
              <a:t>Omställningen till framtidens hälsosystem påverkar hur alla som omfattas av hälsosystemet tänker, arbetar och förhåller sig till hälsa, vård och omsorg.</a:t>
            </a:r>
            <a:br>
              <a:rPr lang="sv-SE"/>
            </a:br>
            <a:br>
              <a:rPr lang="sv-SE"/>
            </a:br>
            <a:r>
              <a:rPr lang="sv-SE">
                <a:effectLst/>
                <a:latin typeface="Arial"/>
                <a:ea typeface="Times New Roman" panose="02020603050405020304" pitchFamily="18" charset="0"/>
              </a:rPr>
              <a:t>Vi behöver </a:t>
            </a:r>
            <a:r>
              <a:rPr lang="sv-SE">
                <a:latin typeface="Arial"/>
                <a:ea typeface="Times New Roman" panose="02020603050405020304" pitchFamily="18" charset="0"/>
              </a:rPr>
              <a:t>bidra till</a:t>
            </a:r>
            <a:r>
              <a:rPr lang="sv-SE">
                <a:effectLst/>
                <a:latin typeface="Arial"/>
                <a:ea typeface="Times New Roman" panose="02020603050405020304" pitchFamily="18" charset="0"/>
              </a:rPr>
              <a:t> bättre hälsa för fler och ta vården närmare </a:t>
            </a:r>
            <a:r>
              <a:rPr lang="sv-SE">
                <a:latin typeface="Arial"/>
                <a:ea typeface="Times New Roman" panose="02020603050405020304" pitchFamily="18" charset="0"/>
              </a:rPr>
              <a:t>invånarna</a:t>
            </a:r>
            <a:r>
              <a:rPr lang="sv-SE">
                <a:effectLst/>
                <a:latin typeface="Arial"/>
                <a:ea typeface="Times New Roman" panose="02020603050405020304" pitchFamily="18" charset="0"/>
              </a:rPr>
              <a:t>. På olika sätt</a:t>
            </a:r>
            <a:r>
              <a:rPr lang="sv-SE">
                <a:latin typeface="Arial"/>
                <a:ea typeface="Times New Roman" panose="02020603050405020304" pitchFamily="18" charset="0"/>
              </a:rPr>
              <a:t>  går vi från att se patienten som mottagare av hälso- och sjukvård till personen som medskapare av sin egen hälsa.</a:t>
            </a:r>
            <a:endParaRPr lang="en-GB" sz="2000">
              <a:latin typeface="Arial"/>
            </a:endParaRPr>
          </a:p>
        </p:txBody>
      </p:sp>
      <p:sp>
        <p:nvSpPr>
          <p:cNvPr id="6" name="Title 5">
            <a:extLst>
              <a:ext uri="{FF2B5EF4-FFF2-40B4-BE49-F238E27FC236}">
                <a16:creationId xmlns:a16="http://schemas.microsoft.com/office/drawing/2014/main" id="{BE65D5E0-7767-4A42-8192-62A32981600C}"/>
              </a:ext>
            </a:extLst>
          </p:cNvPr>
          <p:cNvSpPr>
            <a:spLocks noGrp="1"/>
          </p:cNvSpPr>
          <p:nvPr>
            <p:ph type="title"/>
          </p:nvPr>
        </p:nvSpPr>
        <p:spPr>
          <a:xfrm>
            <a:off x="838200" y="266984"/>
            <a:ext cx="10515600" cy="1325563"/>
          </a:xfrm>
        </p:spPr>
        <p:txBody>
          <a:bodyPr vert="horz" anchor="ctr">
            <a:normAutofit/>
          </a:bodyPr>
          <a:lstStyle/>
          <a:p>
            <a:br>
              <a:rPr lang="en-US">
                <a:solidFill>
                  <a:schemeClr val="accent3"/>
                </a:solidFill>
              </a:rPr>
            </a:br>
            <a:r>
              <a:rPr lang="en-US">
                <a:solidFill>
                  <a:schemeClr val="accent3"/>
                </a:solidFill>
              </a:rPr>
              <a:t>Vi </a:t>
            </a:r>
            <a:r>
              <a:rPr lang="en-US" err="1">
                <a:solidFill>
                  <a:schemeClr val="accent3"/>
                </a:solidFill>
              </a:rPr>
              <a:t>skiftar</a:t>
            </a:r>
            <a:r>
              <a:rPr lang="en-US">
                <a:solidFill>
                  <a:schemeClr val="accent3"/>
                </a:solidFill>
              </a:rPr>
              <a:t> </a:t>
            </a:r>
            <a:r>
              <a:rPr lang="en-US" err="1">
                <a:solidFill>
                  <a:schemeClr val="accent3"/>
                </a:solidFill>
              </a:rPr>
              <a:t>perspektiv</a:t>
            </a:r>
            <a:endParaRPr lang="en-US" sz="3600" err="1">
              <a:solidFill>
                <a:schemeClr val="accent3"/>
              </a:solidFill>
            </a:endParaRPr>
          </a:p>
        </p:txBody>
      </p:sp>
      <p:sp>
        <p:nvSpPr>
          <p:cNvPr id="14" name="Title 1">
            <a:extLst>
              <a:ext uri="{FF2B5EF4-FFF2-40B4-BE49-F238E27FC236}">
                <a16:creationId xmlns:a16="http://schemas.microsoft.com/office/drawing/2014/main" id="{CAFCED7A-6DB7-44BD-92C2-BA045827C881}"/>
              </a:ext>
            </a:extLst>
          </p:cNvPr>
          <p:cNvSpPr txBox="1">
            <a:spLocks/>
          </p:cNvSpPr>
          <p:nvPr/>
        </p:nvSpPr>
        <p:spPr>
          <a:xfrm>
            <a:off x="529851" y="205642"/>
            <a:ext cx="98900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70A8"/>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aa-ET" sz="4000" b="0" i="0" u="none" strike="noStrike" kern="1200" cap="none" spc="0" normalizeH="0" baseline="0" noProof="0">
              <a:ln>
                <a:noFill/>
              </a:ln>
              <a:solidFill>
                <a:srgbClr val="0074B0"/>
              </a:solidFill>
              <a:effectLst/>
              <a:uLnTx/>
              <a:uFillTx/>
              <a:latin typeface="Segoe UI Semibold" panose="020B0702040204020203" pitchFamily="34" charset="0"/>
              <a:ea typeface="ヒラギノ角ゴ Pro W3"/>
              <a:cs typeface="Segoe UI Semibold" panose="020B0702040204020203" pitchFamily="34" charset="0"/>
            </a:endParaRPr>
          </a:p>
        </p:txBody>
      </p:sp>
      <p:cxnSp>
        <p:nvCxnSpPr>
          <p:cNvPr id="9" name="Rak 8">
            <a:extLst>
              <a:ext uri="{FF2B5EF4-FFF2-40B4-BE49-F238E27FC236}">
                <a16:creationId xmlns:a16="http://schemas.microsoft.com/office/drawing/2014/main" id="{F6167CDF-A4A1-634B-B16F-499EE18A3ACC}"/>
              </a:ext>
            </a:extLst>
          </p:cNvPr>
          <p:cNvCxnSpPr/>
          <p:nvPr/>
        </p:nvCxnSpPr>
        <p:spPr bwMode="auto">
          <a:xfrm>
            <a:off x="937350" y="1639071"/>
            <a:ext cx="582977" cy="0"/>
          </a:xfrm>
          <a:prstGeom prst="line">
            <a:avLst/>
          </a:prstGeom>
          <a:solidFill>
            <a:schemeClr val="accent1"/>
          </a:solidFill>
          <a:ln w="444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985960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erPBWkgDSzkOITMeN230M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erPBWkgDSzkOITMeN230M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erPBWkgDSzkOITMeN230M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T_5ivttRHKkPbmuRNqZY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erPBWkgDSzkOITMeN230M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rPBWkgDSzkOITMeN230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rPBWkgDSzkOITMeN230M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gion Skåne">
  <a:themeElements>
    <a:clrScheme name="Region Skåne">
      <a:dk1>
        <a:srgbClr val="000000"/>
      </a:dk1>
      <a:lt1>
        <a:srgbClr val="FFFFFF"/>
      </a:lt1>
      <a:dk2>
        <a:srgbClr val="000000"/>
      </a:dk2>
      <a:lt2>
        <a:srgbClr val="808080"/>
      </a:lt2>
      <a:accent1>
        <a:srgbClr val="5E96A8"/>
      </a:accent1>
      <a:accent2>
        <a:srgbClr val="61B9BD"/>
      </a:accent2>
      <a:accent3>
        <a:srgbClr val="3D9378"/>
      </a:accent3>
      <a:accent4>
        <a:srgbClr val="C4B79F"/>
      </a:accent4>
      <a:accent5>
        <a:srgbClr val="FFFFFF"/>
      </a:accent5>
      <a:accent6>
        <a:srgbClr val="FFFFFF"/>
      </a:accent6>
      <a:hlink>
        <a:srgbClr val="00B0F0"/>
      </a:hlink>
      <a:folHlink>
        <a:srgbClr val="D1FF47"/>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S powerpointmall kom 191010.pptm" id="{F1B70145-B668-4368-9F41-4A4A9620C66A}" vid="{3CC66F24-8697-41FD-8112-D3431638CB9C}"/>
    </a:ext>
  </a:extLst>
</a:theme>
</file>

<file path=ppt/theme/theme2.xml><?xml version="1.0" encoding="utf-8"?>
<a:theme xmlns:a="http://schemas.openxmlformats.org/drawingml/2006/main" name="Master">
  <a:themeElements>
    <a:clrScheme name="Custom 2">
      <a:dk1>
        <a:srgbClr val="000000"/>
      </a:dk1>
      <a:lt1>
        <a:srgbClr val="5E95A7"/>
      </a:lt1>
      <a:dk2>
        <a:srgbClr val="EAEEF2"/>
      </a:dk2>
      <a:lt2>
        <a:srgbClr val="FFFFFF"/>
      </a:lt2>
      <a:accent1>
        <a:srgbClr val="5E95A7"/>
      </a:accent1>
      <a:accent2>
        <a:srgbClr val="61B9BD"/>
      </a:accent2>
      <a:accent3>
        <a:srgbClr val="3D9278"/>
      </a:accent3>
      <a:accent4>
        <a:srgbClr val="C4B69F"/>
      </a:accent4>
      <a:accent5>
        <a:srgbClr val="F4D300"/>
      </a:accent5>
      <a:accent6>
        <a:srgbClr val="EBDBBF"/>
      </a:accent6>
      <a:hlink>
        <a:srgbClr val="61B9BD"/>
      </a:hlink>
      <a:folHlink>
        <a:srgbClr val="5E95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l_RegUtvekling" id="{054B07C0-F549-264F-BF5F-F27AD9EC6B42}" vid="{640D05BC-F153-6243-950D-8996BB5F118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649d846f-5990-441a-b7ea-c87757b39728" ContentTypeId="0x0101000728167CD9C94899925BA69C4AF6743E1122" PreviousValue="false"/>
</file>

<file path=customXml/item5.xml><?xml version="1.0" encoding="utf-8"?>
<ct:contentTypeSchema xmlns:ct="http://schemas.microsoft.com/office/2006/metadata/contentType" xmlns:ma="http://schemas.microsoft.com/office/2006/metadata/properties/metaAttributes" ct:_="" ma:_="" ma:contentTypeName="Informationmaterial" ma:contentTypeID="0x0101000728167CD9C94899925BA69C4AF6743E1122008026F9AFC070934998CB400726493303" ma:contentTypeVersion="42" ma:contentTypeDescription="Informerande" ma:contentTypeScope="" ma:versionID="1440d31cfd2caa0c49b68874fda270db">
  <xsd:schema xmlns:xsd="http://www.w3.org/2001/XMLSchema" xmlns:xs="http://www.w3.org/2001/XMLSchema" xmlns:p="http://schemas.microsoft.com/office/2006/metadata/properties" xmlns:ns1="http://schemas.microsoft.com/sharepoint/v3" xmlns:ns2="08943ba7-0447-4cf0-b908-5d03d029f642" xmlns:ns3="a23a2f6b-7e21-49b1-b33f-300315b17fc7" targetNamespace="http://schemas.microsoft.com/office/2006/metadata/properties" ma:root="true" ma:fieldsID="862e20ff233e1ef6bfd2a8c2d966505a" ns1:_="" ns2:_="" ns3:_="">
    <xsd:import namespace="http://schemas.microsoft.com/sharepoint/v3"/>
    <xsd:import namespace="08943ba7-0447-4cf0-b908-5d03d029f642"/>
    <xsd:import namespace="a23a2f6b-7e21-49b1-b33f-300315b17fc7"/>
    <xsd:element name="properties">
      <xsd:complexType>
        <xsd:sequence>
          <xsd:element name="documentManagement">
            <xsd:complexType>
              <xsd:all>
                <xsd:element ref="ns1:Dokumentforfattare"/>
                <xsd:element ref="ns2:TaxCatchAll" minOccurs="0"/>
                <xsd:element ref="ns2:TaxCatchAllLabel" minOccurs="0"/>
                <xsd:element ref="ns1:Externforfattare" minOccurs="0"/>
                <xsd:element ref="ns1:Gallerfran"/>
                <xsd:element ref="ns1:Gallertillochmed" minOccurs="0"/>
                <xsd:element ref="ns1:Paminnelse" minOccurs="0"/>
                <xsd:element ref="ns1:Publiceringsdatum"/>
                <xsd:element ref="ns1:bafcb4227c9043da9566b5ef78ddcc95" minOccurs="0"/>
                <xsd:element ref="ns1:Aktuellversion" minOccurs="0"/>
                <xsd:element ref="ns1:Valdinnehallstyp" minOccurs="0"/>
                <xsd:element ref="ns1:h2c9d7dd9eeb4da4ac62aed9bea1dce9" minOccurs="0"/>
                <xsd:element ref="ns1:b01f2f3f268b4d69803358402dbab91a" minOccurs="0"/>
                <xsd:element ref="ns1:Gallerforunderavdelningar" minOccurs="0"/>
                <xsd:element ref="ns1:Dokumentgodkannare" minOccurs="0"/>
                <xsd:element ref="ns1:Dokumentslag" minOccurs="0"/>
                <xsd:element ref="ns1:Sakerhetsklass"/>
                <xsd:element ref="ns1:Commen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kumentforfattare" ma:index="8" ma:displayName="Författare" ma:list="UserInfo" ma:internalName="Dokumentforfattare"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Externforfattare" ma:index="11" nillable="true" ma:displayName="Extern författare" ma:internalName="Externforfattare">
      <xsd:simpleType>
        <xsd:restriction base="dms:Text"/>
      </xsd:simpleType>
    </xsd:element>
    <xsd:element name="Gallerfran" ma:index="12" ma:displayName="Gäller från" ma:format="DateOnly" ma:internalName="Gallerfran">
      <xsd:simpleType>
        <xsd:restriction base="dms:DateTime"/>
      </xsd:simpleType>
    </xsd:element>
    <xsd:element name="Gallertillochmed" ma:index="13" nillable="true" ma:displayName="Gäller till och med" ma:format="DateOnly" ma:internalName="Gallertillochmed">
      <xsd:simpleType>
        <xsd:restriction base="dms:DateTime"/>
      </xsd:simpleType>
    </xsd:element>
    <xsd:element name="Paminnelse" ma:index="14" nillable="true" ma:displayName="Påminnelse" ma:internalName="Paminnelse">
      <xsd:simpleType>
        <xsd:restriction base="dms:Boolean"/>
      </xsd:simpleType>
    </xsd:element>
    <xsd:element name="Publiceringsdatum" ma:index="15" ma:displayName="Publiceringsdatum" ma:format="DateOnly" ma:internalName="Publiceringsdatum">
      <xsd:simpleType>
        <xsd:restriction base="dms:DateTime"/>
      </xsd:simpleType>
    </xsd:element>
    <xsd:element name="bafcb4227c9043da9566b5ef78ddcc95" ma:index="16" ma:taxonomy="true" ma:internalName="bafcb4227c9043da9566b5ef78ddcc95" ma:taxonomyFieldName="Dokumentagandeenhet" ma:displayName="Dokumentägande enhet" ma:indexed="true" ma:default="" ma:fieldId="{bafcb422-7c90-43da-9566-b5ef78ddcc95}" ma:sspId="649d846f-5990-441a-b7ea-c87757b39728" ma:termSetId="d6c0c6fc-2c94-474b-a565-70d641e6154c" ma:anchorId="ca822978-0689-4562-8110-f77377f87f93" ma:open="false" ma:isKeyword="false">
      <xsd:complexType>
        <xsd:sequence>
          <xsd:element ref="pc:Terms" minOccurs="0" maxOccurs="1"/>
        </xsd:sequence>
      </xsd:complexType>
    </xsd:element>
    <xsd:element name="Aktuellversion" ma:index="18" nillable="true" ma:displayName="Aktuell version" ma:hidden="true" ma:internalName="Aktuellversion">
      <xsd:simpleType>
        <xsd:restriction base="dms:Text"/>
      </xsd:simpleType>
    </xsd:element>
    <xsd:element name="Valdinnehallstyp" ma:index="19" nillable="true" ma:displayName="Vald innehållstyp" ma:hidden="true" ma:internalName="Valdinnehallstyp">
      <xsd:simpleType>
        <xsd:restriction base="dms:Text"/>
      </xsd:simpleType>
    </xsd:element>
    <xsd:element name="h2c9d7dd9eeb4da4ac62aed9bea1dce9" ma:index="20" ma:taxonomy="true" ma:internalName="h2c9d7dd9eeb4da4ac62aed9bea1dce9" ma:taxonomyFieldName="Taggning" ma:displayName="Ämnesområde" ma:readOnly="false" ma:default="" ma:fieldId="{12c9d7dd-9eeb-4da4-ac62-aed9bea1dce9}" ma:taxonomyMulti="true" ma:sspId="649d846f-5990-441a-b7ea-c87757b39728" ma:termSetId="c51e19ca-d4c2-4121-81f2-291317faa78f" ma:anchorId="00000000-0000-0000-0000-000000000000" ma:open="false" ma:isKeyword="false">
      <xsd:complexType>
        <xsd:sequence>
          <xsd:element ref="pc:Terms" minOccurs="0" maxOccurs="1"/>
        </xsd:sequence>
      </xsd:complexType>
    </xsd:element>
    <xsd:element name="b01f2f3f268b4d69803358402dbab91a" ma:index="22" ma:taxonomy="true" ma:internalName="b01f2f3f268b4d69803358402dbab91a" ma:taxonomyFieldName="Gallerfor" ma:displayName="Gäller för" ma:default="" ma:fieldId="{b01f2f3f-268b-4d69-8033-58402dbab91a}" ma:taxonomyMulti="true" ma:sspId="649d846f-5990-441a-b7ea-c87757b39728" ma:termSetId="d6c0c6fc-2c94-474b-a565-70d641e6154c" ma:anchorId="ca822978-0689-4562-8110-f77377f87f93" ma:open="false" ma:isKeyword="false">
      <xsd:complexType>
        <xsd:sequence>
          <xsd:element ref="pc:Terms" minOccurs="0" maxOccurs="1"/>
        </xsd:sequence>
      </xsd:complexType>
    </xsd:element>
    <xsd:element name="Gallerforunderavdelningar" ma:index="24" nillable="true" ma:displayName="Gäller för underavdelningar" ma:internalName="Gallerforunderavdelningar">
      <xsd:simpleType>
        <xsd:restriction base="dms:Boolean"/>
      </xsd:simpleType>
    </xsd:element>
    <xsd:element name="Dokumentgodkannare" ma:index="25" nillable="true" ma:displayName="Faktaägare" ma:hidden="true" ma:internalName="Dokumentgodkannare" ma:readOnly="false">
      <xsd:simpleType>
        <xsd:restriction base="dms:Text"/>
      </xsd:simpleType>
    </xsd:element>
    <xsd:element name="Dokumentslag" ma:index="26" nillable="true" ma:displayName="Dokumentslag" ma:internalName="Dokumentslag" ma:readOnly="true">
      <xsd:simpleType>
        <xsd:restriction base="dms:Text"/>
      </xsd:simpleType>
    </xsd:element>
    <xsd:element name="Sakerhetsklass" ma:index="27" ma:displayName="Säkerhetsklass" ma:internalName="Sakerhetsklass" ma:readOnly="false">
      <xsd:simpleType>
        <xsd:restriction base="dms:Choice">
          <xsd:enumeration value="Alla internt"/>
          <xsd:enumeration value="Alla"/>
        </xsd:restriction>
      </xsd:simpleType>
    </xsd:element>
    <xsd:element name="Comment" ma:index="28" nillable="true" ma:displayName="Beskrivning" ma:internalName="Commen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943ba7-0447-4cf0-b908-5d03d029f642"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eac40ea-a65a-4cdb-92f3-10a7d5c098a9}" ma:internalName="TaxCatchAll" ma:showField="CatchAllData" ma:web="a23a2f6b-7e21-49b1-b33f-300315b17fc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eac40ea-a65a-4cdb-92f3-10a7d5c098a9}" ma:internalName="TaxCatchAllLabel" ma:readOnly="true" ma:showField="CatchAllDataLabel" ma:web="a23a2f6b-7e21-49b1-b33f-300315b17f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23a2f6b-7e21-49b1-b33f-300315b17fc7" elementFormDefault="qualified">
    <xsd:import namespace="http://schemas.microsoft.com/office/2006/documentManagement/types"/>
    <xsd:import namespace="http://schemas.microsoft.com/office/infopath/2007/PartnerControls"/>
    <xsd:element name="_dlc_DocId" ma:index="29" nillable="true" ma:displayName="Dokument-ID-värde" ma:description="Värdet för dokument-ID som tilldelats till det här objektet." ma:internalName="_dlc_DocId" ma:readOnly="true">
      <xsd:simpleType>
        <xsd:restriction base="dms:Text"/>
      </xsd:simpleType>
    </xsd:element>
    <xsd:element name="_dlc_DocIdUrl" ma:index="30"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Gallertillochmed xmlns="http://schemas.microsoft.com/sharepoint/v3" xsi:nil="true"/>
    <Gallerfran xmlns="http://schemas.microsoft.com/sharepoint/v3">2021-12-21T23:00:00+00:00</Gallerfran>
    <Publiceringsdatum xmlns="http://schemas.microsoft.com/sharepoint/v3">2021-12-21T23:00:00+00:00</Publiceringsdatum>
    <h2c9d7dd9eeb4da4ac62aed9bea1dce9 xmlns="http://schemas.microsoft.com/sharepoint/v3">
      <Terms xmlns="http://schemas.microsoft.com/office/infopath/2007/PartnerControls">
        <TermInfo xmlns="http://schemas.microsoft.com/office/infopath/2007/PartnerControls">
          <TermName xmlns="http://schemas.microsoft.com/office/infopath/2007/PartnerControls">Informationsmaterial</TermName>
          <TermId xmlns="http://schemas.microsoft.com/office/infopath/2007/PartnerControls">6564bb37-7519-47b5-a28d-bbe0dd5c58f7</TermId>
        </TermInfo>
      </Terms>
    </h2c9d7dd9eeb4da4ac62aed9bea1dce9>
    <bafcb4227c9043da9566b5ef78ddcc95 xmlns="http://schemas.microsoft.com/sharepoint/v3">
      <Terms xmlns="http://schemas.microsoft.com/office/infopath/2007/PartnerControls">
        <TermInfo xmlns="http://schemas.microsoft.com/office/infopath/2007/PartnerControls">
          <TermName xmlns="http://schemas.microsoft.com/office/infopath/2007/PartnerControls">Koncernkontoret</TermName>
          <TermId xmlns="http://schemas.microsoft.com/office/infopath/2007/PartnerControls">1ffd971d-31b7-406f-b165-c02788b05021</TermId>
        </TermInfo>
      </Terms>
    </bafcb4227c9043da9566b5ef78ddcc95>
    <b01f2f3f268b4d69803358402dbab91a xmlns="http://schemas.microsoft.com/sharepoint/v3">
      <Terms xmlns="http://schemas.microsoft.com/office/infopath/2007/PartnerControls">
        <TermInfo xmlns="http://schemas.microsoft.com/office/infopath/2007/PartnerControls">
          <TermName xmlns="http://schemas.microsoft.com/office/infopath/2007/PartnerControls">Koncernkontoret HR</TermName>
          <TermId xmlns="http://schemas.microsoft.com/office/infopath/2007/PartnerControls">569b1827-54ee-432b-8121-e7167b5f2bde</TermId>
        </TermInfo>
      </Terms>
    </b01f2f3f268b4d69803358402dbab91a>
    <Sakerhetsklass xmlns="http://schemas.microsoft.com/sharepoint/v3">Alla internt</Sakerhetsklass>
    <Dokumentforfattare xmlns="http://schemas.microsoft.com/sharepoint/v3">
      <UserInfo>
        <DisplayName>Almroth Lars</DisplayName>
        <AccountId>34330</AccountId>
        <AccountType/>
      </UserInfo>
    </Dokumentforfattare>
    <Valdinnehallstyp xmlns="http://schemas.microsoft.com/sharepoint/v3">Informationmaterial</Valdinnehallstyp>
    <Externforfattare xmlns="http://schemas.microsoft.com/sharepoint/v3" xsi:nil="true"/>
    <Gallerforunderavdelningar xmlns="http://schemas.microsoft.com/sharepoint/v3">true</Gallerforunderavdelningar>
    <TaxCatchAll xmlns="08943ba7-0447-4cf0-b908-5d03d029f642">
      <Value>4093</Value>
      <Value>3405</Value>
      <Value>2550</Value>
    </TaxCatchAll>
    <Paminnelse xmlns="http://schemas.microsoft.com/sharepoint/v3">false</Paminnelse>
    <Aktuellversion xmlns="http://schemas.microsoft.com/sharepoint/v3">4</Aktuellversion>
    <Dokumentgodkannare xmlns="http://schemas.microsoft.com/sharepoint/v3" xsi:nil="true"/>
    <Comment xmlns="http://schemas.microsoft.com/sharepoint/v3" xsi:nil="true"/>
    <_dlc_DocId xmlns="a23a2f6b-7e21-49b1-b33f-300315b17fc7">RS03-00000099309</_dlc_DocId>
    <_dlc_DocIdUrl xmlns="a23a2f6b-7e21-49b1-b33f-300315b17fc7">
      <Url>http://forfattarportal.i.skane.se/_layouts/15/DocIdRedir.aspx?ID=RS03-00000099309</Url>
      <Description>RS03-00000099309</Description>
    </_dlc_DocIdUrl>
    <Dokumentslag xmlns="http://schemas.microsoft.com/sharepoint/v3">Informerande</Dokumentslag>
  </documentManagement>
</p:properties>
</file>

<file path=customXml/itemProps1.xml><?xml version="1.0" encoding="utf-8"?>
<ds:datastoreItem xmlns:ds="http://schemas.openxmlformats.org/officeDocument/2006/customXml" ds:itemID="{541DD209-3789-4397-A238-3C88260FD804}">
  <ds:schemaRefs>
    <ds:schemaRef ds:uri="http://schemas.microsoft.com/office/2006/metadata/customXsn"/>
  </ds:schemaRefs>
</ds:datastoreItem>
</file>

<file path=customXml/itemProps2.xml><?xml version="1.0" encoding="utf-8"?>
<ds:datastoreItem xmlns:ds="http://schemas.openxmlformats.org/officeDocument/2006/customXml" ds:itemID="{B8216C18-20C1-49E5-B4F8-22E0787368DE}">
  <ds:schemaRefs>
    <ds:schemaRef ds:uri="http://schemas.microsoft.com/sharepoint/v3/contenttype/forms"/>
  </ds:schemaRefs>
</ds:datastoreItem>
</file>

<file path=customXml/itemProps3.xml><?xml version="1.0" encoding="utf-8"?>
<ds:datastoreItem xmlns:ds="http://schemas.openxmlformats.org/officeDocument/2006/customXml" ds:itemID="{EEC89696-4764-48E5-B1CE-980F9EA2541F}">
  <ds:schemaRefs>
    <ds:schemaRef ds:uri="http://schemas.microsoft.com/sharepoint/events"/>
  </ds:schemaRefs>
</ds:datastoreItem>
</file>

<file path=customXml/itemProps4.xml><?xml version="1.0" encoding="utf-8"?>
<ds:datastoreItem xmlns:ds="http://schemas.openxmlformats.org/officeDocument/2006/customXml" ds:itemID="{FF792156-6E46-4354-AA25-BF6DD5D1B6D0}">
  <ds:schemaRefs>
    <ds:schemaRef ds:uri="Microsoft.SharePoint.Taxonomy.ContentTypeSync"/>
  </ds:schemaRefs>
</ds:datastoreItem>
</file>

<file path=customXml/itemProps5.xml><?xml version="1.0" encoding="utf-8"?>
<ds:datastoreItem xmlns:ds="http://schemas.openxmlformats.org/officeDocument/2006/customXml" ds:itemID="{10623583-4014-4E6E-B138-695ADD90D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943ba7-0447-4cf0-b908-5d03d029f642"/>
    <ds:schemaRef ds:uri="a23a2f6b-7e21-49b1-b33f-300315b17f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1780AD26-2BBA-4F8D-A846-D24DA55A8258}">
  <ds:schemaRefs>
    <ds:schemaRef ds:uri="http://schemas.microsoft.com/office/2006/documentManagement/types"/>
    <ds:schemaRef ds:uri="http://www.w3.org/XML/1998/namespace"/>
    <ds:schemaRef ds:uri="http://schemas.microsoft.com/office/2006/metadata/properties"/>
    <ds:schemaRef ds:uri="08943ba7-0447-4cf0-b908-5d03d029f642"/>
    <ds:schemaRef ds:uri="http://schemas.microsoft.com/office/infopath/2007/PartnerControls"/>
    <ds:schemaRef ds:uri="http://purl.org/dc/elements/1.1/"/>
    <ds:schemaRef ds:uri="http://schemas.openxmlformats.org/package/2006/metadata/core-properties"/>
    <ds:schemaRef ds:uri="http://purl.org/dc/terms/"/>
    <ds:schemaRef ds:uri="a23a2f6b-7e21-49b1-b33f-300315b17fc7"/>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rs-powerpointmall-kom-191010</Template>
  <TotalTime>0</TotalTime>
  <Words>3237</Words>
  <Application>Microsoft Office PowerPoint</Application>
  <PresentationFormat>Bredbild</PresentationFormat>
  <Paragraphs>323</Paragraphs>
  <Slides>41</Slides>
  <Notes>32</Notes>
  <HiddenSlides>2</HiddenSlides>
  <MMClips>0</MMClips>
  <ScaleCrop>false</ScaleCrop>
  <HeadingPairs>
    <vt:vector size="8" baseType="variant">
      <vt:variant>
        <vt:lpstr>Använt teckensnitt</vt:lpstr>
      </vt:variant>
      <vt:variant>
        <vt:i4>6</vt:i4>
      </vt:variant>
      <vt:variant>
        <vt:lpstr>Tema</vt:lpstr>
      </vt:variant>
      <vt:variant>
        <vt:i4>2</vt:i4>
      </vt:variant>
      <vt:variant>
        <vt:lpstr>Serverprogram för OLE-inbäddning</vt:lpstr>
      </vt:variant>
      <vt:variant>
        <vt:i4>1</vt:i4>
      </vt:variant>
      <vt:variant>
        <vt:lpstr>Bildrubriker</vt:lpstr>
      </vt:variant>
      <vt:variant>
        <vt:i4>41</vt:i4>
      </vt:variant>
    </vt:vector>
  </HeadingPairs>
  <TitlesOfParts>
    <vt:vector size="50" baseType="lpstr">
      <vt:lpstr>Arial</vt:lpstr>
      <vt:lpstr>Calibri</vt:lpstr>
      <vt:lpstr>Segoe UI</vt:lpstr>
      <vt:lpstr>Segoe UI Semibold</vt:lpstr>
      <vt:lpstr>Symbol</vt:lpstr>
      <vt:lpstr>Times New Roman</vt:lpstr>
      <vt:lpstr>Region Skåne</vt:lpstr>
      <vt:lpstr>Master</vt:lpstr>
      <vt:lpstr>think-cell Slide</vt:lpstr>
      <vt:lpstr>Framtidens hälsosystem</vt:lpstr>
      <vt:lpstr>  Framtidens Hälsosystem</vt:lpstr>
      <vt:lpstr>Vad är framtidens hälsosystem?</vt:lpstr>
      <vt:lpstr>Varför behövs framtidens hälsosystem?</vt:lpstr>
      <vt:lpstr>Framtidens hälsosystem Insatsområden</vt:lpstr>
      <vt:lpstr>Framtidens hälsosystem  Milstolpar - personcentrerat arbetssätt (2022-2028)</vt:lpstr>
      <vt:lpstr>Innehåll</vt:lpstr>
      <vt:lpstr>Vad är framtidens hälsosystem?</vt:lpstr>
      <vt:lpstr> Vi skiftar perspektiv</vt:lpstr>
      <vt:lpstr>Varför behöver vi vara i rörelse?</vt:lpstr>
      <vt:lpstr>Framtidens hälsosystem är:  En rörelse för bättre  hälsa i Skåne</vt:lpstr>
      <vt:lpstr>En rörelse för bättre hälsa i Skåne </vt:lpstr>
      <vt:lpstr>Vart ska vi?</vt:lpstr>
      <vt:lpstr>Gemensam målbild</vt:lpstr>
      <vt:lpstr>Vad innebär det för invånarna?</vt:lpstr>
      <vt:lpstr>För invånaren innebär framtidens hälsosystem: </vt:lpstr>
      <vt:lpstr>Så förflyttar vi oss dit</vt:lpstr>
      <vt:lpstr> Vi provar oss fram</vt:lpstr>
      <vt:lpstr>Fokusförflyttningar pekar ut vägen</vt:lpstr>
      <vt:lpstr>1. </vt:lpstr>
      <vt:lpstr>2. </vt:lpstr>
      <vt:lpstr>3. </vt:lpstr>
      <vt:lpstr>4. </vt:lpstr>
      <vt:lpstr>5. </vt:lpstr>
      <vt:lpstr>PowerPoint-presentation</vt:lpstr>
      <vt:lpstr>Att leda och styra i en komplex omställning</vt:lpstr>
      <vt:lpstr>Vem gör vad?</vt:lpstr>
      <vt:lpstr>PowerPoint-presentation</vt:lpstr>
      <vt:lpstr>Insatsområden  och målbilder </vt:lpstr>
      <vt:lpstr>Så hänger delarna ihop</vt:lpstr>
      <vt:lpstr>Sju prioriterade insatsområden</vt:lpstr>
      <vt:lpstr>Målbild för personcentrerat arbetssätt</vt:lpstr>
      <vt:lpstr>Målbild för hälsofrämjande och förebyggande insatser</vt:lpstr>
      <vt:lpstr>Målbild för nära vård</vt:lpstr>
      <vt:lpstr>Målbild för nivåstrukturering och profilering</vt:lpstr>
      <vt:lpstr>Målbild för medarbetare</vt:lpstr>
      <vt:lpstr>Målbild för digitalisering</vt:lpstr>
      <vt:lpstr>Målbild för fysisk infrastruktur</vt:lpstr>
      <vt:lpstr>Kontaktuppgifter</vt:lpstr>
      <vt:lpstr>PowerPoint-presentation</vt:lpstr>
      <vt:lpstr>PowerPoint-presentation</vt:lpstr>
    </vt:vector>
  </TitlesOfParts>
  <Company>Grafisk designer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Grundpresentation framtidens hälsosystem-chefer</dc:title>
  <dc:creator>Lars Almroth</dc:creator>
  <cp:lastModifiedBy>Persson Thomas</cp:lastModifiedBy>
  <cp:revision>9</cp:revision>
  <cp:lastPrinted>2022-02-17T08:01:42Z</cp:lastPrinted>
  <dcterms:created xsi:type="dcterms:W3CDTF">2021-03-01T21:34:55Z</dcterms:created>
  <dcterms:modified xsi:type="dcterms:W3CDTF">2022-02-17T08:02:07Z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0x0101000728167CD9C94899925BA69C4AF6743E1122008026F9AFC070934998CB400726493303</vt:lpwstr>
  </property>
  <property fmtid="{D5CDD505-2E9C-101B-9397-08002B2CF9AE}" pid="3" name="_dlc_DocIdItemGuid">
    <vt:lpwstr>d8646261-67d2-4336-9c8e-d88db0805b06</vt:lpwstr>
  </property>
  <property fmtid="{D5CDD505-2E9C-101B-9397-08002B2CF9AE}" pid="4" name="Dokumentagandeenhet">
    <vt:lpwstr>3405;#Koncernkontoret|1ffd971d-31b7-406f-b165-c02788b05021</vt:lpwstr>
  </property>
  <property fmtid="{D5CDD505-2E9C-101B-9397-08002B2CF9AE}" pid="5" name="Taggning">
    <vt:lpwstr>2550;#Informationsmaterial|6564bb37-7519-47b5-a28d-bbe0dd5c58f7</vt:lpwstr>
  </property>
  <property fmtid="{D5CDD505-2E9C-101B-9397-08002B2CF9AE}" pid="6" name="Gallerfor">
    <vt:lpwstr>4093;#Koncernkontoret HR|569b1827-54ee-432b-8121-e7167b5f2bde</vt:lpwstr>
  </property>
  <property fmtid="{D5CDD505-2E9C-101B-9397-08002B2CF9AE}" pid="7" name="f704ae44dfee48309a4736a767fe9886">
    <vt:lpwstr/>
  </property>
  <property fmtid="{D5CDD505-2E9C-101B-9397-08002B2CF9AE}" pid="8" name="Forfattarensenhet">
    <vt:lpwstr/>
  </property>
  <property fmtid="{D5CDD505-2E9C-101B-9397-08002B2CF9AE}" pid="9" name="Order">
    <vt:r8>6105800</vt:r8>
  </property>
  <property fmtid="{D5CDD505-2E9C-101B-9397-08002B2CF9AE}" pid="10" name="xd_Signature">
    <vt:bool>false</vt:bool>
  </property>
  <property fmtid="{D5CDD505-2E9C-101B-9397-08002B2CF9AE}" pid="11" name="xd_ProgID">
    <vt:lpwstr/>
  </property>
  <property fmtid="{D5CDD505-2E9C-101B-9397-08002B2CF9AE}" pid="12" name="SharedWithUsers">
    <vt:lpwstr/>
  </property>
  <property fmtid="{D5CDD505-2E9C-101B-9397-08002B2CF9AE}" pid="13" name="TemplateUrl">
    <vt:lpwstr/>
  </property>
  <property fmtid="{D5CDD505-2E9C-101B-9397-08002B2CF9AE}" pid="14" name="Overgripande">
    <vt:bool>false</vt:bool>
  </property>
</Properties>
</file>