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6" r:id="rId12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64" autoAdjust="0"/>
  </p:normalViewPr>
  <p:slideViewPr>
    <p:cSldViewPr snapToGrid="0" snapToObjects="1">
      <p:cViewPr varScale="1">
        <p:scale>
          <a:sx n="97" d="100"/>
          <a:sy n="97" d="100"/>
        </p:scale>
        <p:origin x="10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549F-222E-4648-961A-52CFE330FD24}" type="datetimeFigureOut">
              <a:rPr lang="sv-SE" smtClean="0"/>
              <a:t>2022-01-25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76004-F8A0-4411-AC8B-F26D1F869D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5736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060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71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47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039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970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040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09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291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794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76004-F8A0-4411-AC8B-F26D1F869D9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80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4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95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28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775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44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164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9">
            <a:extLst>
              <a:ext uri="{FF2B5EF4-FFF2-40B4-BE49-F238E27FC236}">
                <a16:creationId xmlns:a16="http://schemas.microsoft.com/office/drawing/2014/main" id="{A894D385-CDF4-447C-9053-A3F6F73472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8938" y="1947863"/>
            <a:ext cx="7318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v-SE" altLang="sv-SE" sz="15000">
                <a:solidFill>
                  <a:srgbClr val="D0222A"/>
                </a:solidFill>
                <a:latin typeface="Calibri Light" panose="020F0302020204030204" pitchFamily="34" charset="0"/>
              </a:rPr>
              <a:t>”</a:t>
            </a:r>
          </a:p>
        </p:txBody>
      </p:sp>
      <p:sp>
        <p:nvSpPr>
          <p:cNvPr id="5" name="textruta 10">
            <a:extLst>
              <a:ext uri="{FF2B5EF4-FFF2-40B4-BE49-F238E27FC236}">
                <a16:creationId xmlns:a16="http://schemas.microsoft.com/office/drawing/2014/main" id="{1A5C3475-5DDC-446C-A675-44E80014A2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5650" y="3148013"/>
            <a:ext cx="2767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v-SE" altLang="sv-SE">
                <a:latin typeface="Calibri Light" panose="020F0302020204030204" pitchFamily="34" charset="0"/>
              </a:rPr>
              <a:t>Skriv citat/text här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40959" y="254442"/>
            <a:ext cx="6128759" cy="617115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97120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idx="1"/>
          </p:nvPr>
        </p:nvSpPr>
        <p:spPr>
          <a:xfrm>
            <a:off x="351554" y="262393"/>
            <a:ext cx="9849969" cy="590875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17627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1F45A1AA-2E54-4197-BB79-CE1017422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43113" y="1812925"/>
            <a:ext cx="614203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Powerpoint-mall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B24BE382-77C7-4251-842C-98337660A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3316288"/>
            <a:ext cx="8551863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9F16B99-CA83-43CA-9A2B-E033FC872861}"/>
              </a:ext>
            </a:extLst>
          </p:cNvPr>
          <p:cNvSpPr/>
          <p:nvPr userDrawn="1"/>
        </p:nvSpPr>
        <p:spPr>
          <a:xfrm>
            <a:off x="10328275" y="-93663"/>
            <a:ext cx="1863725" cy="701675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29" name="Bildobjekt 7">
            <a:extLst>
              <a:ext uri="{FF2B5EF4-FFF2-40B4-BE49-F238E27FC236}">
                <a16:creationId xmlns:a16="http://schemas.microsoft.com/office/drawing/2014/main" id="{A1FD38DE-A8EC-4AAC-AC2B-BFAC29806F9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526713" y="439738"/>
            <a:ext cx="14668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30" name="Bildobjekt 8">
            <a:extLst>
              <a:ext uri="{FF2B5EF4-FFF2-40B4-BE49-F238E27FC236}">
                <a16:creationId xmlns:a16="http://schemas.microsoft.com/office/drawing/2014/main" id="{16A8F169-620D-419F-99BE-2D1E707D12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810875" y="5343525"/>
            <a:ext cx="9001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04D856-5824-467B-89D1-F94EE3749018}"/>
              </a:ext>
            </a:extLst>
          </p:cNvPr>
          <p:cNvSpPr txBox="1">
            <a:spLocks/>
          </p:cNvSpPr>
          <p:nvPr userDrawn="1"/>
        </p:nvSpPr>
        <p:spPr>
          <a:xfrm>
            <a:off x="177800" y="6354763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b="1" dirty="0">
                <a:sym typeface="Symbol" pitchFamily="2" charset="2"/>
              </a:rPr>
              <a:t></a:t>
            </a:r>
            <a:r>
              <a:rPr lang="sv-SE" sz="1050" dirty="0"/>
              <a:t> </a:t>
            </a:r>
            <a:r>
              <a:rPr lang="sv-S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Vårdsamverkan Skåne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3" r:id="rId7"/>
    <p:sldLayoutId id="2147483732" r:id="rId8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egoe UI" panose="020B0502040204020203" pitchFamily="34" charset="0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Segoe UI" panose="020B0502040204020203" pitchFamily="34" charset="0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>
            <a:extLst>
              <a:ext uri="{FF2B5EF4-FFF2-40B4-BE49-F238E27FC236}">
                <a16:creationId xmlns:a16="http://schemas.microsoft.com/office/drawing/2014/main" id="{1C8DFFFF-4A40-42FE-99FB-1BF42143AF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8132763" cy="2387600"/>
          </a:xfrm>
        </p:spPr>
        <p:txBody>
          <a:bodyPr/>
          <a:lstStyle/>
          <a:p>
            <a:r>
              <a:rPr lang="sv-SE" altLang="sv-SE"/>
              <a:t>Punktmätning fasta vårdkontakter i säbo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112E760-B820-47FD-822A-27E393115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132763" cy="16557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sv-SE" dirty="0"/>
          </a:p>
          <a:p>
            <a:pPr fontAlgn="auto">
              <a:spcAft>
                <a:spcPts val="0"/>
              </a:spcAft>
              <a:defRPr/>
            </a:pPr>
            <a:endParaRPr lang="sv-SE" dirty="0"/>
          </a:p>
          <a:p>
            <a:pPr fontAlgn="auto">
              <a:spcAft>
                <a:spcPts val="0"/>
              </a:spcAft>
              <a:defRPr/>
            </a:pPr>
            <a:r>
              <a:rPr lang="sv-SE" dirty="0"/>
              <a:t>Louise Roberts, Region Skåne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/>
              <a:t>Anna-Lena Fällman, Skånes Kommuner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4642B-765F-44EF-88FE-88057F9D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579878"/>
            <a:ext cx="7744571" cy="292351"/>
          </a:xfrm>
        </p:spPr>
        <p:txBody>
          <a:bodyPr/>
          <a:lstStyle/>
          <a:p>
            <a:r>
              <a:rPr lang="sv-SE" dirty="0"/>
              <a:t>Totala andel per kommun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6940F617-592F-4FA9-ABB1-86B6863C81B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599562"/>
              </p:ext>
            </p:extLst>
          </p:nvPr>
        </p:nvGraphicFramePr>
        <p:xfrm>
          <a:off x="1152525" y="1200150"/>
          <a:ext cx="3697288" cy="5305872"/>
        </p:xfrm>
        <a:graphic>
          <a:graphicData uri="http://schemas.openxmlformats.org/drawingml/2006/table">
            <a:tbl>
              <a:tblPr/>
              <a:tblGrid>
                <a:gridCol w="794048">
                  <a:extLst>
                    <a:ext uri="{9D8B030D-6E8A-4147-A177-3AD203B41FA5}">
                      <a16:colId xmlns:a16="http://schemas.microsoft.com/office/drawing/2014/main" val="2546281525"/>
                    </a:ext>
                  </a:extLst>
                </a:gridCol>
                <a:gridCol w="1464027">
                  <a:extLst>
                    <a:ext uri="{9D8B030D-6E8A-4147-A177-3AD203B41FA5}">
                      <a16:colId xmlns:a16="http://schemas.microsoft.com/office/drawing/2014/main" val="1086793605"/>
                    </a:ext>
                  </a:extLst>
                </a:gridCol>
                <a:gridCol w="1439213">
                  <a:extLst>
                    <a:ext uri="{9D8B030D-6E8A-4147-A177-3AD203B41FA5}">
                      <a16:colId xmlns:a16="http://schemas.microsoft.com/office/drawing/2014/main" val="2991660127"/>
                    </a:ext>
                  </a:extLst>
                </a:gridCol>
              </a:tblGrid>
              <a:tr h="1305168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Totala andel personer på SÄBO med namngiven fast läkarkontakt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Totala andel personer på SÄBO med namngiven fast vårdkontakt inom den kommunala hälso- och sjukvården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05184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Bjuv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19,66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287707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Bromölla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612982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Burlöv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7,76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609946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Båstad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058776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Eslöv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36,18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02773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Helsingborg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89704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Hässleholm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67,34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89,26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66636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Höganäs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437983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Hörby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12453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Höör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15,38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94,87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654804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Klippan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98,78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95,12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644448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Kristianstad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95,35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452230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Kävlinge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91804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Landskrona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8663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Lomma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988836"/>
                  </a:ext>
                </a:extLst>
              </a:tr>
              <a:tr h="217528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Lund</a:t>
                      </a:r>
                    </a:p>
                  </a:txBody>
                  <a:tcPr marL="6204" marR="6204" marT="6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80,80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95,99</a:t>
                      </a:r>
                    </a:p>
                  </a:txBody>
                  <a:tcPr marL="6204" marR="6204" marT="62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560266"/>
                  </a:ext>
                </a:extLst>
              </a:tr>
            </a:tbl>
          </a:graphicData>
        </a:graphic>
      </p:graphicFrame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D86E952D-5F44-424E-9CAB-8C4E5F5FC7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0745602"/>
              </p:ext>
            </p:extLst>
          </p:nvPr>
        </p:nvGraphicFramePr>
        <p:xfrm>
          <a:off x="5836960" y="1200150"/>
          <a:ext cx="3249890" cy="5548522"/>
        </p:xfrm>
        <a:graphic>
          <a:graphicData uri="http://schemas.openxmlformats.org/drawingml/2006/table">
            <a:tbl>
              <a:tblPr/>
              <a:tblGrid>
                <a:gridCol w="1001150">
                  <a:extLst>
                    <a:ext uri="{9D8B030D-6E8A-4147-A177-3AD203B41FA5}">
                      <a16:colId xmlns:a16="http://schemas.microsoft.com/office/drawing/2014/main" val="3132884740"/>
                    </a:ext>
                  </a:extLst>
                </a:gridCol>
                <a:gridCol w="1078163">
                  <a:extLst>
                    <a:ext uri="{9D8B030D-6E8A-4147-A177-3AD203B41FA5}">
                      <a16:colId xmlns:a16="http://schemas.microsoft.com/office/drawing/2014/main" val="3647359156"/>
                    </a:ext>
                  </a:extLst>
                </a:gridCol>
                <a:gridCol w="1170577">
                  <a:extLst>
                    <a:ext uri="{9D8B030D-6E8A-4147-A177-3AD203B41FA5}">
                      <a16:colId xmlns:a16="http://schemas.microsoft.com/office/drawing/2014/main" val="1473691858"/>
                    </a:ext>
                  </a:extLst>
                </a:gridCol>
              </a:tblGrid>
              <a:tr h="1564640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personer på SÄBO med namngiven fast läkarkontakt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Andel personer på SÄBO med namngiven fast vårdkontakt inom den kommunala hälso- och sjukvården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39718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Malmö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9280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Osby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685907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Perstorp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12536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Simrishamn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95,88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99,18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36971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Sjöbo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79,17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96,53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4447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Skurup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932808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Staffanstorp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26834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Svalöv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247693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Svedala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89597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Tomelilla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879499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Trelleborg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005155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Vellinge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79,92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89,54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57443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Ystad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79,33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6033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Åstorp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01530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Ängelholm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97,63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81,04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218288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Örkelljunga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0942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Östra Göinge</a:t>
                      </a:r>
                    </a:p>
                  </a:txBody>
                  <a:tcPr marL="5746" marR="5746" marT="57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5746" marR="5746" marT="57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3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9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0E6AEEF-58ED-4F6D-A694-9F4A5721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938" y="1216960"/>
            <a:ext cx="7744571" cy="4778324"/>
          </a:xfrm>
        </p:spPr>
        <p:txBody>
          <a:bodyPr/>
          <a:lstStyle/>
          <a:p>
            <a:pPr algn="l"/>
            <a:r>
              <a:rPr lang="sv-SE" dirty="0"/>
              <a:t>Stora variationer inom många kommuner</a:t>
            </a:r>
          </a:p>
          <a:p>
            <a:pPr marL="0" indent="0" algn="l">
              <a:buNone/>
            </a:pPr>
            <a:endParaRPr lang="sv-SE" sz="800" dirty="0"/>
          </a:p>
          <a:p>
            <a:pPr algn="l"/>
            <a:r>
              <a:rPr lang="sv-SE" dirty="0"/>
              <a:t>100% för bra för att vara sant ibland?</a:t>
            </a:r>
          </a:p>
          <a:p>
            <a:pPr algn="l"/>
            <a:endParaRPr lang="sv-SE" sz="800" dirty="0"/>
          </a:p>
          <a:p>
            <a:pPr algn="l"/>
            <a:r>
              <a:rPr lang="sv-SE" dirty="0"/>
              <a:t>Några har enbart vårdcentral som fast läkarkontakt</a:t>
            </a:r>
          </a:p>
          <a:p>
            <a:pPr algn="l"/>
            <a:endParaRPr lang="sv-SE" sz="800" dirty="0"/>
          </a:p>
          <a:p>
            <a:pPr algn="l"/>
            <a:r>
              <a:rPr lang="sv-SE" dirty="0"/>
              <a:t>Omsättning av personal i både kommun och region försvårar hanteringen</a:t>
            </a:r>
          </a:p>
          <a:p>
            <a:pPr marL="0" indent="0" algn="l">
              <a:buNone/>
            </a:pPr>
            <a:endParaRPr lang="sv-SE" dirty="0"/>
          </a:p>
          <a:p>
            <a:pPr algn="l"/>
            <a:r>
              <a:rPr lang="sv-SE" dirty="0"/>
              <a:t>Hur ser det ut i ordinärt boende?</a:t>
            </a:r>
          </a:p>
          <a:p>
            <a:pPr algn="l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3274FE6-7D28-4D9C-AEE2-A79698CE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939" y="579879"/>
            <a:ext cx="7744571" cy="684146"/>
          </a:xfrm>
        </p:spPr>
        <p:txBody>
          <a:bodyPr/>
          <a:lstStyle/>
          <a:p>
            <a:r>
              <a:rPr lang="sv-SE" dirty="0"/>
              <a:t>Tankar</a:t>
            </a:r>
          </a:p>
        </p:txBody>
      </p:sp>
    </p:spTree>
    <p:extLst>
      <p:ext uri="{BB962C8B-B14F-4D97-AF65-F5344CB8AC3E}">
        <p14:creationId xmlns:p14="http://schemas.microsoft.com/office/powerpoint/2010/main" val="145409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2">
            <a:extLst>
              <a:ext uri="{FF2B5EF4-FFF2-40B4-BE49-F238E27FC236}">
                <a16:creationId xmlns:a16="http://schemas.microsoft.com/office/drawing/2014/main" id="{122BBD02-3C24-4061-90B9-24520FA2D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2525" y="248771"/>
            <a:ext cx="7745413" cy="732863"/>
          </a:xfrm>
        </p:spPr>
        <p:txBody>
          <a:bodyPr/>
          <a:lstStyle/>
          <a:p>
            <a:r>
              <a:rPr lang="sv-SE" altLang="sv-SE" dirty="0"/>
              <a:t>Bakgrund</a:t>
            </a:r>
          </a:p>
        </p:txBody>
      </p:sp>
      <p:sp>
        <p:nvSpPr>
          <p:cNvPr id="4099" name="Platshållare för innehåll 5">
            <a:extLst>
              <a:ext uri="{FF2B5EF4-FFF2-40B4-BE49-F238E27FC236}">
                <a16:creationId xmlns:a16="http://schemas.microsoft.com/office/drawing/2014/main" id="{C0D37B06-6535-45F5-94E6-5A4457B54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3753" y="1445559"/>
            <a:ext cx="8454185" cy="4550429"/>
          </a:xfrm>
        </p:spPr>
        <p:txBody>
          <a:bodyPr/>
          <a:lstStyle/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överenskommelsen om vidareutveckling av God och nära vård mellan Sveriges kommuner och regioner (SKR) och regeringen betonas behovet av att förbättra kontinuiteten i primärvården och betydelsen av fasta kontakter.</a:t>
            </a:r>
          </a:p>
          <a:p>
            <a:pPr marL="0" indent="0" algn="l">
              <a:buNone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 utgången av 2022 är ett av regeringens och SKR:s gemensamma mål:</a:t>
            </a:r>
          </a:p>
          <a:p>
            <a:pPr marL="0" indent="0" algn="l">
              <a:buNone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Minst 80 procent av personer som bor på särskilt 	  boende ska ha en fast läkarkontakt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2">
            <a:extLst>
              <a:ext uri="{FF2B5EF4-FFF2-40B4-BE49-F238E27FC236}">
                <a16:creationId xmlns:a16="http://schemas.microsoft.com/office/drawing/2014/main" id="{122BBD02-3C24-4061-90B9-24520FA2D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2525" y="248771"/>
            <a:ext cx="7745413" cy="732863"/>
          </a:xfrm>
        </p:spPr>
        <p:txBody>
          <a:bodyPr/>
          <a:lstStyle/>
          <a:p>
            <a:r>
              <a:rPr lang="sv-SE" altLang="sv-SE" dirty="0"/>
              <a:t>Bakgrund</a:t>
            </a:r>
          </a:p>
        </p:txBody>
      </p:sp>
      <p:sp>
        <p:nvSpPr>
          <p:cNvPr id="4099" name="Platshållare för innehåll 5">
            <a:extLst>
              <a:ext uri="{FF2B5EF4-FFF2-40B4-BE49-F238E27FC236}">
                <a16:creationId xmlns:a16="http://schemas.microsoft.com/office/drawing/2014/main" id="{C0D37B06-6535-45F5-94E6-5A4457B54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3753" y="1445559"/>
            <a:ext cx="8454185" cy="4550429"/>
          </a:xfrm>
        </p:spPr>
        <p:txBody>
          <a:bodyPr/>
          <a:lstStyle/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 har genomfört en punktmätning för uppföljning av förekomsten av fasta vårdkontakter. </a:t>
            </a:r>
          </a:p>
          <a:p>
            <a:pPr marL="0" indent="0" algn="l">
              <a:buNone/>
            </a:pPr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Målet är att få en basmätning av i vilken utsträckning personer i SÄBO idag har fasta kontakter. </a:t>
            </a:r>
          </a:p>
          <a:p>
            <a:pPr marL="0" indent="0" algn="l">
              <a:buNone/>
            </a:pPr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Länssamordnare för punktmätningen i Skåne:</a:t>
            </a:r>
          </a:p>
          <a:p>
            <a:pPr marL="0" indent="0" algn="l">
              <a:buNone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Louise och Anna-Lena</a:t>
            </a:r>
            <a:r>
              <a:rPr lang="sv-SE" altLang="sv-SE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7019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DA1EA61-223F-439F-92B1-74924ADCA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70648"/>
            <a:ext cx="8212138" cy="5525342"/>
          </a:xfrm>
        </p:spPr>
        <p:txBody>
          <a:bodyPr rtlCol="0">
            <a:normAutofit fontScale="92500" lnSpcReduction="20000"/>
          </a:bodyPr>
          <a:lstStyle/>
          <a:p>
            <a:pPr marL="0" indent="0" algn="l" fontAlgn="auto">
              <a:spcAft>
                <a:spcPts val="0"/>
              </a:spcAft>
              <a:buNone/>
              <a:defRPr/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är tre uppgifter som efterfrågas från samtliga kommuner i Sverige</a:t>
            </a:r>
          </a:p>
          <a:p>
            <a:pPr marL="0" indent="0" algn="l" fontAlgn="auto">
              <a:spcAft>
                <a:spcPts val="0"/>
              </a:spcAft>
              <a:buNone/>
              <a:defRPr/>
            </a:pPr>
            <a:endParaRPr lang="sv-SE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 personer med biståndsbedömt boende för äldre (SÄBO)</a:t>
            </a:r>
          </a:p>
          <a:p>
            <a:pPr marL="0" indent="0" algn="l" fontAlgn="auto">
              <a:spcAft>
                <a:spcPts val="0"/>
              </a:spcAft>
              <a:buNone/>
              <a:defRPr/>
            </a:pPr>
            <a:endParaRPr lang="sv-SE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 personer som har en namngiven fast läkarkontakt i SÄBO </a:t>
            </a:r>
          </a:p>
          <a:p>
            <a:pPr marL="342900" indent="-342900" algn="l" fontAlgn="auto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endParaRPr lang="sv-SE" sz="13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 personer i SÄBO som har en namngiven fast vårdkontakt inom den kommunala hälso- och sjukvården</a:t>
            </a:r>
          </a:p>
          <a:p>
            <a:pPr marL="0" indent="0" algn="l" fontAlgn="auto">
              <a:spcAft>
                <a:spcPts val="0"/>
              </a:spcAft>
              <a:buNone/>
              <a:defRPr/>
            </a:pPr>
            <a:endParaRPr lang="sv-SE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 fontAlgn="auto">
              <a:spcAft>
                <a:spcPts val="0"/>
              </a:spcAft>
              <a:buNone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Mätningen genomförs u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nder vecka 48 2021 </a:t>
            </a:r>
          </a:p>
          <a:p>
            <a:pPr marL="0" indent="0" algn="l" fontAlgn="auto">
              <a:spcAft>
                <a:spcPts val="0"/>
              </a:spcAft>
              <a:buNone/>
              <a:defRPr/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(29 november-5 december)</a:t>
            </a:r>
          </a:p>
          <a:p>
            <a:pPr fontAlgn="auto">
              <a:spcAft>
                <a:spcPts val="0"/>
              </a:spcAft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innehåll 1">
            <a:extLst>
              <a:ext uri="{FF2B5EF4-FFF2-40B4-BE49-F238E27FC236}">
                <a16:creationId xmlns:a16="http://schemas.microsoft.com/office/drawing/2014/main" id="{08B29546-4D63-44B0-B546-9FA3A7960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2525" y="1385047"/>
            <a:ext cx="7745413" cy="4610941"/>
          </a:xfrm>
        </p:spPr>
        <p:txBody>
          <a:bodyPr/>
          <a:lstStyle/>
          <a:p>
            <a:pPr marL="0" indent="0" algn="l">
              <a:buNone/>
            </a:pPr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 formulär för redovisning av uppgifterna togs fram i enlighet med hur uppgifterna, efter länsvis sammanställning, skulle rapporteras till SKR</a:t>
            </a:r>
          </a:p>
          <a:p>
            <a:pPr marL="0" indent="0" algn="l">
              <a:buNone/>
            </a:pPr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instruktion för hur respondenterna skulle tänka togs fram</a:t>
            </a:r>
          </a:p>
          <a:p>
            <a:pPr algn="l"/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Mottagare i kommunen var kommunens medicinskt ansvariga sjuksköterskor (MAS) </a:t>
            </a:r>
          </a:p>
          <a:p>
            <a:pPr algn="l"/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endParaRPr lang="sv-SE" altLang="sv-SE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7" name="Rubrik 2">
            <a:extLst>
              <a:ext uri="{FF2B5EF4-FFF2-40B4-BE49-F238E27FC236}">
                <a16:creationId xmlns:a16="http://schemas.microsoft.com/office/drawing/2014/main" id="{78A0D957-70A3-4834-9F14-FE1A69B6B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2525" y="579438"/>
            <a:ext cx="7745413" cy="402197"/>
          </a:xfrm>
        </p:spPr>
        <p:txBody>
          <a:bodyPr/>
          <a:lstStyle/>
          <a:p>
            <a:r>
              <a:rPr lang="sv-SE" altLang="sv-SE" dirty="0"/>
              <a:t>Hur gjorde vi i Skåne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DBAD50E-8D80-4111-879A-71296C7E8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265" y="1028700"/>
            <a:ext cx="8760759" cy="5546911"/>
          </a:xfrm>
        </p:spPr>
        <p:txBody>
          <a:bodyPr/>
          <a:lstStyle/>
          <a:p>
            <a:pPr algn="l"/>
            <a:r>
              <a:rPr lang="sv-SE" sz="2600" b="1" dirty="0">
                <a:latin typeface="Arial" panose="020B0604020202020204" pitchFamily="34" charset="0"/>
                <a:cs typeface="Arial" panose="020B0604020202020204" pitchFamily="34" charset="0"/>
              </a:rPr>
              <a:t>Ingick</a:t>
            </a:r>
          </a:p>
          <a:p>
            <a:pPr lvl="1">
              <a:buFontTx/>
              <a:buChar char="-"/>
            </a:pP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Samtliga 33 kommuner</a:t>
            </a:r>
          </a:p>
          <a:p>
            <a:pPr marL="457200" lvl="1" indent="0">
              <a:buNone/>
            </a:pPr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latin typeface="Arial" panose="020B0604020202020204" pitchFamily="34" charset="0"/>
                <a:cs typeface="Arial" panose="020B0604020202020204" pitchFamily="34" charset="0"/>
              </a:rPr>
              <a:t>Endast biståndsbedömda boende ingick</a:t>
            </a:r>
          </a:p>
          <a:p>
            <a:pPr lvl="1">
              <a:buFontTx/>
              <a:buChar char="-"/>
            </a:pPr>
            <a:endParaRPr lang="sv-SE" alt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sv-SE" sz="2600" dirty="0" err="1">
                <a:latin typeface="Arial" panose="020B0604020202020204" pitchFamily="34" charset="0"/>
                <a:cs typeface="Arial" panose="020B0604020202020204" pitchFamily="34" charset="0"/>
              </a:rPr>
              <a:t>Säbo</a:t>
            </a: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 i egen regi och privat drift</a:t>
            </a:r>
          </a:p>
          <a:p>
            <a:pPr lvl="1">
              <a:buFontTx/>
              <a:buChar char="-"/>
            </a:pPr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Antal personer som bor på respektive </a:t>
            </a:r>
            <a:r>
              <a:rPr lang="sv-SE" sz="2600" dirty="0" err="1">
                <a:latin typeface="Arial" panose="020B0604020202020204" pitchFamily="34" charset="0"/>
                <a:cs typeface="Arial" panose="020B0604020202020204" pitchFamily="34" charset="0"/>
              </a:rPr>
              <a:t>säbo</a:t>
            </a: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 (även de som vistas på annan plats vid mättillfället ex sjukhus)</a:t>
            </a:r>
          </a:p>
          <a:p>
            <a:pPr lvl="1">
              <a:buFontTx/>
              <a:buChar char="-"/>
            </a:pPr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Namngiven fast läkarkontakt</a:t>
            </a:r>
          </a:p>
          <a:p>
            <a:pPr lvl="1">
              <a:buFontTx/>
              <a:buChar char="-"/>
            </a:pPr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Namngiven fast vårdkontakt i den kommunala hälso- och sjukvården </a:t>
            </a:r>
            <a:r>
              <a:rPr lang="sv-SE" sz="2600" dirty="0"/>
              <a:t>(</a:t>
            </a:r>
            <a:r>
              <a:rPr lang="sv-SE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namngiven patientansvarig/ omvårdnadsansvarig sjuksköterska eller arbetsterapeut/ fysioterapeut)</a:t>
            </a:r>
          </a:p>
          <a:p>
            <a:pPr lvl="1">
              <a:buFontTx/>
              <a:buChar char="-"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2BC7FA6-C508-4B78-9D84-8FCD56B3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282389"/>
            <a:ext cx="9090211" cy="457200"/>
          </a:xfrm>
        </p:spPr>
        <p:txBody>
          <a:bodyPr/>
          <a:lstStyle/>
          <a:p>
            <a:r>
              <a:rPr lang="sv-SE" dirty="0"/>
              <a:t>Vilka ingick respektive vilka ingick inte</a:t>
            </a:r>
          </a:p>
        </p:txBody>
      </p:sp>
    </p:spTree>
    <p:extLst>
      <p:ext uri="{BB962C8B-B14F-4D97-AF65-F5344CB8AC3E}">
        <p14:creationId xmlns:p14="http://schemas.microsoft.com/office/powerpoint/2010/main" val="171979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CE289B7-0F06-43D7-9101-61DDBA7F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30" y="625288"/>
            <a:ext cx="9466730" cy="5369995"/>
          </a:xfrm>
        </p:spPr>
        <p:txBody>
          <a:bodyPr/>
          <a:lstStyle/>
          <a:p>
            <a:pPr algn="l"/>
            <a:r>
              <a:rPr lang="sv-SE" altLang="sv-SE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Ingick inte</a:t>
            </a:r>
          </a:p>
          <a:p>
            <a:pPr marL="0" indent="0" algn="l">
              <a:buNone/>
            </a:pPr>
            <a:endParaRPr lang="sv-SE" altLang="sv-SE" sz="26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Verksamheter som saknar avtal med kommunen</a:t>
            </a:r>
          </a:p>
          <a:p>
            <a:pPr marL="457200" lvl="1" indent="0">
              <a:buNone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Verksamheter som är gemensamt upphandlat</a:t>
            </a:r>
          </a:p>
          <a:p>
            <a:pPr lvl="1">
              <a:buFontTx/>
              <a:buChar char="-"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Privat-Privata boende</a:t>
            </a:r>
          </a:p>
          <a:p>
            <a:pPr marL="457200" lvl="1" indent="0">
              <a:buNone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Biståndsbedömda korttidsplatser</a:t>
            </a:r>
          </a:p>
          <a:p>
            <a:pPr lvl="1">
              <a:buFontTx/>
              <a:buChar char="-"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Namngiven vårdcentral räcker ej (fast läkarkontakt)</a:t>
            </a:r>
          </a:p>
          <a:p>
            <a:pPr lvl="1">
              <a:buFontTx/>
              <a:buChar char="-"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altLang="sv-SE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Namn given avdelning, team räcker ej (fast vårdkontakt)</a:t>
            </a:r>
          </a:p>
          <a:p>
            <a:pPr lvl="1">
              <a:buFontTx/>
              <a:buChar char="-"/>
            </a:pPr>
            <a:endParaRPr lang="sv-SE" altLang="sv-SE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sv-SE" sz="2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Kontaktperson enligt </a:t>
            </a:r>
            <a:r>
              <a:rPr lang="sv-SE" sz="26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SoL</a:t>
            </a:r>
            <a:r>
              <a:rPr lang="sv-SE" sz="26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-/LSS-lagstiftningen</a:t>
            </a:r>
            <a:endParaRPr lang="sv-SE" altLang="sv-SE" sz="26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35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973D9FE-CA09-4C67-950E-8E0983402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dirty="0"/>
              <a:t>Kommunerna har </a:t>
            </a:r>
            <a:r>
              <a:rPr lang="sv-SE" dirty="0" err="1"/>
              <a:t>rappoterat</a:t>
            </a:r>
            <a:r>
              <a:rPr lang="sv-SE" dirty="0"/>
              <a:t> uppgifter från 249 </a:t>
            </a:r>
            <a:r>
              <a:rPr lang="sv-SE" dirty="0" err="1"/>
              <a:t>säbo</a:t>
            </a:r>
            <a:r>
              <a:rPr lang="sv-SE" dirty="0"/>
              <a:t> (egen regi och privat drift)</a:t>
            </a:r>
          </a:p>
          <a:p>
            <a:pPr algn="l"/>
            <a:r>
              <a:rPr lang="sv-SE" dirty="0"/>
              <a:t>Var av </a:t>
            </a:r>
          </a:p>
          <a:p>
            <a:pPr marL="0" indent="0" algn="l">
              <a:buNone/>
            </a:pPr>
            <a:r>
              <a:rPr lang="sv-SE" dirty="0"/>
              <a:t>	- Egen regi - 207 </a:t>
            </a:r>
            <a:r>
              <a:rPr lang="sv-SE" dirty="0" err="1"/>
              <a:t>st</a:t>
            </a:r>
            <a:endParaRPr lang="sv-SE" dirty="0"/>
          </a:p>
          <a:p>
            <a:pPr marL="0" indent="0" algn="l">
              <a:buNone/>
            </a:pPr>
            <a:r>
              <a:rPr lang="sv-SE" dirty="0"/>
              <a:t>	- Privat drift - 42 </a:t>
            </a:r>
            <a:r>
              <a:rPr lang="sv-SE" dirty="0" err="1"/>
              <a:t>st</a:t>
            </a:r>
            <a:endParaRPr lang="sv-SE" dirty="0"/>
          </a:p>
          <a:p>
            <a:pPr marL="0" indent="0" algn="l">
              <a:buNone/>
            </a:pPr>
            <a:endParaRPr lang="sv-SE" dirty="0"/>
          </a:p>
          <a:p>
            <a:pPr algn="l"/>
            <a:r>
              <a:rPr lang="sv-SE" dirty="0"/>
              <a:t>Där det fanns 8779 personer boende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4D79964-DAB4-413E-98F7-5DB80AD36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</p:spTree>
    <p:extLst>
      <p:ext uri="{BB962C8B-B14F-4D97-AF65-F5344CB8AC3E}">
        <p14:creationId xmlns:p14="http://schemas.microsoft.com/office/powerpoint/2010/main" val="216980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B1EE678-6C86-4111-9B80-7A64C360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dirty="0"/>
              <a:t>Fast läkarkontakt har</a:t>
            </a:r>
          </a:p>
          <a:p>
            <a:pPr marL="0" indent="0" algn="l">
              <a:buNone/>
            </a:pPr>
            <a:r>
              <a:rPr lang="sv-SE" dirty="0"/>
              <a:t>	- 6955 personer motsvarar ca 79%</a:t>
            </a:r>
          </a:p>
          <a:p>
            <a:pPr marL="0" indent="0" algn="l">
              <a:buNone/>
            </a:pPr>
            <a:endParaRPr lang="sv-SE" dirty="0"/>
          </a:p>
          <a:p>
            <a:pPr algn="l"/>
            <a:r>
              <a:rPr lang="sv-SE" dirty="0"/>
              <a:t>Fast namngiven vårdkontakt har</a:t>
            </a:r>
          </a:p>
          <a:p>
            <a:pPr marL="0" indent="0" algn="l">
              <a:buNone/>
            </a:pPr>
            <a:r>
              <a:rPr lang="sv-SE" dirty="0"/>
              <a:t>	- 7871 personer motsvarar ca 90%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4844E9D-306D-424B-BE2B-75BBE2FF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Skåne resultatet visar</a:t>
            </a:r>
          </a:p>
        </p:txBody>
      </p:sp>
    </p:spTree>
    <p:extLst>
      <p:ext uri="{BB962C8B-B14F-4D97-AF65-F5344CB8AC3E}">
        <p14:creationId xmlns:p14="http://schemas.microsoft.com/office/powerpoint/2010/main" val="169592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0726E6E-E4E1-1F4D-B6B5-1E9316D1B4E8}" vid="{7953038E-0958-334F-99ED-AD46ECF084E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för Vårdsamverkan Skåne</Template>
  <TotalTime>0</TotalTime>
  <Words>615</Words>
  <Application>Microsoft Office PowerPoint</Application>
  <PresentationFormat>Bredbild</PresentationFormat>
  <Paragraphs>213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 Semilight</vt:lpstr>
      <vt:lpstr>Symbol</vt:lpstr>
      <vt:lpstr>Office-tema</vt:lpstr>
      <vt:lpstr>Punktmätning fasta vårdkontakter i säbo</vt:lpstr>
      <vt:lpstr>Bakgrund</vt:lpstr>
      <vt:lpstr>Bakgrund</vt:lpstr>
      <vt:lpstr>PowerPoint-presentation</vt:lpstr>
      <vt:lpstr>Hur gjorde vi i Skåne</vt:lpstr>
      <vt:lpstr>Vilka ingick respektive vilka ingick inte</vt:lpstr>
      <vt:lpstr>PowerPoint-presentation</vt:lpstr>
      <vt:lpstr>Resultat</vt:lpstr>
      <vt:lpstr>Skåne resultatet visar</vt:lpstr>
      <vt:lpstr>Totala andel per kommun</vt:lpstr>
      <vt:lpstr>Tankar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Roberts Louise</dc:creator>
  <cp:lastModifiedBy>Roberts Louise</cp:lastModifiedBy>
  <cp:revision>20</cp:revision>
  <dcterms:created xsi:type="dcterms:W3CDTF">2021-02-09T13:29:09Z</dcterms:created>
  <dcterms:modified xsi:type="dcterms:W3CDTF">2022-01-25T15:01:46Z</dcterms:modified>
</cp:coreProperties>
</file>