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5" r:id="rId5"/>
    <p:sldMasterId id="2147483716" r:id="rId6"/>
  </p:sldMasterIdLst>
  <p:notesMasterIdLst>
    <p:notesMasterId r:id="rId18"/>
  </p:notesMasterIdLst>
  <p:sldIdLst>
    <p:sldId id="271" r:id="rId7"/>
    <p:sldId id="340" r:id="rId8"/>
    <p:sldId id="326" r:id="rId9"/>
    <p:sldId id="392" r:id="rId10"/>
    <p:sldId id="394" r:id="rId11"/>
    <p:sldId id="395" r:id="rId12"/>
    <p:sldId id="381" r:id="rId13"/>
    <p:sldId id="382" r:id="rId14"/>
    <p:sldId id="339" r:id="rId15"/>
    <p:sldId id="391" r:id="rId16"/>
    <p:sldId id="396" r:id="rId17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504">
          <p15:clr>
            <a:srgbClr val="A4A3A4"/>
          </p15:clr>
        </p15:guide>
        <p15:guide id="4" pos="756" userDrawn="1">
          <p15:clr>
            <a:srgbClr val="A4A3A4"/>
          </p15:clr>
        </p15:guide>
        <p15:guide id="5" pos="6656">
          <p15:clr>
            <a:srgbClr val="A4A3A4"/>
          </p15:clr>
        </p15:guide>
        <p15:guide id="6" pos="3704" userDrawn="1">
          <p15:clr>
            <a:srgbClr val="A4A3A4"/>
          </p15:clr>
        </p15:guide>
        <p15:guide id="7" pos="33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4B79F"/>
    <a:srgbClr val="2D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76113" autoAdjust="0"/>
  </p:normalViewPr>
  <p:slideViewPr>
    <p:cSldViewPr showGuides="1">
      <p:cViewPr varScale="1">
        <p:scale>
          <a:sx n="51" d="100"/>
          <a:sy n="51" d="100"/>
        </p:scale>
        <p:origin x="1216" y="32"/>
      </p:cViewPr>
      <p:guideLst>
        <p:guide orient="horz" pos="935"/>
        <p:guide orient="horz" pos="1200"/>
        <p:guide orient="horz" pos="3504"/>
        <p:guide pos="756"/>
        <p:guide pos="6656"/>
        <p:guide pos="3704"/>
        <p:guide pos="33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0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69D82DC-5434-4B13-AFDE-361B5E2118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D1AD93E-D021-4F3F-8073-4A550286A7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D1B3C60-9B66-4B3C-BD18-03B9C35884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05CAB4D-95FC-4E1E-9C91-39D38488AF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FC18B5E-4434-42F2-8907-0C97DA06F6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4EEC4E84-ADB6-447F-BDFA-AB701CF26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B1BF5E35-0CD6-4D01-8E8D-A31FF951006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82218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457200" lvl="1" indent="0">
              <a:buFontTx/>
              <a:buNone/>
            </a:pPr>
            <a:r>
              <a:rPr lang="sv-SE" dirty="0"/>
              <a:t>	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6733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3825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8375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Samma klockslag vårdsökande oavsett index/ ESS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0075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F5E35-0CD6-4D01-8E8D-A31FF9510064}" type="slidenum">
              <a:rPr lang="sv-SE" altLang="sv-SE" smtClean="0"/>
              <a:pPr>
                <a:defRPr/>
              </a:pPr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3599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68836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1700808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404592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82848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05011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46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-32452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090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eller platta v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6456040" y="0"/>
            <a:ext cx="573596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4" name="Bildobjekt 5">
            <a:extLst>
              <a:ext uri="{FF2B5EF4-FFF2-40B4-BE49-F238E27FC236}">
                <a16:creationId xmlns:a16="http://schemas.microsoft.com/office/drawing/2014/main" id="{ACBDEC4D-638F-4BC4-BFCE-C3779A42C8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25400" y="-26988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136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6209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730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3795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16809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1081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53998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v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9">
            <a:extLst>
              <a:ext uri="{FF2B5EF4-FFF2-40B4-BE49-F238E27FC236}">
                <a16:creationId xmlns:a16="http://schemas.microsoft.com/office/drawing/2014/main" id="{8A6151B1-F11A-42C1-960F-C83B2E2973C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24146" y="-36589"/>
            <a:ext cx="5328057" cy="65619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4325824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73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eller platta h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F2D5CC-F833-48DB-B6B6-72FBF1F1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476672"/>
            <a:ext cx="5040560" cy="396044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B487910-FAFB-488A-B7D0-1958B204828E}"/>
              </a:ext>
            </a:extLst>
          </p:cNvPr>
          <p:cNvSpPr/>
          <p:nvPr userDrawn="1"/>
        </p:nvSpPr>
        <p:spPr bwMode="auto">
          <a:xfrm>
            <a:off x="0" y="0"/>
            <a:ext cx="6528048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285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2174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3884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1424" y="69269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618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9513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9456" y="4800600"/>
            <a:ext cx="850546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99456" y="476672"/>
            <a:ext cx="9793088" cy="4258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99456" y="5367338"/>
            <a:ext cx="8505461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0825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15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>
            <a:extLst>
              <a:ext uri="{FF2B5EF4-FFF2-40B4-BE49-F238E27FC236}">
                <a16:creationId xmlns:a16="http://schemas.microsoft.com/office/drawing/2014/main" id="{667560BB-C8C3-4371-A5E4-941E614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0" y="6553200"/>
            <a:ext cx="609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9FD1A5A4-4934-4F16-AC14-4F441D0C8C45}" type="slidenum">
              <a:rPr lang="sv-SE" altLang="sv-SE" sz="600" smtClean="0"/>
              <a:pPr algn="r">
                <a:spcBef>
                  <a:spcPct val="50000"/>
                </a:spcBef>
                <a:defRPr/>
              </a:pPr>
              <a:t>‹#›</a:t>
            </a:fld>
            <a:endParaRPr lang="sv-SE" altLang="sv-SE" sz="600"/>
          </a:p>
        </p:txBody>
      </p:sp>
      <p:pic>
        <p:nvPicPr>
          <p:cNvPr id="2051" name="Bildobjekt 5">
            <a:extLst>
              <a:ext uri="{FF2B5EF4-FFF2-40B4-BE49-F238E27FC236}">
                <a16:creationId xmlns:a16="http://schemas.microsoft.com/office/drawing/2014/main" id="{18A0E660-64A9-44F3-AFB4-DE825BA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0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44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8A80FFA-2FCE-4DAC-AACA-311A1485E0C0}"/>
              </a:ext>
            </a:extLst>
          </p:cNvPr>
          <p:cNvSpPr txBox="1">
            <a:spLocks/>
          </p:cNvSpPr>
          <p:nvPr/>
        </p:nvSpPr>
        <p:spPr>
          <a:xfrm>
            <a:off x="407368" y="404664"/>
            <a:ext cx="4320480" cy="17728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r>
              <a:rPr lang="sv-SE" sz="4800" b="0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PAP</a:t>
            </a:r>
          </a:p>
          <a:p>
            <a:r>
              <a:rPr lang="sv-SE" sz="4800" b="0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Prehospital</a:t>
            </a:r>
            <a:br>
              <a:rPr lang="sv-SE" sz="4800" b="0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sv-SE" sz="4800" b="0" kern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Akut Psykiatri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FEB8597-EDA7-47BE-BA99-1154770B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404664"/>
            <a:ext cx="11309060" cy="63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5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CB1CC0-A831-4F6C-9B78-2FFAFEBF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8720"/>
            <a:ext cx="10972800" cy="1143000"/>
          </a:xfrm>
        </p:spPr>
        <p:txBody>
          <a:bodyPr/>
          <a:lstStyle/>
          <a:p>
            <a:r>
              <a:rPr lang="sv-SE" sz="3200" dirty="0"/>
              <a:t>INNAN UPPSTART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72CEB3-1373-4950-A0FB-8157C63BF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Anställning av personal</a:t>
            </a:r>
          </a:p>
          <a:p>
            <a:r>
              <a:rPr lang="sv-SE" dirty="0"/>
              <a:t>Introduktion och utbildning</a:t>
            </a:r>
          </a:p>
          <a:p>
            <a:r>
              <a:rPr lang="sv-SE" dirty="0"/>
              <a:t>Fordon och utrustning</a:t>
            </a:r>
          </a:p>
          <a:p>
            <a:r>
              <a:rPr lang="sv-SE" dirty="0"/>
              <a:t>Informera samverkanspartner</a:t>
            </a:r>
          </a:p>
        </p:txBody>
      </p:sp>
    </p:spTree>
    <p:extLst>
      <p:ext uri="{BB962C8B-B14F-4D97-AF65-F5344CB8AC3E}">
        <p14:creationId xmlns:p14="http://schemas.microsoft.com/office/powerpoint/2010/main" val="334882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818290" y="908720"/>
            <a:ext cx="704806" cy="694612"/>
          </a:xfrm>
        </p:spPr>
        <p:txBody>
          <a:bodyPr/>
          <a:lstStyle/>
          <a:p>
            <a:endParaRPr lang="sv-SE" sz="3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2492896"/>
            <a:ext cx="8534400" cy="2664296"/>
          </a:xfrm>
        </p:spPr>
        <p:txBody>
          <a:bodyPr/>
          <a:lstStyle/>
          <a:p>
            <a:pPr algn="l"/>
            <a:r>
              <a:rPr lang="sv-SE" sz="2000" b="1" dirty="0"/>
              <a:t>P</a:t>
            </a:r>
            <a:r>
              <a:rPr lang="sv-SE" sz="2000" dirty="0"/>
              <a:t>rehospital </a:t>
            </a:r>
            <a:r>
              <a:rPr lang="sv-SE" sz="2000" b="1" dirty="0"/>
              <a:t>A</a:t>
            </a:r>
            <a:r>
              <a:rPr lang="sv-SE" sz="2000" dirty="0"/>
              <a:t>kut </a:t>
            </a:r>
            <a:r>
              <a:rPr lang="sv-SE" sz="2000" b="1" dirty="0"/>
              <a:t>P</a:t>
            </a:r>
            <a:r>
              <a:rPr lang="sv-SE" sz="2000" dirty="0"/>
              <a:t>sykiatri </a:t>
            </a:r>
          </a:p>
          <a:p>
            <a:pPr algn="l"/>
            <a:r>
              <a:rPr lang="sv-SE" sz="2000" dirty="0"/>
              <a:t>–samarbetsprojekt mellan psykiatrin och ambulanssjukvården</a:t>
            </a:r>
          </a:p>
          <a:p>
            <a:pPr algn="l"/>
            <a:endParaRPr lang="sv-SE" sz="2000" dirty="0"/>
          </a:p>
          <a:p>
            <a:pPr algn="l"/>
            <a:r>
              <a:rPr lang="sv-SE" sz="2000" dirty="0"/>
              <a:t>Politiskt initierat projekt. Totalt 3 år projekttid, varav 2 år drift.</a:t>
            </a:r>
          </a:p>
          <a:p>
            <a:pPr algn="l"/>
            <a:endParaRPr lang="sv-SE" sz="2000" dirty="0"/>
          </a:p>
          <a:p>
            <a:pPr algn="l"/>
            <a:r>
              <a:rPr lang="sv-SE" sz="2000" dirty="0"/>
              <a:t>Projekt tilldelat Medicinsk Service – Lars Kristensson, Förvaltningschef.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271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5040560" cy="5112568"/>
          </a:xfrm>
        </p:spPr>
        <p:txBody>
          <a:bodyPr/>
          <a:lstStyle/>
          <a:p>
            <a:r>
              <a:rPr lang="sv-SE" sz="3200" dirty="0"/>
              <a:t>SYFTE och MÅL</a:t>
            </a:r>
            <a:br>
              <a:rPr lang="sv-SE" dirty="0"/>
            </a:br>
            <a:br>
              <a:rPr lang="sv-SE" dirty="0"/>
            </a:br>
            <a:r>
              <a:rPr lang="sv-SE" sz="2000" b="0" dirty="0"/>
              <a:t>-fördjupa den </a:t>
            </a:r>
            <a:r>
              <a:rPr lang="sv-SE" sz="2000" b="0" dirty="0" err="1"/>
              <a:t>prehospitala</a:t>
            </a:r>
            <a:r>
              <a:rPr lang="sv-SE" sz="2000" b="0" dirty="0"/>
              <a:t> kompetensen kring patienter med psykisk ohälsa </a:t>
            </a:r>
            <a:br>
              <a:rPr lang="sv-SE" sz="2000" b="0" dirty="0"/>
            </a:br>
            <a:br>
              <a:rPr lang="sv-SE" sz="2000" b="0" dirty="0"/>
            </a:br>
            <a:r>
              <a:rPr lang="sv-SE" sz="2000" b="0" dirty="0"/>
              <a:t>-förbättra det prehospitala omhändertagandet av patienter med psykisk ohälsa.</a:t>
            </a:r>
            <a:br>
              <a:rPr lang="sv-SE" sz="2000" b="0" dirty="0"/>
            </a:br>
            <a:br>
              <a:rPr lang="sv-SE" sz="2000" b="0" dirty="0"/>
            </a:br>
            <a:r>
              <a:rPr lang="sv-SE" sz="2000" b="0" dirty="0"/>
              <a:t>-</a:t>
            </a:r>
            <a:r>
              <a:rPr lang="sv-SE" sz="2000" b="0" dirty="0">
                <a:latin typeface="+mn-lt"/>
              </a:rPr>
              <a:t>samla underlag för att avgöra om PAP-enheten bidrar med ett bättre </a:t>
            </a:r>
            <a:r>
              <a:rPr lang="sv-SE" sz="2000" b="0" dirty="0" err="1">
                <a:latin typeface="+mn-lt"/>
              </a:rPr>
              <a:t>prehospitalt</a:t>
            </a:r>
            <a:r>
              <a:rPr lang="sv-SE" sz="2000" b="0" dirty="0">
                <a:latin typeface="+mn-lt"/>
              </a:rPr>
              <a:t> omhändertagande av patienter med psykisk ohälsa.</a:t>
            </a:r>
            <a:br>
              <a:rPr lang="sv-SE" sz="2000" b="0" dirty="0">
                <a:latin typeface="+mn-lt"/>
              </a:rPr>
            </a:br>
            <a:r>
              <a:rPr lang="sv-SE" sz="2000" b="0" dirty="0">
                <a:latin typeface="+mn-lt"/>
              </a:rPr>
              <a:t> -införas över hela Skåne?</a:t>
            </a:r>
            <a:br>
              <a:rPr lang="sv-SE" sz="2000" b="0" dirty="0">
                <a:latin typeface="+mn-lt"/>
              </a:rPr>
            </a:br>
            <a:br>
              <a:rPr lang="sv-SE" sz="2000" b="0" dirty="0">
                <a:latin typeface="+mn-lt"/>
              </a:rPr>
            </a:br>
            <a:r>
              <a:rPr lang="sv-SE" sz="2000" b="0" dirty="0">
                <a:latin typeface="+mn-lt"/>
              </a:rPr>
              <a:t>- Drift Oktober 2022</a:t>
            </a:r>
            <a:br>
              <a:rPr lang="sv-SE" sz="2000" b="0" dirty="0">
                <a:latin typeface="+mn-lt"/>
              </a:rPr>
            </a:br>
            <a:br>
              <a:rPr lang="sv-SE" sz="3200" b="0" dirty="0">
                <a:latin typeface="+mn-lt"/>
              </a:rPr>
            </a:br>
            <a:endParaRPr lang="sv-SE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073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DB5F5E5-EA33-445F-9E83-C75560A86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332656"/>
            <a:ext cx="5852667" cy="585266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90C322B-21E8-4488-8F2D-C738E7EC17BE}"/>
              </a:ext>
            </a:extLst>
          </p:cNvPr>
          <p:cNvSpPr txBox="1"/>
          <p:nvPr/>
        </p:nvSpPr>
        <p:spPr>
          <a:xfrm>
            <a:off x="119336" y="2030339"/>
            <a:ext cx="41764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/>
              <a:t>Utformat tillsammans med brukar- och patientförening</a:t>
            </a:r>
            <a:br>
              <a:rPr lang="sv-SE" sz="2000" dirty="0"/>
            </a:br>
            <a:endParaRPr lang="sv-SE" sz="2000" dirty="0"/>
          </a:p>
          <a:p>
            <a:r>
              <a:rPr lang="sv-SE" sz="2000" dirty="0"/>
              <a:t>Delar i stort sett all utrustning med en vanlig ambulans</a:t>
            </a:r>
            <a:br>
              <a:rPr lang="sv-SE" sz="2000" dirty="0"/>
            </a:br>
            <a:endParaRPr lang="sv-SE" sz="2000" dirty="0"/>
          </a:p>
          <a:p>
            <a:r>
              <a:rPr lang="sv-SE" sz="2000" dirty="0"/>
              <a:t>Tillägg:</a:t>
            </a:r>
          </a:p>
          <a:p>
            <a:r>
              <a:rPr lang="sv-SE" sz="2000" dirty="0"/>
              <a:t>Sittplatser istället för bår</a:t>
            </a:r>
          </a:p>
          <a:p>
            <a:r>
              <a:rPr lang="sv-SE" sz="2000" dirty="0"/>
              <a:t>Alkometer</a:t>
            </a:r>
          </a:p>
          <a:p>
            <a:r>
              <a:rPr lang="sv-SE" sz="2000" dirty="0"/>
              <a:t>Läkemedel</a:t>
            </a:r>
          </a:p>
          <a:p>
            <a:r>
              <a:rPr lang="sv-SE" sz="2000" dirty="0"/>
              <a:t>Tillgång till slutenvårdens journalsystem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BA958DC-26EF-41C9-9A60-F80DEE8461D0}"/>
              </a:ext>
            </a:extLst>
          </p:cNvPr>
          <p:cNvSpPr txBox="1"/>
          <p:nvPr/>
        </p:nvSpPr>
        <p:spPr>
          <a:xfrm>
            <a:off x="767408" y="672677"/>
            <a:ext cx="610643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FORDON</a:t>
            </a:r>
          </a:p>
          <a:p>
            <a:r>
              <a:rPr lang="sv-SE" sz="1400" b="1" dirty="0"/>
              <a:t>(Mercedes </a:t>
            </a:r>
            <a:r>
              <a:rPr lang="sv-SE" sz="1400" b="1" dirty="0" err="1"/>
              <a:t>vito</a:t>
            </a:r>
            <a:r>
              <a:rPr lang="sv-SE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267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98FFAA-654C-440E-90FC-74516545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1143000"/>
          </a:xfrm>
        </p:spPr>
        <p:txBody>
          <a:bodyPr/>
          <a:lstStyle/>
          <a:p>
            <a:r>
              <a:rPr lang="sv-SE" sz="3200" dirty="0"/>
              <a:t>PAP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BA111D-1F29-48FA-A167-3FE7E4CA6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specialistsjuksköterska från psykiatrin</a:t>
            </a:r>
          </a:p>
          <a:p>
            <a:r>
              <a:rPr lang="sv-SE" dirty="0"/>
              <a:t>En specialistsjuksköterska från ambulansen</a:t>
            </a:r>
          </a:p>
          <a:p>
            <a:r>
              <a:rPr lang="sv-SE" dirty="0"/>
              <a:t>Varje dag året runt 15.30-01.30. (statistik)</a:t>
            </a:r>
          </a:p>
          <a:p>
            <a:r>
              <a:rPr lang="sv-SE" dirty="0"/>
              <a:t>Verka i de tio kommuner som tillhör vuxenpsykiatrin Helsingborg. </a:t>
            </a:r>
            <a:r>
              <a:rPr lang="sv-SE" sz="1800" dirty="0"/>
              <a:t>(Bjuv, Båstad, Helsingborg, Höganäs, Klippan, Landskrona, Svalöv, Ängelholm, Åstorp, </a:t>
            </a:r>
            <a:r>
              <a:rPr lang="sv-SE" sz="1800" dirty="0" err="1"/>
              <a:t>Örekelljunga</a:t>
            </a:r>
            <a:r>
              <a:rPr lang="sv-SE" sz="1800" dirty="0"/>
              <a:t>).</a:t>
            </a:r>
          </a:p>
          <a:p>
            <a:r>
              <a:rPr lang="sv-SE" dirty="0"/>
              <a:t>Ingen åldersgräns.</a:t>
            </a:r>
          </a:p>
        </p:txBody>
      </p:sp>
    </p:spTree>
    <p:extLst>
      <p:ext uri="{BB962C8B-B14F-4D97-AF65-F5344CB8AC3E}">
        <p14:creationId xmlns:p14="http://schemas.microsoft.com/office/powerpoint/2010/main" val="216951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19AFED-0225-4338-B25E-89D671E9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35" y="908720"/>
            <a:ext cx="10972800" cy="1143000"/>
          </a:xfrm>
        </p:spPr>
        <p:txBody>
          <a:bodyPr/>
          <a:lstStyle/>
          <a:p>
            <a:r>
              <a:rPr lang="sv-SE" sz="3200" dirty="0"/>
              <a:t>MÅLGRUPP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227CBC-541F-4BAE-8261-6B2D64A78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Individer som själva eller genom närstående, vän, kollega eller annan medborgare kontaktar </a:t>
            </a:r>
          </a:p>
          <a:p>
            <a:pPr marL="0" indent="0">
              <a:buNone/>
            </a:pPr>
            <a:r>
              <a:rPr lang="sv-SE" dirty="0"/>
              <a:t>SOS Alarm</a:t>
            </a:r>
          </a:p>
          <a:p>
            <a:pPr marL="0" indent="0">
              <a:buNone/>
            </a:pPr>
            <a:r>
              <a:rPr lang="sv-SE" dirty="0"/>
              <a:t>Skånes larmcentral eller</a:t>
            </a:r>
          </a:p>
          <a:p>
            <a:pPr marL="0" indent="0">
              <a:buNone/>
            </a:pPr>
            <a:r>
              <a:rPr lang="sv-SE" dirty="0"/>
              <a:t>polisens ledningscentral  </a:t>
            </a:r>
          </a:p>
          <a:p>
            <a:pPr marL="0" indent="0">
              <a:buNone/>
            </a:pPr>
            <a:r>
              <a:rPr lang="sv-SE" dirty="0"/>
              <a:t>där </a:t>
            </a:r>
            <a:r>
              <a:rPr lang="sv-SE" dirty="0" err="1"/>
              <a:t>triagering</a:t>
            </a:r>
            <a:r>
              <a:rPr lang="sv-SE" dirty="0"/>
              <a:t> och prioritering påvisar tillstånd som uppfattas utgöras av psykisk ohälsa.</a:t>
            </a:r>
          </a:p>
        </p:txBody>
      </p:sp>
    </p:spTree>
    <p:extLst>
      <p:ext uri="{BB962C8B-B14F-4D97-AF65-F5344CB8AC3E}">
        <p14:creationId xmlns:p14="http://schemas.microsoft.com/office/powerpoint/2010/main" val="323335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32F536F-15D0-4D8C-8865-53A26F986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09" y="0"/>
            <a:ext cx="11871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44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593B6B8-91F5-42A9-B286-C9A5DB6F6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21" y="0"/>
            <a:ext cx="11806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8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sv-SE" sz="3900" kern="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00BFD69-AAAC-4590-A125-09B9C78C6665}"/>
              </a:ext>
            </a:extLst>
          </p:cNvPr>
          <p:cNvSpPr txBox="1"/>
          <p:nvPr/>
        </p:nvSpPr>
        <p:spPr>
          <a:xfrm>
            <a:off x="457199" y="836712"/>
            <a:ext cx="6085243" cy="5684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>
                <a:effectLst/>
                <a:latin typeface="+mj-lt"/>
                <a:ea typeface="Times New Roman" panose="02020603050405020304" pitchFamily="18" charset="0"/>
              </a:rPr>
              <a:t>Lämpliga uppdrag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+mj-lt"/>
                <a:ea typeface="Times New Roman" panose="02020603050405020304" pitchFamily="18" charset="0"/>
              </a:rPr>
              <a:t>Misstanke om allvarlig psykisk sjukdom, akuta psykiatriska bedömningar som kräver omedelbar åtgärd.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+mj-lt"/>
                <a:ea typeface="Times New Roman" panose="02020603050405020304" pitchFamily="18" charset="0"/>
              </a:rPr>
              <a:t>Hot om suicid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+mj-lt"/>
                <a:ea typeface="Times New Roman" panose="02020603050405020304" pitchFamily="18" charset="0"/>
              </a:rPr>
              <a:t>Vårdintyg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000" dirty="0">
                <a:latin typeface="+mj-lt"/>
                <a:ea typeface="Times New Roman" panose="02020603050405020304" pitchFamily="18" charset="0"/>
              </a:rPr>
              <a:t>Konsult till </a:t>
            </a:r>
            <a:r>
              <a:rPr lang="sv-SE" sz="2000" dirty="0" err="1">
                <a:latin typeface="+mj-lt"/>
                <a:ea typeface="Times New Roman" panose="02020603050405020304" pitchFamily="18" charset="0"/>
              </a:rPr>
              <a:t>Amb</a:t>
            </a:r>
            <a:r>
              <a:rPr lang="sv-SE" sz="2000" dirty="0">
                <a:latin typeface="+mj-lt"/>
                <a:ea typeface="Times New Roman" panose="02020603050405020304" pitchFamily="18" charset="0"/>
              </a:rPr>
              <a:t>/Polis</a:t>
            </a:r>
            <a:endParaRPr lang="sv-SE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lvl="0"/>
            <a:endParaRPr lang="sv-SE" sz="20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sv-SE" sz="2000" i="1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sv-SE" b="1" dirty="0">
                <a:effectLst/>
                <a:latin typeface="+mj-lt"/>
                <a:ea typeface="Times New Roman" panose="02020603050405020304" pitchFamily="18" charset="0"/>
              </a:rPr>
              <a:t>Begränsningar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+mj-lt"/>
                <a:ea typeface="Times New Roman" panose="02020603050405020304" pitchFamily="18" charset="0"/>
              </a:rPr>
              <a:t>Uppdrag av uppenbart somatisk karaktär. 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+mj-lt"/>
                <a:ea typeface="Times New Roman" panose="02020603050405020304" pitchFamily="18" charset="0"/>
              </a:rPr>
              <a:t>Överflyttningar/sekundärtransporter (samtliga patientkategorier).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+mj-lt"/>
                <a:ea typeface="Times New Roman" panose="02020603050405020304" pitchFamily="18" charset="0"/>
              </a:rPr>
              <a:t>Bekräftat fullbordat suicid.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v-SE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Ärenden som kräver att patienten transporteras liggande.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sv-SE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50495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7D68B9A-22C8-4FFE-85D2-0B94DD3B7EE0}" vid="{1461D406-1967-4863-B135-7E1F74FC7BFB}"/>
    </a:ext>
  </a:extLst>
</a:theme>
</file>

<file path=ppt/theme/theme2.xml><?xml version="1.0" encoding="utf-8"?>
<a:theme xmlns:a="http://schemas.openxmlformats.org/drawingml/2006/main" name="1_Region Skåne">
  <a:themeElements>
    <a:clrScheme name="Region Skån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E96A8"/>
      </a:accent1>
      <a:accent2>
        <a:srgbClr val="61B9BD"/>
      </a:accent2>
      <a:accent3>
        <a:srgbClr val="3D9378"/>
      </a:accent3>
      <a:accent4>
        <a:srgbClr val="C4B79F"/>
      </a:accent4>
      <a:accent5>
        <a:srgbClr val="FFFFFF"/>
      </a:accent5>
      <a:accent6>
        <a:srgbClr val="FFFFFF"/>
      </a:accent6>
      <a:hlink>
        <a:srgbClr val="00B0F0"/>
      </a:hlink>
      <a:folHlink>
        <a:srgbClr val="D1FF47"/>
      </a:folHlink>
    </a:clrScheme>
    <a:fontScheme name="Tom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powerpointmall kom 191010.pptm" id="{F1B70145-B668-4368-9F41-4A4A9620C66A}" vid="{3CC66F24-8697-41FD-8112-D3431638CB9C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9e0063b-fb5a-4800-95de-57a0f69e4dd4">RSS0002-1433811251-79</_dlc_DocId>
    <_dlc_DocIdUrl xmlns="19e0063b-fb5a-4800-95de-57a0f69e4dd4">
      <Url>http://ambulans.i.skane.se/pap/_layouts/15/DocIdRedir.aspx?ID=RSS0002-1433811251-79</Url>
      <Description>RSS0002-1433811251-79</Description>
    </_dlc_DocIdUrl>
    <_dlc_DocIdPersistId xmlns="19e0063b-fb5a-4800-95de-57a0f69e4dd4">false</_dlc_DocIdPersistId>
    <Typ_x0020_av_x0020_dokument xmlns="59c85e32-485e-4b9f-9b86-e29a468b2e1c">Informationsmaterial</Typ_x0020_av_x0020_dokument>
    <SharedWithUsers xmlns="19e0063b-fb5a-4800-95de-57a0f69e4dd4">
      <UserInfo>
        <DisplayName>Alla</DisplayName>
        <AccountId>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A838F3864F174483BD042C485D65D2" ma:contentTypeVersion="2" ma:contentTypeDescription="Skapa ett nytt dokument." ma:contentTypeScope="" ma:versionID="6e7add5663dbffb6ef57336b8a15d988">
  <xsd:schema xmlns:xsd="http://www.w3.org/2001/XMLSchema" xmlns:xs="http://www.w3.org/2001/XMLSchema" xmlns:p="http://schemas.microsoft.com/office/2006/metadata/properties" xmlns:ns2="19e0063b-fb5a-4800-95de-57a0f69e4dd4" xmlns:ns3="59c85e32-485e-4b9f-9b86-e29a468b2e1c" targetNamespace="http://schemas.microsoft.com/office/2006/metadata/properties" ma:root="true" ma:fieldsID="b79860968e5affea3c9f3dbbad6ede08" ns2:_="" ns3:_="">
    <xsd:import namespace="19e0063b-fb5a-4800-95de-57a0f69e4dd4"/>
    <xsd:import namespace="59c85e32-485e-4b9f-9b86-e29a468b2e1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3:Typ_x0020_av_x0020_dokumen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0063b-fb5a-4800-95de-57a0f69e4dd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85e32-485e-4b9f-9b86-e29a468b2e1c" elementFormDefault="qualified">
    <xsd:import namespace="http://schemas.microsoft.com/office/2006/documentManagement/types"/>
    <xsd:import namespace="http://schemas.microsoft.com/office/infopath/2007/PartnerControls"/>
    <xsd:element name="Typ_x0020_av_x0020_dokument" ma:index="12" ma:displayName="Typ av dokument" ma:default="Kommunikation" ma:format="Dropdown" ma:internalName="Typ_x0020_av_x0020_dokument">
      <xsd:simpleType>
        <xsd:union memberTypes="dms:Text">
          <xsd:simpleType>
            <xsd:restriction base="dms:Choice">
              <xsd:enumeration value="Kommunikation"/>
              <xsd:enumeration value="Bakgrundsinformation"/>
              <xsd:enumeration value="Projektdokumentation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780AD26-2BBA-4F8D-A846-D24DA55A8258}">
  <ds:schemaRefs>
    <ds:schemaRef ds:uri="http://purl.org/dc/elements/1.1/"/>
    <ds:schemaRef ds:uri="http://schemas.microsoft.com/office/2006/metadata/properties"/>
    <ds:schemaRef ds:uri="19e0063b-fb5a-4800-95de-57a0f69e4dd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9c85e32-485e-4b9f-9b86-e29a468b2e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3B373D-DC77-4465-B347-1B4294738B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514D02-AC1A-4482-8F59-402075D4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e0063b-fb5a-4800-95de-57a0f69e4dd4"/>
    <ds:schemaRef ds:uri="59c85e32-485e-4b9f-9b86-e29a468b2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FFCDBDD-B310-4CAA-99A9-FC06F4A0129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 powerpointmall 190903</Template>
  <TotalTime>0</TotalTime>
  <Words>303</Words>
  <Application>Microsoft Office PowerPoint</Application>
  <PresentationFormat>Bredbild</PresentationFormat>
  <Paragraphs>55</Paragraphs>
  <Slides>11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Symbol</vt:lpstr>
      <vt:lpstr>Region Skåne</vt:lpstr>
      <vt:lpstr>1_Region Skåne</vt:lpstr>
      <vt:lpstr>PowerPoint-presentation</vt:lpstr>
      <vt:lpstr>PowerPoint-presentation</vt:lpstr>
      <vt:lpstr>SYFTE och MÅL  -fördjupa den prehospitala kompetensen kring patienter med psykisk ohälsa   -förbättra det prehospitala omhändertagandet av patienter med psykisk ohälsa.  -samla underlag för att avgöra om PAP-enheten bidrar med ett bättre prehospitalt omhändertagande av patienter med psykisk ohälsa.  -införas över hela Skåne?  - Drift Oktober 2022  </vt:lpstr>
      <vt:lpstr>PowerPoint-presentation</vt:lpstr>
      <vt:lpstr>PAP</vt:lpstr>
      <vt:lpstr>MÅLGRUPP</vt:lpstr>
      <vt:lpstr>PowerPoint-presentation</vt:lpstr>
      <vt:lpstr>PowerPoint-presentation</vt:lpstr>
      <vt:lpstr>PowerPoint-presentation</vt:lpstr>
      <vt:lpstr>PowerPoint-presentation</vt:lpstr>
      <vt:lpstr>INNAN UPPSTART</vt:lpstr>
    </vt:vector>
  </TitlesOfParts>
  <Company>Region Skåne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Blomqvist Hans E</dc:creator>
  <cp:lastModifiedBy>Holgersson Linda</cp:lastModifiedBy>
  <cp:revision>151</cp:revision>
  <dcterms:created xsi:type="dcterms:W3CDTF">2019-10-02T11:23:31Z</dcterms:created>
  <dcterms:modified xsi:type="dcterms:W3CDTF">2022-02-07T09:59:27Z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0x0101006BA838F3864F174483BD042C485D65D2</vt:lpwstr>
  </property>
  <property fmtid="{D5CDD505-2E9C-101B-9397-08002B2CF9AE}" pid="3" name="_dlc_DocIdItemGuid">
    <vt:lpwstr>45b8a7f5-5955-4797-8fc0-332acce03822</vt:lpwstr>
  </property>
  <property fmtid="{D5CDD505-2E9C-101B-9397-08002B2CF9AE}" pid="4" name="Dokumentagandeenhet">
    <vt:lpwstr>3319;#Kommunikation|9daa9f5a-0c0d-427a-a8e5-a42deff6fd30</vt:lpwstr>
  </property>
  <property fmtid="{D5CDD505-2E9C-101B-9397-08002B2CF9AE}" pid="5" name="Taggning">
    <vt:lpwstr>2458;#Informationsmaterial|6564bb37-7519-47b5-a28d-bbe0dd5c58f7</vt:lpwstr>
  </property>
  <property fmtid="{D5CDD505-2E9C-101B-9397-08002B2CF9AE}" pid="6" name="Gallerfor">
    <vt:lpwstr>3319;#Kommunikation|9daa9f5a-0c0d-427a-a8e5-a42deff6fd30</vt:lpwstr>
  </property>
  <property fmtid="{D5CDD505-2E9C-101B-9397-08002B2CF9AE}" pid="7" name="f704ae44dfee48309a4736a767fe9886">
    <vt:lpwstr/>
  </property>
  <property fmtid="{D5CDD505-2E9C-101B-9397-08002B2CF9AE}" pid="8" name="Forfattarensenhet">
    <vt:lpwstr/>
  </property>
  <property fmtid="{D5CDD505-2E9C-101B-9397-08002B2CF9AE}" pid="9" name="Order">
    <vt:r8>6105900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SharedWithUsers">
    <vt:lpwstr/>
  </property>
  <property fmtid="{D5CDD505-2E9C-101B-9397-08002B2CF9AE}" pid="13" name="TemplateUrl">
    <vt:lpwstr/>
  </property>
  <property fmtid="{D5CDD505-2E9C-101B-9397-08002B2CF9AE}" pid="14" name="Overgripande">
    <vt:bool>false</vt:bool>
  </property>
</Properties>
</file>