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2" r:id="rId7"/>
    <p:sldMasterId id="2147483691" r:id="rId8"/>
    <p:sldMasterId id="2147483698" r:id="rId9"/>
    <p:sldMasterId id="2147483708" r:id="rId10"/>
  </p:sldMasterIdLst>
  <p:notesMasterIdLst>
    <p:notesMasterId r:id="rId19"/>
  </p:notesMasterIdLst>
  <p:handoutMasterIdLst>
    <p:handoutMasterId r:id="rId20"/>
  </p:handoutMasterIdLst>
  <p:sldIdLst>
    <p:sldId id="302" r:id="rId11"/>
    <p:sldId id="341" r:id="rId12"/>
    <p:sldId id="342" r:id="rId13"/>
    <p:sldId id="343" r:id="rId14"/>
    <p:sldId id="340" r:id="rId15"/>
    <p:sldId id="338" r:id="rId16"/>
    <p:sldId id="339" r:id="rId17"/>
    <p:sldId id="344" r:id="rId18"/>
  </p:sldIdLst>
  <p:sldSz cx="12192000" cy="6858000"/>
  <p:notesSz cx="6669088" cy="9775825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24" userDrawn="1">
          <p15:clr>
            <a:srgbClr val="A4A3A4"/>
          </p15:clr>
        </p15:guide>
        <p15:guide id="2" orient="horz" pos="1200" userDrawn="1">
          <p15:clr>
            <a:srgbClr val="A4A3A4"/>
          </p15:clr>
        </p15:guide>
        <p15:guide id="3" orient="horz" pos="3504" userDrawn="1">
          <p15:clr>
            <a:srgbClr val="A4A3A4"/>
          </p15:clr>
        </p15:guide>
        <p15:guide id="4" pos="576" userDrawn="1">
          <p15:clr>
            <a:srgbClr val="A4A3A4"/>
          </p15:clr>
        </p15:guide>
        <p15:guide id="5" pos="6656" userDrawn="1">
          <p15:clr>
            <a:srgbClr val="A4A3A4"/>
          </p15:clr>
        </p15:guide>
        <p15:guide id="6" pos="3712" userDrawn="1">
          <p15:clr>
            <a:srgbClr val="A4A3A4"/>
          </p15:clr>
        </p15:guide>
        <p15:guide id="7" pos="33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500"/>
    <a:srgbClr val="FF8837"/>
    <a:srgbClr val="F5D300"/>
    <a:srgbClr val="F5FA2E"/>
    <a:srgbClr val="C2002D"/>
    <a:srgbClr val="9D156A"/>
    <a:srgbClr val="AE3177"/>
    <a:srgbClr val="ED0026"/>
    <a:srgbClr val="B331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24" autoAdjust="0"/>
    <p:restoredTop sz="74764" autoAdjust="0"/>
  </p:normalViewPr>
  <p:slideViewPr>
    <p:cSldViewPr>
      <p:cViewPr varScale="1">
        <p:scale>
          <a:sx n="85" d="100"/>
          <a:sy n="85" d="100"/>
        </p:scale>
        <p:origin x="1284" y="108"/>
      </p:cViewPr>
      <p:guideLst>
        <p:guide orient="horz" pos="624"/>
        <p:guide orient="horz" pos="1200"/>
        <p:guide orient="horz" pos="3504"/>
        <p:guide pos="576"/>
        <p:guide pos="6656"/>
        <p:guide pos="3712"/>
        <p:guide pos="33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61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3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90665" cy="490363"/>
          </a:xfrm>
          <a:prstGeom prst="rect">
            <a:avLst/>
          </a:prstGeom>
        </p:spPr>
        <p:txBody>
          <a:bodyPr vert="horz" lIns="90179" tIns="45090" rIns="90179" bIns="4509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776866" y="1"/>
            <a:ext cx="2890665" cy="490363"/>
          </a:xfrm>
          <a:prstGeom prst="rect">
            <a:avLst/>
          </a:prstGeom>
        </p:spPr>
        <p:txBody>
          <a:bodyPr vert="horz" lIns="90179" tIns="45090" rIns="90179" bIns="45090" rtlCol="0"/>
          <a:lstStyle>
            <a:lvl1pPr algn="r">
              <a:defRPr sz="1200"/>
            </a:lvl1pPr>
          </a:lstStyle>
          <a:p>
            <a:fld id="{88E113C0-C742-4EF4-A637-118C6F510D95}" type="datetimeFigureOut">
              <a:rPr lang="sv-SE" smtClean="0"/>
              <a:t>2021-12-20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1" y="9285462"/>
            <a:ext cx="2890665" cy="490363"/>
          </a:xfrm>
          <a:prstGeom prst="rect">
            <a:avLst/>
          </a:prstGeom>
        </p:spPr>
        <p:txBody>
          <a:bodyPr vert="horz" lIns="90179" tIns="45090" rIns="90179" bIns="4509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776866" y="9285462"/>
            <a:ext cx="2890665" cy="490363"/>
          </a:xfrm>
          <a:prstGeom prst="rect">
            <a:avLst/>
          </a:prstGeom>
        </p:spPr>
        <p:txBody>
          <a:bodyPr vert="horz" lIns="90179" tIns="45090" rIns="90179" bIns="45090" rtlCol="0" anchor="b"/>
          <a:lstStyle>
            <a:lvl1pPr algn="r">
              <a:defRPr sz="1200"/>
            </a:lvl1pPr>
          </a:lstStyle>
          <a:p>
            <a:fld id="{62CD0EFC-01B9-4E8D-9550-B649D28178B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362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8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179" tIns="45090" rIns="90179" bIns="4509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151" y="0"/>
            <a:ext cx="2889938" cy="48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179" tIns="45090" rIns="90179" bIns="4509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8" y="733425"/>
            <a:ext cx="6513512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213" y="4643517"/>
            <a:ext cx="4890665" cy="4399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179" tIns="45090" rIns="90179" bIns="450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7035"/>
            <a:ext cx="2889938" cy="48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179" tIns="45090" rIns="90179" bIns="4509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151" y="9287035"/>
            <a:ext cx="2889938" cy="48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179" tIns="45090" rIns="90179" bIns="4509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DE81B6C-57E3-A940-92C3-110294C5356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09443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E81B6C-57E3-A940-92C3-110294C5356B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2239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E81B6C-57E3-A940-92C3-110294C5356B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6345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E81B6C-57E3-A940-92C3-110294C5356B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6436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29344" y="-121557"/>
            <a:ext cx="10363200" cy="1030277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29345" y="908720"/>
            <a:ext cx="4890592" cy="17281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553820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69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eller platta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F2D5CC-F833-48DB-B6B6-72FBF1F1A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476672"/>
            <a:ext cx="5040560" cy="396044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1B487910-FAFB-488A-B7D0-1958B204828E}"/>
              </a:ext>
            </a:extLst>
          </p:cNvPr>
          <p:cNvSpPr/>
          <p:nvPr/>
        </p:nvSpPr>
        <p:spPr bwMode="auto">
          <a:xfrm>
            <a:off x="0" y="0"/>
            <a:ext cx="6528048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3328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6289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65880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1424" y="692696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5078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106367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9456" y="4800600"/>
            <a:ext cx="850546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199456" y="476672"/>
            <a:ext cx="9793088" cy="4258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199456" y="5367338"/>
            <a:ext cx="8505461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41751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1700808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404592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817186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407593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26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775520" y="2996952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12521596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eller platta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F2D5CC-F833-48DB-B6B6-72FBF1F1A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476672"/>
            <a:ext cx="5040560" cy="396044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1B487910-FAFB-488A-B7D0-1958B204828E}"/>
              </a:ext>
            </a:extLst>
          </p:cNvPr>
          <p:cNvSpPr/>
          <p:nvPr/>
        </p:nvSpPr>
        <p:spPr bwMode="auto">
          <a:xfrm>
            <a:off x="0" y="0"/>
            <a:ext cx="6528048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83770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654438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9190265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1424" y="692696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68433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9070143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9456" y="4800600"/>
            <a:ext cx="850546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199456" y="476672"/>
            <a:ext cx="9793088" cy="4258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199456" y="5367338"/>
            <a:ext cx="8505461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619133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5413" y="1052737"/>
            <a:ext cx="10972800" cy="780685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87829" y="1916832"/>
            <a:ext cx="10972800" cy="41044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47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963084" y="1340769"/>
            <a:ext cx="10363200" cy="845741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text 2"/>
          <p:cNvSpPr>
            <a:spLocks noGrp="1"/>
          </p:cNvSpPr>
          <p:nvPr>
            <p:ph type="body" idx="1"/>
          </p:nvPr>
        </p:nvSpPr>
        <p:spPr>
          <a:xfrm>
            <a:off x="996453" y="1997224"/>
            <a:ext cx="10363200" cy="4345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82891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40038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13947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51584" y="4005064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92697"/>
            <a:ext cx="7315200" cy="332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51584" y="4571802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728511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1700808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404592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87683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739637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00055"/>
            <a:ext cx="11941348" cy="7958056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18A0E660-64A9-44F3-AFB4-DE825BA18E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12700" y="-13494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374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ヒラギノ角ゴ Pro W3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18A0E660-64A9-44F3-AFB4-DE825BA18E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12700" y="-13494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ruta 10"/>
          <p:cNvSpPr txBox="1"/>
          <p:nvPr userDrawn="1"/>
        </p:nvSpPr>
        <p:spPr>
          <a:xfrm>
            <a:off x="263352" y="6237312"/>
            <a:ext cx="3264363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v-SE" sz="1100" b="1" dirty="0">
                <a:solidFill>
                  <a:schemeClr val="tx1"/>
                </a:solidFill>
              </a:rPr>
              <a:t>Hässleholms sjukhus</a:t>
            </a:r>
          </a:p>
        </p:txBody>
      </p:sp>
    </p:spTree>
    <p:extLst>
      <p:ext uri="{BB962C8B-B14F-4D97-AF65-F5344CB8AC3E}">
        <p14:creationId xmlns:p14="http://schemas.microsoft.com/office/powerpoint/2010/main" val="166163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ヒラギノ角ゴ Pro W3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11">
            <a:extLst>
              <a:ext uri="{FF2B5EF4-FFF2-40B4-BE49-F238E27FC236}">
                <a16:creationId xmlns:a16="http://schemas.microsoft.com/office/drawing/2014/main" id="{667560BB-C8C3-4371-A5E4-941E61430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7600" y="6553200"/>
            <a:ext cx="6096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9FD1A5A4-4934-4F16-AC14-4F441D0C8C45}" type="slidenum">
              <a:rPr lang="sv-SE" altLang="sv-SE" sz="600" smtClean="0"/>
              <a:pPr algn="r">
                <a:spcBef>
                  <a:spcPct val="50000"/>
                </a:spcBef>
                <a:defRPr/>
              </a:pPr>
              <a:t>‹#›</a:t>
            </a:fld>
            <a:endParaRPr lang="sv-SE" altLang="sv-SE" sz="600"/>
          </a:p>
        </p:txBody>
      </p:sp>
      <p:pic>
        <p:nvPicPr>
          <p:cNvPr id="2051" name="Bildobjekt 5">
            <a:extLst>
              <a:ext uri="{FF2B5EF4-FFF2-40B4-BE49-F238E27FC236}">
                <a16:creationId xmlns:a16="http://schemas.microsoft.com/office/drawing/2014/main" id="{18A0E660-64A9-44F3-AFB4-DE825BA18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12700" y="0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18A0E660-64A9-44F3-AFB4-DE825BA18E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12700" y="-13494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ruta 4"/>
          <p:cNvSpPr txBox="1"/>
          <p:nvPr userDrawn="1"/>
        </p:nvSpPr>
        <p:spPr>
          <a:xfrm>
            <a:off x="263352" y="6237312"/>
            <a:ext cx="3264363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v-SE" sz="1100" b="1" dirty="0">
                <a:solidFill>
                  <a:schemeClr val="tx1"/>
                </a:solidFill>
              </a:rPr>
              <a:t>Hässleholms sjukhus</a:t>
            </a:r>
          </a:p>
        </p:txBody>
      </p:sp>
    </p:spTree>
    <p:extLst>
      <p:ext uri="{BB962C8B-B14F-4D97-AF65-F5344CB8AC3E}">
        <p14:creationId xmlns:p14="http://schemas.microsoft.com/office/powerpoint/2010/main" val="248046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ヒラギノ角ゴ Pro W3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11">
            <a:extLst>
              <a:ext uri="{FF2B5EF4-FFF2-40B4-BE49-F238E27FC236}">
                <a16:creationId xmlns:a16="http://schemas.microsoft.com/office/drawing/2014/main" id="{667560BB-C8C3-4371-A5E4-941E61430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7600" y="6553200"/>
            <a:ext cx="6096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9FD1A5A4-4934-4F16-AC14-4F441D0C8C45}" type="slidenum">
              <a:rPr lang="sv-SE" altLang="sv-SE" sz="600" smtClean="0"/>
              <a:pPr algn="r">
                <a:spcBef>
                  <a:spcPct val="50000"/>
                </a:spcBef>
                <a:defRPr/>
              </a:pPr>
              <a:t>‹#›</a:t>
            </a:fld>
            <a:endParaRPr lang="sv-SE" altLang="sv-SE" sz="600"/>
          </a:p>
        </p:txBody>
      </p:sp>
      <p:pic>
        <p:nvPicPr>
          <p:cNvPr id="2051" name="Bildobjekt 5">
            <a:extLst>
              <a:ext uri="{FF2B5EF4-FFF2-40B4-BE49-F238E27FC236}">
                <a16:creationId xmlns:a16="http://schemas.microsoft.com/office/drawing/2014/main" id="{18A0E660-64A9-44F3-AFB4-DE825BA18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12700" y="0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18A0E660-64A9-44F3-AFB4-DE825BA18E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12700" y="-13494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ruta 4"/>
          <p:cNvSpPr txBox="1"/>
          <p:nvPr userDrawn="1"/>
        </p:nvSpPr>
        <p:spPr>
          <a:xfrm>
            <a:off x="263352" y="6237312"/>
            <a:ext cx="3264363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v-SE" sz="1100" b="1" dirty="0">
                <a:solidFill>
                  <a:schemeClr val="tx1"/>
                </a:solidFill>
              </a:rPr>
              <a:t>Hässleholms sjukhus</a:t>
            </a:r>
          </a:p>
        </p:txBody>
      </p:sp>
    </p:spTree>
    <p:extLst>
      <p:ext uri="{BB962C8B-B14F-4D97-AF65-F5344CB8AC3E}">
        <p14:creationId xmlns:p14="http://schemas.microsoft.com/office/powerpoint/2010/main" val="58372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ヒラギノ角ゴ Pro W3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ardgivare.skane.se/vardriktlinjer/infektioner/ako/covid-19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5">
            <a:extLst>
              <a:ext uri="{FF2B5EF4-FFF2-40B4-BE49-F238E27FC236}">
                <a16:creationId xmlns:a16="http://schemas.microsoft.com/office/drawing/2014/main" id="{FB59C6C3-BE3F-4278-B92E-CF8E0E4B11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-675456"/>
            <a:ext cx="10363200" cy="1583506"/>
          </a:xfrm>
        </p:spPr>
        <p:txBody>
          <a:bodyPr/>
          <a:lstStyle/>
          <a:p>
            <a:r>
              <a:rPr lang="sv-SE" b="0" i="0" dirty="0">
                <a:effectLst/>
                <a:latin typeface="Arial" panose="020B0604020202020204" pitchFamily="34" charset="0"/>
              </a:rPr>
              <a:t>				Post-</a:t>
            </a:r>
            <a:r>
              <a:rPr lang="sv-SE" b="0" i="0" dirty="0" err="1">
                <a:effectLst/>
                <a:latin typeface="Arial" panose="020B0604020202020204" pitchFamily="34" charset="0"/>
              </a:rPr>
              <a:t>covid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8899112-5980-44C0-86E4-1EBD9B729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352" y="908720"/>
            <a:ext cx="5256584" cy="1728192"/>
          </a:xfrm>
        </p:spPr>
        <p:txBody>
          <a:bodyPr/>
          <a:lstStyle/>
          <a:p>
            <a:pPr algn="ctr"/>
            <a:r>
              <a:rPr lang="sv-SE" dirty="0">
                <a:latin typeface="Arial" panose="020B0604020202020204" pitchFamily="34" charset="0"/>
              </a:rPr>
              <a:t>Samordning po</a:t>
            </a:r>
            <a:r>
              <a:rPr lang="sv-SE" b="0" i="0" dirty="0">
                <a:effectLst/>
                <a:latin typeface="Arial" panose="020B0604020202020204" pitchFamily="34" charset="0"/>
              </a:rPr>
              <a:t>st </a:t>
            </a:r>
            <a:r>
              <a:rPr lang="sv-SE" b="0" i="0" dirty="0" err="1">
                <a:effectLst/>
                <a:latin typeface="Arial" panose="020B0604020202020204" pitchFamily="34" charset="0"/>
              </a:rPr>
              <a:t>covid</a:t>
            </a:r>
            <a:r>
              <a:rPr lang="sv-SE" b="0" i="0" dirty="0">
                <a:effectLst/>
                <a:latin typeface="Arial" panose="020B0604020202020204" pitchFamily="34" charset="0"/>
              </a:rPr>
              <a:t> i Skåne nordost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6416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98B73A-DBC3-4800-BF1C-EB1BD4CF6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700" b="0" dirty="0"/>
              <a:t>Vad är rehabilitering?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F8FE845-0FF9-4D6C-B054-E1F3A3CCE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Återvinna och bibehålla bästa möjliga funktionsförmåga</a:t>
            </a:r>
          </a:p>
          <a:p>
            <a:r>
              <a:rPr lang="sv-SE" dirty="0"/>
              <a:t>Uppnå ett optimalt utnyttjande av kvarvarande förmåga</a:t>
            </a:r>
          </a:p>
          <a:p>
            <a:r>
              <a:rPr lang="sv-SE" dirty="0"/>
              <a:t>Klara avförändrad livssituation</a:t>
            </a:r>
          </a:p>
          <a:p>
            <a:r>
              <a:rPr lang="sv-SE" dirty="0"/>
              <a:t>Skapa goda villkor för ett självständigt liv och aktivt deltagande i samhällslivet</a:t>
            </a:r>
          </a:p>
        </p:txBody>
      </p:sp>
    </p:spTree>
    <p:extLst>
      <p:ext uri="{BB962C8B-B14F-4D97-AF65-F5344CB8AC3E}">
        <p14:creationId xmlns:p14="http://schemas.microsoft.com/office/powerpoint/2010/main" val="2967126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F828C3-E8AC-49B1-A24C-85A0ADA2B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3398168" cy="634082"/>
          </a:xfrm>
        </p:spPr>
        <p:txBody>
          <a:bodyPr/>
          <a:lstStyle/>
          <a:p>
            <a:r>
              <a:rPr lang="sv-SE" sz="2400" b="0" dirty="0">
                <a:latin typeface="+mn-lt"/>
              </a:rPr>
              <a:t>Vad är rehabilitering?</a:t>
            </a:r>
            <a:endParaRPr lang="sv-SE" sz="2400" dirty="0">
              <a:latin typeface="+mn-lt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4F0CBD5-D846-4F54-8D26-B4E70C7FF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4784"/>
            <a:ext cx="6278488" cy="4641380"/>
          </a:xfrm>
        </p:spPr>
        <p:txBody>
          <a:bodyPr/>
          <a:lstStyle/>
          <a:p>
            <a:pPr marL="0" indent="0">
              <a:buNone/>
            </a:pPr>
            <a:r>
              <a:rPr lang="sv-SE" sz="1800" dirty="0"/>
              <a:t>Tidiga, samordnade och allsidiga insatser från olika kompetensområden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800" dirty="0"/>
              <a:t>	</a:t>
            </a:r>
            <a:r>
              <a:rPr lang="sv-SE" sz="1800" u="sng" dirty="0"/>
              <a:t>arbetslivsinriktade, medicinska, pedagogiska, </a:t>
            </a:r>
            <a:r>
              <a:rPr lang="sv-SE" sz="1800" dirty="0"/>
              <a:t>	</a:t>
            </a:r>
            <a:r>
              <a:rPr lang="sv-SE" sz="1800" u="sng" dirty="0"/>
              <a:t>psykologiska, sociala och tekniska åtgärder</a:t>
            </a:r>
          </a:p>
          <a:p>
            <a:pPr marL="0" indent="0">
              <a:buNone/>
            </a:pPr>
            <a:endParaRPr lang="sv-SE" sz="1800" u="sng" dirty="0"/>
          </a:p>
          <a:p>
            <a:pPr marL="0" indent="0">
              <a:buNone/>
            </a:pPr>
            <a:r>
              <a:rPr lang="sv-SE" sz="1800" dirty="0"/>
              <a:t>Som kombineras utifrån den enskildes behov, förutsättningar och intressen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99B4D3A8-4E12-4FF3-A3B6-8532CBD4E003}"/>
              </a:ext>
            </a:extLst>
          </p:cNvPr>
          <p:cNvSpPr txBox="1">
            <a:spLocks/>
          </p:cNvSpPr>
          <p:nvPr/>
        </p:nvSpPr>
        <p:spPr>
          <a:xfrm>
            <a:off x="7104112" y="908721"/>
            <a:ext cx="4392488" cy="45776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sv-SE" sz="1600" kern="0" dirty="0">
                <a:latin typeface="Arial" panose="020B0604020202020204" pitchFamily="34" charset="0"/>
              </a:rPr>
              <a:t>Slutenvårdsavdelningar, rehabiliteringsmedicin</a:t>
            </a:r>
          </a:p>
          <a:p>
            <a:pPr marL="0" indent="0">
              <a:buFontTx/>
              <a:buNone/>
            </a:pPr>
            <a:r>
              <a:rPr lang="sv-SE" sz="1600" kern="0" dirty="0">
                <a:latin typeface="Arial" panose="020B0604020202020204" pitchFamily="34" charset="0"/>
              </a:rPr>
              <a:t>•SUS Skånes universitetssjukhus (lokalisation Orup)</a:t>
            </a:r>
          </a:p>
          <a:p>
            <a:pPr marL="0" indent="0">
              <a:buFontTx/>
              <a:buNone/>
            </a:pPr>
            <a:r>
              <a:rPr lang="sv-SE" sz="1600" kern="0" dirty="0">
                <a:latin typeface="Arial" panose="020B0604020202020204" pitchFamily="34" charset="0"/>
              </a:rPr>
              <a:t>•Nordväst Ängelholm</a:t>
            </a:r>
          </a:p>
          <a:p>
            <a:pPr marL="0" indent="0">
              <a:buFontTx/>
              <a:buNone/>
            </a:pPr>
            <a:r>
              <a:rPr lang="sv-SE" sz="1600" kern="0" dirty="0">
                <a:latin typeface="Arial" panose="020B0604020202020204" pitchFamily="34" charset="0"/>
              </a:rPr>
              <a:t>•Nordost Hässleholm</a:t>
            </a:r>
          </a:p>
          <a:p>
            <a:pPr marL="0" indent="0">
              <a:buFontTx/>
              <a:buNone/>
            </a:pPr>
            <a:endParaRPr lang="sv-SE" sz="1600" kern="0" dirty="0">
              <a:latin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sv-SE" sz="1600" kern="0" dirty="0">
                <a:latin typeface="Arial" panose="020B0604020202020204" pitchFamily="34" charset="0"/>
              </a:rPr>
              <a:t>Öppenvårdsenheter, rehabiliteringsmedicin</a:t>
            </a:r>
          </a:p>
          <a:p>
            <a:pPr marL="0" indent="0">
              <a:buFontTx/>
              <a:buNone/>
            </a:pPr>
            <a:r>
              <a:rPr lang="sv-SE" sz="1600" kern="0" dirty="0">
                <a:latin typeface="Arial" panose="020B0604020202020204" pitchFamily="34" charset="0"/>
              </a:rPr>
              <a:t>•SUS (Lund, Orup), Hässleholm, Ängelholm</a:t>
            </a:r>
          </a:p>
          <a:p>
            <a:pPr marL="0" indent="0">
              <a:buFontTx/>
              <a:buNone/>
            </a:pPr>
            <a:endParaRPr lang="sv-SE" sz="1600" kern="0" dirty="0">
              <a:latin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sv-SE" sz="1600" kern="0" dirty="0">
                <a:latin typeface="Arial" panose="020B0604020202020204" pitchFamily="34" charset="0"/>
              </a:rPr>
              <a:t>Öppenvårdsenheter, rehabilitering</a:t>
            </a:r>
          </a:p>
          <a:p>
            <a:pPr marL="0" indent="0">
              <a:buFontTx/>
              <a:buNone/>
            </a:pPr>
            <a:r>
              <a:rPr lang="sv-SE" sz="1600" kern="0" dirty="0">
                <a:latin typeface="Arial" panose="020B0604020202020204" pitchFamily="34" charset="0"/>
              </a:rPr>
              <a:t>• Ystad, Trelleborg, Kristianstad</a:t>
            </a:r>
            <a:endParaRPr lang="sv-SE" sz="1600" kern="0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2FCD9E0F-0D54-4933-8A24-841A2A1A7D1C}"/>
              </a:ext>
            </a:extLst>
          </p:cNvPr>
          <p:cNvSpPr txBox="1">
            <a:spLocks/>
          </p:cNvSpPr>
          <p:nvPr/>
        </p:nvSpPr>
        <p:spPr>
          <a:xfrm>
            <a:off x="6384032" y="274638"/>
            <a:ext cx="5544616" cy="63408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ヒラギノ角ゴ Pro W3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ヒラギノ角ゴ Pro W3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ヒラギノ角ゴ Pro W3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ヒラギノ角ゴ Pro W3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r>
              <a:rPr lang="sv-SE" sz="2400" b="0" kern="0" dirty="0">
                <a:latin typeface="+mn-lt"/>
                <a:cs typeface="Arial" panose="020B0604020202020204" pitchFamily="34" charset="0"/>
              </a:rPr>
              <a:t>Rehabiliteringsmedicinska enheter</a:t>
            </a:r>
          </a:p>
        </p:txBody>
      </p:sp>
    </p:spTree>
    <p:extLst>
      <p:ext uri="{BB962C8B-B14F-4D97-AF65-F5344CB8AC3E}">
        <p14:creationId xmlns:p14="http://schemas.microsoft.com/office/powerpoint/2010/main" val="2325056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5A0B4F-EE60-4079-8FDB-56539ECBF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 b="0" i="0" dirty="0">
                <a:effectLst/>
                <a:latin typeface="Arial" panose="020B0604020202020204" pitchFamily="34" charset="0"/>
              </a:rPr>
              <a:t>Vad är post </a:t>
            </a:r>
            <a:r>
              <a:rPr lang="sv-SE" sz="4000" b="0" i="0" dirty="0" err="1">
                <a:effectLst/>
                <a:latin typeface="Arial" panose="020B0604020202020204" pitchFamily="34" charset="0"/>
              </a:rPr>
              <a:t>covid</a:t>
            </a:r>
            <a:r>
              <a:rPr lang="sv-SE" sz="4000" b="0" i="0" dirty="0">
                <a:effectLst/>
                <a:latin typeface="Arial" panose="020B0604020202020204" pitchFamily="34" charset="0"/>
              </a:rPr>
              <a:t>?</a:t>
            </a:r>
            <a:br>
              <a:rPr lang="sv-SE" sz="4000" b="0" i="0" dirty="0">
                <a:effectLst/>
                <a:latin typeface="Arial" panose="020B0604020202020204" pitchFamily="34" charset="0"/>
              </a:rPr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508C89D-9FF0-469C-A0ED-802CC31EF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96753"/>
            <a:ext cx="10887000" cy="5184576"/>
          </a:xfrm>
        </p:spPr>
        <p:txBody>
          <a:bodyPr/>
          <a:lstStyle/>
          <a:p>
            <a:pPr marL="0" indent="0">
              <a:buNone/>
            </a:pPr>
            <a:r>
              <a:rPr lang="sv-SE" sz="2400" b="0" i="0" dirty="0">
                <a:effectLst/>
                <a:latin typeface="Arial" panose="020B0604020202020204" pitchFamily="34" charset="0"/>
              </a:rPr>
              <a:t>”Post svår Covid” (IVA)	</a:t>
            </a:r>
            <a:r>
              <a:rPr lang="sv-SE" sz="2400" dirty="0">
                <a:latin typeface="Arial" panose="020B0604020202020204" pitchFamily="34" charset="0"/>
              </a:rPr>
              <a:t> </a:t>
            </a:r>
            <a:r>
              <a:rPr lang="sv-SE" sz="2400" b="0" i="0" dirty="0">
                <a:effectLst/>
                <a:latin typeface="Arial" panose="020B0604020202020204" pitchFamily="34" charset="0"/>
              </a:rPr>
              <a:t>”</a:t>
            </a:r>
            <a:r>
              <a:rPr lang="sv-SE" sz="2400" b="0" i="0" dirty="0" err="1">
                <a:effectLst/>
                <a:latin typeface="Arial" panose="020B0604020202020204" pitchFamily="34" charset="0"/>
              </a:rPr>
              <a:t>Långtidscovid</a:t>
            </a:r>
            <a:r>
              <a:rPr lang="sv-SE" sz="2400" b="0" i="0" dirty="0">
                <a:effectLst/>
                <a:latin typeface="Arial" panose="020B0604020202020204" pitchFamily="34" charset="0"/>
              </a:rPr>
              <a:t>” (ingen eller 						             mycket kort sjukhusvård)</a:t>
            </a:r>
          </a:p>
          <a:p>
            <a:pPr marL="0" indent="0">
              <a:buNone/>
            </a:pPr>
            <a:r>
              <a:rPr lang="sv-SE" sz="2000" b="0" i="0" dirty="0">
                <a:effectLst/>
                <a:latin typeface="Arial" panose="020B0604020202020204" pitchFamily="34" charset="0"/>
              </a:rPr>
              <a:t>Svåra och inte sällan (mycket)	</a:t>
            </a:r>
            <a:r>
              <a:rPr lang="sv-SE" sz="2000" dirty="0">
                <a:latin typeface="Arial" panose="020B0604020202020204" pitchFamily="34" charset="0"/>
              </a:rPr>
              <a:t>  </a:t>
            </a:r>
            <a:r>
              <a:rPr lang="sv-SE" sz="2000" b="0" i="0" dirty="0">
                <a:effectLst/>
                <a:latin typeface="Arial" panose="020B0604020202020204" pitchFamily="34" charset="0"/>
              </a:rPr>
              <a:t>Långdragna problem med</a:t>
            </a:r>
          </a:p>
          <a:p>
            <a:pPr marL="0" indent="0">
              <a:buNone/>
            </a:pPr>
            <a:endParaRPr lang="sv-SE" sz="1200" b="0" i="0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1800" b="0" i="0" dirty="0">
                <a:effectLst/>
                <a:latin typeface="Arial" panose="020B0604020202020204" pitchFamily="34" charset="0"/>
              </a:rPr>
              <a:t>Andning			   	  Andfåddhet eller andningssvårigheter</a:t>
            </a:r>
          </a:p>
          <a:p>
            <a:pPr marL="0" indent="0">
              <a:buNone/>
            </a:pPr>
            <a:r>
              <a:rPr lang="sv-SE" sz="1800" b="0" i="0" dirty="0">
                <a:effectLst/>
                <a:latin typeface="Arial" panose="020B0604020202020204" pitchFamily="34" charset="0"/>
              </a:rPr>
              <a:t>Muskelsvaghet			</a:t>
            </a:r>
            <a:r>
              <a:rPr lang="sv-SE" sz="1800" dirty="0">
                <a:latin typeface="Arial" panose="020B0604020202020204" pitchFamily="34" charset="0"/>
              </a:rPr>
              <a:t>  </a:t>
            </a:r>
            <a:r>
              <a:rPr lang="sv-SE" sz="1800" b="0" i="0" dirty="0">
                <a:effectLst/>
                <a:latin typeface="Arial" panose="020B0604020202020204" pitchFamily="34" charset="0"/>
              </a:rPr>
              <a:t>Trötthet fysisk och mental</a:t>
            </a:r>
          </a:p>
          <a:p>
            <a:pPr marL="0" indent="0">
              <a:buNone/>
            </a:pPr>
            <a:r>
              <a:rPr lang="sv-SE" sz="1800" b="0" i="0" dirty="0">
                <a:effectLst/>
                <a:latin typeface="Arial" panose="020B0604020202020204" pitchFamily="34" charset="0"/>
              </a:rPr>
              <a:t> 				  Feber och feberkänsla</a:t>
            </a:r>
          </a:p>
          <a:p>
            <a:pPr marL="0" indent="0">
              <a:buNone/>
            </a:pPr>
            <a:r>
              <a:rPr lang="sv-SE" sz="1800" b="0" i="0" dirty="0">
                <a:effectLst/>
                <a:latin typeface="Arial" panose="020B0604020202020204" pitchFamily="34" charset="0"/>
              </a:rPr>
              <a:t>Vanligt dessutom med		  Förändrat lukt-och smaksinne</a:t>
            </a:r>
          </a:p>
          <a:p>
            <a:pPr marL="0" indent="0">
              <a:buNone/>
            </a:pPr>
            <a:r>
              <a:rPr lang="sv-SE" sz="1800" b="0" i="0" dirty="0">
                <a:effectLst/>
                <a:latin typeface="Arial" panose="020B0604020202020204" pitchFamily="34" charset="0"/>
              </a:rPr>
              <a:t>Neurologiska symptom/		</a:t>
            </a:r>
            <a:r>
              <a:rPr lang="sv-SE" sz="1800" dirty="0">
                <a:latin typeface="Arial" panose="020B0604020202020204" pitchFamily="34" charset="0"/>
              </a:rPr>
              <a:t>  </a:t>
            </a:r>
            <a:r>
              <a:rPr lang="sv-SE" sz="1800" b="0" i="0" dirty="0">
                <a:effectLst/>
                <a:latin typeface="Arial" panose="020B0604020202020204" pitchFamily="34" charset="0"/>
              </a:rPr>
              <a:t>Kognitiva problem –”hjärndimma”</a:t>
            </a:r>
          </a:p>
          <a:p>
            <a:pPr marL="0" indent="0">
              <a:buNone/>
            </a:pPr>
            <a:r>
              <a:rPr lang="sv-SE" sz="1800" b="0" i="0" dirty="0">
                <a:effectLst/>
                <a:latin typeface="Arial" panose="020B0604020202020204" pitchFamily="34" charset="0"/>
              </a:rPr>
              <a:t>Komplikationer			  Smärta exempel bröstsmärta</a:t>
            </a:r>
          </a:p>
          <a:p>
            <a:pPr marL="0" indent="0">
              <a:buNone/>
            </a:pPr>
            <a:r>
              <a:rPr lang="sv-SE" sz="1800" b="0" i="0" dirty="0">
                <a:effectLst/>
                <a:latin typeface="Arial" panose="020B0604020202020204" pitchFamily="34" charset="0"/>
              </a:rPr>
              <a:t>Problem med koagulation		</a:t>
            </a:r>
            <a:r>
              <a:rPr lang="sv-SE" sz="1800" dirty="0">
                <a:latin typeface="Arial" panose="020B0604020202020204" pitchFamily="34" charset="0"/>
              </a:rPr>
              <a:t>  </a:t>
            </a:r>
            <a:r>
              <a:rPr lang="sv-SE" sz="1800" b="0" i="0" dirty="0">
                <a:effectLst/>
                <a:latin typeface="Arial" panose="020B0604020202020204" pitchFamily="34" charset="0"/>
              </a:rPr>
              <a:t>Huvudvärk hög vilopuls eller hjärtklappning</a:t>
            </a:r>
          </a:p>
          <a:p>
            <a:pPr marL="0" indent="0">
              <a:buNone/>
            </a:pPr>
            <a:r>
              <a:rPr lang="sv-SE" sz="1800" b="0" i="0" dirty="0">
                <a:effectLst/>
                <a:latin typeface="Arial" panose="020B0604020202020204" pitchFamily="34" charset="0"/>
              </a:rPr>
              <a:t>/hjärta/cirkulation/ </a:t>
            </a:r>
            <a:r>
              <a:rPr lang="sv-SE" sz="1200" b="0" i="0" dirty="0">
                <a:effectLst/>
                <a:latin typeface="Arial" panose="020B0604020202020204" pitchFamily="34" charset="0"/>
              </a:rPr>
              <a:t>		   </a:t>
            </a:r>
            <a:r>
              <a:rPr lang="sv-SE" sz="1800" b="0" i="0" dirty="0">
                <a:effectLst/>
                <a:latin typeface="Arial" panose="020B0604020202020204" pitchFamily="34" charset="0"/>
              </a:rPr>
              <a:t>Neurologiska symtom exempel domningar</a:t>
            </a:r>
          </a:p>
          <a:p>
            <a:pPr marL="0" indent="0">
              <a:buNone/>
            </a:pPr>
            <a:r>
              <a:rPr lang="sv-SE" sz="1200" b="0" i="0" dirty="0">
                <a:effectLst/>
                <a:latin typeface="Arial" panose="020B0604020202020204" pitchFamily="34" charset="0"/>
              </a:rPr>
              <a:t>				</a:t>
            </a:r>
            <a:r>
              <a:rPr lang="sv-SE" sz="1200" dirty="0">
                <a:latin typeface="Arial" panose="020B0604020202020204" pitchFamily="34" charset="0"/>
              </a:rPr>
              <a:t>   </a:t>
            </a:r>
            <a:r>
              <a:rPr lang="sv-SE" sz="1800" b="0" i="0" dirty="0">
                <a:effectLst/>
                <a:latin typeface="Arial" panose="020B0604020202020204" pitchFamily="34" charset="0"/>
              </a:rPr>
              <a:t>Muskel och ledvärk-muskelsvaghet</a:t>
            </a:r>
          </a:p>
          <a:p>
            <a:pPr marL="0" indent="0">
              <a:buNone/>
            </a:pPr>
            <a:r>
              <a:rPr lang="sv-SE" sz="1200" b="0" i="0" dirty="0">
                <a:effectLst/>
                <a:latin typeface="Arial" panose="020B0604020202020204" pitchFamily="34" charset="0"/>
              </a:rPr>
              <a:t>	 	   •		  </a:t>
            </a:r>
            <a:r>
              <a:rPr lang="sv-SE" sz="1200" dirty="0">
                <a:latin typeface="Arial" panose="020B0604020202020204" pitchFamily="34" charset="0"/>
              </a:rPr>
              <a:t> </a:t>
            </a:r>
            <a:r>
              <a:rPr lang="sv-SE" sz="1800" b="0" i="0" dirty="0">
                <a:effectLst/>
                <a:latin typeface="Arial" panose="020B0604020202020204" pitchFamily="34" charset="0"/>
              </a:rPr>
              <a:t>Sömnproblem </a:t>
            </a:r>
          </a:p>
          <a:p>
            <a:pPr marL="0" indent="0">
              <a:buNone/>
            </a:pPr>
            <a:r>
              <a:rPr lang="sv-SE" sz="1800" dirty="0">
                <a:latin typeface="Arial" panose="020B0604020202020204" pitchFamily="34" charset="0"/>
              </a:rPr>
              <a:t>				  </a:t>
            </a:r>
            <a:r>
              <a:rPr lang="sv-SE" sz="1800" b="0" i="0" dirty="0">
                <a:effectLst/>
                <a:latin typeface="Arial" panose="020B0604020202020204" pitchFamily="34" charset="0"/>
              </a:rPr>
              <a:t>Psykiska symtom oro, nedstämdhet</a:t>
            </a:r>
          </a:p>
          <a:p>
            <a:pPr marL="0" indent="0">
              <a:buNone/>
            </a:pPr>
            <a:r>
              <a:rPr lang="sv-SE" sz="1800" dirty="0">
                <a:latin typeface="Arial" panose="020B0604020202020204" pitchFamily="34" charset="0"/>
              </a:rPr>
              <a:t>					 </a:t>
            </a:r>
            <a:endParaRPr lang="sv-SE" sz="1800" b="0" i="0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1200" b="0" i="0" dirty="0">
                <a:effectLst/>
                <a:latin typeface="Arial" panose="020B0604020202020204" pitchFamily="34" charset="0"/>
              </a:rPr>
              <a:t>		</a:t>
            </a:r>
            <a:r>
              <a:rPr lang="sv-SE" sz="1200" dirty="0">
                <a:latin typeface="Arial" panose="020B0604020202020204" pitchFamily="34" charset="0"/>
              </a:rPr>
              <a:t>												</a:t>
            </a:r>
            <a:r>
              <a:rPr lang="sv-SE" sz="1200" b="0" i="0" dirty="0">
                <a:effectLst/>
                <a:latin typeface="Arial" panose="020B0604020202020204" pitchFamily="34" charset="0"/>
              </a:rPr>
              <a:t>•</a:t>
            </a:r>
            <a:r>
              <a:rPr lang="sv-SE" sz="1200" dirty="0">
                <a:latin typeface="Arial" panose="020B0604020202020204" pitchFamily="34" charset="0"/>
              </a:rPr>
              <a:t>						</a:t>
            </a:r>
            <a:r>
              <a:rPr lang="sv-SE" sz="1200" b="0" i="0" dirty="0">
                <a:effectLst/>
                <a:latin typeface="Arial" panose="020B0604020202020204" pitchFamily="34" charset="0"/>
              </a:rPr>
              <a:t>•</a:t>
            </a:r>
            <a:r>
              <a:rPr lang="sv-SE" sz="1200" dirty="0">
                <a:latin typeface="Arial" panose="020B0604020202020204" pitchFamily="34" charset="0"/>
              </a:rPr>
              <a:t>						</a:t>
            </a:r>
            <a:r>
              <a:rPr lang="sv-SE" sz="1200" b="0" i="0" dirty="0">
                <a:effectLst/>
                <a:latin typeface="Arial" panose="020B0604020202020204" pitchFamily="34" charset="0"/>
              </a:rPr>
              <a:t>•</a:t>
            </a:r>
            <a:r>
              <a:rPr lang="sv-SE" sz="1200" dirty="0">
                <a:latin typeface="Arial" panose="020B0604020202020204" pitchFamily="34" charset="0"/>
              </a:rPr>
              <a:t>						</a:t>
            </a:r>
            <a:r>
              <a:rPr lang="sv-SE" sz="1200" b="0" i="0" dirty="0">
                <a:effectLst/>
                <a:latin typeface="Arial" panose="020B0604020202020204" pitchFamily="34" charset="0"/>
              </a:rPr>
              <a:t>•</a:t>
            </a:r>
            <a:r>
              <a:rPr lang="sv-SE" sz="1200" dirty="0">
                <a:latin typeface="Arial" panose="020B0604020202020204" pitchFamily="34" charset="0"/>
              </a:rPr>
              <a:t>												</a:t>
            </a:r>
            <a:br>
              <a:rPr lang="sv-SE" dirty="0"/>
            </a:b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7DE4CDC-631F-45E2-AC66-7434933E29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85" t="22037" r="30507" b="21111"/>
          <a:stretch/>
        </p:blipFill>
        <p:spPr>
          <a:xfrm rot="1627304">
            <a:off x="8143105" y="177674"/>
            <a:ext cx="4586794" cy="218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33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FD650CBD-4ED9-4A45-9808-F7F40F00381A}"/>
              </a:ext>
            </a:extLst>
          </p:cNvPr>
          <p:cNvPicPr/>
          <p:nvPr/>
        </p:nvPicPr>
        <p:blipFill rotWithShape="1">
          <a:blip r:embed="rId3"/>
          <a:srcRect l="20944" t="16357" r="20745" b="10233"/>
          <a:stretch/>
        </p:blipFill>
        <p:spPr bwMode="auto">
          <a:xfrm>
            <a:off x="767408" y="116632"/>
            <a:ext cx="10441160" cy="5733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71713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EBC97D-8CBC-4E13-A5F4-0F6E4E885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700" b="0" dirty="0">
                <a:latin typeface="Arial" panose="020B0604020202020204" pitchFamily="34" charset="0"/>
              </a:rPr>
              <a:t>Organisation</a:t>
            </a:r>
            <a:endParaRPr lang="sv-SE" sz="3700" b="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95B6A49-E560-41DE-A847-4F60D6FFA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0" i="0" dirty="0">
                <a:effectLst/>
                <a:latin typeface="Arial" panose="020B0604020202020204" pitchFamily="34" charset="0"/>
              </a:rPr>
              <a:t>Basen i primärvården</a:t>
            </a:r>
          </a:p>
          <a:p>
            <a:pPr marL="0" indent="0">
              <a:buNone/>
            </a:pPr>
            <a:r>
              <a:rPr lang="sv-SE" b="0" i="0" dirty="0">
                <a:effectLst/>
                <a:latin typeface="Arial" panose="020B0604020202020204" pitchFamily="34" charset="0"/>
              </a:rPr>
              <a:t>–Multipla professioner </a:t>
            </a:r>
          </a:p>
          <a:p>
            <a:pPr marL="0" indent="0">
              <a:buNone/>
            </a:pPr>
            <a:r>
              <a:rPr lang="sv-SE" b="0" i="0" dirty="0">
                <a:effectLst/>
                <a:latin typeface="Arial" panose="020B0604020202020204" pitchFamily="34" charset="0"/>
              </a:rPr>
              <a:t>–Regionala riktlinjer rehabilitering</a:t>
            </a:r>
          </a:p>
          <a:p>
            <a:pPr marL="0" indent="0">
              <a:buNone/>
            </a:pPr>
            <a:r>
              <a:rPr lang="sv-SE" b="0" i="0" dirty="0">
                <a:effectLst/>
                <a:latin typeface="Arial" panose="020B0604020202020204" pitchFamily="34" charset="0"/>
              </a:rPr>
              <a:t>–NAG, LAG</a:t>
            </a:r>
          </a:p>
          <a:p>
            <a:pPr marL="0" indent="0">
              <a:buNone/>
            </a:pPr>
            <a:endParaRPr lang="sv-SE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sv-SE" b="0" i="0" dirty="0">
                <a:effectLst/>
                <a:latin typeface="Arial" panose="020B0604020202020204" pitchFamily="34" charset="0"/>
              </a:rPr>
              <a:t>AKO riktlinje -riktlinjer, kunskapsstöd</a:t>
            </a:r>
          </a:p>
          <a:p>
            <a:pPr marL="0" indent="0">
              <a:buNone/>
            </a:pPr>
            <a:r>
              <a:rPr lang="sv-SE" sz="2000" dirty="0">
                <a:hlinkClick r:id="rId3"/>
              </a:rPr>
              <a:t>Covid-19 - vårdriktlinje för primärvården - Vårdgivare Skåne (skane.se)</a:t>
            </a:r>
            <a:endParaRPr lang="sv-SE" sz="2000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3ABA09E-A029-4976-A230-15EBE5F6F9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992" t="30194" r="27346" b="42791"/>
          <a:stretch/>
        </p:blipFill>
        <p:spPr>
          <a:xfrm>
            <a:off x="7198581" y="1340768"/>
            <a:ext cx="4226011" cy="195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18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694F63-455C-4DF1-AA2E-417ED99B1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256" y="188641"/>
            <a:ext cx="5849776" cy="432048"/>
          </a:xfrm>
        </p:spPr>
        <p:txBody>
          <a:bodyPr>
            <a:noAutofit/>
          </a:bodyPr>
          <a:lstStyle/>
          <a:p>
            <a:r>
              <a:rPr lang="sv-SE" sz="3200" b="0" dirty="0">
                <a:latin typeface="Arial" panose="020B0604020202020204" pitchFamily="34" charset="0"/>
              </a:rPr>
              <a:t>Hässleholms</a:t>
            </a:r>
            <a:r>
              <a:rPr lang="sv-SE" sz="3200" b="0" i="0" dirty="0">
                <a:effectLst/>
                <a:latin typeface="Arial" panose="020B0604020202020204" pitchFamily="34" charset="0"/>
              </a:rPr>
              <a:t> modell</a:t>
            </a:r>
            <a:endParaRPr lang="sv-SE" sz="3200" b="0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31FF03C-DEA1-4054-813E-E688F323C4EB}"/>
              </a:ext>
            </a:extLst>
          </p:cNvPr>
          <p:cNvSpPr/>
          <p:nvPr/>
        </p:nvSpPr>
        <p:spPr>
          <a:xfrm>
            <a:off x="4515646" y="1012172"/>
            <a:ext cx="3164530" cy="4726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  <a:t>Dagrehabilitering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D7E6D9D-850C-43CC-B4EE-CC43D51F6312}"/>
              </a:ext>
            </a:extLst>
          </p:cNvPr>
          <p:cNvSpPr/>
          <p:nvPr/>
        </p:nvSpPr>
        <p:spPr>
          <a:xfrm>
            <a:off x="695400" y="980728"/>
            <a:ext cx="2736304" cy="6986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  <a:t>Patienter från primärvården</a:t>
            </a:r>
            <a:endParaRPr lang="sv-SE" dirty="0">
              <a:solidFill>
                <a:schemeClr val="tx1"/>
              </a:solidFill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7" name="Underrubrik 6">
            <a:extLst>
              <a:ext uri="{FF2B5EF4-FFF2-40B4-BE49-F238E27FC236}">
                <a16:creationId xmlns:a16="http://schemas.microsoft.com/office/drawing/2014/main" id="{B91F8322-86B5-4C0A-BA3D-3E0F7A1D9D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7808" y="1835349"/>
            <a:ext cx="3384376" cy="65754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  <a:t>Remissgranskningsfas </a:t>
            </a:r>
          </a:p>
          <a:p>
            <a:pPr algn="l"/>
            <a:r>
              <a:rPr lang="sv-SE" sz="1600" dirty="0" err="1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  <a:t>läkare,neuropsykolog,sjukgymnast</a:t>
            </a:r>
            <a:endParaRPr lang="sv-SE" sz="1600" dirty="0">
              <a:solidFill>
                <a:schemeClr val="tx1"/>
              </a:solidFill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5767FFBE-F95F-4C30-96A7-BD81C83DB3DD}"/>
              </a:ext>
            </a:extLst>
          </p:cNvPr>
          <p:cNvSpPr/>
          <p:nvPr/>
        </p:nvSpPr>
        <p:spPr>
          <a:xfrm>
            <a:off x="4315146" y="3124200"/>
            <a:ext cx="3469954" cy="14569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  <a:t>Bedömningsfas:</a:t>
            </a:r>
          </a:p>
          <a:p>
            <a:pPr algn="just"/>
            <a:r>
              <a:rPr lang="sv-SE" sz="1600" dirty="0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  <a:t>Läkare</a:t>
            </a:r>
          </a:p>
          <a:p>
            <a:pPr algn="just"/>
            <a:r>
              <a:rPr lang="sv-SE" sz="1600" dirty="0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  <a:t>Arbetsterapeut och sjukgymnast</a:t>
            </a:r>
          </a:p>
          <a:p>
            <a:pPr algn="just"/>
            <a:r>
              <a:rPr lang="sv-SE" sz="1600" dirty="0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  <a:t>Neuropsykolog</a:t>
            </a:r>
          </a:p>
          <a:p>
            <a:pPr algn="just"/>
            <a:r>
              <a:rPr lang="sv-SE" sz="1600" dirty="0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  <a:t>Kurator/Logoped/</a:t>
            </a:r>
            <a:r>
              <a:rPr lang="sv-SE" sz="1600" dirty="0" err="1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  <a:t>ssk</a:t>
            </a:r>
            <a:r>
              <a:rPr lang="sv-SE" sz="1600" dirty="0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  <a:t> kan bli aktuella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37E3D217-DC8F-431A-B527-63DA5215559A}"/>
              </a:ext>
            </a:extLst>
          </p:cNvPr>
          <p:cNvSpPr/>
          <p:nvPr/>
        </p:nvSpPr>
        <p:spPr>
          <a:xfrm>
            <a:off x="8544272" y="980728"/>
            <a:ext cx="3528392" cy="7920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  <a:t>Svårt sjuka patienter från slutenvården </a:t>
            </a:r>
          </a:p>
        </p:txBody>
      </p:sp>
      <p:cxnSp>
        <p:nvCxnSpPr>
          <p:cNvPr id="11" name="Rak pilkoppling 10">
            <a:extLst>
              <a:ext uri="{FF2B5EF4-FFF2-40B4-BE49-F238E27FC236}">
                <a16:creationId xmlns:a16="http://schemas.microsoft.com/office/drawing/2014/main" id="{A85C0B81-8079-4F14-898C-CD1B138A7308}"/>
              </a:ext>
            </a:extLst>
          </p:cNvPr>
          <p:cNvCxnSpPr>
            <a:cxnSpLocks/>
          </p:cNvCxnSpPr>
          <p:nvPr/>
        </p:nvCxnSpPr>
        <p:spPr>
          <a:xfrm flipH="1">
            <a:off x="7722162" y="1340767"/>
            <a:ext cx="750102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pilkoppling 11">
            <a:extLst>
              <a:ext uri="{FF2B5EF4-FFF2-40B4-BE49-F238E27FC236}">
                <a16:creationId xmlns:a16="http://schemas.microsoft.com/office/drawing/2014/main" id="{E7FEB3A7-EAE5-4B0E-8382-D77B2699BBB6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3431704" y="1320487"/>
            <a:ext cx="864096" cy="95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pilkoppling 16">
            <a:extLst>
              <a:ext uri="{FF2B5EF4-FFF2-40B4-BE49-F238E27FC236}">
                <a16:creationId xmlns:a16="http://schemas.microsoft.com/office/drawing/2014/main" id="{C1F28E5B-5D03-46F8-8B92-CA9C893F195F}"/>
              </a:ext>
            </a:extLst>
          </p:cNvPr>
          <p:cNvCxnSpPr>
            <a:cxnSpLocks/>
          </p:cNvCxnSpPr>
          <p:nvPr/>
        </p:nvCxnSpPr>
        <p:spPr>
          <a:xfrm>
            <a:off x="7680176" y="1988840"/>
            <a:ext cx="1872208" cy="14401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ktangel 21">
            <a:extLst>
              <a:ext uri="{FF2B5EF4-FFF2-40B4-BE49-F238E27FC236}">
                <a16:creationId xmlns:a16="http://schemas.microsoft.com/office/drawing/2014/main" id="{3A5280EB-AECE-4A43-B352-4B28F3ECAAD3}"/>
              </a:ext>
            </a:extLst>
          </p:cNvPr>
          <p:cNvSpPr/>
          <p:nvPr/>
        </p:nvSpPr>
        <p:spPr>
          <a:xfrm>
            <a:off x="8844688" y="5373217"/>
            <a:ext cx="3083960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>
                <a:solidFill>
                  <a:schemeClr val="tx1"/>
                </a:solidFill>
              </a:rPr>
              <a:t>Slutsvar remittent VC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76196295-1B62-4B61-98F2-BA46948513B7}"/>
              </a:ext>
            </a:extLst>
          </p:cNvPr>
          <p:cNvSpPr/>
          <p:nvPr/>
        </p:nvSpPr>
        <p:spPr>
          <a:xfrm>
            <a:off x="8832304" y="3573016"/>
            <a:ext cx="3024336" cy="5760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>
                <a:solidFill>
                  <a:schemeClr val="tx1"/>
                </a:solidFill>
              </a:rPr>
              <a:t>Multidisciplinär konferens, SUS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642F3FAA-0A0B-45C9-934C-84DCC9EBD1DF}"/>
              </a:ext>
            </a:extLst>
          </p:cNvPr>
          <p:cNvSpPr/>
          <p:nvPr/>
        </p:nvSpPr>
        <p:spPr>
          <a:xfrm>
            <a:off x="4284322" y="5013176"/>
            <a:ext cx="3539870" cy="18722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>
                <a:solidFill>
                  <a:schemeClr val="tx1"/>
                </a:solidFill>
              </a:rPr>
              <a:t>Rehabkonferens:</a:t>
            </a:r>
          </a:p>
          <a:p>
            <a:r>
              <a:rPr lang="sv-SE" sz="1600" dirty="0">
                <a:solidFill>
                  <a:schemeClr val="tx1"/>
                </a:solidFill>
              </a:rPr>
              <a:t>Behandling (grupp o/e enskild) Behandling (grupp o/e enskild)+ fortsatt utredning/ behandling via VC</a:t>
            </a:r>
          </a:p>
          <a:p>
            <a:r>
              <a:rPr lang="sv-SE" sz="1600" dirty="0">
                <a:solidFill>
                  <a:schemeClr val="tx1"/>
                </a:solidFill>
              </a:rPr>
              <a:t>Ej aktuell, råd till VC</a:t>
            </a:r>
          </a:p>
        </p:txBody>
      </p:sp>
      <p:cxnSp>
        <p:nvCxnSpPr>
          <p:cNvPr id="29" name="Rak pilkoppling 28">
            <a:extLst>
              <a:ext uri="{FF2B5EF4-FFF2-40B4-BE49-F238E27FC236}">
                <a16:creationId xmlns:a16="http://schemas.microsoft.com/office/drawing/2014/main" id="{02FF1B99-9E7C-44B1-8B47-548B59023548}"/>
              </a:ext>
            </a:extLst>
          </p:cNvPr>
          <p:cNvCxnSpPr>
            <a:cxnSpLocks/>
          </p:cNvCxnSpPr>
          <p:nvPr/>
        </p:nvCxnSpPr>
        <p:spPr>
          <a:xfrm flipH="1">
            <a:off x="6096000" y="1534801"/>
            <a:ext cx="1" cy="2380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pilkoppling 31">
            <a:extLst>
              <a:ext uri="{FF2B5EF4-FFF2-40B4-BE49-F238E27FC236}">
                <a16:creationId xmlns:a16="http://schemas.microsoft.com/office/drawing/2014/main" id="{2266EE33-E8CE-4804-9CCB-8B341A8DB512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flipH="1">
            <a:off x="6050123" y="2492896"/>
            <a:ext cx="9873" cy="6313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pilkoppling 41">
            <a:extLst>
              <a:ext uri="{FF2B5EF4-FFF2-40B4-BE49-F238E27FC236}">
                <a16:creationId xmlns:a16="http://schemas.microsoft.com/office/drawing/2014/main" id="{4CEB25F8-19B0-4E5E-9391-5D60763CC46F}"/>
              </a:ext>
            </a:extLst>
          </p:cNvPr>
          <p:cNvCxnSpPr>
            <a:cxnSpLocks/>
          </p:cNvCxnSpPr>
          <p:nvPr/>
        </p:nvCxnSpPr>
        <p:spPr>
          <a:xfrm>
            <a:off x="7705618" y="5589240"/>
            <a:ext cx="103769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pilkoppling 42">
            <a:extLst>
              <a:ext uri="{FF2B5EF4-FFF2-40B4-BE49-F238E27FC236}">
                <a16:creationId xmlns:a16="http://schemas.microsoft.com/office/drawing/2014/main" id="{439184AE-9F76-475F-9494-61149FD3BD3B}"/>
              </a:ext>
            </a:extLst>
          </p:cNvPr>
          <p:cNvCxnSpPr>
            <a:cxnSpLocks/>
          </p:cNvCxnSpPr>
          <p:nvPr/>
        </p:nvCxnSpPr>
        <p:spPr>
          <a:xfrm>
            <a:off x="10344472" y="4221088"/>
            <a:ext cx="0" cy="10998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" descr="Träna Din Hjärna Fitness Tecknad Hjärnan Koncept Doodle Stil Cartoon Design  Av Hjärnan För Sport Lager Vektor-vektorgrafik och fler bilder på Sport -  iStock">
            <a:extLst>
              <a:ext uri="{FF2B5EF4-FFF2-40B4-BE49-F238E27FC236}">
                <a16:creationId xmlns:a16="http://schemas.microsoft.com/office/drawing/2014/main" id="{B4D341DB-453C-466D-8514-AD55A697E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714" y="5497929"/>
            <a:ext cx="1027415" cy="102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Fenixliv -">
            <a:extLst>
              <a:ext uri="{FF2B5EF4-FFF2-40B4-BE49-F238E27FC236}">
                <a16:creationId xmlns:a16="http://schemas.microsoft.com/office/drawing/2014/main" id="{26ACF15E-BF7E-4A0E-B109-3748B58A7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5294360"/>
            <a:ext cx="1036210" cy="94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Corona: det kan branscher lära av varandra - Suntarbetsliv">
            <a:extLst>
              <a:ext uri="{FF2B5EF4-FFF2-40B4-BE49-F238E27FC236}">
                <a16:creationId xmlns:a16="http://schemas.microsoft.com/office/drawing/2014/main" id="{4DDBF9A2-12E0-4615-81A6-B3DA4082D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188640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Rak pilkoppling 25">
            <a:extLst>
              <a:ext uri="{FF2B5EF4-FFF2-40B4-BE49-F238E27FC236}">
                <a16:creationId xmlns:a16="http://schemas.microsoft.com/office/drawing/2014/main" id="{59D57335-4C2B-424D-A39C-8B75E74DF40C}"/>
              </a:ext>
            </a:extLst>
          </p:cNvPr>
          <p:cNvCxnSpPr>
            <a:cxnSpLocks/>
          </p:cNvCxnSpPr>
          <p:nvPr/>
        </p:nvCxnSpPr>
        <p:spPr>
          <a:xfrm>
            <a:off x="6096000" y="4653136"/>
            <a:ext cx="0" cy="3476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Underrubrik 6">
            <a:extLst>
              <a:ext uri="{FF2B5EF4-FFF2-40B4-BE49-F238E27FC236}">
                <a16:creationId xmlns:a16="http://schemas.microsoft.com/office/drawing/2014/main" id="{B1991E31-BCB7-49EC-97C0-CE1160B366F7}"/>
              </a:ext>
            </a:extLst>
          </p:cNvPr>
          <p:cNvSpPr txBox="1">
            <a:spLocks/>
          </p:cNvSpPr>
          <p:nvPr/>
        </p:nvSpPr>
        <p:spPr>
          <a:xfrm>
            <a:off x="695400" y="2420888"/>
            <a:ext cx="3267360" cy="5855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kern="0" dirty="0">
                <a:solidFill>
                  <a:schemeClr val="tx1"/>
                </a:solidFill>
                <a:cs typeface="Aharoni" panose="02010803020104030203" pitchFamily="2" charset="-79"/>
              </a:rPr>
              <a:t>Smärtrehabilitering</a:t>
            </a:r>
          </a:p>
        </p:txBody>
      </p:sp>
      <p:cxnSp>
        <p:nvCxnSpPr>
          <p:cNvPr id="34" name="Rak pilkoppling 33">
            <a:extLst>
              <a:ext uri="{FF2B5EF4-FFF2-40B4-BE49-F238E27FC236}">
                <a16:creationId xmlns:a16="http://schemas.microsoft.com/office/drawing/2014/main" id="{1D6AA32E-6B1A-4FD6-931E-2D8BFB10522E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4367808" y="2492896"/>
            <a:ext cx="1692188" cy="2160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ruta 36">
            <a:extLst>
              <a:ext uri="{FF2B5EF4-FFF2-40B4-BE49-F238E27FC236}">
                <a16:creationId xmlns:a16="http://schemas.microsoft.com/office/drawing/2014/main" id="{6FF1FBC7-9737-4B86-86EE-AF6E68118011}"/>
              </a:ext>
            </a:extLst>
          </p:cNvPr>
          <p:cNvSpPr txBox="1"/>
          <p:nvPr/>
        </p:nvSpPr>
        <p:spPr>
          <a:xfrm>
            <a:off x="7237137" y="260648"/>
            <a:ext cx="4259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Samverkan, kunskapsstöd och fortbildning mellan post </a:t>
            </a:r>
            <a:r>
              <a:rPr lang="sv-SE" sz="1600" dirty="0" err="1"/>
              <a:t>covidmott</a:t>
            </a:r>
            <a:r>
              <a:rPr lang="sv-SE" sz="1600" dirty="0"/>
              <a:t>-primärvård-kommun</a:t>
            </a:r>
          </a:p>
        </p:txBody>
      </p:sp>
      <p:cxnSp>
        <p:nvCxnSpPr>
          <p:cNvPr id="27" name="Rak pilkoppling 26">
            <a:extLst>
              <a:ext uri="{FF2B5EF4-FFF2-40B4-BE49-F238E27FC236}">
                <a16:creationId xmlns:a16="http://schemas.microsoft.com/office/drawing/2014/main" id="{B70B3CA2-28E4-43EA-88BD-24AD7229D186}"/>
              </a:ext>
            </a:extLst>
          </p:cNvPr>
          <p:cNvCxnSpPr>
            <a:cxnSpLocks/>
          </p:cNvCxnSpPr>
          <p:nvPr/>
        </p:nvCxnSpPr>
        <p:spPr>
          <a:xfrm>
            <a:off x="7760568" y="4005064"/>
            <a:ext cx="1647800" cy="12241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ktangel 29">
            <a:extLst>
              <a:ext uri="{FF2B5EF4-FFF2-40B4-BE49-F238E27FC236}">
                <a16:creationId xmlns:a16="http://schemas.microsoft.com/office/drawing/2014/main" id="{BD5ACA18-3AF2-4D55-9A33-E8564D232C74}"/>
              </a:ext>
            </a:extLst>
          </p:cNvPr>
          <p:cNvSpPr/>
          <p:nvPr/>
        </p:nvSpPr>
        <p:spPr>
          <a:xfrm>
            <a:off x="695400" y="3276367"/>
            <a:ext cx="3528392" cy="11607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  <a:t>Bedömningsfas:</a:t>
            </a:r>
          </a:p>
          <a:p>
            <a:pPr algn="just"/>
            <a:r>
              <a:rPr lang="sv-SE" sz="1600" dirty="0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  <a:t>Läkare</a:t>
            </a:r>
          </a:p>
          <a:p>
            <a:pPr algn="just"/>
            <a:r>
              <a:rPr lang="sv-SE" sz="1600" dirty="0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  <a:t>Arbetsterapeut och sjukgymnast</a:t>
            </a:r>
          </a:p>
          <a:p>
            <a:pPr algn="just"/>
            <a:r>
              <a:rPr lang="sv-SE" sz="1600" dirty="0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  <a:t>Neuropsykolog/Kurator</a:t>
            </a:r>
          </a:p>
          <a:p>
            <a:pPr algn="just"/>
            <a:endParaRPr lang="sv-SE" sz="1600" dirty="0">
              <a:solidFill>
                <a:schemeClr val="tx1"/>
              </a:solidFill>
              <a:latin typeface="+mj-lt"/>
              <a:cs typeface="Aharoni" panose="02010803020104030203" pitchFamily="2" charset="-79"/>
            </a:endParaRPr>
          </a:p>
        </p:txBody>
      </p:sp>
      <p:cxnSp>
        <p:nvCxnSpPr>
          <p:cNvPr id="36" name="Rak pilkoppling 35">
            <a:extLst>
              <a:ext uri="{FF2B5EF4-FFF2-40B4-BE49-F238E27FC236}">
                <a16:creationId xmlns:a16="http://schemas.microsoft.com/office/drawing/2014/main" id="{CB86498B-05CD-4E92-8FEC-5FF3D61F5070}"/>
              </a:ext>
            </a:extLst>
          </p:cNvPr>
          <p:cNvCxnSpPr>
            <a:cxnSpLocks/>
          </p:cNvCxnSpPr>
          <p:nvPr/>
        </p:nvCxnSpPr>
        <p:spPr>
          <a:xfrm>
            <a:off x="2351584" y="2996952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ktangel 37">
            <a:extLst>
              <a:ext uri="{FF2B5EF4-FFF2-40B4-BE49-F238E27FC236}">
                <a16:creationId xmlns:a16="http://schemas.microsoft.com/office/drawing/2014/main" id="{4C6ABD55-A3FC-4D33-936B-24C65E5E7328}"/>
              </a:ext>
            </a:extLst>
          </p:cNvPr>
          <p:cNvSpPr/>
          <p:nvPr/>
        </p:nvSpPr>
        <p:spPr>
          <a:xfrm>
            <a:off x="695400" y="4581128"/>
            <a:ext cx="3096344" cy="6480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>
                <a:solidFill>
                  <a:schemeClr val="tx1"/>
                </a:solidFill>
              </a:rPr>
              <a:t>Rehabkonferens:</a:t>
            </a:r>
          </a:p>
          <a:p>
            <a:pPr algn="ctr"/>
            <a:r>
              <a:rPr lang="sv-SE" sz="1600" dirty="0">
                <a:solidFill>
                  <a:schemeClr val="tx1"/>
                </a:solidFill>
              </a:rPr>
              <a:t>Behandling grupp eller enskild</a:t>
            </a:r>
          </a:p>
        </p:txBody>
      </p:sp>
      <p:cxnSp>
        <p:nvCxnSpPr>
          <p:cNvPr id="39" name="Rak pilkoppling 38">
            <a:extLst>
              <a:ext uri="{FF2B5EF4-FFF2-40B4-BE49-F238E27FC236}">
                <a16:creationId xmlns:a16="http://schemas.microsoft.com/office/drawing/2014/main" id="{9F214F0A-30B0-49BB-A650-D61018B65042}"/>
              </a:ext>
            </a:extLst>
          </p:cNvPr>
          <p:cNvCxnSpPr>
            <a:cxnSpLocks/>
          </p:cNvCxnSpPr>
          <p:nvPr/>
        </p:nvCxnSpPr>
        <p:spPr>
          <a:xfrm>
            <a:off x="2351584" y="436510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pilkoppling 39">
            <a:extLst>
              <a:ext uri="{FF2B5EF4-FFF2-40B4-BE49-F238E27FC236}">
                <a16:creationId xmlns:a16="http://schemas.microsoft.com/office/drawing/2014/main" id="{DAA19E3B-91E5-403E-9120-4917103316EB}"/>
              </a:ext>
            </a:extLst>
          </p:cNvPr>
          <p:cNvCxnSpPr>
            <a:cxnSpLocks/>
          </p:cNvCxnSpPr>
          <p:nvPr/>
        </p:nvCxnSpPr>
        <p:spPr>
          <a:xfrm>
            <a:off x="3791744" y="4869160"/>
            <a:ext cx="5544616" cy="4320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pilkoppling 40">
            <a:extLst>
              <a:ext uri="{FF2B5EF4-FFF2-40B4-BE49-F238E27FC236}">
                <a16:creationId xmlns:a16="http://schemas.microsoft.com/office/drawing/2014/main" id="{B3DDBD8C-37A9-4DE3-9D34-E53A3C7EA4C2}"/>
              </a:ext>
            </a:extLst>
          </p:cNvPr>
          <p:cNvCxnSpPr>
            <a:cxnSpLocks/>
          </p:cNvCxnSpPr>
          <p:nvPr/>
        </p:nvCxnSpPr>
        <p:spPr>
          <a:xfrm>
            <a:off x="4151784" y="4437112"/>
            <a:ext cx="5256584" cy="8640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705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C3A13C9-80A4-45E9-8699-AD5AEFCD3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8150696" cy="2476871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			    Tack för att ni lyssnat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icture 4" descr="Corona: det kan branscher lära av varandra - Suntarbetsliv">
            <a:extLst>
              <a:ext uri="{FF2B5EF4-FFF2-40B4-BE49-F238E27FC236}">
                <a16:creationId xmlns:a16="http://schemas.microsoft.com/office/drawing/2014/main" id="{2A4DB12C-A89B-4C64-8136-E5C97046E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3429000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760DE4DA-6CDE-4589-9C37-7B71080220B3}"/>
              </a:ext>
            </a:extLst>
          </p:cNvPr>
          <p:cNvSpPr txBox="1"/>
          <p:nvPr/>
        </p:nvSpPr>
        <p:spPr>
          <a:xfrm>
            <a:off x="8082210" y="5353471"/>
            <a:ext cx="42784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v-SE" sz="1400" dirty="0"/>
              <a:t>susanne.svan@skane.se</a:t>
            </a:r>
          </a:p>
        </p:txBody>
      </p:sp>
    </p:spTree>
    <p:extLst>
      <p:ext uri="{BB962C8B-B14F-4D97-AF65-F5344CB8AC3E}">
        <p14:creationId xmlns:p14="http://schemas.microsoft.com/office/powerpoint/2010/main" val="650949614"/>
      </p:ext>
    </p:extLst>
  </p:cSld>
  <p:clrMapOvr>
    <a:masterClrMapping/>
  </p:clrMapOvr>
</p:sld>
</file>

<file path=ppt/theme/theme1.xml><?xml version="1.0" encoding="utf-8"?>
<a:theme xmlns:a="http://schemas.openxmlformats.org/drawingml/2006/main" name="1_Framsida-orange_hexag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C81A"/>
      </a:accent1>
      <a:accent2>
        <a:srgbClr val="ED0025"/>
      </a:accent2>
      <a:accent3>
        <a:srgbClr val="9D156A"/>
      </a:accent3>
      <a:accent4>
        <a:srgbClr val="B33177"/>
      </a:accent4>
      <a:accent5>
        <a:srgbClr val="FF6500"/>
      </a:accent5>
      <a:accent6>
        <a:srgbClr val="C2002D"/>
      </a:accent6>
      <a:hlink>
        <a:srgbClr val="049048"/>
      </a:hlink>
      <a:folHlink>
        <a:srgbClr val="959C28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Presentationssidor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C81A"/>
      </a:accent1>
      <a:accent2>
        <a:srgbClr val="ED0025"/>
      </a:accent2>
      <a:accent3>
        <a:srgbClr val="9D156A"/>
      </a:accent3>
      <a:accent4>
        <a:srgbClr val="B33177"/>
      </a:accent4>
      <a:accent5>
        <a:srgbClr val="FF6500"/>
      </a:accent5>
      <a:accent6>
        <a:srgbClr val="C2002D"/>
      </a:accent6>
      <a:hlink>
        <a:srgbClr val="049048"/>
      </a:hlink>
      <a:folHlink>
        <a:srgbClr val="959C28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egion Skane tema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E96A8"/>
      </a:accent1>
      <a:accent2>
        <a:srgbClr val="61B9BD"/>
      </a:accent2>
      <a:accent3>
        <a:srgbClr val="3D9378"/>
      </a:accent3>
      <a:accent4>
        <a:srgbClr val="C4B79F"/>
      </a:accent4>
      <a:accent5>
        <a:srgbClr val="FFFFFF"/>
      </a:accent5>
      <a:accent6>
        <a:srgbClr val="FFFFFF"/>
      </a:accent6>
      <a:hlink>
        <a:srgbClr val="00B0F0"/>
      </a:hlink>
      <a:folHlink>
        <a:srgbClr val="D1FF47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egion Skane tema" id="{3EB42E90-55D3-42CC-9A78-8B1D7F3ACE84}" vid="{B6D691A9-BBC2-4FA1-896D-81C519A0294C}"/>
    </a:ext>
  </a:extLst>
</a:theme>
</file>

<file path=ppt/theme/theme4.xml><?xml version="1.0" encoding="utf-8"?>
<a:theme xmlns:a="http://schemas.openxmlformats.org/drawingml/2006/main" name="1_Region Skane tema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E96A8"/>
      </a:accent1>
      <a:accent2>
        <a:srgbClr val="61B9BD"/>
      </a:accent2>
      <a:accent3>
        <a:srgbClr val="3D9378"/>
      </a:accent3>
      <a:accent4>
        <a:srgbClr val="C4B79F"/>
      </a:accent4>
      <a:accent5>
        <a:srgbClr val="FFFFFF"/>
      </a:accent5>
      <a:accent6>
        <a:srgbClr val="FFFFFF"/>
      </a:accent6>
      <a:hlink>
        <a:srgbClr val="00B0F0"/>
      </a:hlink>
      <a:folHlink>
        <a:srgbClr val="D1FF47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egion Skane tema" id="{3EB42E90-55D3-42CC-9A78-8B1D7F3ACE84}" vid="{B6D691A9-BBC2-4FA1-896D-81C519A0294C}"/>
    </a:ext>
  </a:extLst>
</a:theme>
</file>

<file path=ppt/theme/theme5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nformationmaterial" ma:contentTypeID="0x0101000728167CD9C94899925BA69C4AF6743E1122008026F9AFC070934998CB400726493303" ma:contentTypeVersion="36" ma:contentTypeDescription="Informerande" ma:contentTypeScope="" ma:versionID="95452eb8b2edf8c318c31672437fd044">
  <xsd:schema xmlns:xsd="http://www.w3.org/2001/XMLSchema" xmlns:xs="http://www.w3.org/2001/XMLSchema" xmlns:p="http://schemas.microsoft.com/office/2006/metadata/properties" xmlns:ns1="http://schemas.microsoft.com/sharepoint/v3" xmlns:ns2="08943ba7-0447-4cf0-b908-5d03d029f642" xmlns:ns3="a23a2f6b-7e21-49b1-b33f-300315b17fc7" targetNamespace="http://schemas.microsoft.com/office/2006/metadata/properties" ma:root="true" ma:fieldsID="509b9aca33e49e64770a4b33eb42e132" ns1:_="" ns2:_="" ns3:_="">
    <xsd:import namespace="http://schemas.microsoft.com/sharepoint/v3"/>
    <xsd:import namespace="08943ba7-0447-4cf0-b908-5d03d029f642"/>
    <xsd:import namespace="a23a2f6b-7e21-49b1-b33f-300315b17fc7"/>
    <xsd:element name="properties">
      <xsd:complexType>
        <xsd:sequence>
          <xsd:element name="documentManagement">
            <xsd:complexType>
              <xsd:all>
                <xsd:element ref="ns1:Dokumentforfattare"/>
                <xsd:element ref="ns2:TaxCatchAll" minOccurs="0"/>
                <xsd:element ref="ns2:TaxCatchAllLabel" minOccurs="0"/>
                <xsd:element ref="ns1:Externforfattare" minOccurs="0"/>
                <xsd:element ref="ns1:Gallerfran"/>
                <xsd:element ref="ns1:Gallertillochmed" minOccurs="0"/>
                <xsd:element ref="ns1:Paminnelse" minOccurs="0"/>
                <xsd:element ref="ns1:Publiceringsdatum"/>
                <xsd:element ref="ns1:bafcb4227c9043da9566b5ef78ddcc95" minOccurs="0"/>
                <xsd:element ref="ns1:Aktuellversion" minOccurs="0"/>
                <xsd:element ref="ns1:Valdinnehallstyp" minOccurs="0"/>
                <xsd:element ref="ns1:h2c9d7dd9eeb4da4ac62aed9bea1dce9" minOccurs="0"/>
                <xsd:element ref="ns1:b01f2f3f268b4d69803358402dbab91a" minOccurs="0"/>
                <xsd:element ref="ns1:Gallerforunderavdelningar" minOccurs="0"/>
                <xsd:element ref="ns1:Dokumentgodkannare" minOccurs="0"/>
                <xsd:element ref="ns1:Dokumentslag" minOccurs="0"/>
                <xsd:element ref="ns1:Sakerhetsklass"/>
                <xsd:element ref="ns1:Comment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kumentforfattare" ma:index="8" ma:displayName="Författare" ma:list="UserInfo" ma:internalName="Dokumentforfattare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forfattare" ma:index="11" nillable="true" ma:displayName="Extern författare" ma:internalName="Externforfattare">
      <xsd:simpleType>
        <xsd:restriction base="dms:Text"/>
      </xsd:simpleType>
    </xsd:element>
    <xsd:element name="Gallerfran" ma:index="12" ma:displayName="Gäller från" ma:format="DateOnly" ma:internalName="Gallerfran">
      <xsd:simpleType>
        <xsd:restriction base="dms:DateTime"/>
      </xsd:simpleType>
    </xsd:element>
    <xsd:element name="Gallertillochmed" ma:index="13" nillable="true" ma:displayName="Gäller till och med" ma:format="DateOnly" ma:internalName="Gallertillochmed">
      <xsd:simpleType>
        <xsd:restriction base="dms:DateTime"/>
      </xsd:simpleType>
    </xsd:element>
    <xsd:element name="Paminnelse" ma:index="14" nillable="true" ma:displayName="Påminnelse" ma:internalName="Paminnelse">
      <xsd:simpleType>
        <xsd:restriction base="dms:Boolean"/>
      </xsd:simpleType>
    </xsd:element>
    <xsd:element name="Publiceringsdatum" ma:index="15" ma:displayName="Publiceringsdatum" ma:format="DateOnly" ma:internalName="Publiceringsdatum">
      <xsd:simpleType>
        <xsd:restriction base="dms:DateTime"/>
      </xsd:simpleType>
    </xsd:element>
    <xsd:element name="bafcb4227c9043da9566b5ef78ddcc95" ma:index="16" ma:taxonomy="true" ma:internalName="bafcb4227c9043da9566b5ef78ddcc95" ma:taxonomyFieldName="Dokumentagandeenhet" ma:displayName="Dokumentägande enhet" ma:indexed="true" ma:default="" ma:fieldId="{bafcb422-7c90-43da-9566-b5ef78ddcc95}" ma:sspId="649d846f-5990-441a-b7ea-c87757b39728" ma:termSetId="d6c0c6fc-2c94-474b-a565-70d641e6154c" ma:anchorId="ca822978-0689-4562-8110-f77377f87f93" ma:open="false" ma:isKeyword="false">
      <xsd:complexType>
        <xsd:sequence>
          <xsd:element ref="pc:Terms" minOccurs="0" maxOccurs="1"/>
        </xsd:sequence>
      </xsd:complexType>
    </xsd:element>
    <xsd:element name="Aktuellversion" ma:index="18" nillable="true" ma:displayName="Aktuell version" ma:hidden="true" ma:internalName="Aktuellversion">
      <xsd:simpleType>
        <xsd:restriction base="dms:Text"/>
      </xsd:simpleType>
    </xsd:element>
    <xsd:element name="Valdinnehallstyp" ma:index="19" nillable="true" ma:displayName="Vald innehållstyp" ma:hidden="true" ma:internalName="Valdinnehallstyp">
      <xsd:simpleType>
        <xsd:restriction base="dms:Text"/>
      </xsd:simpleType>
    </xsd:element>
    <xsd:element name="h2c9d7dd9eeb4da4ac62aed9bea1dce9" ma:index="20" ma:taxonomy="true" ma:internalName="h2c9d7dd9eeb4da4ac62aed9bea1dce9" ma:taxonomyFieldName="Taggning" ma:displayName="Ämnesområde" ma:readOnly="false" ma:default="" ma:fieldId="{12c9d7dd-9eeb-4da4-ac62-aed9bea1dce9}" ma:taxonomyMulti="true" ma:sspId="649d846f-5990-441a-b7ea-c87757b39728" ma:termSetId="c51e19ca-d4c2-4121-81f2-291317faa7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01f2f3f268b4d69803358402dbab91a" ma:index="22" ma:taxonomy="true" ma:internalName="b01f2f3f268b4d69803358402dbab91a" ma:taxonomyFieldName="Gallerfor" ma:displayName="Gäller för" ma:default="" ma:fieldId="{b01f2f3f-268b-4d69-8033-58402dbab91a}" ma:taxonomyMulti="true" ma:sspId="649d846f-5990-441a-b7ea-c87757b39728" ma:termSetId="d6c0c6fc-2c94-474b-a565-70d641e6154c" ma:anchorId="ca822978-0689-4562-8110-f77377f87f93" ma:open="false" ma:isKeyword="false">
      <xsd:complexType>
        <xsd:sequence>
          <xsd:element ref="pc:Terms" minOccurs="0" maxOccurs="1"/>
        </xsd:sequence>
      </xsd:complexType>
    </xsd:element>
    <xsd:element name="Gallerforunderavdelningar" ma:index="24" nillable="true" ma:displayName="Gäller för underavdelningar" ma:internalName="Gallerforunderavdelningar">
      <xsd:simpleType>
        <xsd:restriction base="dms:Boolean"/>
      </xsd:simpleType>
    </xsd:element>
    <xsd:element name="Dokumentgodkannare" ma:index="25" nillable="true" ma:displayName="Faktaägare" ma:hidden="true" ma:internalName="Dokumentgodkannare" ma:readOnly="false">
      <xsd:simpleType>
        <xsd:restriction base="dms:Text"/>
      </xsd:simpleType>
    </xsd:element>
    <xsd:element name="Dokumentslag" ma:index="26" nillable="true" ma:displayName="Dokumentslag" ma:internalName="Dokumentslag" ma:readOnly="true">
      <xsd:simpleType>
        <xsd:restriction base="dms:Text"/>
      </xsd:simpleType>
    </xsd:element>
    <xsd:element name="Sakerhetsklass" ma:index="27" ma:displayName="Säkerhetsklass" ma:internalName="Sakerhetsklass" ma:readOnly="false">
      <xsd:simpleType>
        <xsd:restriction base="dms:Choice">
          <xsd:enumeration value="Alla internt"/>
          <xsd:enumeration value="Alla"/>
        </xsd:restriction>
      </xsd:simpleType>
    </xsd:element>
    <xsd:element name="Comment" ma:index="28" nillable="true" ma:displayName="Beskrivning" ma:internalName="Commen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943ba7-0447-4cf0-b908-5d03d029f642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0cfea753-fe51-4d63-bfa0-6d9695f106c0}" ma:internalName="TaxCatchAll" ma:showField="CatchAllData" ma:web="813faf41-6702-4fce-8689-e91bbb568e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0cfea753-fe51-4d63-bfa0-6d9695f106c0}" ma:internalName="TaxCatchAllLabel" ma:readOnly="true" ma:showField="CatchAllDataLabel" ma:web="813faf41-6702-4fce-8689-e91bbb568e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3a2f6b-7e21-49b1-b33f-300315b17fc7" elementFormDefault="qualified">
    <xsd:import namespace="http://schemas.microsoft.com/office/2006/documentManagement/types"/>
    <xsd:import namespace="http://schemas.microsoft.com/office/infopath/2007/PartnerControls"/>
    <xsd:element name="_dlc_DocId" ma:index="29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30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allertillochmed xmlns="http://schemas.microsoft.com/sharepoint/v3">2021-10-31T23:00:00+00:00</Gallertillochmed>
    <Gallerfran xmlns="http://schemas.microsoft.com/sharepoint/v3">2019-11-18T23:00:00+00:00</Gallerfran>
    <Publiceringsdatum xmlns="http://schemas.microsoft.com/sharepoint/v3">2019-11-18T23:00:00+00:00</Publiceringsdatum>
    <h2c9d7dd9eeb4da4ac62aed9bea1dce9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Informationsmaterial</TermName>
          <TermId xmlns="http://schemas.microsoft.com/office/infopath/2007/PartnerControls">6564bb37-7519-47b5-a28d-bbe0dd5c58f7</TermId>
        </TermInfo>
      </Terms>
    </h2c9d7dd9eeb4da4ac62aed9bea1dce9>
    <bafcb4227c9043da9566b5ef78ddcc95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Kommunikation</TermName>
          <TermId xmlns="http://schemas.microsoft.com/office/infopath/2007/PartnerControls">9daa9f5a-0c0d-427a-a8e5-a42deff6fd30</TermId>
        </TermInfo>
      </Terms>
    </bafcb4227c9043da9566b5ef78ddcc95>
    <b01f2f3f268b4d69803358402dbab91a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Kommunikation</TermName>
          <TermId xmlns="http://schemas.microsoft.com/office/infopath/2007/PartnerControls">9daa9f5a-0c0d-427a-a8e5-a42deff6fd30</TermId>
        </TermInfo>
      </Terms>
    </b01f2f3f268b4d69803358402dbab91a>
    <Sakerhetsklass xmlns="http://schemas.microsoft.com/sharepoint/v3">Alla internt</Sakerhetsklass>
    <Dokumentforfattare xmlns="http://schemas.microsoft.com/sharepoint/v3">
      <UserInfo>
        <DisplayName>Lagerström Lina</DisplayName>
        <AccountId>29794</AccountId>
        <AccountType/>
      </UserInfo>
    </Dokumentforfattare>
    <Valdinnehallstyp xmlns="http://schemas.microsoft.com/sharepoint/v3">Informationmaterial</Valdinnehallstyp>
    <Externforfattare xmlns="http://schemas.microsoft.com/sharepoint/v3" xsi:nil="true"/>
    <Gallerforunderavdelningar xmlns="http://schemas.microsoft.com/sharepoint/v3">false</Gallerforunderavdelningar>
    <TaxCatchAll xmlns="08943ba7-0447-4cf0-b908-5d03d029f642">
      <Value>2458</Value>
      <Value>3319</Value>
    </TaxCatchAll>
    <Paminnelse xmlns="http://schemas.microsoft.com/sharepoint/v3">false</Paminnelse>
    <Aktuellversion xmlns="http://schemas.microsoft.com/sharepoint/v3">3</Aktuellversion>
    <Dokumentgodkannare xmlns="http://schemas.microsoft.com/sharepoint/v3" xsi:nil="true"/>
    <Comment xmlns="http://schemas.microsoft.com/sharepoint/v3">ppt-mall för Hässleholm_Startsida</Comment>
    <_dlc_DocId xmlns="a23a2f6b-7e21-49b1-b33f-300315b17fc7">RS03-00000064853</_dlc_DocId>
    <_dlc_DocIdUrl xmlns="a23a2f6b-7e21-49b1-b33f-300315b17fc7">
      <Url>http://dokumentportal.i.skane.se/_layouts/15/DocIdRedir.aspx?ID=RS03-00000064853</Url>
      <Description>RS03-00000064853</Description>
    </_dlc_DocIdUrl>
    <Dokumentslag xmlns="http://schemas.microsoft.com/sharepoint/v3">Informerande</Dokumentslag>
    <_dlc_DocIdPersistId xmlns="a23a2f6b-7e21-49b1-b33f-300315b17fc7">false</_dlc_DocIdPersistId>
  </documentManagement>
</p:properties>
</file>

<file path=customXml/item6.xml><?xml version="1.0" encoding="utf-8"?>
<?mso-contentType ?>
<SharedContentType xmlns="Microsoft.SharePoint.Taxonomy.ContentTypeSync" SourceId="649d846f-5990-441a-b7ea-c87757b39728" ContentTypeId="0x0101000728167CD9C94899925BA69C4AF6743E1122" PreviousValue="false"/>
</file>

<file path=customXml/itemProps1.xml><?xml version="1.0" encoding="utf-8"?>
<ds:datastoreItem xmlns:ds="http://schemas.openxmlformats.org/officeDocument/2006/customXml" ds:itemID="{D5B491D8-E26B-4757-9C78-2BE79899D8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8943ba7-0447-4cf0-b908-5d03d029f642"/>
    <ds:schemaRef ds:uri="a23a2f6b-7e21-49b1-b33f-300315b17f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93841E1-D1FF-4E40-B07D-B91A89162B1A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64270F23-8F4F-4071-B392-8429BFAF4254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5290FAF6-79A1-4DF4-899D-333ACAA8E68A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7A1FEB7E-75C8-4300-BFD7-E4367E6A8BF9}">
  <ds:schemaRefs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sharepoint/v3"/>
    <ds:schemaRef ds:uri="http://purl.org/dc/terms/"/>
    <ds:schemaRef ds:uri="a23a2f6b-7e21-49b1-b33f-300315b17fc7"/>
    <ds:schemaRef ds:uri="http://schemas.microsoft.com/office/infopath/2007/PartnerControls"/>
    <ds:schemaRef ds:uri="http://schemas.openxmlformats.org/package/2006/metadata/core-properties"/>
    <ds:schemaRef ds:uri="08943ba7-0447-4cf0-b908-5d03d029f642"/>
    <ds:schemaRef ds:uri="http://purl.org/dc/dcmitype/"/>
  </ds:schemaRefs>
</ds:datastoreItem>
</file>

<file path=customXml/itemProps6.xml><?xml version="1.0" encoding="utf-8"?>
<ds:datastoreItem xmlns:ds="http://schemas.openxmlformats.org/officeDocument/2006/customXml" ds:itemID="{212AC5F8-854B-46E3-89C2-0C473A97611F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RS_ppt-mall_orange</Template>
  <TotalTime>0</TotalTime>
  <Words>473</Words>
  <Application>Microsoft Office PowerPoint</Application>
  <PresentationFormat>Bredbild</PresentationFormat>
  <Paragraphs>78</Paragraphs>
  <Slides>8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8</vt:i4>
      </vt:variant>
    </vt:vector>
  </HeadingPairs>
  <TitlesOfParts>
    <vt:vector size="13" baseType="lpstr">
      <vt:lpstr>Arial</vt:lpstr>
      <vt:lpstr>1_Framsida-orange_hexag</vt:lpstr>
      <vt:lpstr>2_Presentationssidor</vt:lpstr>
      <vt:lpstr>Region Skane tema</vt:lpstr>
      <vt:lpstr>1_Region Skane tema</vt:lpstr>
      <vt:lpstr>    Post-covid</vt:lpstr>
      <vt:lpstr>Vad är rehabilitering?</vt:lpstr>
      <vt:lpstr>Vad är rehabilitering?</vt:lpstr>
      <vt:lpstr>Vad är post covid? </vt:lpstr>
      <vt:lpstr>PowerPoint-presentation</vt:lpstr>
      <vt:lpstr>Organisation</vt:lpstr>
      <vt:lpstr>Hässleholms modell</vt:lpstr>
      <vt:lpstr>PowerPoint-presentation</vt:lpstr>
    </vt:vector>
  </TitlesOfParts>
  <Company>Region Skåne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Hlm_ppt-mall_Hlm_start</dc:title>
  <dc:creator>Dickson Eva</dc:creator>
  <cp:lastModifiedBy>Svensson Ann-Louise P</cp:lastModifiedBy>
  <cp:revision>155</cp:revision>
  <cp:lastPrinted>2018-04-24T09:03:18Z</cp:lastPrinted>
  <dcterms:created xsi:type="dcterms:W3CDTF">2016-09-26T07:05:06Z</dcterms:created>
  <dcterms:modified xsi:type="dcterms:W3CDTF">2021-12-20T10:01:41Z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0x0101000728167CD9C94899925BA69C4AF6743E1122008026F9AFC070934998CB400726493303</vt:lpwstr>
  </property>
  <property fmtid="{D5CDD505-2E9C-101B-9397-08002B2CF9AE}" pid="3" name="_dlc_DocIdItemGuid">
    <vt:lpwstr>0e96d416-9daf-4d3c-8642-a8b6df1fc169</vt:lpwstr>
  </property>
  <property fmtid="{D5CDD505-2E9C-101B-9397-08002B2CF9AE}" pid="4" name="Dokumentagandeenhet">
    <vt:lpwstr>3319;#Kommunikation|9daa9f5a-0c0d-427a-a8e5-a42deff6fd30</vt:lpwstr>
  </property>
  <property fmtid="{D5CDD505-2E9C-101B-9397-08002B2CF9AE}" pid="5" name="Taggning">
    <vt:lpwstr>2458;#Informationsmaterial|6564bb37-7519-47b5-a28d-bbe0dd5c58f7</vt:lpwstr>
  </property>
  <property fmtid="{D5CDD505-2E9C-101B-9397-08002B2CF9AE}" pid="6" name="Gallerfor">
    <vt:lpwstr>3319;#Kommunikation|9daa9f5a-0c0d-427a-a8e5-a42deff6fd30</vt:lpwstr>
  </property>
  <property fmtid="{D5CDD505-2E9C-101B-9397-08002B2CF9AE}" pid="7" name="f704ae44dfee48309a4736a767fe9886">
    <vt:lpwstr/>
  </property>
  <property fmtid="{D5CDD505-2E9C-101B-9397-08002B2CF9AE}" pid="8" name="Forfattarensenhet">
    <vt:lpwstr/>
  </property>
  <property fmtid="{D5CDD505-2E9C-101B-9397-08002B2CF9AE}" pid="9" name="Order">
    <vt:r8>6485300</vt:r8>
  </property>
  <property fmtid="{D5CDD505-2E9C-101B-9397-08002B2CF9AE}" pid="10" name="xd_Signature">
    <vt:bool>false</vt:bool>
  </property>
  <property fmtid="{D5CDD505-2E9C-101B-9397-08002B2CF9AE}" pid="11" name="xd_ProgID">
    <vt:lpwstr/>
  </property>
  <property fmtid="{D5CDD505-2E9C-101B-9397-08002B2CF9AE}" pid="12" name="SharedWithUsers">
    <vt:lpwstr/>
  </property>
  <property fmtid="{D5CDD505-2E9C-101B-9397-08002B2CF9AE}" pid="13" name="TemplateUrl">
    <vt:lpwstr/>
  </property>
  <property fmtid="{D5CDD505-2E9C-101B-9397-08002B2CF9AE}" pid="14" name="Overgripande">
    <vt:bool>false</vt:bool>
  </property>
</Properties>
</file>