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  <p:sldMasterId id="2147483736" r:id="rId2"/>
    <p:sldMasterId id="2147483746" r:id="rId3"/>
    <p:sldMasterId id="2147483758" r:id="rId4"/>
    <p:sldMasterId id="2147483772" r:id="rId5"/>
  </p:sldMasterIdLst>
  <p:notesMasterIdLst>
    <p:notesMasterId r:id="rId9"/>
  </p:notesMasterIdLst>
  <p:sldIdLst>
    <p:sldId id="325" r:id="rId6"/>
    <p:sldId id="327" r:id="rId7"/>
    <p:sldId id="328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0"/>
    <p:restoredTop sz="94694"/>
  </p:normalViewPr>
  <p:slideViewPr>
    <p:cSldViewPr snapToGrid="0" snapToObjects="1">
      <p:cViewPr varScale="1">
        <p:scale>
          <a:sx n="61" d="100"/>
          <a:sy n="61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9247-D286-7B4E-B4A8-14AABB535E54}" type="datetimeFigureOut">
              <a:rPr lang="sv-SE" smtClean="0"/>
              <a:t>2021-10-13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B4E0D-5B48-AF4D-824B-E170B9307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47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61F31-2B71-44F5-9741-C70D3A8A0FE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0519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61F31-2B71-44F5-9741-C70D3A8A0FE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752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61F31-2B71-44F5-9741-C70D3A8A0FE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5688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9BA99A-7C38-7545-9D16-2013E1BB8D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133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PowerPoint-mall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C87A503-72F0-DB49-AEED-62A5CDEAD7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1331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sv-SE" dirty="0"/>
              <a:t>för Vårdsamverkan Skåne</a:t>
            </a:r>
          </a:p>
        </p:txBody>
      </p:sp>
    </p:spTree>
    <p:extLst>
      <p:ext uri="{BB962C8B-B14F-4D97-AF65-F5344CB8AC3E}">
        <p14:creationId xmlns:p14="http://schemas.microsoft.com/office/powerpoint/2010/main" val="17613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2021-10-13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4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2021-10-13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210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2021-10-13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93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2021-10-13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31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2021-10-13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51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2021-10-13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19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2021-10-13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86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2021-10-13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607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2021-10-13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6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316665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5962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078921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155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2615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6682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95126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6621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04323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43241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099179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14050805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rera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4637234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7318974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64785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25806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1563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8573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3953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019703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97932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960017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8142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nsterställ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300889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270155582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24605" cy="1123896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71634"/>
            <a:ext cx="10324605" cy="423436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7B1511E-5254-8841-BA25-0CE58E264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407801"/>
            <a:ext cx="852577" cy="251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3">
                <a:solidFill>
                  <a:schemeClr val="accent1"/>
                </a:solidFill>
              </a:defRPr>
            </a:lvl1pPr>
          </a:lstStyle>
          <a:p>
            <a:fld id="{C9783536-F4C3-49AC-A423-821B2FBE9ADC}" type="datetime1">
              <a:rPr lang="sv-SE" smtClean="0"/>
              <a:pPr/>
              <a:t>2021-10-13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84DBF51-F984-5E47-9BC5-7BE10EE7B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731" y="6407801"/>
            <a:ext cx="2465719" cy="251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3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8BA29CA-CBCC-C245-B024-3372C2287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5726" y="6407801"/>
            <a:ext cx="507521" cy="251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3">
                <a:solidFill>
                  <a:schemeClr val="accent1"/>
                </a:solidFill>
              </a:defRPr>
            </a:lvl1pPr>
          </a:lstStyle>
          <a:p>
            <a:fld id="{84379C7E-06C3-45BC-942F-DDA103CE39D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88DB0111-A708-F249-AE41-5BD3DDF499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1451" y="6415068"/>
            <a:ext cx="7725235" cy="251664"/>
          </a:xfrm>
          <a:prstGeom prst="rect">
            <a:avLst/>
          </a:prstGeom>
        </p:spPr>
        <p:txBody>
          <a:bodyPr anchor="b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000" spc="0"/>
            </a:lvl1pPr>
          </a:lstStyle>
          <a:p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88962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36456012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59236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5590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116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5746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725297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2026097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299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9769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9970238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9258962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463990638"/>
      </p:ext>
    </p:extLst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24605" cy="1123896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671634"/>
            <a:ext cx="10324605" cy="423436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7B1511E-5254-8841-BA25-0CE58E264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407801"/>
            <a:ext cx="852577" cy="251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3">
                <a:solidFill>
                  <a:schemeClr val="accent1"/>
                </a:solidFill>
              </a:defRPr>
            </a:lvl1pPr>
          </a:lstStyle>
          <a:p>
            <a:fld id="{C9783536-F4C3-49AC-A423-821B2FBE9ADC}" type="datetime1">
              <a:rPr lang="sv-SE" smtClean="0">
                <a:solidFill>
                  <a:srgbClr val="5E96A8"/>
                </a:solidFill>
              </a:rPr>
              <a:pPr/>
              <a:t>2021-10-13</a:t>
            </a:fld>
            <a:endParaRPr lang="sv-SE">
              <a:solidFill>
                <a:srgbClr val="5E96A8"/>
              </a:solidFill>
            </a:endParaRPr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84DBF51-F984-5E47-9BC5-7BE10EE7B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95731" y="6407801"/>
            <a:ext cx="2465719" cy="251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3">
                <a:solidFill>
                  <a:schemeClr val="accent1"/>
                </a:solidFill>
              </a:defRPr>
            </a:lvl1pPr>
          </a:lstStyle>
          <a:p>
            <a:endParaRPr lang="sv-SE" dirty="0">
              <a:solidFill>
                <a:srgbClr val="5E96A8"/>
              </a:solidFill>
            </a:endParaRPr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8BA29CA-CBCC-C245-B024-3372C2287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5726" y="6407801"/>
            <a:ext cx="507521" cy="251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3">
                <a:solidFill>
                  <a:schemeClr val="accent1"/>
                </a:solidFill>
              </a:defRPr>
            </a:lvl1pPr>
          </a:lstStyle>
          <a:p>
            <a:fld id="{84379C7E-06C3-45BC-942F-DDA103CE39D8}" type="slidenum">
              <a:rPr lang="sv-SE" smtClean="0">
                <a:solidFill>
                  <a:srgbClr val="5E96A8"/>
                </a:solidFill>
              </a:rPr>
              <a:pPr/>
              <a:t>‹#›</a:t>
            </a:fld>
            <a:endParaRPr lang="sv-SE" dirty="0">
              <a:solidFill>
                <a:srgbClr val="5E96A8"/>
              </a:solidFill>
            </a:endParaRP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88DB0111-A708-F249-AE41-5BD3DDF499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1451" y="6415068"/>
            <a:ext cx="7725235" cy="251664"/>
          </a:xfrm>
          <a:prstGeom prst="rect">
            <a:avLst/>
          </a:prstGeom>
        </p:spPr>
        <p:txBody>
          <a:bodyPr anchor="b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000" spc="0"/>
            </a:lvl1pPr>
          </a:lstStyle>
          <a:p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62963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stap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BE5350-2968-7543-8689-F583FC8C3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2939" y="1924215"/>
            <a:ext cx="3697356" cy="416528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E3C97C-C4FA-5048-8E31-5F81DCEE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0153" y="1924215"/>
            <a:ext cx="3697357" cy="4165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486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9E06AE2-EB3C-8145-8A56-0E076994567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040959" y="254442"/>
            <a:ext cx="6128759" cy="61711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55E6962-B958-7949-BC6B-821DBA17500F}"/>
              </a:ext>
            </a:extLst>
          </p:cNvPr>
          <p:cNvSpPr txBox="1"/>
          <p:nvPr userDrawn="1"/>
        </p:nvSpPr>
        <p:spPr>
          <a:xfrm>
            <a:off x="389614" y="1947824"/>
            <a:ext cx="7315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5000" dirty="0">
                <a:solidFill>
                  <a:srgbClr val="D022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392B00F-37D3-7F40-BE8D-E5190228F78D}"/>
              </a:ext>
            </a:extLst>
          </p:cNvPr>
          <p:cNvSpPr txBox="1"/>
          <p:nvPr userDrawn="1"/>
        </p:nvSpPr>
        <p:spPr>
          <a:xfrm>
            <a:off x="755374" y="3148152"/>
            <a:ext cx="276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Skriv citat/text här</a:t>
            </a:r>
          </a:p>
        </p:txBody>
      </p:sp>
    </p:spTree>
    <p:extLst>
      <p:ext uri="{BB962C8B-B14F-4D97-AF65-F5344CB8AC3E}">
        <p14:creationId xmlns:p14="http://schemas.microsoft.com/office/powerpoint/2010/main" val="86622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1674E0BC-5AFB-3542-8A5F-D6106970C5A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51554" y="262393"/>
            <a:ext cx="9849969" cy="5908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</p:spTree>
    <p:extLst>
      <p:ext uri="{BB962C8B-B14F-4D97-AF65-F5344CB8AC3E}">
        <p14:creationId xmlns:p14="http://schemas.microsoft.com/office/powerpoint/2010/main" val="288057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entrera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6" y="2373721"/>
            <a:ext cx="7561262" cy="3431767"/>
          </a:xfrm>
        </p:spPr>
        <p:txBody>
          <a:bodyPr/>
          <a:lstStyle/>
          <a:p>
            <a:pPr lvl="0"/>
            <a:r>
              <a:rPr lang="sv-SE" dirty="0"/>
              <a:t>Punktlista rad ett</a:t>
            </a:r>
          </a:p>
          <a:p>
            <a:pPr lvl="0"/>
            <a:r>
              <a:rPr lang="sv-SE" dirty="0"/>
              <a:t>Punktlista rad två</a:t>
            </a:r>
          </a:p>
          <a:p>
            <a:pPr lvl="0"/>
            <a:r>
              <a:rPr lang="sv-SE" dirty="0"/>
              <a:t>Punktlista rad tre</a:t>
            </a:r>
          </a:p>
          <a:p>
            <a:pPr lvl="0"/>
            <a:r>
              <a:rPr lang="sv-SE" dirty="0"/>
              <a:t>Punktlista rad fyra</a:t>
            </a:r>
          </a:p>
          <a:p>
            <a:pPr lvl="0"/>
            <a:r>
              <a:rPr lang="sv-SE" dirty="0"/>
              <a:t>Punktlista rad fem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014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BACF02-BF0D-004C-B330-FE19CA60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823" y="1812330"/>
            <a:ext cx="61430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Powerpoint-mall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55BB3C1-75ED-BC4D-93F2-BB880B42A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3315693"/>
            <a:ext cx="8552290" cy="2861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för Vårdsamverkan Skåne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C8CAF73-5A59-6C4D-BBA9-7D48E3925668}"/>
              </a:ext>
            </a:extLst>
          </p:cNvPr>
          <p:cNvSpPr/>
          <p:nvPr userDrawn="1"/>
        </p:nvSpPr>
        <p:spPr>
          <a:xfrm>
            <a:off x="10328988" y="-93306"/>
            <a:ext cx="1863012" cy="70166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r="5400000" sx="107000" sy="107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FC79C2E-6CB2-2C49-B5AE-AF6207F9952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810233" y="5789325"/>
            <a:ext cx="900521" cy="833686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DA6413D2-7EFC-FA4A-8BEE-FD4AACCF60BE}"/>
              </a:ext>
            </a:extLst>
          </p:cNvPr>
          <p:cNvSpPr txBox="1">
            <a:spLocks/>
          </p:cNvSpPr>
          <p:nvPr userDrawn="1"/>
        </p:nvSpPr>
        <p:spPr>
          <a:xfrm>
            <a:off x="178242" y="63547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sym typeface="Symbol" pitchFamily="2" charset="2"/>
              </a:rPr>
              <a:t></a:t>
            </a:r>
            <a:r>
              <a:rPr lang="sv-SE" sz="105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sv-SE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Vårdsamverkan Skåne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24E9748-A45B-054E-8910-397762ECC6E8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527125" y="291716"/>
            <a:ext cx="1466736" cy="421806"/>
          </a:xfrm>
          <a:prstGeom prst="rect">
            <a:avLst/>
          </a:prstGeom>
        </p:spPr>
      </p:pic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C51C3738-7CCD-554C-8634-E799D4786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106B-5170-2346-99EF-ED295E0C490D}" type="datetimeFigureOut">
              <a:rPr lang="sv-SE" smtClean="0"/>
              <a:t>2021-10-13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83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0" r:id="rId2"/>
    <p:sldLayoutId id="2147483710" r:id="rId3"/>
    <p:sldLayoutId id="2147483721" r:id="rId4"/>
    <p:sldLayoutId id="2147483715" r:id="rId5"/>
    <p:sldLayoutId id="2147483723" r:id="rId6"/>
    <p:sldLayoutId id="2147483722" r:id="rId7"/>
    <p:sldLayoutId id="2147483724" r:id="rId8"/>
    <p:sldLayoutId id="2147483726" r:id="rId9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C376CDD0-9A3E-4D42-A72D-71F6AEC57F5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>
                <a:solidFill>
                  <a:prstClr val="black"/>
                </a:solidFill>
              </a:rPr>
              <a:pPr/>
              <a:t>2021-10-13</a:t>
            </a:fld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>
                <a:solidFill>
                  <a:prstClr val="black"/>
                </a:solidFill>
              </a:rPr>
              <a:pPr/>
              <a:t>‹#›</a:t>
            </a:fld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1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43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52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>
                <a:solidFill>
                  <a:srgbClr val="000000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>
              <a:solidFill>
                <a:srgbClr val="000000"/>
              </a:solidFill>
            </a:endParaRPr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084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bidrag.socialstyrelsen.se/regioner/statsbidrag-for-utokad-lakarkompetens-i-aldreomsorgen2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3E7542-6034-4DA2-B2D4-14C2F5A4C5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4799" y="882869"/>
            <a:ext cx="9773055" cy="5849007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/>
              <a:t>Sista ansökningsdag: 2021-11-15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/>
              <a:t>Syftet med statsbidraget är att under 2021 och 2022 utöka tillgången till läkare inom äldreomsorgen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/>
              <a:t>Vilka kan rekvirera? Samtliga regioner – </a:t>
            </a:r>
            <a:r>
              <a:rPr lang="sv-SE" dirty="0">
                <a:solidFill>
                  <a:srgbClr val="FF0000"/>
                </a:solidFill>
              </a:rPr>
              <a:t>Region Skåne har lämnat in </a:t>
            </a:r>
            <a:r>
              <a:rPr lang="sv-SE">
                <a:solidFill>
                  <a:srgbClr val="FF0000"/>
                </a:solidFill>
              </a:rPr>
              <a:t>sin ansökan</a:t>
            </a:r>
            <a:r>
              <a:rPr lang="sv-SE"/>
              <a:t> </a:t>
            </a:r>
            <a:endParaRPr lang="sv-SE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/>
              <a:t>Socialstyrelsen betalar ut medlen under 2021 och de kan användas till och med den 31 december 2022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/>
              <a:t>Medlen omfattar totalt 298 500 000 kronor för 2021 och Skånes andel är 39 583 517, d.v.s. nästan 40 miljoner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/>
              <a:t>Varje region ska senast den 30 april 2022 återrapportera hur medlen har använts. Social-styrelsen skickar i februari 2022 ett webbaserat återrapporteringsformulär till den kon-taktperson regionen uppgav i samband med rekvisition av medel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>
                <a:hlinkClick r:id="rId3"/>
              </a:rPr>
              <a:t>Statsbidrag för utökad läkarkompetens i äldreomsorgen - Socialstyrelsen</a:t>
            </a:r>
            <a:endParaRPr lang="sv-SE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v-SE" dirty="0"/>
          </a:p>
          <a:p>
            <a:pPr algn="l"/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15EBA21-243B-4F9A-BA0C-2F1FCD4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31076"/>
            <a:ext cx="9662809" cy="867103"/>
          </a:xfrm>
        </p:spPr>
        <p:txBody>
          <a:bodyPr>
            <a:normAutofit/>
          </a:bodyPr>
          <a:lstStyle/>
          <a:p>
            <a:r>
              <a:rPr lang="sv-SE" sz="2800" b="1" dirty="0"/>
              <a:t>Statsbidrag för utökad läkarkompetens i äldreomsorgen</a:t>
            </a:r>
            <a:br>
              <a:rPr lang="sv-SE" sz="2800" b="1" dirty="0"/>
            </a:b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226910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3E7542-6034-4DA2-B2D4-14C2F5A4C5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4799" y="1608083"/>
            <a:ext cx="9773055" cy="5123793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/>
              <a:t>Till utgången av 2022 är ett av regeringens och SKR:s gemensamma mål: </a:t>
            </a:r>
            <a:r>
              <a:rPr lang="sv-SE" i="1" dirty="0"/>
              <a:t>Minst 80 procent av personer som bor på särskilt boende ska ha en fast läkarkontakt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/>
              <a:t>För att kunna följa utvecklingen behöver målet kunna mätas. I dagsläget finns inget enhetligt sätt att mäta detta på nationell nivå.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/>
              <a:t>SKR tar initiativ till en punktmätning för uppföljning av årets överenskommelse:  </a:t>
            </a:r>
            <a:r>
              <a:rPr lang="sv-SE" b="1" i="1" dirty="0"/>
              <a:t>I vilken utsträckning har personer i SÄBO en namngiven fast läkarkontakt och </a:t>
            </a:r>
            <a:r>
              <a:rPr lang="sv-SE" i="1" dirty="0"/>
              <a:t>en </a:t>
            </a:r>
            <a:r>
              <a:rPr lang="sv-SE" b="1" i="1" dirty="0"/>
              <a:t>namngiven fast vårdkontakt</a:t>
            </a:r>
            <a:r>
              <a:rPr lang="sv-SE" i="1" dirty="0"/>
              <a:t>? </a:t>
            </a:r>
          </a:p>
          <a:p>
            <a:pPr algn="l"/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15EBA21-243B-4F9A-BA0C-2F1FCD4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31076"/>
            <a:ext cx="9662809" cy="1277007"/>
          </a:xfrm>
        </p:spPr>
        <p:txBody>
          <a:bodyPr>
            <a:normAutofit/>
          </a:bodyPr>
          <a:lstStyle/>
          <a:p>
            <a:r>
              <a:rPr lang="sv-SE" sz="2800" b="1" dirty="0"/>
              <a:t>Förhandsinformation om punktmätning av fast läkarkontakt i särskilt boende för äldre, SÄBO</a:t>
            </a:r>
          </a:p>
        </p:txBody>
      </p:sp>
    </p:spTree>
    <p:extLst>
      <p:ext uri="{BB962C8B-B14F-4D97-AF65-F5344CB8AC3E}">
        <p14:creationId xmlns:p14="http://schemas.microsoft.com/office/powerpoint/2010/main" val="36003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3E7542-6034-4DA2-B2D4-14C2F5A4C5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4799" y="1608083"/>
            <a:ext cx="9773055" cy="5123793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/>
              <a:t>När ska punktmätningen göras? V 47 (22-26 nov)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/>
              <a:t>Vad ska mätas?</a:t>
            </a:r>
          </a:p>
          <a:p>
            <a:pPr marL="1143000" lvl="1" indent="-457200"/>
            <a:r>
              <a:rPr lang="sv-SE" dirty="0"/>
              <a:t>antalet personer i SÄBO </a:t>
            </a:r>
          </a:p>
          <a:p>
            <a:pPr marL="1143000" lvl="1" indent="-457200"/>
            <a:r>
              <a:rPr lang="sv-SE" dirty="0"/>
              <a:t>andelen som har en namngiven fast läkarkontakt i SÄBO </a:t>
            </a:r>
          </a:p>
          <a:p>
            <a:pPr marL="1143000" lvl="1" indent="-457200"/>
            <a:r>
              <a:rPr lang="sv-SE" dirty="0"/>
              <a:t>andelen i SÄBO som har en namngiven fast vårdkontakt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/>
              <a:t>En kontaktperson i regionen önskas för att samordna insamlingen av svaren.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dirty="0"/>
              <a:t>Teamsmöte för samordningsansvariga i länen för mätningen 12 november.</a:t>
            </a:r>
          </a:p>
          <a:p>
            <a:pPr algn="l"/>
            <a:r>
              <a:rPr lang="sv-SE" dirty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15EBA21-243B-4F9A-BA0C-2F1FCD4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31076"/>
            <a:ext cx="9662809" cy="1277007"/>
          </a:xfrm>
        </p:spPr>
        <p:txBody>
          <a:bodyPr>
            <a:normAutofit/>
          </a:bodyPr>
          <a:lstStyle/>
          <a:p>
            <a:r>
              <a:rPr lang="sv-SE" sz="2800" b="1" dirty="0"/>
              <a:t>Förhandsinformation om punktmätning av fast läkarkontakt i särskilt boende för äldre, SÄBO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956BF58-C2BD-4C4A-8644-FAE6DE0CF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teamsmöte för samordningsansvariga i länen för mätningen 12 november.</a:t>
            </a:r>
            <a:endParaRPr kumimoji="0" lang="sv-SE" altLang="sv-SE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CDB21CC-2901-404B-B194-F31A78694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teamsmöte för samordningsansvariga i länen för mätningen 12 november.</a:t>
            </a:r>
            <a:endParaRPr kumimoji="0" lang="sv-SE" altLang="sv-SE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14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̊rdsamverkan Skåne" id="{BDFE56B4-D865-904D-944B-50B29DA97DF2}" vid="{2268CEAC-C2AA-4C4C-AA46-740C7245D032}"/>
    </a:ext>
  </a:extLst>
</a:theme>
</file>

<file path=ppt/theme/theme2.xml><?xml version="1.0" encoding="utf-8"?>
<a:theme xmlns:a="http://schemas.openxmlformats.org/drawingml/2006/main" name="SKL PPT Gul">
  <a:themeElements>
    <a:clrScheme name="SKL 2017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 v2.potx" id="{D3B8204D-15DA-4D53-A978-5DAFE6192BB7}" vid="{2CAF1EB7-961D-45FB-A7E7-5E325B50E9F9}"/>
    </a:ext>
  </a:extLst>
</a:theme>
</file>

<file path=ppt/theme/theme3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191010.pptm" id="{57414CB7-05A3-46A9-9B67-90CFB09EA43C}" vid="{7785CABF-60FF-498B-938F-67D0AB8A07CE}"/>
    </a:ext>
  </a:extLst>
</a:theme>
</file>

<file path=ppt/theme/theme4.xml><?xml version="1.0" encoding="utf-8"?>
<a:theme xmlns:a="http://schemas.openxmlformats.org/drawingml/2006/main" name="1_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191010.pptm" id="{57414CB7-05A3-46A9-9B67-90CFB09EA43C}" vid="{7785CABF-60FF-498B-938F-67D0AB8A07CE}"/>
    </a:ext>
  </a:extLst>
</a:theme>
</file>

<file path=ppt/theme/theme5.xml><?xml version="1.0" encoding="utf-8"?>
<a:theme xmlns:a="http://schemas.openxmlformats.org/drawingml/2006/main" name="2_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191010.pptm" id="{57414CB7-05A3-46A9-9B67-90CFB09EA43C}" vid="{7785CABF-60FF-498B-938F-67D0AB8A07CE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0</TotalTime>
  <Words>317</Words>
  <Application>Microsoft Office PowerPoint</Application>
  <PresentationFormat>Bredbild</PresentationFormat>
  <Paragraphs>28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3</vt:i4>
      </vt:variant>
    </vt:vector>
  </HeadingPairs>
  <TitlesOfParts>
    <vt:vector size="11" baseType="lpstr">
      <vt:lpstr>Arial</vt:lpstr>
      <vt:lpstr>Calibri</vt:lpstr>
      <vt:lpstr>Symbol</vt:lpstr>
      <vt:lpstr>Office-tema</vt:lpstr>
      <vt:lpstr>SKL PPT Gul</vt:lpstr>
      <vt:lpstr>Region Skåne</vt:lpstr>
      <vt:lpstr>1_Region Skåne</vt:lpstr>
      <vt:lpstr>2_Region Skåne</vt:lpstr>
      <vt:lpstr>Statsbidrag för utökad läkarkompetens i äldreomsorgen </vt:lpstr>
      <vt:lpstr>Förhandsinformation om punktmätning av fast läkarkontakt i särskilt boende för äldre, SÄBO</vt:lpstr>
      <vt:lpstr>Förhandsinformation om punktmätning av fast läkarkontakt i särskilt boende för äldre, SÄBO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Hanna Nordehammar</dc:creator>
  <cp:lastModifiedBy>Roberts Louise</cp:lastModifiedBy>
  <cp:revision>40</cp:revision>
  <dcterms:created xsi:type="dcterms:W3CDTF">2020-11-05T12:06:33Z</dcterms:created>
  <dcterms:modified xsi:type="dcterms:W3CDTF">2021-10-13T14:21:52Z</dcterms:modified>
</cp:coreProperties>
</file>