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36" r:id="rId2"/>
    <p:sldMasterId id="2147483746" r:id="rId3"/>
    <p:sldMasterId id="2147483758" r:id="rId4"/>
    <p:sldMasterId id="2147483772" r:id="rId5"/>
  </p:sldMasterIdLst>
  <p:notesMasterIdLst>
    <p:notesMasterId r:id="rId18"/>
  </p:notesMasterIdLst>
  <p:sldIdLst>
    <p:sldId id="329" r:id="rId6"/>
    <p:sldId id="330" r:id="rId7"/>
    <p:sldId id="331" r:id="rId8"/>
    <p:sldId id="332" r:id="rId9"/>
    <p:sldId id="333" r:id="rId10"/>
    <p:sldId id="335" r:id="rId11"/>
    <p:sldId id="334" r:id="rId12"/>
    <p:sldId id="336" r:id="rId13"/>
    <p:sldId id="337" r:id="rId14"/>
    <p:sldId id="338" r:id="rId15"/>
    <p:sldId id="339" r:id="rId16"/>
    <p:sldId id="340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0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5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9247-D286-7B4E-B4A8-14AABB535E54}" type="datetimeFigureOut">
              <a:rPr lang="sv-SE" smtClean="0"/>
              <a:t>2021-10-14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4E0D-5B48-AF4D-824B-E170B9307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47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1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9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31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51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1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86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607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166651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0789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155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615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668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95126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66216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0432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43241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099179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40508058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73189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64785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5806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56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8573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39538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019703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97932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960017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814200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2701555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24605" cy="1123896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71634"/>
            <a:ext cx="10324605" cy="423436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7B1511E-5254-8841-BA25-0CE58E264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407801"/>
            <a:ext cx="852577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</a:defRPr>
            </a:lvl1pPr>
          </a:lstStyle>
          <a:p>
            <a:fld id="{C9783536-F4C3-49AC-A423-821B2FBE9ADC}" type="datetime1">
              <a:rPr lang="sv-SE" smtClean="0"/>
              <a:pPr/>
              <a:t>2021-10-14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84DBF51-F984-5E47-9BC5-7BE10EE7B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731" y="6407801"/>
            <a:ext cx="2465719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8BA29CA-CBCC-C245-B024-3372C2287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5726" y="6407801"/>
            <a:ext cx="507521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accent1"/>
                </a:solidFill>
              </a:defRPr>
            </a:lvl1pPr>
          </a:lstStyle>
          <a:p>
            <a:fld id="{84379C7E-06C3-45BC-942F-DDA103CE39D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88DB0111-A708-F249-AE41-5BD3DDF499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1451" y="6415068"/>
            <a:ext cx="7725235" cy="251664"/>
          </a:xfrm>
          <a:prstGeom prst="rect">
            <a:avLst/>
          </a:prstGeom>
        </p:spPr>
        <p:txBody>
          <a:bodyPr anchor="b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000" spc="0"/>
            </a:lvl1pPr>
          </a:lstStyle>
          <a:p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889620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6456012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59236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5590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116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5746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725297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026097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29925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9970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925896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463990638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24605" cy="1123896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71634"/>
            <a:ext cx="10324605" cy="423436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7B1511E-5254-8841-BA25-0CE58E264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407801"/>
            <a:ext cx="852577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</a:defRPr>
            </a:lvl1pPr>
          </a:lstStyle>
          <a:p>
            <a:fld id="{C9783536-F4C3-49AC-A423-821B2FBE9ADC}" type="datetime1">
              <a:rPr lang="sv-SE" smtClean="0">
                <a:solidFill>
                  <a:srgbClr val="5E96A8"/>
                </a:solidFill>
              </a:rPr>
              <a:pPr/>
              <a:t>2021-10-14</a:t>
            </a:fld>
            <a:endParaRPr lang="sv-SE">
              <a:solidFill>
                <a:srgbClr val="5E96A8"/>
              </a:solidFill>
            </a:endParaRP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84DBF51-F984-5E47-9BC5-7BE10EE7B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731" y="6407801"/>
            <a:ext cx="2465719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</a:defRPr>
            </a:lvl1pPr>
          </a:lstStyle>
          <a:p>
            <a:endParaRPr lang="sv-SE" dirty="0">
              <a:solidFill>
                <a:srgbClr val="5E96A8"/>
              </a:solidFill>
            </a:endParaRPr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8BA29CA-CBCC-C245-B024-3372C2287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5726" y="6407801"/>
            <a:ext cx="507521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accent1"/>
                </a:solidFill>
              </a:defRPr>
            </a:lvl1pPr>
          </a:lstStyle>
          <a:p>
            <a:fld id="{84379C7E-06C3-45BC-942F-DDA103CE39D8}" type="slidenum">
              <a:rPr lang="sv-SE" smtClean="0">
                <a:solidFill>
                  <a:srgbClr val="5E96A8"/>
                </a:solidFill>
              </a:rPr>
              <a:pPr/>
              <a:t>‹#›</a:t>
            </a:fld>
            <a:endParaRPr lang="sv-SE" dirty="0">
              <a:solidFill>
                <a:srgbClr val="5E96A8"/>
              </a:solidFill>
            </a:endParaRP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88DB0111-A708-F249-AE41-5BD3DDF499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1451" y="6415068"/>
            <a:ext cx="7725235" cy="251664"/>
          </a:xfrm>
          <a:prstGeom prst="rect">
            <a:avLst/>
          </a:prstGeom>
        </p:spPr>
        <p:txBody>
          <a:bodyPr anchor="b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000" spc="0"/>
            </a:lvl1pPr>
          </a:lstStyle>
          <a:p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62963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4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10233" y="5789325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Symbol" pitchFamily="2" charset="2"/>
              </a:rPr>
              <a:t></a:t>
            </a:r>
            <a:r>
              <a:rPr lang="sv-SE" sz="105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Vårdsamverkan Skåne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4E9748-A45B-054E-8910-397762ECC6E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527125" y="291716"/>
            <a:ext cx="1466736" cy="421806"/>
          </a:xfrm>
          <a:prstGeom prst="rect">
            <a:avLst/>
          </a:prstGeom>
        </p:spPr>
      </p:pic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C51C3738-7CCD-554C-8634-E799D4786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106B-5170-2346-99EF-ED295E0C490D}" type="datetimeFigureOut">
              <a:rPr lang="sv-SE" smtClean="0"/>
              <a:t>2021-10-14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C376CDD0-9A3E-4D42-A72D-71F6AEC57F5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2021-10-14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43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52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>
              <a:solidFill>
                <a:srgbClr val="000000"/>
              </a:solidFill>
            </a:endParaRPr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84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133C2E-7E18-4E7A-8C48-5312C010C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192494" cy="2387600"/>
          </a:xfrm>
        </p:spPr>
        <p:txBody>
          <a:bodyPr>
            <a:noAutofit/>
          </a:bodyPr>
          <a:lstStyle/>
          <a:p>
            <a:r>
              <a:rPr lang="sv-SE" sz="4400" dirty="0"/>
              <a:t>Aktivitets- och tidplan avseende god och nära vård inom ramen för Vårdsamverkan Skåne 2022–2025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4779683-7FE2-41FD-B767-95966570BB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516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8C32BE1-1628-4984-90F9-AC5DCB3EC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Aktivitet</a:t>
            </a:r>
          </a:p>
          <a:p>
            <a:r>
              <a:rPr lang="sv-SE" dirty="0"/>
              <a:t>Tidsplan</a:t>
            </a:r>
          </a:p>
          <a:p>
            <a:r>
              <a:rPr lang="sv-SE" dirty="0"/>
              <a:t>Uppföljning</a:t>
            </a:r>
          </a:p>
          <a:p>
            <a:r>
              <a:rPr lang="sv-SE" dirty="0"/>
              <a:t>Ansvar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E2F2DD3-A7B5-4858-823F-ABC77299C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 </a:t>
            </a:r>
          </a:p>
        </p:txBody>
      </p:sp>
    </p:spTree>
    <p:extLst>
      <p:ext uri="{BB962C8B-B14F-4D97-AF65-F5344CB8AC3E}">
        <p14:creationId xmlns:p14="http://schemas.microsoft.com/office/powerpoint/2010/main" val="342988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B9CA56A-C8E6-4D44-B0E4-ED5ED30C3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98" y="1504545"/>
            <a:ext cx="9831421" cy="4507149"/>
          </a:xfrm>
        </p:spPr>
        <p:txBody>
          <a:bodyPr>
            <a:normAutofit fontScale="25000" lnSpcReduction="20000"/>
          </a:bodyPr>
          <a:lstStyle/>
          <a:p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sz="6400" dirty="0"/>
              <a:t>Respektive huvudman ansvarar för att införa </a:t>
            </a:r>
            <a:r>
              <a:rPr lang="sv-SE" sz="6400" dirty="0" err="1"/>
              <a:t>patientkontrakt</a:t>
            </a:r>
            <a:r>
              <a:rPr lang="sv-SE" sz="6400" dirty="0"/>
              <a:t> eller motsvarande plan. </a:t>
            </a:r>
          </a:p>
          <a:p>
            <a:pPr marL="0" indent="0">
              <a:buNone/>
            </a:pPr>
            <a:r>
              <a:rPr lang="sv-SE" sz="6400" dirty="0"/>
              <a:t>När båda huvudmännen är involverade, utgör en väl genomförd SIP eller annan författningsreglerad plan med angiven kontaktperson/ samordningsansvarig ett </a:t>
            </a:r>
            <a:r>
              <a:rPr lang="sv-SE" sz="6400" dirty="0" err="1"/>
              <a:t>patientkontrakt</a:t>
            </a:r>
            <a:r>
              <a:rPr lang="sv-SE" sz="6400" dirty="0"/>
              <a:t>.</a:t>
            </a:r>
          </a:p>
          <a:p>
            <a:pPr marL="0" indent="0">
              <a:buNone/>
            </a:pPr>
            <a:r>
              <a:rPr lang="sv-SE" sz="6400" b="1" dirty="0"/>
              <a:t>Aktivitet</a:t>
            </a:r>
          </a:p>
          <a:p>
            <a:pPr marL="0" indent="0">
              <a:buNone/>
            </a:pPr>
            <a:r>
              <a:rPr lang="sv-SE" sz="6400" dirty="0"/>
              <a:t>- Genomföra gemensamma utbildningsinsatser i för att öka SIP-kvaliteten inom ramen för arbetet inom Förvaltningsgruppen av regelverk för SVU och SIP. </a:t>
            </a:r>
          </a:p>
          <a:p>
            <a:pPr marL="0" indent="0">
              <a:buNone/>
            </a:pPr>
            <a:r>
              <a:rPr lang="sv-SE" sz="6400" dirty="0"/>
              <a:t>- Förbättra möjligheten till uppföljning avseende hantering av SIP respektive SVU genom att ta fram underlag och variabler som är viktiga för att upptäcka avvikelser i förhållande till regelverk.</a:t>
            </a:r>
          </a:p>
          <a:p>
            <a:pPr marL="0" indent="0">
              <a:buNone/>
            </a:pPr>
            <a:r>
              <a:rPr lang="sv-SE" sz="6400" b="1" dirty="0"/>
              <a:t>Tidsplan </a:t>
            </a:r>
          </a:p>
          <a:p>
            <a:pPr marL="0" indent="0">
              <a:buNone/>
            </a:pPr>
            <a:r>
              <a:rPr lang="sv-SE" sz="6400" dirty="0"/>
              <a:t>- Utbildningsinsatser genomförs fortlöpande</a:t>
            </a:r>
          </a:p>
          <a:p>
            <a:pPr marL="0" indent="0">
              <a:buNone/>
            </a:pPr>
            <a:r>
              <a:rPr lang="sv-SE" sz="6400" dirty="0"/>
              <a:t>- En uppföljningsmodul kopplat till SIP- respektive SVU-processerna ska vara framtagen och i drift vid utgången av 2025</a:t>
            </a:r>
          </a:p>
          <a:p>
            <a:pPr marL="0" indent="0">
              <a:buNone/>
            </a:pPr>
            <a:r>
              <a:rPr lang="sv-SE" sz="6400" b="1" dirty="0"/>
              <a:t>Uppföljning </a:t>
            </a:r>
          </a:p>
          <a:p>
            <a:pPr marL="0" indent="0">
              <a:buNone/>
            </a:pPr>
            <a:r>
              <a:rPr lang="sv-SE" sz="6400" dirty="0"/>
              <a:t>- Genomförda utbildningar följs upp </a:t>
            </a:r>
          </a:p>
          <a:p>
            <a:pPr marL="0" indent="0">
              <a:buNone/>
            </a:pPr>
            <a:r>
              <a:rPr lang="sv-SE" sz="6400" dirty="0"/>
              <a:t>- Följa upp SIP-avvikelser via uppföljningsmodulen</a:t>
            </a:r>
          </a:p>
          <a:p>
            <a:pPr marL="0" indent="0">
              <a:buNone/>
            </a:pPr>
            <a:r>
              <a:rPr lang="sv-SE" sz="6400" b="1" dirty="0"/>
              <a:t>Ansvar</a:t>
            </a:r>
          </a:p>
          <a:p>
            <a:pPr marL="0" indent="0">
              <a:buNone/>
            </a:pPr>
            <a:r>
              <a:rPr lang="sv-SE" sz="6400" dirty="0"/>
              <a:t>Förvaltningsgrupp av regelverk för SVU och SIP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1D81C17-50E0-44F1-A785-D07C2B09C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Ett exempel; </a:t>
            </a:r>
            <a:r>
              <a:rPr lang="sv-SE" dirty="0" err="1"/>
              <a:t>Patientkontrakt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5132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C10B750-A645-43C3-8FEC-CA94F2331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FC6ED3F-F910-497C-8758-449DC9D8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Arbetet framåt?</a:t>
            </a:r>
          </a:p>
        </p:txBody>
      </p:sp>
    </p:spTree>
    <p:extLst>
      <p:ext uri="{BB962C8B-B14F-4D97-AF65-F5344CB8AC3E}">
        <p14:creationId xmlns:p14="http://schemas.microsoft.com/office/powerpoint/2010/main" val="235625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094290-DB69-4E69-879A-C69851990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8" y="2381387"/>
            <a:ext cx="7744571" cy="3613896"/>
          </a:xfrm>
        </p:spPr>
        <p:txBody>
          <a:bodyPr/>
          <a:lstStyle/>
          <a:p>
            <a:r>
              <a:rPr lang="sv-S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Avtal om ansvarsfördelning och utveckling avseende hälso- och sjukvården i Skåne mellan Region Skåne och de skånska kommunerna</a:t>
            </a:r>
          </a:p>
          <a:p>
            <a:r>
              <a:rPr lang="sv-S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nationella överenskommelsen för god och nära vård </a:t>
            </a:r>
          </a:p>
          <a:p>
            <a:r>
              <a:rPr lang="sv-S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delar av Region Skånes arbete med nära vård inom Framtidens hälsosystem, där arbete sker gemensamt mellan region och kommuner. 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212CAF0-66C4-4C03-991B-4277F35B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939" y="579878"/>
            <a:ext cx="7744571" cy="1525216"/>
          </a:xfrm>
        </p:spPr>
        <p:txBody>
          <a:bodyPr>
            <a:normAutofit fontScale="90000"/>
          </a:bodyPr>
          <a:lstStyle/>
          <a:p>
            <a:r>
              <a:rPr lang="sv-SE" sz="3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Skånes gemensamma målbild och handlingsplan avseende god och nära vård vilar på tre ben;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54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013B6DF-2F17-45E0-9C89-93991FA07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 möta personen där den är innebär att se till individens behov av hälsofrämjande och förebyggande insatser, av vård och omsorg samt att främja personens delaktighet och medskapande.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784EABF-97AD-4747-A713-285A74E5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MÖT PERSONEN DÄR DEN 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966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9974353-7874-4CA2-A308-3E79942A2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sv-SE" dirty="0" err="1"/>
              <a:t>Patientkontrakt</a:t>
            </a:r>
            <a:r>
              <a:rPr lang="sv-SE" dirty="0"/>
              <a:t> </a:t>
            </a:r>
          </a:p>
          <a:p>
            <a:pPr marL="514350" indent="-514350">
              <a:buAutoNum type="alphaLcParenR"/>
            </a:pPr>
            <a:r>
              <a:rPr lang="sv-SE" dirty="0"/>
              <a:t>Utveckling av teambaserad vårdform för de mest sjuka</a:t>
            </a:r>
          </a:p>
          <a:p>
            <a:pPr marL="514350" indent="-514350">
              <a:buAutoNum type="alphaLcParenR"/>
            </a:pPr>
            <a:r>
              <a:rPr lang="sv-SE" dirty="0"/>
              <a:t>Etablera en jämlik läkarmedverkan på primärvårdsnivå för den kommunala hälso-och sjukvården</a:t>
            </a:r>
          </a:p>
          <a:p>
            <a:pPr marL="514350" indent="-514350">
              <a:buAutoNum type="alphaLcParenR"/>
            </a:pPr>
            <a:r>
              <a:rPr lang="sv-SE" dirty="0"/>
              <a:t> Utveckling av insatser för tidvis sviktande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6A61830-3E28-4E88-BC36-BA126E58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1.  Personcentrerat arbets-och förhållningssätt </a:t>
            </a:r>
          </a:p>
        </p:txBody>
      </p:sp>
    </p:spTree>
    <p:extLst>
      <p:ext uri="{BB962C8B-B14F-4D97-AF65-F5344CB8AC3E}">
        <p14:creationId xmlns:p14="http://schemas.microsoft.com/office/powerpoint/2010/main" val="402963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C3A4C1F-D09B-4776-A17E-4AD937120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sv-SE" dirty="0"/>
              <a:t>Förebyggande och hälsofrämjande insatser</a:t>
            </a:r>
          </a:p>
          <a:p>
            <a:pPr marL="514350" indent="-514350">
              <a:buAutoNum type="alphaLcParenR"/>
            </a:pPr>
            <a:r>
              <a:rPr lang="sv-SE" dirty="0"/>
              <a:t>Utveckling av arbetssätt och stöd för personer i riskgrupper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48B6126-27D4-49FF-945A-5C4691F0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2. Förebyggande och hälsofrämjande insatser</a:t>
            </a:r>
          </a:p>
        </p:txBody>
      </p:sp>
    </p:spTree>
    <p:extLst>
      <p:ext uri="{BB962C8B-B14F-4D97-AF65-F5344CB8AC3E}">
        <p14:creationId xmlns:p14="http://schemas.microsoft.com/office/powerpoint/2010/main" val="218797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F2C60A6-F515-4453-AD87-5CE1D0780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0DD78D2-4588-4123-BA94-C41AF165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3. Kompetenssamverkan </a:t>
            </a:r>
          </a:p>
        </p:txBody>
      </p:sp>
    </p:spTree>
    <p:extLst>
      <p:ext uri="{BB962C8B-B14F-4D97-AF65-F5344CB8AC3E}">
        <p14:creationId xmlns:p14="http://schemas.microsoft.com/office/powerpoint/2010/main" val="9655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10ACA4F4-08B6-44E2-876D-7D405A34F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A5ABB6F-8A66-4C1F-AA0D-6D045627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4. Gemensamma digitala lösningar </a:t>
            </a:r>
          </a:p>
        </p:txBody>
      </p:sp>
    </p:spTree>
    <p:extLst>
      <p:ext uri="{BB962C8B-B14F-4D97-AF65-F5344CB8AC3E}">
        <p14:creationId xmlns:p14="http://schemas.microsoft.com/office/powerpoint/2010/main" val="30834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FA9269D-2EC8-4DDD-9445-A4A5D6779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sv-SE" dirty="0"/>
              <a:t>Växa tryggt - föräldraskapsstöd i samverkan.</a:t>
            </a:r>
          </a:p>
          <a:p>
            <a:pPr marL="514350" indent="-514350">
              <a:buAutoNum type="alphaLcParenR"/>
            </a:pPr>
            <a:r>
              <a:rPr lang="sv-SE" dirty="0"/>
              <a:t>Tidiga och samordnande insatser (TSI- Skåne)</a:t>
            </a:r>
          </a:p>
          <a:p>
            <a:pPr marL="514350" indent="-514350">
              <a:buAutoNum type="alphaLcParenR"/>
            </a:pPr>
            <a:r>
              <a:rPr lang="sv-SE" dirty="0"/>
              <a:t>Tydliggöra vägar in för barn och ungdomar när det gäller psykisk ohälsa, där insatserna behöver koordineras och riktas efter behov.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FCDBC78-6A8E-4C00-9451-3A04DF1E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5. Barn och ungas hälsa</a:t>
            </a:r>
          </a:p>
        </p:txBody>
      </p:sp>
    </p:spTree>
    <p:extLst>
      <p:ext uri="{BB962C8B-B14F-4D97-AF65-F5344CB8AC3E}">
        <p14:creationId xmlns:p14="http://schemas.microsoft.com/office/powerpoint/2010/main" val="411842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0502218C-2471-49A0-AB2C-BFC7435A2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6AC282F-E95B-40AA-B01E-37ADAEF1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6. Rehabilitering </a:t>
            </a:r>
          </a:p>
        </p:txBody>
      </p:sp>
    </p:spTree>
    <p:extLst>
      <p:ext uri="{BB962C8B-B14F-4D97-AF65-F5344CB8AC3E}">
        <p14:creationId xmlns:p14="http://schemas.microsoft.com/office/powerpoint/2010/main" val="354360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̊rdsamverkan Skåne" id="{BDFE56B4-D865-904D-944B-50B29DA97DF2}" vid="{2268CEAC-C2AA-4C4C-AA46-740C7245D032}"/>
    </a:ext>
  </a:extLst>
</a:theme>
</file>

<file path=ppt/theme/theme2.xml><?xml version="1.0" encoding="utf-8"?>
<a:theme xmlns:a="http://schemas.openxmlformats.org/drawingml/2006/main" name="SKL PPT Gul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 v2.potx" id="{D3B8204D-15DA-4D53-A978-5DAFE6192BB7}" vid="{2CAF1EB7-961D-45FB-A7E7-5E325B50E9F9}"/>
    </a:ext>
  </a:extLst>
</a:theme>
</file>

<file path=ppt/theme/theme3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191010.pptm" id="{57414CB7-05A3-46A9-9B67-90CFB09EA43C}" vid="{7785CABF-60FF-498B-938F-67D0AB8A07CE}"/>
    </a:ext>
  </a:extLst>
</a:theme>
</file>

<file path=ppt/theme/theme4.xml><?xml version="1.0" encoding="utf-8"?>
<a:theme xmlns:a="http://schemas.openxmlformats.org/drawingml/2006/main" name="1_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191010.pptm" id="{57414CB7-05A3-46A9-9B67-90CFB09EA43C}" vid="{7785CABF-60FF-498B-938F-67D0AB8A07CE}"/>
    </a:ext>
  </a:extLst>
</a:theme>
</file>

<file path=ppt/theme/theme5.xml><?xml version="1.0" encoding="utf-8"?>
<a:theme xmlns:a="http://schemas.openxmlformats.org/drawingml/2006/main" name="2_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191010.pptm" id="{57414CB7-05A3-46A9-9B67-90CFB09EA43C}" vid="{7785CABF-60FF-498B-938F-67D0AB8A07CE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14</TotalTime>
  <Words>359</Words>
  <Application>Microsoft Office PowerPoint</Application>
  <PresentationFormat>Bredbild</PresentationFormat>
  <Paragraphs>43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12</vt:i4>
      </vt:variant>
    </vt:vector>
  </HeadingPairs>
  <TitlesOfParts>
    <vt:vector size="20" baseType="lpstr">
      <vt:lpstr>Arial</vt:lpstr>
      <vt:lpstr>Calibri</vt:lpstr>
      <vt:lpstr>Symbol</vt:lpstr>
      <vt:lpstr>Office-tema</vt:lpstr>
      <vt:lpstr>SKL PPT Gul</vt:lpstr>
      <vt:lpstr>Region Skåne</vt:lpstr>
      <vt:lpstr>1_Region Skåne</vt:lpstr>
      <vt:lpstr>2_Region Skåne</vt:lpstr>
      <vt:lpstr>Aktivitets- och tidplan avseende god och nära vård inom ramen för Vårdsamverkan Skåne 2022–2025</vt:lpstr>
      <vt:lpstr>Skånes gemensamma målbild och handlingsplan avseende god och nära vård vilar på tre ben; </vt:lpstr>
      <vt:lpstr>MÖT PERSONEN DÄR DEN ÄR</vt:lpstr>
      <vt:lpstr>1.  Personcentrerat arbets-och förhållningssätt </vt:lpstr>
      <vt:lpstr>2. Förebyggande och hälsofrämjande insatser</vt:lpstr>
      <vt:lpstr>3. Kompetenssamverkan </vt:lpstr>
      <vt:lpstr>4. Gemensamma digitala lösningar </vt:lpstr>
      <vt:lpstr>5. Barn och ungas hälsa</vt:lpstr>
      <vt:lpstr>6. Rehabilitering </vt:lpstr>
      <vt:lpstr>Struktur </vt:lpstr>
      <vt:lpstr>Ett exempel; Patientkontrakt</vt:lpstr>
      <vt:lpstr>Arbetet framåt?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Nordehammar</dc:creator>
  <cp:lastModifiedBy>Emelie Sundén</cp:lastModifiedBy>
  <cp:revision>42</cp:revision>
  <dcterms:created xsi:type="dcterms:W3CDTF">2020-11-05T12:06:33Z</dcterms:created>
  <dcterms:modified xsi:type="dcterms:W3CDTF">2021-10-14T08:48:55Z</dcterms:modified>
</cp:coreProperties>
</file>