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16"/>
  </p:notesMasterIdLst>
  <p:sldIdLst>
    <p:sldId id="256" r:id="rId2"/>
    <p:sldId id="258" r:id="rId3"/>
    <p:sldId id="259" r:id="rId4"/>
    <p:sldId id="262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65" r:id="rId1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22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2790" autoAdjust="0"/>
  </p:normalViewPr>
  <p:slideViewPr>
    <p:cSldViewPr snapToGrid="0" snapToObjects="1">
      <p:cViewPr varScale="1">
        <p:scale>
          <a:sx n="83" d="100"/>
          <a:sy n="83" d="100"/>
        </p:scale>
        <p:origin x="1674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a-Lena Fällman" userId="788d82fa-56ca-4b07-adfa-062fa022c739" providerId="ADAL" clId="{FD5CB788-A93A-494F-9EB4-0CAC1076101B}"/>
    <pc:docChg chg="custSel modSld">
      <pc:chgData name="Anna-Lena Fällman" userId="788d82fa-56ca-4b07-adfa-062fa022c739" providerId="ADAL" clId="{FD5CB788-A93A-494F-9EB4-0CAC1076101B}" dt="2021-12-03T08:23:46.303" v="940" actId="20577"/>
      <pc:docMkLst>
        <pc:docMk/>
      </pc:docMkLst>
      <pc:sldChg chg="modSp mod modNotesTx">
        <pc:chgData name="Anna-Lena Fällman" userId="788d82fa-56ca-4b07-adfa-062fa022c739" providerId="ADAL" clId="{FD5CB788-A93A-494F-9EB4-0CAC1076101B}" dt="2021-12-03T08:22:23.850" v="892" actId="20577"/>
        <pc:sldMkLst>
          <pc:docMk/>
          <pc:sldMk cId="2278985661" sldId="256"/>
        </pc:sldMkLst>
        <pc:spChg chg="mod">
          <ac:chgData name="Anna-Lena Fällman" userId="788d82fa-56ca-4b07-adfa-062fa022c739" providerId="ADAL" clId="{FD5CB788-A93A-494F-9EB4-0CAC1076101B}" dt="2021-12-03T08:04:56.240" v="350" actId="20577"/>
          <ac:spMkLst>
            <pc:docMk/>
            <pc:sldMk cId="2278985661" sldId="256"/>
            <ac:spMk id="3" creationId="{E13836C6-0E34-9E4E-B6BF-492414DB3104}"/>
          </ac:spMkLst>
        </pc:spChg>
      </pc:sldChg>
      <pc:sldChg chg="modSp mod modNotesTx">
        <pc:chgData name="Anna-Lena Fällman" userId="788d82fa-56ca-4b07-adfa-062fa022c739" providerId="ADAL" clId="{FD5CB788-A93A-494F-9EB4-0CAC1076101B}" dt="2021-12-03T08:22:29.624" v="895" actId="20577"/>
        <pc:sldMkLst>
          <pc:docMk/>
          <pc:sldMk cId="1915657624" sldId="258"/>
        </pc:sldMkLst>
        <pc:spChg chg="mod">
          <ac:chgData name="Anna-Lena Fällman" userId="788d82fa-56ca-4b07-adfa-062fa022c739" providerId="ADAL" clId="{FD5CB788-A93A-494F-9EB4-0CAC1076101B}" dt="2021-12-03T08:05:32.943" v="352" actId="115"/>
          <ac:spMkLst>
            <pc:docMk/>
            <pc:sldMk cId="1915657624" sldId="258"/>
            <ac:spMk id="2" creationId="{9A0A0DD1-52E1-4F0C-B3D7-1E7F238A2C83}"/>
          </ac:spMkLst>
        </pc:spChg>
      </pc:sldChg>
      <pc:sldChg chg="modNotesTx">
        <pc:chgData name="Anna-Lena Fällman" userId="788d82fa-56ca-4b07-adfa-062fa022c739" providerId="ADAL" clId="{FD5CB788-A93A-494F-9EB4-0CAC1076101B}" dt="2021-12-03T08:22:36.750" v="899" actId="20577"/>
        <pc:sldMkLst>
          <pc:docMk/>
          <pc:sldMk cId="1894011913" sldId="259"/>
        </pc:sldMkLst>
      </pc:sldChg>
      <pc:sldChg chg="modSp mod modNotesTx">
        <pc:chgData name="Anna-Lena Fällman" userId="788d82fa-56ca-4b07-adfa-062fa022c739" providerId="ADAL" clId="{FD5CB788-A93A-494F-9EB4-0CAC1076101B}" dt="2021-12-03T08:22:43.817" v="903" actId="20577"/>
        <pc:sldMkLst>
          <pc:docMk/>
          <pc:sldMk cId="2714349894" sldId="262"/>
        </pc:sldMkLst>
        <pc:spChg chg="mod">
          <ac:chgData name="Anna-Lena Fällman" userId="788d82fa-56ca-4b07-adfa-062fa022c739" providerId="ADAL" clId="{FD5CB788-A93A-494F-9EB4-0CAC1076101B}" dt="2021-12-03T08:11:59.679" v="809" actId="115"/>
          <ac:spMkLst>
            <pc:docMk/>
            <pc:sldMk cId="2714349894" sldId="262"/>
            <ac:spMk id="2" creationId="{B180D206-B40A-4DF1-993D-8AD764CEBE9C}"/>
          </ac:spMkLst>
        </pc:spChg>
        <pc:spChg chg="mod">
          <ac:chgData name="Anna-Lena Fällman" userId="788d82fa-56ca-4b07-adfa-062fa022c739" providerId="ADAL" clId="{FD5CB788-A93A-494F-9EB4-0CAC1076101B}" dt="2021-12-03T08:15:03.921" v="833" actId="27636"/>
          <ac:spMkLst>
            <pc:docMk/>
            <pc:sldMk cId="2714349894" sldId="262"/>
            <ac:spMk id="3" creationId="{445210D8-0416-40E4-8A4C-F3E3003C2967}"/>
          </ac:spMkLst>
        </pc:spChg>
      </pc:sldChg>
      <pc:sldChg chg="modNotesTx">
        <pc:chgData name="Anna-Lena Fällman" userId="788d82fa-56ca-4b07-adfa-062fa022c739" providerId="ADAL" clId="{FD5CB788-A93A-494F-9EB4-0CAC1076101B}" dt="2021-12-03T08:23:46.303" v="940" actId="20577"/>
        <pc:sldMkLst>
          <pc:docMk/>
          <pc:sldMk cId="2318347287" sldId="265"/>
        </pc:sldMkLst>
      </pc:sldChg>
      <pc:sldChg chg="modSp mod modNotesTx">
        <pc:chgData name="Anna-Lena Fällman" userId="788d82fa-56ca-4b07-adfa-062fa022c739" providerId="ADAL" clId="{FD5CB788-A93A-494F-9EB4-0CAC1076101B}" dt="2021-12-03T08:22:48.694" v="906" actId="20577"/>
        <pc:sldMkLst>
          <pc:docMk/>
          <pc:sldMk cId="3710876505" sldId="266"/>
        </pc:sldMkLst>
        <pc:spChg chg="mod">
          <ac:chgData name="Anna-Lena Fällman" userId="788d82fa-56ca-4b07-adfa-062fa022c739" providerId="ADAL" clId="{FD5CB788-A93A-494F-9EB4-0CAC1076101B}" dt="2021-12-03T08:12:39.040" v="812" actId="115"/>
          <ac:spMkLst>
            <pc:docMk/>
            <pc:sldMk cId="3710876505" sldId="266"/>
            <ac:spMk id="2" creationId="{B180D206-B40A-4DF1-993D-8AD764CEBE9C}"/>
          </ac:spMkLst>
        </pc:spChg>
        <pc:spChg chg="mod">
          <ac:chgData name="Anna-Lena Fällman" userId="788d82fa-56ca-4b07-adfa-062fa022c739" providerId="ADAL" clId="{FD5CB788-A93A-494F-9EB4-0CAC1076101B}" dt="2021-12-03T08:15:10.164" v="835" actId="27636"/>
          <ac:spMkLst>
            <pc:docMk/>
            <pc:sldMk cId="3710876505" sldId="266"/>
            <ac:spMk id="3" creationId="{445210D8-0416-40E4-8A4C-F3E3003C2967}"/>
          </ac:spMkLst>
        </pc:spChg>
      </pc:sldChg>
      <pc:sldChg chg="modSp mod modNotesTx">
        <pc:chgData name="Anna-Lena Fällman" userId="788d82fa-56ca-4b07-adfa-062fa022c739" providerId="ADAL" clId="{FD5CB788-A93A-494F-9EB4-0CAC1076101B}" dt="2021-12-03T08:22:53.650" v="909" actId="20577"/>
        <pc:sldMkLst>
          <pc:docMk/>
          <pc:sldMk cId="3048636034" sldId="267"/>
        </pc:sldMkLst>
        <pc:spChg chg="mod">
          <ac:chgData name="Anna-Lena Fällman" userId="788d82fa-56ca-4b07-adfa-062fa022c739" providerId="ADAL" clId="{FD5CB788-A93A-494F-9EB4-0CAC1076101B}" dt="2021-12-03T08:13:10.950" v="816" actId="14100"/>
          <ac:spMkLst>
            <pc:docMk/>
            <pc:sldMk cId="3048636034" sldId="267"/>
            <ac:spMk id="2" creationId="{B180D206-B40A-4DF1-993D-8AD764CEBE9C}"/>
          </ac:spMkLst>
        </pc:spChg>
        <pc:spChg chg="mod">
          <ac:chgData name="Anna-Lena Fällman" userId="788d82fa-56ca-4b07-adfa-062fa022c739" providerId="ADAL" clId="{FD5CB788-A93A-494F-9EB4-0CAC1076101B}" dt="2021-12-03T08:15:16.090" v="837" actId="27636"/>
          <ac:spMkLst>
            <pc:docMk/>
            <pc:sldMk cId="3048636034" sldId="267"/>
            <ac:spMk id="3" creationId="{445210D8-0416-40E4-8A4C-F3E3003C2967}"/>
          </ac:spMkLst>
        </pc:spChg>
      </pc:sldChg>
      <pc:sldChg chg="modSp mod modNotesTx">
        <pc:chgData name="Anna-Lena Fällman" userId="788d82fa-56ca-4b07-adfa-062fa022c739" providerId="ADAL" clId="{FD5CB788-A93A-494F-9EB4-0CAC1076101B}" dt="2021-12-03T08:23:05.083" v="911" actId="20577"/>
        <pc:sldMkLst>
          <pc:docMk/>
          <pc:sldMk cId="2728864320" sldId="268"/>
        </pc:sldMkLst>
        <pc:spChg chg="mod">
          <ac:chgData name="Anna-Lena Fällman" userId="788d82fa-56ca-4b07-adfa-062fa022c739" providerId="ADAL" clId="{FD5CB788-A93A-494F-9EB4-0CAC1076101B}" dt="2021-12-03T08:13:48.331" v="821" actId="115"/>
          <ac:spMkLst>
            <pc:docMk/>
            <pc:sldMk cId="2728864320" sldId="268"/>
            <ac:spMk id="2" creationId="{B180D206-B40A-4DF1-993D-8AD764CEBE9C}"/>
          </ac:spMkLst>
        </pc:spChg>
        <pc:spChg chg="mod">
          <ac:chgData name="Anna-Lena Fällman" userId="788d82fa-56ca-4b07-adfa-062fa022c739" providerId="ADAL" clId="{FD5CB788-A93A-494F-9EB4-0CAC1076101B}" dt="2021-12-03T08:15:22.448" v="839" actId="27636"/>
          <ac:spMkLst>
            <pc:docMk/>
            <pc:sldMk cId="2728864320" sldId="268"/>
            <ac:spMk id="3" creationId="{445210D8-0416-40E4-8A4C-F3E3003C2967}"/>
          </ac:spMkLst>
        </pc:spChg>
      </pc:sldChg>
      <pc:sldChg chg="modSp mod modNotesTx">
        <pc:chgData name="Anna-Lena Fällman" userId="788d82fa-56ca-4b07-adfa-062fa022c739" providerId="ADAL" clId="{FD5CB788-A93A-494F-9EB4-0CAC1076101B}" dt="2021-12-03T08:23:09.343" v="913" actId="20577"/>
        <pc:sldMkLst>
          <pc:docMk/>
          <pc:sldMk cId="3425709508" sldId="269"/>
        </pc:sldMkLst>
        <pc:spChg chg="mod">
          <ac:chgData name="Anna-Lena Fällman" userId="788d82fa-56ca-4b07-adfa-062fa022c739" providerId="ADAL" clId="{FD5CB788-A93A-494F-9EB4-0CAC1076101B}" dt="2021-12-03T08:14:07.788" v="824" actId="115"/>
          <ac:spMkLst>
            <pc:docMk/>
            <pc:sldMk cId="3425709508" sldId="269"/>
            <ac:spMk id="2" creationId="{B180D206-B40A-4DF1-993D-8AD764CEBE9C}"/>
          </ac:spMkLst>
        </pc:spChg>
        <pc:spChg chg="mod">
          <ac:chgData name="Anna-Lena Fällman" userId="788d82fa-56ca-4b07-adfa-062fa022c739" providerId="ADAL" clId="{FD5CB788-A93A-494F-9EB4-0CAC1076101B}" dt="2021-12-03T08:15:40.852" v="841" actId="27636"/>
          <ac:spMkLst>
            <pc:docMk/>
            <pc:sldMk cId="3425709508" sldId="269"/>
            <ac:spMk id="3" creationId="{445210D8-0416-40E4-8A4C-F3E3003C2967}"/>
          </ac:spMkLst>
        </pc:spChg>
      </pc:sldChg>
      <pc:sldChg chg="modSp mod modNotesTx">
        <pc:chgData name="Anna-Lena Fällman" userId="788d82fa-56ca-4b07-adfa-062fa022c739" providerId="ADAL" clId="{FD5CB788-A93A-494F-9EB4-0CAC1076101B}" dt="2021-12-03T08:23:17.287" v="914"/>
        <pc:sldMkLst>
          <pc:docMk/>
          <pc:sldMk cId="3029181690" sldId="270"/>
        </pc:sldMkLst>
        <pc:spChg chg="mod">
          <ac:chgData name="Anna-Lena Fällman" userId="788d82fa-56ca-4b07-adfa-062fa022c739" providerId="ADAL" clId="{FD5CB788-A93A-494F-9EB4-0CAC1076101B}" dt="2021-12-03T08:16:11.440" v="843" actId="948"/>
          <ac:spMkLst>
            <pc:docMk/>
            <pc:sldMk cId="3029181690" sldId="270"/>
            <ac:spMk id="2" creationId="{B180D206-B40A-4DF1-993D-8AD764CEBE9C}"/>
          </ac:spMkLst>
        </pc:spChg>
        <pc:spChg chg="mod">
          <ac:chgData name="Anna-Lena Fällman" userId="788d82fa-56ca-4b07-adfa-062fa022c739" providerId="ADAL" clId="{FD5CB788-A93A-494F-9EB4-0CAC1076101B}" dt="2021-12-03T08:15:48.263" v="842" actId="20577"/>
          <ac:spMkLst>
            <pc:docMk/>
            <pc:sldMk cId="3029181690" sldId="270"/>
            <ac:spMk id="3" creationId="{445210D8-0416-40E4-8A4C-F3E3003C2967}"/>
          </ac:spMkLst>
        </pc:spChg>
      </pc:sldChg>
      <pc:sldChg chg="modSp mod modNotesTx">
        <pc:chgData name="Anna-Lena Fällman" userId="788d82fa-56ca-4b07-adfa-062fa022c739" providerId="ADAL" clId="{FD5CB788-A93A-494F-9EB4-0CAC1076101B}" dt="2021-12-03T08:23:20.032" v="915"/>
        <pc:sldMkLst>
          <pc:docMk/>
          <pc:sldMk cId="2978532679" sldId="271"/>
        </pc:sldMkLst>
        <pc:spChg chg="mod">
          <ac:chgData name="Anna-Lena Fällman" userId="788d82fa-56ca-4b07-adfa-062fa022c739" providerId="ADAL" clId="{FD5CB788-A93A-494F-9EB4-0CAC1076101B}" dt="2021-12-03T08:17:07.372" v="849" actId="115"/>
          <ac:spMkLst>
            <pc:docMk/>
            <pc:sldMk cId="2978532679" sldId="271"/>
            <ac:spMk id="2" creationId="{B180D206-B40A-4DF1-993D-8AD764CEBE9C}"/>
          </ac:spMkLst>
        </pc:spChg>
        <pc:spChg chg="mod">
          <ac:chgData name="Anna-Lena Fällman" userId="788d82fa-56ca-4b07-adfa-062fa022c739" providerId="ADAL" clId="{FD5CB788-A93A-494F-9EB4-0CAC1076101B}" dt="2021-12-03T08:16:34.325" v="845" actId="27636"/>
          <ac:spMkLst>
            <pc:docMk/>
            <pc:sldMk cId="2978532679" sldId="271"/>
            <ac:spMk id="3" creationId="{445210D8-0416-40E4-8A4C-F3E3003C2967}"/>
          </ac:spMkLst>
        </pc:spChg>
      </pc:sldChg>
      <pc:sldChg chg="modSp mod modNotesTx">
        <pc:chgData name="Anna-Lena Fällman" userId="788d82fa-56ca-4b07-adfa-062fa022c739" providerId="ADAL" clId="{FD5CB788-A93A-494F-9EB4-0CAC1076101B}" dt="2021-12-03T08:23:23.682" v="916"/>
        <pc:sldMkLst>
          <pc:docMk/>
          <pc:sldMk cId="2011654015" sldId="272"/>
        </pc:sldMkLst>
        <pc:spChg chg="mod">
          <ac:chgData name="Anna-Lena Fällman" userId="788d82fa-56ca-4b07-adfa-062fa022c739" providerId="ADAL" clId="{FD5CB788-A93A-494F-9EB4-0CAC1076101B}" dt="2021-12-03T08:17:49.062" v="855" actId="115"/>
          <ac:spMkLst>
            <pc:docMk/>
            <pc:sldMk cId="2011654015" sldId="272"/>
            <ac:spMk id="2" creationId="{B180D206-B40A-4DF1-993D-8AD764CEBE9C}"/>
          </ac:spMkLst>
        </pc:spChg>
        <pc:spChg chg="mod">
          <ac:chgData name="Anna-Lena Fällman" userId="788d82fa-56ca-4b07-adfa-062fa022c739" providerId="ADAL" clId="{FD5CB788-A93A-494F-9EB4-0CAC1076101B}" dt="2021-12-03T08:17:21.569" v="851" actId="27636"/>
          <ac:spMkLst>
            <pc:docMk/>
            <pc:sldMk cId="2011654015" sldId="272"/>
            <ac:spMk id="3" creationId="{445210D8-0416-40E4-8A4C-F3E3003C2967}"/>
          </ac:spMkLst>
        </pc:spChg>
      </pc:sldChg>
      <pc:sldChg chg="modSp mod modNotesTx">
        <pc:chgData name="Anna-Lena Fällman" userId="788d82fa-56ca-4b07-adfa-062fa022c739" providerId="ADAL" clId="{FD5CB788-A93A-494F-9EB4-0CAC1076101B}" dt="2021-12-03T08:23:26.788" v="917"/>
        <pc:sldMkLst>
          <pc:docMk/>
          <pc:sldMk cId="2856559579" sldId="273"/>
        </pc:sldMkLst>
        <pc:spChg chg="mod">
          <ac:chgData name="Anna-Lena Fällman" userId="788d82fa-56ca-4b07-adfa-062fa022c739" providerId="ADAL" clId="{FD5CB788-A93A-494F-9EB4-0CAC1076101B}" dt="2021-12-03T08:18:35.289" v="860" actId="115"/>
          <ac:spMkLst>
            <pc:docMk/>
            <pc:sldMk cId="2856559579" sldId="273"/>
            <ac:spMk id="2" creationId="{B180D206-B40A-4DF1-993D-8AD764CEBE9C}"/>
          </ac:spMkLst>
        </pc:spChg>
      </pc:sldChg>
      <pc:sldChg chg="modSp mod modNotesTx">
        <pc:chgData name="Anna-Lena Fällman" userId="788d82fa-56ca-4b07-adfa-062fa022c739" providerId="ADAL" clId="{FD5CB788-A93A-494F-9EB4-0CAC1076101B}" dt="2021-12-03T08:23:36.185" v="920"/>
        <pc:sldMkLst>
          <pc:docMk/>
          <pc:sldMk cId="3671047484" sldId="274"/>
        </pc:sldMkLst>
        <pc:spChg chg="mod">
          <ac:chgData name="Anna-Lena Fällman" userId="788d82fa-56ca-4b07-adfa-062fa022c739" providerId="ADAL" clId="{FD5CB788-A93A-494F-9EB4-0CAC1076101B}" dt="2021-12-03T08:19:03.959" v="864" actId="115"/>
          <ac:spMkLst>
            <pc:docMk/>
            <pc:sldMk cId="3671047484" sldId="274"/>
            <ac:spMk id="2" creationId="{B180D206-B40A-4DF1-993D-8AD764CEBE9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ED38C0-6EC4-4400-A8E0-B4E8A7DEAB76}" type="datetimeFigureOut">
              <a:rPr lang="sv-SE" smtClean="0"/>
              <a:t>2021-12-03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90537-162D-4DE9-952B-BEB241934A3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9502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ALF Upprinnelsen till riskanalysen var de under de under pandemiåret genomförda </a:t>
            </a:r>
            <a:r>
              <a:rPr lang="sv-SE" dirty="0" err="1"/>
              <a:t>SIPar</a:t>
            </a:r>
            <a:r>
              <a:rPr lang="sv-SE" dirty="0"/>
              <a:t> och där tjänstemannaberedningen ville ha en analys kring att informationen i </a:t>
            </a:r>
            <a:r>
              <a:rPr lang="sv-SE" dirty="0" err="1"/>
              <a:t>SIPen</a:t>
            </a:r>
            <a:r>
              <a:rPr lang="sv-SE" dirty="0"/>
              <a:t> och de beslut som togs var tillgänglig och säker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D90537-162D-4DE9-952B-BEB241934A3D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36413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LR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D90537-162D-4DE9-952B-BEB241934A3D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05398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LR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D90537-162D-4DE9-952B-BEB241934A3D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150685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LR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D90537-162D-4DE9-952B-BEB241934A3D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51847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LR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D90537-162D-4DE9-952B-BEB241934A3D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5372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Denna bilden </a:t>
            </a:r>
            <a:r>
              <a:rPr lang="sv-SE"/>
              <a:t>är dold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D90537-162D-4DE9-952B-BEB241934A3D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77079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ALF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D90537-162D-4DE9-952B-BEB241934A3D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1371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600" dirty="0"/>
              <a:t>ALF</a:t>
            </a:r>
          </a:p>
          <a:p>
            <a:r>
              <a:rPr lang="sv-SE" sz="1600" dirty="0"/>
              <a:t>Analysteamet bestod av representanter från kommunerna och Region Skåne (vårdcentraler, akutmottagning, ambulanssjukvård, psykiatri och IT).  </a:t>
            </a:r>
          </a:p>
          <a:p>
            <a:r>
              <a:rPr lang="sv-SE" sz="1600" dirty="0"/>
              <a:t>Här fanns 4 öl varav 2 är chefsläkare, 3 Medicinskt ansvarig sjuksköterska, förvaltningschef, avdelningschef </a:t>
            </a:r>
            <a:r>
              <a:rPr lang="sv-SE" sz="1600" dirty="0" err="1"/>
              <a:t>mfl.</a:t>
            </a:r>
            <a:r>
              <a:rPr lang="sv-SE" sz="1600" dirty="0"/>
              <a:t> Även IT-enheten genom systemansvarig för Mina planer som är plattformen för SIP deltog.</a:t>
            </a:r>
          </a:p>
          <a:p>
            <a:endParaRPr lang="sv-SE" sz="1600" dirty="0"/>
          </a:p>
          <a:p>
            <a:r>
              <a:rPr lang="sv-SE" sz="1600" dirty="0"/>
              <a:t>Analysledare lånades från Patientsäkerhet och kvalitetsutveckling i förvaltning Psykiatri, habilitering och hjälpmedel.</a:t>
            </a:r>
          </a:p>
          <a:p>
            <a:r>
              <a:rPr lang="sv-SE" sz="1600" dirty="0"/>
              <a:t>Kommunikatör från Skånes Kommuner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D90537-162D-4DE9-952B-BEB241934A3D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16572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600" dirty="0"/>
              <a:t>ALF</a:t>
            </a:r>
          </a:p>
          <a:p>
            <a:r>
              <a:rPr lang="sv-SE" sz="1600" dirty="0"/>
              <a:t>Det finns även framtaget förslag på ansvar och tidsplan som central tjänstemannaberedning kommer att ta ställning till. Presenteras förs i den regionala samrådsgruppen för MAS/MAR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D90537-162D-4DE9-952B-BEB241934A3D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41123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ALF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D90537-162D-4DE9-952B-BEB241934A3D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051879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ALF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D90537-162D-4DE9-952B-BEB241934A3D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73646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LR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D90537-162D-4DE9-952B-BEB241934A3D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45577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LR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D90537-162D-4DE9-952B-BEB241934A3D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37283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LR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D90537-162D-4DE9-952B-BEB241934A3D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9934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9BA99A-7C38-7545-9D16-2013E1BB8D8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133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dirty="0"/>
              <a:t>PowerPoint-mall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C87A503-72F0-DB49-AEED-62A5CDEAD7A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133184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sv-SE" dirty="0"/>
              <a:t>för Vårdsamverkan Skåne</a:t>
            </a:r>
          </a:p>
        </p:txBody>
      </p:sp>
    </p:spTree>
    <p:extLst>
      <p:ext uri="{BB962C8B-B14F-4D97-AF65-F5344CB8AC3E}">
        <p14:creationId xmlns:p14="http://schemas.microsoft.com/office/powerpoint/2010/main" val="176137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EA6BA53-F0FA-C343-B7BF-F8D6F3C623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52939" y="579878"/>
            <a:ext cx="7744571" cy="851357"/>
          </a:xfrm>
        </p:spPr>
        <p:txBody>
          <a:bodyPr/>
          <a:lstStyle/>
          <a:p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45962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ntrerad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DC4F8DD-9BE7-364D-8031-E375120D6B2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52938" y="1693626"/>
            <a:ext cx="7744571" cy="4301657"/>
          </a:xfr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sv-SE" dirty="0"/>
              <a:t>Punktlista centrerad</a:t>
            </a:r>
          </a:p>
          <a:p>
            <a:pPr lvl="0"/>
            <a:endParaRPr lang="sv-SE" dirty="0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57B242AF-659E-D446-8357-FCE5D6CFDD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52939" y="579878"/>
            <a:ext cx="7744571" cy="851357"/>
          </a:xfrm>
        </p:spPr>
        <p:txBody>
          <a:bodyPr/>
          <a:lstStyle/>
          <a:p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2463723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nsterställd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DC4F8DD-9BE7-364D-8031-E375120D6B2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52938" y="1693626"/>
            <a:ext cx="7744571" cy="4301657"/>
          </a:xfrm>
        </p:spPr>
        <p:txBody>
          <a:bodyPr/>
          <a:lstStyle>
            <a:lvl1pPr marL="457200" indent="-457200" algn="l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sv-SE" dirty="0"/>
              <a:t>Punktlista centrerad</a:t>
            </a:r>
          </a:p>
          <a:p>
            <a:pPr lvl="0"/>
            <a:endParaRPr lang="sv-SE" dirty="0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57B242AF-659E-D446-8357-FCE5D6CFDD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52939" y="579878"/>
            <a:ext cx="7744571" cy="851357"/>
          </a:xfrm>
        </p:spPr>
        <p:txBody>
          <a:bodyPr/>
          <a:lstStyle/>
          <a:p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230088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976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två stap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EA6BA53-F0FA-C343-B7BF-F8D6F3C623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52939" y="579878"/>
            <a:ext cx="7744571" cy="851357"/>
          </a:xfrm>
        </p:spPr>
        <p:txBody>
          <a:bodyPr/>
          <a:lstStyle/>
          <a:p>
            <a:r>
              <a:rPr lang="sv-SE" dirty="0"/>
              <a:t>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7BE5350-2968-7543-8689-F583FC8C34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52939" y="1924215"/>
            <a:ext cx="3697356" cy="41652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CE3C97C-C4FA-5048-8E31-5F81DCEE4D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0153" y="1924215"/>
            <a:ext cx="3697357" cy="41652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44864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89E06AE2-EB3C-8145-8A56-0E0769945676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4040959" y="254442"/>
            <a:ext cx="6128759" cy="617115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/>
              <a:t>Klicka på ikonen för att lägga till bild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455E6962-B958-7949-BC6B-821DBA17500F}"/>
              </a:ext>
            </a:extLst>
          </p:cNvPr>
          <p:cNvSpPr txBox="1"/>
          <p:nvPr userDrawn="1"/>
        </p:nvSpPr>
        <p:spPr>
          <a:xfrm>
            <a:off x="389614" y="1947824"/>
            <a:ext cx="73152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5000" dirty="0">
                <a:solidFill>
                  <a:srgbClr val="D0222A"/>
                </a:solidFill>
                <a:latin typeface="+mj-lt"/>
              </a:rPr>
              <a:t>”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4392B00F-37D3-7F40-BE8D-E5190228F78D}"/>
              </a:ext>
            </a:extLst>
          </p:cNvPr>
          <p:cNvSpPr txBox="1"/>
          <p:nvPr userDrawn="1"/>
        </p:nvSpPr>
        <p:spPr>
          <a:xfrm>
            <a:off x="755374" y="3148152"/>
            <a:ext cx="2767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+mj-lt"/>
              </a:rPr>
              <a:t>Skriv citat/text här</a:t>
            </a:r>
          </a:p>
        </p:txBody>
      </p:sp>
    </p:spTree>
    <p:extLst>
      <p:ext uri="{BB962C8B-B14F-4D97-AF65-F5344CB8AC3E}">
        <p14:creationId xmlns:p14="http://schemas.microsoft.com/office/powerpoint/2010/main" val="866220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2">
            <a:extLst>
              <a:ext uri="{FF2B5EF4-FFF2-40B4-BE49-F238E27FC236}">
                <a16:creationId xmlns:a16="http://schemas.microsoft.com/office/drawing/2014/main" id="{1674E0BC-5AFB-3542-8A5F-D6106970C5A3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351554" y="262393"/>
            <a:ext cx="9849969" cy="590875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/>
              <a:t>Klicka på ikonen för att lägga till bild</a:t>
            </a:r>
          </a:p>
        </p:txBody>
      </p:sp>
    </p:spTree>
    <p:extLst>
      <p:ext uri="{BB962C8B-B14F-4D97-AF65-F5344CB8AC3E}">
        <p14:creationId xmlns:p14="http://schemas.microsoft.com/office/powerpoint/2010/main" val="2880572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emf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2FBACF02-BF0D-004C-B330-FE19CA60E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2823" y="1812330"/>
            <a:ext cx="614304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Powerpoint-mall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55BB3C1-75ED-BC4D-93F2-BB880B42AB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1" y="3315693"/>
            <a:ext cx="8552290" cy="28612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för Vårdsamverkan Skåne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3C8CAF73-5A59-6C4D-BBA9-7D48E3925668}"/>
              </a:ext>
            </a:extLst>
          </p:cNvPr>
          <p:cNvSpPr/>
          <p:nvPr userDrawn="1"/>
        </p:nvSpPr>
        <p:spPr>
          <a:xfrm>
            <a:off x="10328988" y="-93306"/>
            <a:ext cx="1863012" cy="701662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</a:ln>
          <a:effectLst>
            <a:outerShdw blurRad="50800" dir="5400000" sx="107000" sy="107000" algn="ctr" rotWithShape="0">
              <a:srgbClr val="000000">
                <a:alpha val="1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AFAE101D-947F-9945-84E8-B099B613F75F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10527125" y="439945"/>
            <a:ext cx="1466736" cy="606778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9FC79C2E-6CB2-2C49-B5AE-AF6207F9952A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10810233" y="5343277"/>
            <a:ext cx="900521" cy="833686"/>
          </a:xfrm>
          <a:prstGeom prst="rect">
            <a:avLst/>
          </a:prstGeom>
        </p:spPr>
      </p:pic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DA6413D2-7EFC-FA4A-8BEE-FD4AACCF60BE}"/>
              </a:ext>
            </a:extLst>
          </p:cNvPr>
          <p:cNvSpPr txBox="1">
            <a:spLocks/>
          </p:cNvSpPr>
          <p:nvPr userDrawn="1"/>
        </p:nvSpPr>
        <p:spPr>
          <a:xfrm>
            <a:off x="178242" y="635476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100" b="1" dirty="0">
                <a:sym typeface="Symbol" pitchFamily="2" charset="2"/>
              </a:rPr>
              <a:t></a:t>
            </a:r>
            <a:r>
              <a:rPr lang="sv-SE" sz="1050" dirty="0"/>
              <a:t> </a:t>
            </a:r>
            <a:r>
              <a:rPr lang="sv-SE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Vårdsamverkan Skåne</a:t>
            </a:r>
          </a:p>
        </p:txBody>
      </p:sp>
    </p:spTree>
    <p:extLst>
      <p:ext uri="{BB962C8B-B14F-4D97-AF65-F5344CB8AC3E}">
        <p14:creationId xmlns:p14="http://schemas.microsoft.com/office/powerpoint/2010/main" val="1610837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0" r:id="rId2"/>
    <p:sldLayoutId id="2147483710" r:id="rId3"/>
    <p:sldLayoutId id="2147483721" r:id="rId4"/>
    <p:sldLayoutId id="2147483715" r:id="rId5"/>
    <p:sldLayoutId id="2147483723" r:id="rId6"/>
    <p:sldLayoutId id="2147483722" r:id="rId7"/>
    <p:sldLayoutId id="2147483724" r:id="rId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+mj-lt"/>
          <a:ea typeface="+mj-ea"/>
          <a:cs typeface="Segoe UI" panose="020B0502040204020203" pitchFamily="34" charset="0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3F990D6-D3CF-7F47-87E7-79BD4006B7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sz="7200" dirty="0"/>
              <a:t>Riskanalys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13836C6-0E34-9E4E-B6BF-492414DB31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8133184" cy="2646362"/>
          </a:xfrm>
        </p:spPr>
        <p:txBody>
          <a:bodyPr>
            <a:normAutofit lnSpcReduction="10000"/>
          </a:bodyPr>
          <a:lstStyle/>
          <a:p>
            <a:r>
              <a:rPr lang="sv-SE" sz="3200" dirty="0"/>
              <a:t>Tillgänglig och säker information</a:t>
            </a:r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Centralt samverkansorgan 2021 12 09</a:t>
            </a:r>
          </a:p>
          <a:p>
            <a:r>
              <a:rPr lang="sv-SE" dirty="0"/>
              <a:t>Anna-Lena Fällman, Skånes Kommuner  och </a:t>
            </a:r>
          </a:p>
          <a:p>
            <a:r>
              <a:rPr lang="sv-SE" dirty="0"/>
              <a:t>Louise Roberts, Region Skåne</a:t>
            </a:r>
          </a:p>
        </p:txBody>
      </p:sp>
    </p:spTree>
    <p:extLst>
      <p:ext uri="{BB962C8B-B14F-4D97-AF65-F5344CB8AC3E}">
        <p14:creationId xmlns:p14="http://schemas.microsoft.com/office/powerpoint/2010/main" val="2278985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B180D206-B40A-4DF1-993D-8AD764CEBE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718" y="1628775"/>
            <a:ext cx="8353012" cy="49339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sv-SE" u="sng" dirty="0"/>
              <a:t>Åtgärdsförslag G: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sv-SE" dirty="0"/>
              <a:t>Systemförvaltningsgrupperna för NPÖ och ISPASS uppdras att </a:t>
            </a:r>
            <a:r>
              <a:rPr lang="sv-SE" b="1" u="sng" dirty="0"/>
              <a:t>skapa möjlighet för ambulanspersonal att läsa NPÖ</a:t>
            </a:r>
            <a:r>
              <a:rPr lang="sv-SE" u="sng" dirty="0"/>
              <a:t>. 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endParaRPr lang="sv-SE" sz="2200" u="sng" dirty="0"/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sv-SE" sz="2200" dirty="0"/>
              <a:t>.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445210D8-0416-40E4-8A4C-F3E3003C2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Åtgärdsförslag</a:t>
            </a:r>
          </a:p>
        </p:txBody>
      </p:sp>
    </p:spTree>
    <p:extLst>
      <p:ext uri="{BB962C8B-B14F-4D97-AF65-F5344CB8AC3E}">
        <p14:creationId xmlns:p14="http://schemas.microsoft.com/office/powerpoint/2010/main" val="2978532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B180D206-B40A-4DF1-993D-8AD764CEBE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718" y="1628775"/>
            <a:ext cx="8353012" cy="49339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sv-SE" u="sng" dirty="0"/>
              <a:t>Åtgärdsförslag H: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sv-SE" dirty="0"/>
              <a:t>Skapa förutsättningar för, och genomföra, </a:t>
            </a:r>
            <a:r>
              <a:rPr lang="sv-SE" b="1" u="sng" dirty="0"/>
              <a:t>systematisk uppföljning för att synliggöra brister och avvikelser</a:t>
            </a:r>
            <a:r>
              <a:rPr lang="sv-SE" u="sng" dirty="0"/>
              <a:t> </a:t>
            </a:r>
            <a:r>
              <a:rPr lang="sv-SE" dirty="0"/>
              <a:t>och därmed ge möjligheter för kvalitetsutveckling.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endParaRPr lang="sv-SE" sz="2200" u="sng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445210D8-0416-40E4-8A4C-F3E3003C2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Åtgärdsförslag</a:t>
            </a:r>
          </a:p>
        </p:txBody>
      </p:sp>
    </p:spTree>
    <p:extLst>
      <p:ext uri="{BB962C8B-B14F-4D97-AF65-F5344CB8AC3E}">
        <p14:creationId xmlns:p14="http://schemas.microsoft.com/office/powerpoint/2010/main" val="20116540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B180D206-B40A-4DF1-993D-8AD764CEBE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7441" y="1628775"/>
            <a:ext cx="8353012" cy="49339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sv-SE" u="sng" dirty="0"/>
              <a:t>Åtgärdsförslag I: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sv-SE" dirty="0"/>
              <a:t>Verka för att de skånska kommunerna </a:t>
            </a:r>
            <a:r>
              <a:rPr lang="sv-SE" b="1" u="sng" dirty="0"/>
              <a:t>lägger upp privata aktörer med vårdavtal i HSA-katalogen/KOMKAT </a:t>
            </a:r>
            <a:r>
              <a:rPr lang="sv-SE" dirty="0"/>
              <a:t>för att tillgängliggöra information från NPÖ.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endParaRPr lang="sv-SE" sz="2200" u="sng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445210D8-0416-40E4-8A4C-F3E3003C2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Åtgärdsförslag och uppdragsgivarens kommentarer</a:t>
            </a:r>
          </a:p>
        </p:txBody>
      </p:sp>
    </p:spTree>
    <p:extLst>
      <p:ext uri="{BB962C8B-B14F-4D97-AF65-F5344CB8AC3E}">
        <p14:creationId xmlns:p14="http://schemas.microsoft.com/office/powerpoint/2010/main" val="28565595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B180D206-B40A-4DF1-993D-8AD764CEBE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718" y="1628775"/>
            <a:ext cx="8353012" cy="49339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sv-SE" u="sng" dirty="0"/>
              <a:t>Åtgärdsförslag J: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sv-SE" dirty="0"/>
              <a:t>Ta fram en </a:t>
            </a:r>
            <a:r>
              <a:rPr lang="sv-SE" b="1" u="sng" dirty="0"/>
              <a:t>kommunikations- och implementeringsplan </a:t>
            </a:r>
            <a:r>
              <a:rPr lang="sv-SE" dirty="0"/>
              <a:t>för införandet av ovanstående förändringar.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endParaRPr lang="sv-SE" sz="2200" u="sng" dirty="0"/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endParaRPr lang="sv-SE" sz="2200" u="sng" dirty="0"/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sv-SE" sz="2200" dirty="0"/>
              <a:t>.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445210D8-0416-40E4-8A4C-F3E3003C2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Åtgärdsförslag och uppdragsgivarens kommentarer</a:t>
            </a:r>
          </a:p>
        </p:txBody>
      </p:sp>
    </p:spTree>
    <p:extLst>
      <p:ext uri="{BB962C8B-B14F-4D97-AF65-F5344CB8AC3E}">
        <p14:creationId xmlns:p14="http://schemas.microsoft.com/office/powerpoint/2010/main" val="36710474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3500BF69-F5C6-4A11-BD7A-861B402971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Central tjänstemannaberedning har som uppdragsgivare till riskanalysen </a:t>
            </a:r>
            <a:r>
              <a:rPr lang="sv-SE" b="1" dirty="0"/>
              <a:t>tagit del av </a:t>
            </a:r>
            <a:r>
              <a:rPr lang="sv-SE" dirty="0"/>
              <a:t>rapportens åtgärdsförslag. </a:t>
            </a:r>
          </a:p>
          <a:p>
            <a:r>
              <a:rPr lang="sv-SE" dirty="0"/>
              <a:t>Central tjänstemannaberedning ställer sig </a:t>
            </a:r>
            <a:r>
              <a:rPr lang="sv-SE" b="1" dirty="0"/>
              <a:t>positiv till samtliga förslag och förordar föregående ansvarsfördelning samt tidsplan</a:t>
            </a:r>
            <a:r>
              <a:rPr lang="sv-SE" dirty="0"/>
              <a:t>. 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CA2D76D1-0D2B-4570-AD53-F3B4D52F8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Central tjänstemannaberednings ställningstagande</a:t>
            </a:r>
          </a:p>
        </p:txBody>
      </p:sp>
    </p:spTree>
    <p:extLst>
      <p:ext uri="{BB962C8B-B14F-4D97-AF65-F5344CB8AC3E}">
        <p14:creationId xmlns:p14="http://schemas.microsoft.com/office/powerpoint/2010/main" val="2318347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9A0A0DD1-52E1-4F0C-B3D7-1E7F238A2C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Central tjänstemannaberedning beslöt 2021-02-04: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v-SE" u="sng" dirty="0"/>
              <a:t>Tvärprofessionell grupp </a:t>
            </a:r>
            <a:r>
              <a:rPr lang="sv-SE" dirty="0"/>
              <a:t>skulle tillsättas för att genomföra riskanalys utifrån </a:t>
            </a:r>
            <a:r>
              <a:rPr lang="sv-SE" u="sng" dirty="0"/>
              <a:t>patientperspektiv</a:t>
            </a:r>
          </a:p>
          <a:p>
            <a:pPr marL="457200" lvl="1" indent="0">
              <a:buNone/>
            </a:pPr>
            <a:endParaRPr lang="sv-SE" dirty="0"/>
          </a:p>
          <a:p>
            <a:pPr marL="457200" lvl="1" indent="-457200">
              <a:spcBef>
                <a:spcPts val="1000"/>
              </a:spcBef>
            </a:pPr>
            <a:r>
              <a:rPr lang="sv-SE" sz="2800" dirty="0"/>
              <a:t>Frågeställning/uppdrag: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v-SE" dirty="0"/>
              <a:t>Hur kan man säkra upp att personalen har tillgång till aktuell information om patienten?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v-SE" dirty="0"/>
              <a:t>Lämna förslag på åtgärder som kan tillgodose tillgänglig och säker information om enskild patient, för de parter som behöver den.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CC4A6DD0-38FB-4BCA-9812-9FB15D420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Uppdrag</a:t>
            </a:r>
          </a:p>
        </p:txBody>
      </p:sp>
    </p:spTree>
    <p:extLst>
      <p:ext uri="{BB962C8B-B14F-4D97-AF65-F5344CB8AC3E}">
        <p14:creationId xmlns:p14="http://schemas.microsoft.com/office/powerpoint/2010/main" val="1915657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latshållare för innehåll 5">
            <a:extLst>
              <a:ext uri="{FF2B5EF4-FFF2-40B4-BE49-F238E27FC236}">
                <a16:creationId xmlns:a16="http://schemas.microsoft.com/office/drawing/2014/main" id="{C9EBB8A5-A469-4D98-BE95-C13159E70E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47520" y="1310641"/>
            <a:ext cx="7559040" cy="4967482"/>
          </a:xfrm>
        </p:spPr>
      </p:pic>
      <p:sp>
        <p:nvSpPr>
          <p:cNvPr id="3" name="Rubrik 2">
            <a:extLst>
              <a:ext uri="{FF2B5EF4-FFF2-40B4-BE49-F238E27FC236}">
                <a16:creationId xmlns:a16="http://schemas.microsoft.com/office/drawing/2014/main" id="{B1362199-8951-4596-BF9F-6B7E8B888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Analysteam</a:t>
            </a:r>
          </a:p>
        </p:txBody>
      </p:sp>
    </p:spTree>
    <p:extLst>
      <p:ext uri="{BB962C8B-B14F-4D97-AF65-F5344CB8AC3E}">
        <p14:creationId xmlns:p14="http://schemas.microsoft.com/office/powerpoint/2010/main" val="1894011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B180D206-B40A-4DF1-993D-8AD764CEBE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u="sng" dirty="0"/>
              <a:t>Åtgärdsförslag A:</a:t>
            </a:r>
          </a:p>
          <a:p>
            <a:pPr marL="0" indent="0">
              <a:buNone/>
            </a:pPr>
            <a:r>
              <a:rPr lang="sv-SE" dirty="0"/>
              <a:t>Förvaltningsgrupp av regelverk för SVU och SIP i uppdrag: </a:t>
            </a:r>
          </a:p>
          <a:p>
            <a:pPr marL="0" indent="0">
              <a:buNone/>
            </a:pPr>
            <a:r>
              <a:rPr lang="sv-SE" dirty="0"/>
              <a:t>- att förtydliga rutinerna gälla SIP. Av förtydligandet ska det </a:t>
            </a:r>
            <a:r>
              <a:rPr lang="sv-SE" b="1" u="sng" dirty="0"/>
              <a:t>framgå att livsuppehållande behandling inte får dokumenteras i SIP utan att motsvarande information finns i avsedd journalmall/NPÖ</a:t>
            </a:r>
            <a:r>
              <a:rPr lang="sv-SE" dirty="0"/>
              <a:t>. Förändringsförslaget kommuniceras med chefläkare i primärvården. 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445210D8-0416-40E4-8A4C-F3E3003C2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Åtgärdsförslag</a:t>
            </a:r>
          </a:p>
        </p:txBody>
      </p:sp>
    </p:spTree>
    <p:extLst>
      <p:ext uri="{BB962C8B-B14F-4D97-AF65-F5344CB8AC3E}">
        <p14:creationId xmlns:p14="http://schemas.microsoft.com/office/powerpoint/2010/main" val="2714349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B180D206-B40A-4DF1-993D-8AD764CEBE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u="sng" dirty="0"/>
              <a:t>Åtgärdsförslag B:</a:t>
            </a:r>
          </a:p>
          <a:p>
            <a:pPr marL="0" indent="0">
              <a:buNone/>
            </a:pPr>
            <a:r>
              <a:rPr lang="sv-SE" dirty="0"/>
              <a:t>Förvaltningsgrupp av regelverk för SVU och SIP uppdras</a:t>
            </a:r>
          </a:p>
          <a:p>
            <a:pPr marL="0" indent="0">
              <a:buNone/>
            </a:pPr>
            <a:r>
              <a:rPr lang="sv-SE" dirty="0"/>
              <a:t>- att komplettera SIP-rutinen med </a:t>
            </a:r>
            <a:r>
              <a:rPr lang="sv-SE" b="1" u="sng" dirty="0"/>
              <a:t>instruktioner avseende utskrift av beslutet för informationsöverföring</a:t>
            </a:r>
            <a:r>
              <a:rPr lang="sv-SE" dirty="0"/>
              <a:t> till kommunens hälso- och sjukvård. Förändringsförslaget kommuniceras med chefläkare i primärvården. </a:t>
            </a:r>
          </a:p>
          <a:p>
            <a:pPr marL="0" indent="0">
              <a:buNone/>
            </a:pPr>
            <a:endParaRPr lang="sv-SE" u="sng" dirty="0"/>
          </a:p>
          <a:p>
            <a:pPr marL="0" indent="0">
              <a:buNone/>
            </a:pPr>
            <a:r>
              <a:rPr lang="sv-SE" dirty="0"/>
              <a:t>.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445210D8-0416-40E4-8A4C-F3E3003C2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Åtgärdsförslag</a:t>
            </a:r>
          </a:p>
        </p:txBody>
      </p:sp>
    </p:spTree>
    <p:extLst>
      <p:ext uri="{BB962C8B-B14F-4D97-AF65-F5344CB8AC3E}">
        <p14:creationId xmlns:p14="http://schemas.microsoft.com/office/powerpoint/2010/main" val="3710876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B180D206-B40A-4DF1-993D-8AD764CEBE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062" y="1693626"/>
            <a:ext cx="8335447" cy="458449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sv-SE" sz="5500" u="sng" dirty="0"/>
              <a:t>Åtgärdsförslag C:</a:t>
            </a:r>
          </a:p>
          <a:p>
            <a:pPr marL="0" indent="0">
              <a:buNone/>
            </a:pPr>
            <a:r>
              <a:rPr lang="sv-SE" sz="5500" dirty="0"/>
              <a:t>Chefläkare i primärvården uppdras att genomföra en </a:t>
            </a:r>
            <a:r>
              <a:rPr lang="sv-SE" sz="5500" b="1" u="sng" dirty="0"/>
              <a:t>översyn av PMO-mallen för behandlingsbegränsningar och/eller livsuppehållande behandling</a:t>
            </a:r>
            <a:r>
              <a:rPr lang="sv-SE" sz="5500" dirty="0"/>
              <a:t>, med särskild fokus på uppföljningsdatum. Förändringsförslag kommuniceras med Förvaltningsgrupp av regelverk för SVU och SIP. </a:t>
            </a:r>
          </a:p>
          <a:p>
            <a:pPr marL="0" indent="0">
              <a:buNone/>
            </a:pPr>
            <a:endParaRPr lang="sv-SE" sz="5500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445210D8-0416-40E4-8A4C-F3E3003C2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Åtgärdsförslag</a:t>
            </a:r>
          </a:p>
        </p:txBody>
      </p:sp>
    </p:spTree>
    <p:extLst>
      <p:ext uri="{BB962C8B-B14F-4D97-AF65-F5344CB8AC3E}">
        <p14:creationId xmlns:p14="http://schemas.microsoft.com/office/powerpoint/2010/main" val="3048636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B180D206-B40A-4DF1-993D-8AD764CEBE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2938" y="1533525"/>
            <a:ext cx="8243310" cy="501441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sv-SE" sz="4400" u="sng" dirty="0"/>
              <a:t>Åtgärdsförslag D:</a:t>
            </a:r>
          </a:p>
          <a:p>
            <a:pPr marL="0" indent="0">
              <a:buNone/>
            </a:pPr>
            <a:r>
              <a:rPr lang="sv-SE" sz="4600" dirty="0"/>
              <a:t>Chefläkare i primärvården uppdras att </a:t>
            </a:r>
            <a:r>
              <a:rPr lang="sv-SE" sz="4600" b="1" u="sng" dirty="0"/>
              <a:t>utarbeta en manual för PMO-mallen</a:t>
            </a:r>
            <a:r>
              <a:rPr lang="sv-SE" sz="4600" u="sng" dirty="0"/>
              <a:t> </a:t>
            </a:r>
            <a:r>
              <a:rPr lang="sv-SE" sz="4600" dirty="0"/>
              <a:t>innehållande bland annat instruktioner;</a:t>
            </a:r>
          </a:p>
          <a:p>
            <a:r>
              <a:rPr lang="sv-SE" sz="4600" dirty="0"/>
              <a:t>avseende </a:t>
            </a:r>
            <a:r>
              <a:rPr lang="sv-SE" sz="4600" b="1" u="sng" dirty="0"/>
              <a:t>utskrift</a:t>
            </a:r>
            <a:r>
              <a:rPr lang="sv-SE" sz="4600" dirty="0"/>
              <a:t> av beslutet för informationsöverföring till kommunens hälso- och sjukvård,</a:t>
            </a:r>
          </a:p>
          <a:p>
            <a:r>
              <a:rPr lang="sv-SE" sz="4600" dirty="0"/>
              <a:t>information om att den som dokumenterar livsuppehållande behandling och/eller behandlingsbegränsningar måste </a:t>
            </a:r>
            <a:r>
              <a:rPr lang="sv-SE" sz="4600" b="1" u="sng" dirty="0"/>
              <a:t>säkerställa att, om SIP finns, motsvarande information förs över till SIP</a:t>
            </a:r>
            <a:r>
              <a:rPr lang="sv-SE" sz="4600" u="sng" dirty="0"/>
              <a:t>.</a:t>
            </a:r>
          </a:p>
          <a:p>
            <a:pPr marL="0" indent="0">
              <a:buNone/>
            </a:pPr>
            <a:endParaRPr lang="sv-SE" sz="4400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445210D8-0416-40E4-8A4C-F3E3003C2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Åtgärdsförslag</a:t>
            </a:r>
          </a:p>
        </p:txBody>
      </p:sp>
    </p:spTree>
    <p:extLst>
      <p:ext uri="{BB962C8B-B14F-4D97-AF65-F5344CB8AC3E}">
        <p14:creationId xmlns:p14="http://schemas.microsoft.com/office/powerpoint/2010/main" val="2728864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B180D206-B40A-4DF1-993D-8AD764CEBE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u="sng" dirty="0"/>
              <a:t>Åtgärdsförslag E:</a:t>
            </a:r>
          </a:p>
          <a:p>
            <a:pPr marL="0" indent="0">
              <a:buNone/>
            </a:pPr>
            <a:r>
              <a:rPr lang="sv-SE" dirty="0"/>
              <a:t>Förvaltningsgrupp av regelverk för SVU och SIP uppdras att i samverkan med Systemförvaltningsgruppen för Mina planer att </a:t>
            </a:r>
            <a:r>
              <a:rPr lang="sv-SE" b="1" dirty="0"/>
              <a:t>ta </a:t>
            </a:r>
            <a:r>
              <a:rPr lang="sv-SE" b="1" u="sng" dirty="0"/>
              <a:t>fram en utbildning </a:t>
            </a:r>
            <a:r>
              <a:rPr lang="sv-SE" dirty="0"/>
              <a:t>för att: </a:t>
            </a:r>
          </a:p>
          <a:p>
            <a:pPr lvl="1"/>
            <a:r>
              <a:rPr lang="sv-SE" sz="2800" dirty="0"/>
              <a:t>uppdatera kunskapen om hur Mina planer ska användas </a:t>
            </a:r>
          </a:p>
          <a:p>
            <a:pPr lvl="1"/>
            <a:r>
              <a:rPr lang="sv-SE" sz="2800" dirty="0"/>
              <a:t>uppdatera kunskapen om syfte med SIP och kraven på innehåll. </a:t>
            </a:r>
          </a:p>
          <a:p>
            <a:pPr marL="0" indent="0">
              <a:buNone/>
            </a:pPr>
            <a:r>
              <a:rPr lang="sv-SE" u="sng" dirty="0"/>
              <a:t> 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445210D8-0416-40E4-8A4C-F3E3003C2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Åtgärdsförslag</a:t>
            </a:r>
          </a:p>
        </p:txBody>
      </p:sp>
    </p:spTree>
    <p:extLst>
      <p:ext uri="{BB962C8B-B14F-4D97-AF65-F5344CB8AC3E}">
        <p14:creationId xmlns:p14="http://schemas.microsoft.com/office/powerpoint/2010/main" val="3425709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B180D206-B40A-4DF1-993D-8AD764CEBE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718" y="1628775"/>
            <a:ext cx="8353012" cy="4933950"/>
          </a:xfrm>
        </p:spPr>
        <p:txBody>
          <a:bodyPr>
            <a:normAutofit/>
          </a:bodyPr>
          <a:lstStyle/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sv-SE" dirty="0"/>
              <a:t>Åtgärdsförslag F: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sv-SE" dirty="0"/>
              <a:t>Systemförvaltningsgruppen för Mina planer uppdras att </a:t>
            </a:r>
            <a:r>
              <a:rPr lang="sv-SE" b="1" u="sng" dirty="0"/>
              <a:t>komplettera IT-stödet med funktion för att synliggöra att beslut om behandlingsbegränsning och/eller livsuppehållande</a:t>
            </a:r>
            <a:r>
              <a:rPr lang="sv-SE" u="sng" dirty="0"/>
              <a:t> </a:t>
            </a:r>
            <a:r>
              <a:rPr lang="sv-SE" dirty="0"/>
              <a:t>åtgärder finns i journalsystem (både PMO och </a:t>
            </a:r>
            <a:r>
              <a:rPr lang="sv-SE" dirty="0" err="1"/>
              <a:t>Melior</a:t>
            </a:r>
            <a:r>
              <a:rPr lang="sv-SE" dirty="0"/>
              <a:t>) och vilket datum det är beslutat. Förändringsförslag kommuniceras med Förvaltningsgrupp av regelverk för SVU och SIP samt chefläkare i primärvården</a:t>
            </a:r>
            <a:r>
              <a:rPr lang="sv-SE" sz="2200" dirty="0"/>
              <a:t>.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endParaRPr lang="sv-SE" sz="2200" u="sng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445210D8-0416-40E4-8A4C-F3E3003C2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Åtgärdsförslag </a:t>
            </a:r>
            <a:br>
              <a:rPr lang="sv-SE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29181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60726E6E-E4E1-1F4D-B6B5-1E9316D1B4E8}" vid="{7953038E-0958-334F-99ED-AD46ECF084EF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för Vårdsamverkan Skåne</Template>
  <TotalTime>203</TotalTime>
  <Words>661</Words>
  <Application>Microsoft Office PowerPoint</Application>
  <PresentationFormat>Bredbild</PresentationFormat>
  <Paragraphs>97</Paragraphs>
  <Slides>14</Slides>
  <Notes>14</Notes>
  <HiddenSlides>1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Courier New</vt:lpstr>
      <vt:lpstr>Segoe UI Semilight</vt:lpstr>
      <vt:lpstr>Office-tema</vt:lpstr>
      <vt:lpstr>Riskanalys</vt:lpstr>
      <vt:lpstr>Uppdrag</vt:lpstr>
      <vt:lpstr>Analysteam</vt:lpstr>
      <vt:lpstr>Åtgärdsförslag</vt:lpstr>
      <vt:lpstr>Åtgärdsförslag</vt:lpstr>
      <vt:lpstr>Åtgärdsförslag</vt:lpstr>
      <vt:lpstr>Åtgärdsförslag</vt:lpstr>
      <vt:lpstr>Åtgärdsförslag</vt:lpstr>
      <vt:lpstr>Åtgärdsförslag  </vt:lpstr>
      <vt:lpstr>Åtgärdsförslag</vt:lpstr>
      <vt:lpstr>Åtgärdsförslag</vt:lpstr>
      <vt:lpstr>Åtgärdsförslag och uppdragsgivarens kommentarer</vt:lpstr>
      <vt:lpstr>Åtgärdsförslag och uppdragsgivarens kommentarer</vt:lpstr>
      <vt:lpstr>Central tjänstemannaberednings ställningstagande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Riskanalys</dc:title>
  <dc:creator>Roberts Louise</dc:creator>
  <cp:lastModifiedBy>Anna-Lena Fällman</cp:lastModifiedBy>
  <cp:revision>15</cp:revision>
  <dcterms:created xsi:type="dcterms:W3CDTF">2021-11-15T07:18:42Z</dcterms:created>
  <dcterms:modified xsi:type="dcterms:W3CDTF">2021-12-03T08:23:48Z</dcterms:modified>
</cp:coreProperties>
</file>