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5" r:id="rId2"/>
    <p:sldMasterId id="2147483738" r:id="rId3"/>
  </p:sldMasterIdLst>
  <p:notesMasterIdLst>
    <p:notesMasterId r:id="rId12"/>
  </p:notesMasterIdLst>
  <p:sldIdLst>
    <p:sldId id="277" r:id="rId4"/>
    <p:sldId id="279" r:id="rId5"/>
    <p:sldId id="281" r:id="rId6"/>
    <p:sldId id="280" r:id="rId7"/>
    <p:sldId id="495" r:id="rId8"/>
    <p:sldId id="494" r:id="rId9"/>
    <p:sldId id="493" r:id="rId10"/>
    <p:sldId id="491" r:id="rId11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48C4E-CB60-49DA-8A73-B836AB312298}" v="4" dt="2021-12-07T23:19:26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4"/>
    <p:restoredTop sz="68811"/>
  </p:normalViewPr>
  <p:slideViewPr>
    <p:cSldViewPr snapToGrid="0" snapToObjects="1">
      <p:cViewPr varScale="1">
        <p:scale>
          <a:sx n="68" d="100"/>
          <a:sy n="68" d="100"/>
        </p:scale>
        <p:origin x="1435" y="53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09247-D286-7B4E-B4A8-14AABB535E54}" type="datetimeFigureOut">
              <a:rPr lang="sv-SE" smtClean="0"/>
              <a:t>2021-12-08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B4E0D-5B48-AF4D-824B-E170B93077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4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B4E0D-5B48-AF4D-824B-E170B93077B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4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F5E35-0CD6-4D01-8E8D-A31FF9510064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4599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A99A-7C38-7545-9D16-2013E1BB8D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133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PowerPoint-mall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87A503-72F0-DB49-AEED-62A5CDEAD7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1331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för Vårdsamverkan Skåne</a:t>
            </a:r>
          </a:p>
        </p:txBody>
      </p:sp>
    </p:spTree>
    <p:extLst>
      <p:ext uri="{BB962C8B-B14F-4D97-AF65-F5344CB8AC3E}">
        <p14:creationId xmlns:p14="http://schemas.microsoft.com/office/powerpoint/2010/main" val="17613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pic>
        <p:nvPicPr>
          <p:cNvPr id="5" name="Bildobjekt 4" descr="En bild som visar kvinna, person&#10;&#10;Automatiskt genererad beskrivning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8008AC3-128B-4E0F-82D5-4C7423370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88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143" b="10143"/>
          <a:stretch/>
        </p:blipFill>
        <p:spPr>
          <a:xfrm>
            <a:off x="-4508" y="-5514"/>
            <a:ext cx="12196508" cy="68760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9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143" b="10143"/>
          <a:stretch/>
        </p:blipFill>
        <p:spPr>
          <a:xfrm>
            <a:off x="-4508" y="-5514"/>
            <a:ext cx="12192000" cy="68760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477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oran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D7C0355F-21AF-400D-8B68-1D78B0BA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DB79DDF9-98E7-47D3-B187-6181988729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0776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oran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7543D10-8DE1-46CA-8EA3-8EC9186CC8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70415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röt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D2E9CB73-A324-421F-8DE8-F8409ED8D8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CCEEA93-D934-41A1-8C4A-01792111B9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2648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röt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BC463BA-27B1-4A93-AFF2-B77A2E9D1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004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svar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76DB5762-6ACA-418E-9C8F-CDD67A21F7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E972FE6A-0AEA-4937-9E37-029B522C6D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68156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svar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AE516E2F-497C-4C07-82B7-357F3D3EE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401694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toning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CC93005B-3086-49B4-A926-43DCC0071F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DCA55830-AC9E-4FBA-B13D-C0FB4B0737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654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5962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toning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F1A0B30-FCAE-45ED-A38A-802437D08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4015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03968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0122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501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362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18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31437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27260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36560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2954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a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63723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46291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173308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008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9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stap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BE5350-2968-7543-8689-F583FC8C3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9" y="1924215"/>
            <a:ext cx="3697356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E3C97C-C4FA-5048-8E31-5F81DCEE4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153" y="1924215"/>
            <a:ext cx="3697357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486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9E06AE2-EB3C-8145-8A56-0E07699456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40959" y="254442"/>
            <a:ext cx="6128759" cy="61711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55E6962-B958-7949-BC6B-821DBA17500F}"/>
              </a:ext>
            </a:extLst>
          </p:cNvPr>
          <p:cNvSpPr txBox="1"/>
          <p:nvPr userDrawn="1"/>
        </p:nvSpPr>
        <p:spPr>
          <a:xfrm>
            <a:off x="389614" y="1947824"/>
            <a:ext cx="731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0" dirty="0">
                <a:solidFill>
                  <a:srgbClr val="D0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392B00F-37D3-7F40-BE8D-E5190228F78D}"/>
              </a:ext>
            </a:extLst>
          </p:cNvPr>
          <p:cNvSpPr txBox="1"/>
          <p:nvPr userDrawn="1"/>
        </p:nvSpPr>
        <p:spPr>
          <a:xfrm>
            <a:off x="755374" y="3148152"/>
            <a:ext cx="27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Skriv citat/text här</a:t>
            </a:r>
          </a:p>
        </p:txBody>
      </p:sp>
    </p:spTree>
    <p:extLst>
      <p:ext uri="{BB962C8B-B14F-4D97-AF65-F5344CB8AC3E}">
        <p14:creationId xmlns:p14="http://schemas.microsoft.com/office/powerpoint/2010/main" val="8662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1674E0BC-5AFB-3542-8A5F-D6106970C5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1554" y="262393"/>
            <a:ext cx="9849969" cy="5908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28805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D78090A-F528-9343-8A24-89A28E0B1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899376"/>
            <a:ext cx="7857307" cy="13684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400" b="1" i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POWERPOINT-MALL</a:t>
            </a:r>
            <a:br>
              <a:rPr lang="en-GB" dirty="0"/>
            </a:br>
            <a:r>
              <a:rPr lang="en-SE" dirty="0"/>
              <a:t>KLICKA FÖR ATT REDIGERA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D59BBC8-78DF-9643-BD80-82521C66E2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8" y="2349500"/>
            <a:ext cx="6577012" cy="401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  <a:endParaRPr lang="en-SE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C0A3995-E9A0-4749-8E4D-55855FD080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272523"/>
            <a:ext cx="6577012" cy="401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Skåns</a:t>
            </a:r>
            <a:r>
              <a:rPr lang="en-GB" dirty="0"/>
              <a:t> </a:t>
            </a:r>
            <a:r>
              <a:rPr lang="en-GB" dirty="0" err="1"/>
              <a:t>Kommuner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57553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BACF02-BF0D-004C-B330-FE19CA60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23" y="1812330"/>
            <a:ext cx="6143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Powerpoint-mall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5BB3C1-75ED-BC4D-93F2-BB880B42A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315693"/>
            <a:ext cx="8552290" cy="286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för Vårdsamverkan Skåne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C8CAF73-5A59-6C4D-BBA9-7D48E3925668}"/>
              </a:ext>
            </a:extLst>
          </p:cNvPr>
          <p:cNvSpPr/>
          <p:nvPr userDrawn="1"/>
        </p:nvSpPr>
        <p:spPr>
          <a:xfrm>
            <a:off x="10328988" y="-93306"/>
            <a:ext cx="1863012" cy="70166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r="5400000" sx="107000" sy="107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C79C2E-6CB2-2C49-B5AE-AF6207F995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10233" y="5789325"/>
            <a:ext cx="900521" cy="833686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A6413D2-7EFC-FA4A-8BEE-FD4AACCF60BE}"/>
              </a:ext>
            </a:extLst>
          </p:cNvPr>
          <p:cNvSpPr txBox="1">
            <a:spLocks/>
          </p:cNvSpPr>
          <p:nvPr userDrawn="1"/>
        </p:nvSpPr>
        <p:spPr>
          <a:xfrm>
            <a:off x="178242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ymbol" pitchFamily="2" charset="2"/>
              </a:rPr>
              <a:t></a:t>
            </a:r>
            <a:r>
              <a:rPr lang="sv-SE" sz="105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Vårdsamverkan Skåne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4E9748-A45B-054E-8910-397762ECC6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27125" y="291716"/>
            <a:ext cx="1466736" cy="421806"/>
          </a:xfrm>
          <a:prstGeom prst="rect">
            <a:avLst/>
          </a:prstGeom>
        </p:spPr>
      </p:pic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C51C3738-7CCD-554C-8634-E799D4786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106B-5170-2346-99EF-ED295E0C490D}" type="datetimeFigureOut">
              <a:rPr lang="sv-SE" smtClean="0"/>
              <a:t>2021-12-08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8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1" r:id="rId4"/>
    <p:sldLayoutId id="2147483715" r:id="rId5"/>
    <p:sldLayoutId id="2147483723" r:id="rId6"/>
    <p:sldLayoutId id="2147483722" r:id="rId7"/>
    <p:sldLayoutId id="2147483724" r:id="rId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50CC939-56BF-417C-BCD6-77582DD6F4F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>
          <p15:clr>
            <a:srgbClr val="F26B43"/>
          </p15:clr>
        </p15:guide>
        <p15:guide id="2" pos="3840">
          <p15:clr>
            <a:srgbClr val="F26B43"/>
          </p15:clr>
        </p15:guide>
        <p15:guide id="3" pos="4520">
          <p15:clr>
            <a:srgbClr val="F26B43"/>
          </p15:clr>
        </p15:guide>
        <p15:guide id="4" pos="4861">
          <p15:clr>
            <a:srgbClr val="F26B43"/>
          </p15:clr>
        </p15:guide>
        <p15:guide id="5" pos="7378">
          <p15:clr>
            <a:srgbClr val="F26B43"/>
          </p15:clr>
        </p15:guide>
        <p15:guide id="6" orient="horz" pos="368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1480">
          <p15:clr>
            <a:srgbClr val="F26B43"/>
          </p15:clr>
        </p15:guide>
        <p15:guide id="9" orient="horz" pos="1820">
          <p15:clr>
            <a:srgbClr val="F26B43"/>
          </p15:clr>
        </p15:guide>
        <p15:guide id="10" orient="horz" pos="2682">
          <p15:clr>
            <a:srgbClr val="F26B43"/>
          </p15:clr>
        </p15:guide>
        <p15:guide id="11" orient="horz" pos="397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84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CC50DE-7163-4743-ADAE-53EAA643A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sv-SE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nuläge i pandemi och vaccinationer</a:t>
            </a:r>
            <a:br>
              <a:rPr lang="sv-SE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8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8EB596C-8F16-45C0-9F6A-228ABD53F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CS 8 december 2021</a:t>
            </a:r>
          </a:p>
        </p:txBody>
      </p:sp>
    </p:spTree>
    <p:extLst>
      <p:ext uri="{BB962C8B-B14F-4D97-AF65-F5344CB8AC3E}">
        <p14:creationId xmlns:p14="http://schemas.microsoft.com/office/powerpoint/2010/main" val="298555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4985848-2DB6-46CD-B558-D3A577985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36" y="599794"/>
            <a:ext cx="9978906" cy="56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0521475-A2DA-425A-A657-277A3ADE0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54" y="446467"/>
            <a:ext cx="9849969" cy="5540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94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650E2A2-3A05-427F-A0EF-B05EF350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82" y="262393"/>
            <a:ext cx="7673712" cy="5908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54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7B21995-2080-4447-96B0-D9CF886EA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40" y="2908453"/>
            <a:ext cx="9815149" cy="1545886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6FC7855-D095-463A-B705-580C3EE3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44571" cy="851357"/>
          </a:xfrm>
        </p:spPr>
        <p:txBody>
          <a:bodyPr anchor="ctr">
            <a:normAutofit/>
          </a:bodyPr>
          <a:lstStyle/>
          <a:p>
            <a:r>
              <a:rPr lang="sv-SE" dirty="0"/>
              <a:t>Vaccinationer </a:t>
            </a:r>
          </a:p>
        </p:txBody>
      </p:sp>
    </p:spTree>
    <p:extLst>
      <p:ext uri="{BB962C8B-B14F-4D97-AF65-F5344CB8AC3E}">
        <p14:creationId xmlns:p14="http://schemas.microsoft.com/office/powerpoint/2010/main" val="346907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9574419-536C-4845-B016-09DFBF94A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Alla skolor med barn 12-15 år, tre omgångar</a:t>
            </a:r>
          </a:p>
          <a:p>
            <a:r>
              <a:rPr lang="sv-SE" sz="2400" dirty="0">
                <a:solidFill>
                  <a:srgbClr val="000000"/>
                </a:solidFill>
              </a:rPr>
              <a:t>Mobila team med riktade insatser för grupper vi har svårt att nå</a:t>
            </a:r>
          </a:p>
          <a:p>
            <a:r>
              <a:rPr lang="sv-SE" sz="2400" dirty="0">
                <a:solidFill>
                  <a:srgbClr val="000000"/>
                </a:solidFill>
              </a:rPr>
              <a:t>Samarbete med Länsstyrelse och kommuner</a:t>
            </a:r>
          </a:p>
          <a:p>
            <a:endParaRPr lang="sv-SE" sz="24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E8F96C2-6A98-452D-893B-E387EDD6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Vaccinationer med dos 1-2</a:t>
            </a:r>
          </a:p>
        </p:txBody>
      </p:sp>
    </p:spTree>
    <p:extLst>
      <p:ext uri="{BB962C8B-B14F-4D97-AF65-F5344CB8AC3E}">
        <p14:creationId xmlns:p14="http://schemas.microsoft.com/office/powerpoint/2010/main" val="400942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9574419-536C-4845-B016-09DFBF94A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SÄBO, Hemsjukvård, Hemtjänst, 80+​ </a:t>
            </a:r>
            <a:br>
              <a:rPr lang="sv-SE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sv-SE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(sedan slutet av september)</a:t>
            </a:r>
          </a:p>
          <a:p>
            <a:r>
              <a:rPr lang="sv-SE" sz="2400" dirty="0">
                <a:solidFill>
                  <a:srgbClr val="000000"/>
                </a:solidFill>
              </a:rPr>
              <a:t>65+ samt kommunal äldreomsorgspersonal </a:t>
            </a:r>
            <a:br>
              <a:rPr lang="sv-SE" sz="2400" dirty="0">
                <a:solidFill>
                  <a:srgbClr val="000000"/>
                </a:solidFill>
              </a:rPr>
            </a:br>
            <a:r>
              <a:rPr lang="sv-SE" sz="2400" dirty="0">
                <a:solidFill>
                  <a:srgbClr val="000000"/>
                </a:solidFill>
              </a:rPr>
              <a:t>(slutet av oktober, ska vara klart till jul)</a:t>
            </a:r>
          </a:p>
          <a:p>
            <a:endParaRPr lang="sv-SE" sz="24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E8F96C2-6A98-452D-893B-E387EDD6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Vaccinationer med dos 3</a:t>
            </a:r>
          </a:p>
        </p:txBody>
      </p:sp>
    </p:spTree>
    <p:extLst>
      <p:ext uri="{BB962C8B-B14F-4D97-AF65-F5344CB8AC3E}">
        <p14:creationId xmlns:p14="http://schemas.microsoft.com/office/powerpoint/2010/main" val="127819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B612900A-BE73-41BC-AC0E-208277E7D658}"/>
              </a:ext>
            </a:extLst>
          </p:cNvPr>
          <p:cNvSpPr txBox="1"/>
          <p:nvPr/>
        </p:nvSpPr>
        <p:spPr>
          <a:xfrm>
            <a:off x="36603" y="150200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/>
                <a:cs typeface="+mn-cs"/>
              </a:rPr>
              <a:t>65 +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CC4C0A7D-BDDD-4DBF-91BF-18C32014CDDB}"/>
              </a:ext>
            </a:extLst>
          </p:cNvPr>
          <p:cNvSpPr txBox="1"/>
          <p:nvPr/>
        </p:nvSpPr>
        <p:spPr>
          <a:xfrm>
            <a:off x="36603" y="256818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/>
                <a:cs typeface="+mn-cs"/>
              </a:rPr>
              <a:t>Riskgrupper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C04BF784-7723-4C85-B2B7-B2E20860C136}"/>
              </a:ext>
            </a:extLst>
          </p:cNvPr>
          <p:cNvSpPr txBox="1"/>
          <p:nvPr/>
        </p:nvSpPr>
        <p:spPr>
          <a:xfrm>
            <a:off x="18171" y="34694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/>
                <a:cs typeface="+mn-cs"/>
              </a:rPr>
              <a:t>50-64 år</a:t>
            </a:r>
          </a:p>
        </p:txBody>
      </p:sp>
      <p:sp>
        <p:nvSpPr>
          <p:cNvPr id="126" name="textruta 125">
            <a:extLst>
              <a:ext uri="{FF2B5EF4-FFF2-40B4-BE49-F238E27FC236}">
                <a16:creationId xmlns:a16="http://schemas.microsoft.com/office/drawing/2014/main" id="{BB63B657-E884-447E-9C02-D92A39C09570}"/>
              </a:ext>
            </a:extLst>
          </p:cNvPr>
          <p:cNvSpPr txBox="1"/>
          <p:nvPr/>
        </p:nvSpPr>
        <p:spPr>
          <a:xfrm>
            <a:off x="1321969" y="2787800"/>
            <a:ext cx="1440000" cy="369332"/>
          </a:xfrm>
          <a:prstGeom prst="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/>
                <a:cs typeface="+mn-cs"/>
              </a:rPr>
              <a:t>primärvård</a:t>
            </a:r>
          </a:p>
        </p:txBody>
      </p:sp>
      <p:sp>
        <p:nvSpPr>
          <p:cNvPr id="127" name="textruta 126">
            <a:extLst>
              <a:ext uri="{FF2B5EF4-FFF2-40B4-BE49-F238E27FC236}">
                <a16:creationId xmlns:a16="http://schemas.microsoft.com/office/drawing/2014/main" id="{35BD6183-C480-4972-AC0D-07222A87A883}"/>
              </a:ext>
            </a:extLst>
          </p:cNvPr>
          <p:cNvSpPr txBox="1"/>
          <p:nvPr/>
        </p:nvSpPr>
        <p:spPr>
          <a:xfrm>
            <a:off x="1266088" y="1322229"/>
            <a:ext cx="1440000" cy="369332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/>
                <a:cs typeface="+mn-cs"/>
              </a:rPr>
              <a:t>sjukhus</a:t>
            </a:r>
          </a:p>
        </p:txBody>
      </p:sp>
      <p:sp>
        <p:nvSpPr>
          <p:cNvPr id="128" name="textruta 127">
            <a:extLst>
              <a:ext uri="{FF2B5EF4-FFF2-40B4-BE49-F238E27FC236}">
                <a16:creationId xmlns:a16="http://schemas.microsoft.com/office/drawing/2014/main" id="{4B47DECD-15DE-4D5F-837A-B0F51B4A76EC}"/>
              </a:ext>
            </a:extLst>
          </p:cNvPr>
          <p:cNvSpPr txBox="1"/>
          <p:nvPr/>
        </p:nvSpPr>
        <p:spPr>
          <a:xfrm>
            <a:off x="1296341" y="2354223"/>
            <a:ext cx="1440000" cy="369332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/>
                <a:cs typeface="+mn-cs"/>
              </a:rPr>
              <a:t>sjukhus</a:t>
            </a:r>
          </a:p>
        </p:txBody>
      </p:sp>
      <p:sp>
        <p:nvSpPr>
          <p:cNvPr id="129" name="textruta 128">
            <a:extLst>
              <a:ext uri="{FF2B5EF4-FFF2-40B4-BE49-F238E27FC236}">
                <a16:creationId xmlns:a16="http://schemas.microsoft.com/office/drawing/2014/main" id="{AB2BF6E1-ED3A-4220-ADB4-8CA1BD98BD2C}"/>
              </a:ext>
            </a:extLst>
          </p:cNvPr>
          <p:cNvSpPr txBox="1"/>
          <p:nvPr/>
        </p:nvSpPr>
        <p:spPr>
          <a:xfrm>
            <a:off x="1266088" y="1752090"/>
            <a:ext cx="1440000" cy="369332"/>
          </a:xfrm>
          <a:prstGeom prst="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/>
                <a:cs typeface="+mn-cs"/>
              </a:rPr>
              <a:t> primärvård</a:t>
            </a:r>
          </a:p>
        </p:txBody>
      </p:sp>
      <p:sp>
        <p:nvSpPr>
          <p:cNvPr id="133" name="Rubrik 132">
            <a:extLst>
              <a:ext uri="{FF2B5EF4-FFF2-40B4-BE49-F238E27FC236}">
                <a16:creationId xmlns:a16="http://schemas.microsoft.com/office/drawing/2014/main" id="{033D586B-4BC6-4683-84CC-8EA0CB8A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0" y="140260"/>
            <a:ext cx="10515600" cy="986247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sv-SE" sz="3200">
                <a:solidFill>
                  <a:srgbClr val="5E95A7"/>
                </a:solidFill>
                <a:latin typeface="+mn-lt"/>
              </a:rPr>
              <a:t>Preliminär tidsplan för vaccinering med påfyllnadsdos</a:t>
            </a:r>
            <a:endParaRPr lang="sv-SE" sz="1800">
              <a:solidFill>
                <a:srgbClr val="5E95A7"/>
              </a:solidFill>
              <a:latin typeface="+mn-lt"/>
            </a:endParaRPr>
          </a:p>
        </p:txBody>
      </p:sp>
      <p:grpSp>
        <p:nvGrpSpPr>
          <p:cNvPr id="74" name="Grupp 73">
            <a:extLst>
              <a:ext uri="{FF2B5EF4-FFF2-40B4-BE49-F238E27FC236}">
                <a16:creationId xmlns:a16="http://schemas.microsoft.com/office/drawing/2014/main" id="{111914DE-CF40-42AD-9248-B69200F18AC3}"/>
              </a:ext>
            </a:extLst>
          </p:cNvPr>
          <p:cNvGrpSpPr/>
          <p:nvPr/>
        </p:nvGrpSpPr>
        <p:grpSpPr>
          <a:xfrm>
            <a:off x="4270505" y="6167966"/>
            <a:ext cx="5911651" cy="369332"/>
            <a:chOff x="-2406289" y="5818019"/>
            <a:chExt cx="9412755" cy="369332"/>
          </a:xfrm>
        </p:grpSpPr>
        <p:sp>
          <p:nvSpPr>
            <p:cNvPr id="75" name="Flödesschema: Alternativ process 74">
              <a:extLst>
                <a:ext uri="{FF2B5EF4-FFF2-40B4-BE49-F238E27FC236}">
                  <a16:creationId xmlns:a16="http://schemas.microsoft.com/office/drawing/2014/main" id="{A68503DE-948A-416B-B652-36B514E9C7A5}"/>
                </a:ext>
              </a:extLst>
            </p:cNvPr>
            <p:cNvSpPr/>
            <p:nvPr/>
          </p:nvSpPr>
          <p:spPr bwMode="auto">
            <a:xfrm>
              <a:off x="5422290" y="5818019"/>
              <a:ext cx="1584176" cy="369332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ヒラギノ角ゴ Pro W3"/>
                  <a:cs typeface="+mn-cs"/>
                </a:rPr>
                <a:t>maj</a:t>
              </a:r>
            </a:p>
          </p:txBody>
        </p:sp>
        <p:sp>
          <p:nvSpPr>
            <p:cNvPr id="84" name="Flödesschema: Alternativ process 83">
              <a:extLst>
                <a:ext uri="{FF2B5EF4-FFF2-40B4-BE49-F238E27FC236}">
                  <a16:creationId xmlns:a16="http://schemas.microsoft.com/office/drawing/2014/main" id="{A8DEBB18-365D-4E6B-A104-2C6B44BF2758}"/>
                </a:ext>
              </a:extLst>
            </p:cNvPr>
            <p:cNvSpPr/>
            <p:nvPr/>
          </p:nvSpPr>
          <p:spPr bwMode="auto">
            <a:xfrm>
              <a:off x="-914414" y="5818019"/>
              <a:ext cx="1584176" cy="369332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ヒラギノ角ゴ Pro W3"/>
                  <a:cs typeface="+mn-cs"/>
                </a:rPr>
                <a:t>jan</a:t>
              </a:r>
            </a:p>
          </p:txBody>
        </p:sp>
        <p:sp>
          <p:nvSpPr>
            <p:cNvPr id="85" name="Flödesschema: Alternativ process 84">
              <a:extLst>
                <a:ext uri="{FF2B5EF4-FFF2-40B4-BE49-F238E27FC236}">
                  <a16:creationId xmlns:a16="http://schemas.microsoft.com/office/drawing/2014/main" id="{B8359B66-3D4B-4D02-90B2-7ADFFA55E0DE}"/>
                </a:ext>
              </a:extLst>
            </p:cNvPr>
            <p:cNvSpPr/>
            <p:nvPr/>
          </p:nvSpPr>
          <p:spPr bwMode="auto">
            <a:xfrm>
              <a:off x="669762" y="5818019"/>
              <a:ext cx="1584176" cy="369332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ヒラギノ角ゴ Pro W3"/>
                  <a:cs typeface="+mn-cs"/>
                </a:rPr>
                <a:t>feb</a:t>
              </a:r>
            </a:p>
          </p:txBody>
        </p:sp>
        <p:sp>
          <p:nvSpPr>
            <p:cNvPr id="86" name="Flödesschema: Alternativ process 85">
              <a:extLst>
                <a:ext uri="{FF2B5EF4-FFF2-40B4-BE49-F238E27FC236}">
                  <a16:creationId xmlns:a16="http://schemas.microsoft.com/office/drawing/2014/main" id="{D81C2AE9-C276-4907-89E0-2EA5E08DED8D}"/>
                </a:ext>
              </a:extLst>
            </p:cNvPr>
            <p:cNvSpPr/>
            <p:nvPr/>
          </p:nvSpPr>
          <p:spPr bwMode="auto">
            <a:xfrm>
              <a:off x="2253938" y="5818019"/>
              <a:ext cx="1584176" cy="369332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ヒラギノ角ゴ Pro W3"/>
                  <a:cs typeface="+mn-cs"/>
                </a:rPr>
                <a:t>mar</a:t>
              </a:r>
            </a:p>
          </p:txBody>
        </p:sp>
        <p:sp>
          <p:nvSpPr>
            <p:cNvPr id="87" name="Flödesschema: Alternativ process 86">
              <a:extLst>
                <a:ext uri="{FF2B5EF4-FFF2-40B4-BE49-F238E27FC236}">
                  <a16:creationId xmlns:a16="http://schemas.microsoft.com/office/drawing/2014/main" id="{7000ECCD-9DD4-4552-80EC-E7E4C9291B48}"/>
                </a:ext>
              </a:extLst>
            </p:cNvPr>
            <p:cNvSpPr/>
            <p:nvPr/>
          </p:nvSpPr>
          <p:spPr bwMode="auto">
            <a:xfrm>
              <a:off x="3838114" y="5818019"/>
              <a:ext cx="1584176" cy="369332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ヒラギノ角ゴ Pro W3"/>
                  <a:cs typeface="+mn-cs"/>
                </a:rPr>
                <a:t>apr</a:t>
              </a:r>
            </a:p>
          </p:txBody>
        </p:sp>
        <p:sp>
          <p:nvSpPr>
            <p:cNvPr id="88" name="Flödesschema: Alternativ process 87">
              <a:extLst>
                <a:ext uri="{FF2B5EF4-FFF2-40B4-BE49-F238E27FC236}">
                  <a16:creationId xmlns:a16="http://schemas.microsoft.com/office/drawing/2014/main" id="{B1C414C4-EA5D-414A-BE68-BA8B96362914}"/>
                </a:ext>
              </a:extLst>
            </p:cNvPr>
            <p:cNvSpPr/>
            <p:nvPr/>
          </p:nvSpPr>
          <p:spPr bwMode="auto">
            <a:xfrm>
              <a:off x="-2406289" y="5818019"/>
              <a:ext cx="1491874" cy="368223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ヒラギノ角ゴ Pro W3"/>
                  <a:cs typeface="+mn-cs"/>
                </a:rPr>
                <a:t>dec</a:t>
              </a:r>
            </a:p>
          </p:txBody>
        </p:sp>
      </p:grpSp>
      <p:cxnSp>
        <p:nvCxnSpPr>
          <p:cNvPr id="65" name="Rak koppling 64">
            <a:extLst>
              <a:ext uri="{FF2B5EF4-FFF2-40B4-BE49-F238E27FC236}">
                <a16:creationId xmlns:a16="http://schemas.microsoft.com/office/drawing/2014/main" id="{1ABF792F-8429-4DB6-80DC-3A2D42F88089}"/>
              </a:ext>
            </a:extLst>
          </p:cNvPr>
          <p:cNvCxnSpPr>
            <a:cxnSpLocks/>
          </p:cNvCxnSpPr>
          <p:nvPr/>
        </p:nvCxnSpPr>
        <p:spPr>
          <a:xfrm>
            <a:off x="4314213" y="2577871"/>
            <a:ext cx="629659" cy="0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koppling 68">
            <a:extLst>
              <a:ext uri="{FF2B5EF4-FFF2-40B4-BE49-F238E27FC236}">
                <a16:creationId xmlns:a16="http://schemas.microsoft.com/office/drawing/2014/main" id="{A0CE3EB6-69C1-42DD-86B9-5F71A92220A7}"/>
              </a:ext>
            </a:extLst>
          </p:cNvPr>
          <p:cNvCxnSpPr>
            <a:cxnSpLocks/>
          </p:cNvCxnSpPr>
          <p:nvPr/>
        </p:nvCxnSpPr>
        <p:spPr>
          <a:xfrm>
            <a:off x="3493556" y="2084812"/>
            <a:ext cx="1286464" cy="0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koppling 69">
            <a:extLst>
              <a:ext uri="{FF2B5EF4-FFF2-40B4-BE49-F238E27FC236}">
                <a16:creationId xmlns:a16="http://schemas.microsoft.com/office/drawing/2014/main" id="{9E1A6D14-6D21-4550-BE25-3317F89E58BF}"/>
              </a:ext>
            </a:extLst>
          </p:cNvPr>
          <p:cNvCxnSpPr>
            <a:cxnSpLocks/>
          </p:cNvCxnSpPr>
          <p:nvPr/>
        </p:nvCxnSpPr>
        <p:spPr>
          <a:xfrm>
            <a:off x="4577110" y="2920990"/>
            <a:ext cx="1590898" cy="0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koppling 65">
            <a:extLst>
              <a:ext uri="{FF2B5EF4-FFF2-40B4-BE49-F238E27FC236}">
                <a16:creationId xmlns:a16="http://schemas.microsoft.com/office/drawing/2014/main" id="{06B3EE37-A291-463E-A4ED-D4A69C2248E9}"/>
              </a:ext>
            </a:extLst>
          </p:cNvPr>
          <p:cNvCxnSpPr>
            <a:cxnSpLocks/>
          </p:cNvCxnSpPr>
          <p:nvPr/>
        </p:nvCxnSpPr>
        <p:spPr>
          <a:xfrm flipV="1">
            <a:off x="5704940" y="3719501"/>
            <a:ext cx="3775436" cy="1881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8">
            <a:extLst>
              <a:ext uri="{FF2B5EF4-FFF2-40B4-BE49-F238E27FC236}">
                <a16:creationId xmlns:a16="http://schemas.microsoft.com/office/drawing/2014/main" id="{A0CE3EB6-69C1-42DD-86B9-5F71A92220A7}"/>
              </a:ext>
            </a:extLst>
          </p:cNvPr>
          <p:cNvCxnSpPr>
            <a:cxnSpLocks/>
          </p:cNvCxnSpPr>
          <p:nvPr/>
        </p:nvCxnSpPr>
        <p:spPr>
          <a:xfrm>
            <a:off x="3508509" y="1623763"/>
            <a:ext cx="1286464" cy="3657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472" y="5908613"/>
            <a:ext cx="9579537" cy="17484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341" y="3474473"/>
            <a:ext cx="1469263" cy="49381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292" y="3862428"/>
            <a:ext cx="1475360" cy="493819"/>
          </a:xfrm>
          <a:prstGeom prst="rect">
            <a:avLst/>
          </a:prstGeom>
        </p:spPr>
      </p:pic>
      <p:sp>
        <p:nvSpPr>
          <p:cNvPr id="20" name="Rektangel 19"/>
          <p:cNvSpPr/>
          <p:nvPr/>
        </p:nvSpPr>
        <p:spPr bwMode="auto">
          <a:xfrm>
            <a:off x="1321969" y="4311098"/>
            <a:ext cx="1425281" cy="343121"/>
          </a:xfrm>
          <a:prstGeom prst="rect">
            <a:avLst/>
          </a:prstGeom>
          <a:solidFill>
            <a:srgbClr val="2D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upphandlade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-58774" y="503603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18-49 år</a:t>
            </a:r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969" y="5074840"/>
            <a:ext cx="1469263" cy="432854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528" y="5203015"/>
            <a:ext cx="3591936" cy="17020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446" y="5440289"/>
            <a:ext cx="1475360" cy="4938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565" y="5514931"/>
            <a:ext cx="3588899" cy="170225"/>
          </a:xfrm>
          <a:prstGeom prst="rect">
            <a:avLst/>
          </a:prstGeom>
        </p:spPr>
      </p:pic>
      <p:sp>
        <p:nvSpPr>
          <p:cNvPr id="31" name="Rektangel med rundade hörn 30"/>
          <p:cNvSpPr/>
          <p:nvPr/>
        </p:nvSpPr>
        <p:spPr bwMode="auto">
          <a:xfrm>
            <a:off x="3442098" y="6167336"/>
            <a:ext cx="828407" cy="36822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nov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4940" y="4014956"/>
            <a:ext cx="3846909" cy="134124"/>
          </a:xfrm>
          <a:prstGeom prst="rect">
            <a:avLst/>
          </a:prstGeom>
        </p:spPr>
      </p:pic>
      <p:sp>
        <p:nvSpPr>
          <p:cNvPr id="33" name="textruta 32"/>
          <p:cNvSpPr txBox="1"/>
          <p:nvPr/>
        </p:nvSpPr>
        <p:spPr>
          <a:xfrm>
            <a:off x="10272464" y="5734427"/>
            <a:ext cx="46988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cxnSp>
        <p:nvCxnSpPr>
          <p:cNvPr id="36" name="Rak koppling 65">
            <a:extLst>
              <a:ext uri="{FF2B5EF4-FFF2-40B4-BE49-F238E27FC236}">
                <a16:creationId xmlns:a16="http://schemas.microsoft.com/office/drawing/2014/main" id="{A52FAE10-8E64-436B-93F4-25ED3ECDE0C0}"/>
              </a:ext>
            </a:extLst>
          </p:cNvPr>
          <p:cNvCxnSpPr>
            <a:cxnSpLocks/>
          </p:cNvCxnSpPr>
          <p:nvPr/>
        </p:nvCxnSpPr>
        <p:spPr>
          <a:xfrm flipV="1">
            <a:off x="6064980" y="4509120"/>
            <a:ext cx="3775436" cy="1881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6CF161CF-9115-488E-ADAC-D3CE0189F6D8}"/>
              </a:ext>
            </a:extLst>
          </p:cNvPr>
          <p:cNvSpPr txBox="1"/>
          <p:nvPr/>
        </p:nvSpPr>
        <p:spPr>
          <a:xfrm>
            <a:off x="9399730" y="122100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6 dec 21</a:t>
            </a:r>
          </a:p>
        </p:txBody>
      </p:sp>
    </p:spTree>
    <p:extLst>
      <p:ext uri="{BB962C8B-B14F-4D97-AF65-F5344CB8AC3E}">
        <p14:creationId xmlns:p14="http://schemas.microsoft.com/office/powerpoint/2010/main" val="98696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mall-Vårdsamverkan-Skåne" id="{6ED3B9F9-1526-B145-AC06-BE00ED23A1DB}" vid="{B000B2F8-A2AB-AC49-B51B-9E1936376AF4}"/>
    </a:ext>
  </a:extLst>
</a:theme>
</file>

<file path=ppt/theme/theme2.xml><?xml version="1.0" encoding="utf-8"?>
<a:theme xmlns:a="http://schemas.openxmlformats.org/drawingml/2006/main" name="Mallar med neg logo">
  <a:themeElements>
    <a:clrScheme name="KSK färgtema">
      <a:dk1>
        <a:srgbClr val="000000"/>
      </a:dk1>
      <a:lt1>
        <a:srgbClr val="FFFFFF"/>
      </a:lt1>
      <a:dk2>
        <a:srgbClr val="585958"/>
      </a:dk2>
      <a:lt2>
        <a:srgbClr val="898A89"/>
      </a:lt2>
      <a:accent1>
        <a:srgbClr val="D1232A"/>
      </a:accent1>
      <a:accent2>
        <a:srgbClr val="F05922"/>
      </a:accent2>
      <a:accent3>
        <a:srgbClr val="F6921E"/>
      </a:accent3>
      <a:accent4>
        <a:srgbClr val="FFCA05"/>
      </a:accent4>
      <a:accent5>
        <a:srgbClr val="FFFFFF"/>
      </a:accent5>
      <a:accent6>
        <a:srgbClr val="FFFFFF"/>
      </a:accent6>
      <a:hlink>
        <a:srgbClr val="E78556"/>
      </a:hlink>
      <a:folHlink>
        <a:srgbClr val="ECA883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81420F5-95C7-F747-8BC0-23E7EF672C05}" vid="{B19E9960-BF4D-0444-86E5-FA1C4FB9A0C6}"/>
    </a:ext>
  </a:extLst>
</a:theme>
</file>

<file path=ppt/theme/theme3.xml><?xml version="1.0" encoding="utf-8"?>
<a:theme xmlns:a="http://schemas.openxmlformats.org/drawingml/2006/main" name="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2800" dirty="0"/>
        </a:defPPr>
      </a:lstStyle>
    </a:tx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[Skrivskyddad]" id="{49269D5D-F322-48AB-B990-A11929D3CDF6}" vid="{E97A5E3D-E218-4E5A-BC46-FC22B21005B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0</TotalTime>
  <Words>111</Words>
  <Application>Microsoft Office PowerPoint</Application>
  <PresentationFormat>Bredbild</PresentationFormat>
  <Paragraphs>30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Open Sans ExtraBold</vt:lpstr>
      <vt:lpstr>Office-tema</vt:lpstr>
      <vt:lpstr>Mallar med neg logo</vt:lpstr>
      <vt:lpstr>Region Skåne</vt:lpstr>
      <vt:lpstr>Covid – nuläge i pandemi och vaccinationer </vt:lpstr>
      <vt:lpstr>PowerPoint-presentation</vt:lpstr>
      <vt:lpstr>PowerPoint-presentation</vt:lpstr>
      <vt:lpstr>PowerPoint-presentation</vt:lpstr>
      <vt:lpstr>Vaccinationer </vt:lpstr>
      <vt:lpstr>Vaccinationer med dos 1-2</vt:lpstr>
      <vt:lpstr>Vaccinationer med dos 3</vt:lpstr>
      <vt:lpstr>Preliminär tidsplan för vaccinering med påfyllnadsdos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Hanna Nordehammar</dc:creator>
  <cp:lastModifiedBy>Lars Almroth</cp:lastModifiedBy>
  <cp:revision>61</cp:revision>
  <cp:lastPrinted>2021-09-23T15:17:17Z</cp:lastPrinted>
  <dcterms:created xsi:type="dcterms:W3CDTF">2021-06-10T11:35:36Z</dcterms:created>
  <dcterms:modified xsi:type="dcterms:W3CDTF">2021-12-08T09:36:55Z</dcterms:modified>
</cp:coreProperties>
</file>