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6"/>
  </p:notesMasterIdLst>
  <p:sldIdLst>
    <p:sldId id="256" r:id="rId2"/>
    <p:sldId id="278" r:id="rId3"/>
    <p:sldId id="268" r:id="rId4"/>
    <p:sldId id="267" r:id="rId5"/>
    <p:sldId id="269" r:id="rId6"/>
    <p:sldId id="270" r:id="rId7"/>
    <p:sldId id="272" r:id="rId8"/>
    <p:sldId id="271" r:id="rId9"/>
    <p:sldId id="277" r:id="rId10"/>
    <p:sldId id="274" r:id="rId11"/>
    <p:sldId id="273" r:id="rId12"/>
    <p:sldId id="275" r:id="rId13"/>
    <p:sldId id="276" r:id="rId14"/>
    <p:sldId id="279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3C86"/>
    <a:srgbClr val="D02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0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7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09247-D286-7B4E-B4A8-14AABB535E54}" type="datetimeFigureOut">
              <a:rPr lang="sv-SE" smtClean="0"/>
              <a:t>2021-11-29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B4E0D-5B48-AF4D-824B-E170B93077B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47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9BA99A-7C38-7545-9D16-2013E1BB8D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8133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PowerPoint-mall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C87A503-72F0-DB49-AEED-62A5CDEAD7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813318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 dirty="0"/>
              <a:t>för Vårdsamverkan Skåne</a:t>
            </a:r>
          </a:p>
        </p:txBody>
      </p:sp>
    </p:spTree>
    <p:extLst>
      <p:ext uri="{BB962C8B-B14F-4D97-AF65-F5344CB8AC3E}">
        <p14:creationId xmlns:p14="http://schemas.microsoft.com/office/powerpoint/2010/main" val="17613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A6BA53-F0FA-C343-B7BF-F8D6F3C62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939" y="579878"/>
            <a:ext cx="7744571" cy="851357"/>
          </a:xfrm>
        </p:spPr>
        <p:txBody>
          <a:bodyPr/>
          <a:lstStyle/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596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rad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C4F8DD-9BE7-364D-8031-E375120D6B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2938" y="1693626"/>
            <a:ext cx="7744571" cy="4301657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 dirty="0"/>
              <a:t>Punktlista centrerad</a:t>
            </a:r>
          </a:p>
          <a:p>
            <a:pPr lvl="0"/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57B242AF-659E-D446-8357-FCE5D6CFD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939" y="579878"/>
            <a:ext cx="7744571" cy="851357"/>
          </a:xfrm>
        </p:spPr>
        <p:txBody>
          <a:bodyPr/>
          <a:lstStyle/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463723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nsterställd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C4F8DD-9BE7-364D-8031-E375120D6B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2938" y="1693626"/>
            <a:ext cx="7744571" cy="4301657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 dirty="0"/>
              <a:t>Punktlista centrerad</a:t>
            </a:r>
          </a:p>
          <a:p>
            <a:pPr lvl="0"/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57B242AF-659E-D446-8357-FCE5D6CFD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939" y="579878"/>
            <a:ext cx="7744571" cy="851357"/>
          </a:xfrm>
        </p:spPr>
        <p:txBody>
          <a:bodyPr/>
          <a:lstStyle/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3008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7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stap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A6BA53-F0FA-C343-B7BF-F8D6F3C62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939" y="579878"/>
            <a:ext cx="7744571" cy="851357"/>
          </a:xfrm>
        </p:spPr>
        <p:txBody>
          <a:bodyPr/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BE5350-2968-7543-8689-F583FC8C3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2939" y="1924215"/>
            <a:ext cx="3697356" cy="416528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CE3C97C-C4FA-5048-8E31-5F81DCEE4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0153" y="1924215"/>
            <a:ext cx="3697357" cy="416528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4864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9E06AE2-EB3C-8145-8A56-0E076994567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40959" y="254442"/>
            <a:ext cx="6128759" cy="61711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55E6962-B958-7949-BC6B-821DBA17500F}"/>
              </a:ext>
            </a:extLst>
          </p:cNvPr>
          <p:cNvSpPr txBox="1"/>
          <p:nvPr userDrawn="1"/>
        </p:nvSpPr>
        <p:spPr>
          <a:xfrm>
            <a:off x="389614" y="1947824"/>
            <a:ext cx="731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0" dirty="0">
                <a:solidFill>
                  <a:srgbClr val="D0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392B00F-37D3-7F40-BE8D-E5190228F78D}"/>
              </a:ext>
            </a:extLst>
          </p:cNvPr>
          <p:cNvSpPr txBox="1"/>
          <p:nvPr userDrawn="1"/>
        </p:nvSpPr>
        <p:spPr>
          <a:xfrm>
            <a:off x="755374" y="3148152"/>
            <a:ext cx="276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Skriv citat/text här</a:t>
            </a:r>
          </a:p>
        </p:txBody>
      </p:sp>
    </p:spTree>
    <p:extLst>
      <p:ext uri="{BB962C8B-B14F-4D97-AF65-F5344CB8AC3E}">
        <p14:creationId xmlns:p14="http://schemas.microsoft.com/office/powerpoint/2010/main" val="86622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2">
            <a:extLst>
              <a:ext uri="{FF2B5EF4-FFF2-40B4-BE49-F238E27FC236}">
                <a16:creationId xmlns:a16="http://schemas.microsoft.com/office/drawing/2014/main" id="{1674E0BC-5AFB-3542-8A5F-D6106970C5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51554" y="262393"/>
            <a:ext cx="9849969" cy="5908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288057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FBACF02-BF0D-004C-B330-FE19CA60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23" y="1812330"/>
            <a:ext cx="61430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Powerpoint-mall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55BB3C1-75ED-BC4D-93F2-BB880B42A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3315693"/>
            <a:ext cx="8552290" cy="2861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för Vårdsamverkan Skåne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C8CAF73-5A59-6C4D-BBA9-7D48E3925668}"/>
              </a:ext>
            </a:extLst>
          </p:cNvPr>
          <p:cNvSpPr/>
          <p:nvPr userDrawn="1"/>
        </p:nvSpPr>
        <p:spPr>
          <a:xfrm>
            <a:off x="10328988" y="-93306"/>
            <a:ext cx="1863012" cy="70166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>
            <a:outerShdw blurRad="50800" dir="5400000" sx="107000" sy="1070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FC79C2E-6CB2-2C49-B5AE-AF6207F995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810233" y="5789325"/>
            <a:ext cx="900521" cy="833686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DA6413D2-7EFC-FA4A-8BEE-FD4AACCF60BE}"/>
              </a:ext>
            </a:extLst>
          </p:cNvPr>
          <p:cNvSpPr txBox="1">
            <a:spLocks/>
          </p:cNvSpPr>
          <p:nvPr userDrawn="1"/>
        </p:nvSpPr>
        <p:spPr>
          <a:xfrm>
            <a:off x="178242" y="6354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1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Symbol" pitchFamily="2" charset="2"/>
              </a:rPr>
              <a:t></a:t>
            </a:r>
            <a:r>
              <a:rPr lang="sv-SE" sz="105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sv-SE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Vårdsamverkan Skåne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24E9748-A45B-054E-8910-397762ECC6E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527125" y="291716"/>
            <a:ext cx="1466736" cy="421806"/>
          </a:xfrm>
          <a:prstGeom prst="rect">
            <a:avLst/>
          </a:prstGeom>
        </p:spPr>
      </p:pic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51C3738-7CCD-554C-8634-E799D4786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106B-5170-2346-99EF-ED295E0C490D}" type="datetimeFigureOut">
              <a:rPr lang="sv-SE" smtClean="0"/>
              <a:t>2021-11-29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083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0" r:id="rId2"/>
    <p:sldLayoutId id="2147483710" r:id="rId3"/>
    <p:sldLayoutId id="2147483721" r:id="rId4"/>
    <p:sldLayoutId id="2147483715" r:id="rId5"/>
    <p:sldLayoutId id="2147483723" r:id="rId6"/>
    <p:sldLayoutId id="2147483722" r:id="rId7"/>
    <p:sldLayoutId id="2147483724" r:id="rId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s://www.regeringen.se/49942f/contentassets/299a86d87e5d475d947ff2131a552ca4/sou_2021_34_webb_del_1.pdf" TargetMode="External"/><Relationship Id="rId7" Type="http://schemas.openxmlformats.org/officeDocument/2006/relationships/image" Target="../media/image21.jpeg"/><Relationship Id="rId2" Type="http://schemas.openxmlformats.org/officeDocument/2006/relationships/hyperlink" Target="https://www.regeringen.se/4a852b/contentassets/19b1598a162a4256b8c5e614114837e8/sou-2021_78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hyperlink" Target="https://www.regeringen.se/49920e/contentassets/299a86d87e5d475d947ff2131a552ca4/sou_2021_34_webb_del_2.pdf" TargetMode="External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FC89A239-8BA8-4234-844D-D250F87079F3}"/>
              </a:ext>
            </a:extLst>
          </p:cNvPr>
          <p:cNvSpPr txBox="1"/>
          <p:nvPr/>
        </p:nvSpPr>
        <p:spPr>
          <a:xfrm>
            <a:off x="4515772" y="1804634"/>
            <a:ext cx="61549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Sista delbetänkandet av Peter Almgrens utredning god och nära vård för barn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Börja med barnen!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898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9CC3BC2-ED24-481A-8A91-A9931DD9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Informationsdelning</a:t>
            </a:r>
            <a:b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</a:b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Arial" panose="020B0604020202020204" pitchFamily="34" charset="0"/>
              </a:rPr>
              <a:t>Vilka möjligheter finns redan idag? </a:t>
            </a:r>
            <a:endParaRPr lang="sv-SE" dirty="0"/>
          </a:p>
        </p:txBody>
      </p:sp>
      <p:pic>
        <p:nvPicPr>
          <p:cNvPr id="2050" name="Picture 2" descr="four children standing on dirt during daytime">
            <a:extLst>
              <a:ext uri="{FF2B5EF4-FFF2-40B4-BE49-F238E27FC236}">
                <a16:creationId xmlns:a16="http://schemas.microsoft.com/office/drawing/2014/main" id="{1BF2D549-C0FD-468C-BFC6-479DAA4F9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52" y="3870684"/>
            <a:ext cx="4073357" cy="271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3563BDC-09B4-4AC5-8F13-64FB5F2904F9}"/>
              </a:ext>
            </a:extLst>
          </p:cNvPr>
          <p:cNvSpPr txBox="1"/>
          <p:nvPr/>
        </p:nvSpPr>
        <p:spPr>
          <a:xfrm>
            <a:off x="951867" y="2479880"/>
            <a:ext cx="40733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masis MT Pro Light" panose="02040304050005020304" pitchFamily="18" charset="0"/>
              </a:rPr>
              <a:t>Möjligheten till samtycke behöver användas mer</a:t>
            </a:r>
          </a:p>
          <a:p>
            <a:endParaRPr lang="sv-SE" sz="2400" dirty="0">
              <a:latin typeface="Amasis MT Pro Light" panose="02040304050005020304" pitchFamily="18" charset="0"/>
            </a:endParaRPr>
          </a:p>
          <a:p>
            <a:r>
              <a:rPr lang="sv-SE" sz="2400" dirty="0">
                <a:latin typeface="Amasis MT Pro Light" panose="02040304050005020304" pitchFamily="18" charset="0"/>
              </a:rPr>
              <a:t>Möjligheten att mellan olika vårdgivare dela information genom tillämpning av bestämmelserna om sammanhållen journalföring</a:t>
            </a:r>
          </a:p>
        </p:txBody>
      </p:sp>
    </p:spTree>
    <p:extLst>
      <p:ext uri="{BB962C8B-B14F-4D97-AF65-F5344CB8AC3E}">
        <p14:creationId xmlns:p14="http://schemas.microsoft.com/office/powerpoint/2010/main" val="148688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3A3636-D9F4-421D-9A38-89B20969A5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9438"/>
            <a:ext cx="7745413" cy="852487"/>
          </a:xfrm>
        </p:spPr>
        <p:txBody>
          <a:bodyPr anchor="ctr">
            <a:normAutofit/>
          </a:bodyPr>
          <a:lstStyle/>
          <a:p>
            <a:r>
              <a:rPr lang="sv-SE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 </a:t>
            </a:r>
          </a:p>
        </p:txBody>
      </p: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0D81AED3-228B-48E4-A26B-7A9471B78F5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896769" y="1431925"/>
            <a:ext cx="3697287" cy="41656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latin typeface="Amasis MT Pro Light" panose="02040304050005020304" pitchFamily="18" charset="0"/>
              </a:rPr>
              <a:t>Informationsdelning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måste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stärkas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mellan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hälso</a:t>
            </a:r>
            <a:r>
              <a:rPr lang="en-US" dirty="0">
                <a:latin typeface="Amasis MT Pro Light" panose="02040304050005020304" pitchFamily="18" charset="0"/>
              </a:rPr>
              <a:t>- och </a:t>
            </a:r>
            <a:r>
              <a:rPr lang="en-US" dirty="0" err="1">
                <a:latin typeface="Amasis MT Pro Light" panose="02040304050005020304" pitchFamily="18" charset="0"/>
              </a:rPr>
              <a:t>sjukvården</a:t>
            </a:r>
            <a:r>
              <a:rPr lang="en-US" dirty="0">
                <a:latin typeface="Amasis MT Pro Light" panose="02040304050005020304" pitchFamily="18" charset="0"/>
              </a:rPr>
              <a:t> &amp; </a:t>
            </a:r>
            <a:r>
              <a:rPr lang="en-US" dirty="0" err="1">
                <a:latin typeface="Amasis MT Pro Light" panose="02040304050005020304" pitchFamily="18" charset="0"/>
              </a:rPr>
              <a:t>socialtjänsten</a:t>
            </a:r>
            <a:endParaRPr lang="en-US" dirty="0">
              <a:latin typeface="Amasis MT Pro Light" panose="02040304050005020304" pitchFamily="18" charset="0"/>
            </a:endParaRPr>
          </a:p>
          <a:p>
            <a:r>
              <a:rPr lang="en-US" dirty="0" err="1">
                <a:latin typeface="Amasis MT Pro Light" panose="02040304050005020304" pitchFamily="18" charset="0"/>
              </a:rPr>
              <a:t>Tillsätt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en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utredning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som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skall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utreda</a:t>
            </a:r>
            <a:r>
              <a:rPr lang="en-US" dirty="0">
                <a:latin typeface="Amasis MT Pro Light" panose="02040304050005020304" pitchFamily="18" charset="0"/>
              </a:rPr>
              <a:t> om </a:t>
            </a:r>
            <a:r>
              <a:rPr lang="en-US" dirty="0" err="1">
                <a:latin typeface="Amasis MT Pro Light" panose="02040304050005020304" pitchFamily="18" charset="0"/>
              </a:rPr>
              <a:t>dagens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lagstiftning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är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ändamålsenlig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när</a:t>
            </a:r>
            <a:r>
              <a:rPr lang="en-US" dirty="0">
                <a:latin typeface="Amasis MT Pro Light" panose="02040304050005020304" pitchFamily="18" charset="0"/>
              </a:rPr>
              <a:t> det </a:t>
            </a:r>
            <a:r>
              <a:rPr lang="en-US" dirty="0" err="1">
                <a:latin typeface="Amasis MT Pro Light" panose="02040304050005020304" pitchFamily="18" charset="0"/>
              </a:rPr>
              <a:t>gäller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utlämnande</a:t>
            </a:r>
            <a:r>
              <a:rPr lang="en-US" dirty="0">
                <a:latin typeface="Amasis MT Pro Light" panose="02040304050005020304" pitchFamily="18" charset="0"/>
              </a:rPr>
              <a:t> av </a:t>
            </a:r>
            <a:r>
              <a:rPr lang="en-US" dirty="0" err="1">
                <a:latin typeface="Amasis MT Pro Light" panose="02040304050005020304" pitchFamily="18" charset="0"/>
              </a:rPr>
              <a:t>uppgifter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från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hälso</a:t>
            </a:r>
            <a:r>
              <a:rPr lang="en-US" dirty="0">
                <a:latin typeface="Amasis MT Pro Light" panose="02040304050005020304" pitchFamily="18" charset="0"/>
              </a:rPr>
              <a:t>- och </a:t>
            </a:r>
            <a:r>
              <a:rPr lang="en-US" dirty="0" err="1">
                <a:latin typeface="Amasis MT Pro Light" panose="02040304050005020304" pitchFamily="18" charset="0"/>
              </a:rPr>
              <a:t>sjukvården</a:t>
            </a:r>
            <a:r>
              <a:rPr lang="en-US" dirty="0">
                <a:latin typeface="Amasis MT Pro Light" panose="02040304050005020304" pitchFamily="18" charset="0"/>
              </a:rPr>
              <a:t> till barn </a:t>
            </a:r>
            <a:r>
              <a:rPr lang="en-US" dirty="0" err="1">
                <a:latin typeface="Amasis MT Pro Light" panose="02040304050005020304" pitchFamily="18" charset="0"/>
              </a:rPr>
              <a:t>respektive</a:t>
            </a:r>
            <a:r>
              <a:rPr lang="en-US" dirty="0">
                <a:latin typeface="Amasis MT Pro Light" panose="02040304050005020304" pitchFamily="18" charset="0"/>
              </a:rPr>
              <a:t> </a:t>
            </a:r>
            <a:r>
              <a:rPr lang="en-US" dirty="0" err="1">
                <a:latin typeface="Amasis MT Pro Light" panose="02040304050005020304" pitchFamily="18" charset="0"/>
              </a:rPr>
              <a:t>vårdnadshavare</a:t>
            </a:r>
            <a:r>
              <a:rPr lang="en-US" dirty="0">
                <a:latin typeface="Amasis MT Pro Light" panose="02040304050005020304" pitchFamily="18" charset="0"/>
              </a:rPr>
              <a:t>. </a:t>
            </a:r>
          </a:p>
        </p:txBody>
      </p:sp>
      <p:pic>
        <p:nvPicPr>
          <p:cNvPr id="5122" name="Picture 2" descr="Flicka, Hätta, Porträtt, Lycklig">
            <a:extLst>
              <a:ext uri="{FF2B5EF4-FFF2-40B4-BE49-F238E27FC236}">
                <a16:creationId xmlns:a16="http://schemas.microsoft.com/office/drawing/2014/main" id="{B4EA96CD-705F-477E-ABDB-6B6262C67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r="25998" b="-2"/>
          <a:stretch/>
        </p:blipFill>
        <p:spPr bwMode="auto">
          <a:xfrm>
            <a:off x="1152939" y="838365"/>
            <a:ext cx="3697356" cy="416528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36360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ung latinsk man leende glad med hjälp av smartphone och hörlurar på staden. - tonåring bildbanksfoton och bilder">
            <a:extLst>
              <a:ext uri="{FF2B5EF4-FFF2-40B4-BE49-F238E27FC236}">
                <a16:creationId xmlns:a16="http://schemas.microsoft.com/office/drawing/2014/main" id="{8D1CCD3A-4FCA-4F86-865B-A537FDFB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272">
            <a:off x="5098639" y="2012232"/>
            <a:ext cx="4625464" cy="30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801E98FC-3B08-471F-95D0-317FC7DA5896}"/>
              </a:ext>
            </a:extLst>
          </p:cNvPr>
          <p:cNvSpPr txBox="1"/>
          <p:nvPr/>
        </p:nvSpPr>
        <p:spPr>
          <a:xfrm>
            <a:off x="476250" y="923925"/>
            <a:ext cx="4267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latin typeface="Amasis MT Pro Light" panose="02040304050005020304" pitchFamily="18" charset="0"/>
              </a:rPr>
              <a:t>När barn uppnår viss mognad anses de kunna sköta sina vårdkontakter själv. </a:t>
            </a:r>
          </a:p>
          <a:p>
            <a:endParaRPr lang="sv-SE" sz="2000" dirty="0">
              <a:latin typeface="Amasis MT Pro Light" panose="02040304050005020304" pitchFamily="18" charset="0"/>
            </a:endParaRPr>
          </a:p>
          <a:p>
            <a:r>
              <a:rPr lang="sv-SE" sz="2000" dirty="0">
                <a:latin typeface="Amasis MT Pro Light" panose="02040304050005020304" pitchFamily="18" charset="0"/>
              </a:rPr>
              <a:t>Det har under utredningens gång framkommit att många barn även de som inte är barn längre,  över 18 vill kunna ta hjälp av närstående eller andra. </a:t>
            </a:r>
          </a:p>
          <a:p>
            <a:endParaRPr lang="sv-SE" sz="2000" dirty="0">
              <a:latin typeface="Amasis MT Pro Light" panose="02040304050005020304" pitchFamily="18" charset="0"/>
            </a:endParaRPr>
          </a:p>
          <a:p>
            <a:r>
              <a:rPr lang="sv-SE" sz="2000" dirty="0">
                <a:latin typeface="Amasis MT Pro Light" panose="02040304050005020304" pitchFamily="18" charset="0"/>
              </a:rPr>
              <a:t>Utredningen stödjer därför förslaget från Utredningen om sammanhållen information inom vård och omsorg (</a:t>
            </a:r>
            <a:r>
              <a:rPr lang="sv-SE" sz="2000" dirty="0" err="1">
                <a:latin typeface="Amasis MT Pro Light" panose="02040304050005020304" pitchFamily="18" charset="0"/>
              </a:rPr>
              <a:t>Sou</a:t>
            </a:r>
            <a:r>
              <a:rPr lang="sv-SE" sz="2000" dirty="0">
                <a:latin typeface="Amasis MT Pro Light" panose="02040304050005020304" pitchFamily="18" charset="0"/>
              </a:rPr>
              <a:t> 2019:01) om bestämmelser som tillåter att vårdgivare, under vissa förutsättningar, får ge ombud elektronisk tillgång till patientuppgifter.</a:t>
            </a:r>
          </a:p>
        </p:txBody>
      </p:sp>
    </p:spTree>
    <p:extLst>
      <p:ext uri="{BB962C8B-B14F-4D97-AF65-F5344CB8AC3E}">
        <p14:creationId xmlns:p14="http://schemas.microsoft.com/office/powerpoint/2010/main" val="801086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4F070E78-A94D-403D-8EA9-68D4A9C5B7ED}"/>
              </a:ext>
            </a:extLst>
          </p:cNvPr>
          <p:cNvSpPr txBox="1"/>
          <p:nvPr/>
        </p:nvSpPr>
        <p:spPr>
          <a:xfrm>
            <a:off x="2172526" y="638175"/>
            <a:ext cx="485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Vad betyder det för oss??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D9F7D0-47FE-4BB1-A2CD-B56F9241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26" y="3429000"/>
            <a:ext cx="3056699" cy="191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tbubbla: oval 4">
            <a:extLst>
              <a:ext uri="{FF2B5EF4-FFF2-40B4-BE49-F238E27FC236}">
                <a16:creationId xmlns:a16="http://schemas.microsoft.com/office/drawing/2014/main" id="{A1E82264-7107-4490-9726-48E84D7ADD4A}"/>
              </a:ext>
            </a:extLst>
          </p:cNvPr>
          <p:cNvSpPr/>
          <p:nvPr/>
        </p:nvSpPr>
        <p:spPr>
          <a:xfrm>
            <a:off x="3328987" y="1282838"/>
            <a:ext cx="4086225" cy="1781175"/>
          </a:xfrm>
          <a:prstGeom prst="wedgeEllipseCallout">
            <a:avLst>
              <a:gd name="adj1" fmla="val -66068"/>
              <a:gd name="adj2" fmla="val 103142"/>
            </a:avLst>
          </a:prstGeom>
          <a:ln w="31750">
            <a:solidFill>
              <a:srgbClr val="9A3C86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000" dirty="0">
                <a:latin typeface="Amasis MT Pro Black" panose="02040A04050005020304" pitchFamily="18" charset="0"/>
              </a:rPr>
              <a:t>Jag spanar på framtiden!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239B112-6DD9-44DF-A99B-B02AF12CCF03}"/>
              </a:ext>
            </a:extLst>
          </p:cNvPr>
          <p:cNvSpPr txBox="1"/>
          <p:nvPr/>
        </p:nvSpPr>
        <p:spPr>
          <a:xfrm>
            <a:off x="6096000" y="3185457"/>
            <a:ext cx="41910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Amasis MT Pro Black" panose="02040A04050005020304" pitchFamily="18" charset="0"/>
              </a:rPr>
              <a:t>Behöver både delregional samverkan och tjänstemannaberedning utökas med tjänstepersoner/förtroendevalda vars uppdrag fokuserar på barn? </a:t>
            </a:r>
          </a:p>
          <a:p>
            <a:endParaRPr lang="sv-SE" dirty="0">
              <a:latin typeface="Amasis MT Pro Light" panose="02040304050005020304" pitchFamily="18" charset="0"/>
            </a:endParaRPr>
          </a:p>
          <a:p>
            <a:r>
              <a:rPr lang="sv-SE" dirty="0">
                <a:latin typeface="Amasis MT Pro Black" panose="02040A04050005020304" pitchFamily="18" charset="0"/>
              </a:rPr>
              <a:t>Behöver skolan bjudas in regelbundet till våra forum eller rent av sitta med som ännu en part kring god och nära vård? </a:t>
            </a:r>
          </a:p>
        </p:txBody>
      </p:sp>
    </p:spTree>
    <p:extLst>
      <p:ext uri="{BB962C8B-B14F-4D97-AF65-F5344CB8AC3E}">
        <p14:creationId xmlns:p14="http://schemas.microsoft.com/office/powerpoint/2010/main" val="338658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EF649A95-A1AC-4C55-8FCB-2A3AD414B5C2}"/>
              </a:ext>
            </a:extLst>
          </p:cNvPr>
          <p:cNvSpPr txBox="1"/>
          <p:nvPr/>
        </p:nvSpPr>
        <p:spPr>
          <a:xfrm>
            <a:off x="183356" y="3507267"/>
            <a:ext cx="6157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2"/>
              </a:rPr>
              <a:t>Börja med barnen! Följa upp hälsa och dela information för en god och nära vård, SOU 2021:78 (regeringen.se)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52536C-7DE3-4887-B0D0-0C139B5A80DE}"/>
              </a:ext>
            </a:extLst>
          </p:cNvPr>
          <p:cNvSpPr txBox="1"/>
          <p:nvPr/>
        </p:nvSpPr>
        <p:spPr>
          <a:xfrm>
            <a:off x="183356" y="1189134"/>
            <a:ext cx="6157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https://www.regeringen.se/49942f/contentassets/299a86d87e5d475d947ff2131a552ca4/sou_2021_34_webb_del_1.pdf</a:t>
            </a:r>
            <a:endParaRPr lang="sv-SE" dirty="0"/>
          </a:p>
          <a:p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3C3C51E-8B0C-4C31-BA2A-390F8444F08B}"/>
              </a:ext>
            </a:extLst>
          </p:cNvPr>
          <p:cNvSpPr txBox="1"/>
          <p:nvPr/>
        </p:nvSpPr>
        <p:spPr>
          <a:xfrm>
            <a:off x="183356" y="2306938"/>
            <a:ext cx="6157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4"/>
              </a:rPr>
              <a:t>https://www.regeringen.se/49920e/contentassets/299a86d87e5d475d947ff2131a552ca4/sou_2021_34_webb_del_2.pdf</a:t>
            </a:r>
            <a:endParaRPr lang="sv-SE" dirty="0"/>
          </a:p>
          <a:p>
            <a:endParaRPr lang="sv-S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102451-A1CA-44B4-8119-A654A416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444" y="233749"/>
            <a:ext cx="2669380" cy="17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bis, Nallebjörn, Spela, Leksak, Nalle">
            <a:extLst>
              <a:ext uri="{FF2B5EF4-FFF2-40B4-BE49-F238E27FC236}">
                <a16:creationId xmlns:a16="http://schemas.microsoft.com/office/drawing/2014/main" id="{81D34BB0-B46C-4AA9-BAF3-09E8D94B1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49" y="2133600"/>
            <a:ext cx="2466975" cy="183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udenter, Barn, Tillbaka Till Skolan">
            <a:extLst>
              <a:ext uri="{FF2B5EF4-FFF2-40B4-BE49-F238E27FC236}">
                <a16:creationId xmlns:a16="http://schemas.microsoft.com/office/drawing/2014/main" id="{4C0BAE14-17CF-4BA5-9533-782575A49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92" y="4191158"/>
            <a:ext cx="2124073" cy="150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ljöarbete i förskola och skola - Mölndal">
            <a:extLst>
              <a:ext uri="{FF2B5EF4-FFF2-40B4-BE49-F238E27FC236}">
                <a16:creationId xmlns:a16="http://schemas.microsoft.com/office/drawing/2014/main" id="{BABFE4E5-0108-4238-83E0-7D3C0877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6" y="4468538"/>
            <a:ext cx="2124073" cy="15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mågrupper för tonåringar | Equmeniakyrkan Kaxholmen">
            <a:extLst>
              <a:ext uri="{FF2B5EF4-FFF2-40B4-BE49-F238E27FC236}">
                <a16:creationId xmlns:a16="http://schemas.microsoft.com/office/drawing/2014/main" id="{1E84DE18-FA8B-4541-B9C2-94DE8EAE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58" y="4517550"/>
            <a:ext cx="2238375" cy="14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rn är redo för studieresa - svart barn bildbanksfoton och bilder">
            <a:extLst>
              <a:ext uri="{FF2B5EF4-FFF2-40B4-BE49-F238E27FC236}">
                <a16:creationId xmlns:a16="http://schemas.microsoft.com/office/drawing/2014/main" id="{0EC5F94D-48E1-4BB1-BCA2-64E73F480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6" y="4468538"/>
            <a:ext cx="2239469" cy="14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80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12FDBE-5C78-45F0-B881-30997B03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39" y="579878"/>
            <a:ext cx="8514936" cy="851357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Kort från förra delbetänkandet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408CA-91C4-43B7-A91E-63D68865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42" y="2264094"/>
            <a:ext cx="1747358" cy="232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712EC1AC-28CE-4C4F-B6B8-C78A8F536DC6}"/>
              </a:ext>
            </a:extLst>
          </p:cNvPr>
          <p:cNvSpPr txBox="1"/>
          <p:nvPr/>
        </p:nvSpPr>
        <p:spPr>
          <a:xfrm>
            <a:off x="1078169" y="2045417"/>
            <a:ext cx="2436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Amasis MT Pro Light" panose="02040304050005020304" pitchFamily="18" charset="0"/>
              </a:rPr>
              <a:t>Ett nationellt hälsovårdsprogram</a:t>
            </a:r>
          </a:p>
          <a:p>
            <a:r>
              <a:rPr lang="sv-SE" dirty="0">
                <a:latin typeface="Amasis MT Pro Light" panose="02040304050005020304" pitchFamily="18" charset="0"/>
              </a:rPr>
              <a:t>Som främjar  hälsa och  förebyggande arbete under hela uppväxttiden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B28307B-CC16-4FD7-BC55-EEA608488DE1}"/>
              </a:ext>
            </a:extLst>
          </p:cNvPr>
          <p:cNvSpPr txBox="1"/>
          <p:nvPr/>
        </p:nvSpPr>
        <p:spPr>
          <a:xfrm>
            <a:off x="6305964" y="1790700"/>
            <a:ext cx="3752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Amasis MT Pro Light" panose="02040304050005020304" pitchFamily="18" charset="0"/>
              </a:rPr>
              <a:t>Reformera hälso- och sjukvårdslagen</a:t>
            </a:r>
          </a:p>
          <a:p>
            <a:r>
              <a:rPr lang="sv-SE" dirty="0">
                <a:latin typeface="Amasis MT Pro Light" panose="02040304050005020304" pitchFamily="18" charset="0"/>
              </a:rPr>
              <a:t>Förtydliga att hälso och sjukvården skall  arbeta för att främja hälsa. Skall gälla alla åldrar – inte bara barn 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B180351-E191-4BD4-9CBE-5D6A5A995F90}"/>
              </a:ext>
            </a:extLst>
          </p:cNvPr>
          <p:cNvSpPr txBox="1"/>
          <p:nvPr/>
        </p:nvSpPr>
        <p:spPr>
          <a:xfrm>
            <a:off x="1238250" y="5010150"/>
            <a:ext cx="7934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Amasis MT Pro Light" panose="02040304050005020304" pitchFamily="18" charset="0"/>
              </a:rPr>
              <a:t>Samverkan mellan region och skolhuvudmän skall förstärkas. I hälso- och sjukvårdslagen skall man särskilt ange att regionen i planering och utveckling av hälso- och sjukvård till unga särskilt skall samverka med skolhuvudmän </a:t>
            </a:r>
          </a:p>
        </p:txBody>
      </p:sp>
    </p:spTree>
    <p:extLst>
      <p:ext uri="{BB962C8B-B14F-4D97-AF65-F5344CB8AC3E}">
        <p14:creationId xmlns:p14="http://schemas.microsoft.com/office/powerpoint/2010/main" val="174162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7D8693-8B68-4F92-BB49-E684BA46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Socialstyrelsen har fått uppdrag </a:t>
            </a:r>
          </a:p>
        </p:txBody>
      </p:sp>
      <p:pic>
        <p:nvPicPr>
          <p:cNvPr id="4" name="Bildobjekt 3" descr="En bild som visar utomhus, träd, person&#10;&#10;Automatiskt genererad beskrivning">
            <a:extLst>
              <a:ext uri="{FF2B5EF4-FFF2-40B4-BE49-F238E27FC236}">
                <a16:creationId xmlns:a16="http://schemas.microsoft.com/office/drawing/2014/main" id="{83E81000-979D-48AD-A91D-CBE9BD48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27" y="1641987"/>
            <a:ext cx="2979174" cy="198611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E893D86-68CD-4268-9565-B55DA1439F02}"/>
              </a:ext>
            </a:extLst>
          </p:cNvPr>
          <p:cNvSpPr txBox="1"/>
          <p:nvPr/>
        </p:nvSpPr>
        <p:spPr>
          <a:xfrm>
            <a:off x="4001422" y="1988714"/>
            <a:ext cx="61549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b="1" i="0" dirty="0">
                <a:solidFill>
                  <a:srgbClr val="000000"/>
                </a:solidFill>
                <a:effectLst/>
                <a:latin typeface="open_sanslight"/>
              </a:rPr>
              <a:t>Uppdrag att genomföra en förstudie avseende ett nationellt hälsovårdsprogram för barn och unga. Delredovisning 31 mars och slutredovisning 31 oktober 2022. </a:t>
            </a:r>
          </a:p>
        </p:txBody>
      </p:sp>
      <p:pic>
        <p:nvPicPr>
          <p:cNvPr id="8" name="Bildobjekt 7" descr="En bild som visar inomhus, golv&#10;&#10;Automatiskt genererad beskrivning">
            <a:extLst>
              <a:ext uri="{FF2B5EF4-FFF2-40B4-BE49-F238E27FC236}">
                <a16:creationId xmlns:a16="http://schemas.microsoft.com/office/drawing/2014/main" id="{34C8D6A5-FCC5-4454-A732-23E6A5D68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6" y="4020526"/>
            <a:ext cx="2983857" cy="1986116"/>
          </a:xfrm>
          <a:prstGeom prst="rect">
            <a:avLst/>
          </a:prstGeom>
        </p:spPr>
      </p:pic>
      <p:pic>
        <p:nvPicPr>
          <p:cNvPr id="1026" name="Picture 2" descr="Josefin blev nykter som 20-åring: “Jag tänkte att det bara var äldre män  som kunde vara alkoholister” | X3M | svenska.yle.fi">
            <a:extLst>
              <a:ext uri="{FF2B5EF4-FFF2-40B4-BE49-F238E27FC236}">
                <a16:creationId xmlns:a16="http://schemas.microsoft.com/office/drawing/2014/main" id="{20208F6E-7C5A-444C-AAF9-50363A81A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10" y="3192524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6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1A9396-6C97-46BF-BF40-C3150022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Sammanfattning av delbetänkandet 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8F3B7FB2-6C5F-4E7D-A1AD-7544210AC743}"/>
              </a:ext>
            </a:extLst>
          </p:cNvPr>
          <p:cNvSpPr/>
          <p:nvPr/>
        </p:nvSpPr>
        <p:spPr>
          <a:xfrm>
            <a:off x="845738" y="4011172"/>
            <a:ext cx="2466975" cy="2314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Uppföljning</a:t>
            </a:r>
            <a:r>
              <a:rPr lang="sv-SE" dirty="0"/>
              <a:t> 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4C0A663D-52AF-4E69-AC2C-A9D25B2A205D}"/>
              </a:ext>
            </a:extLst>
          </p:cNvPr>
          <p:cNvSpPr/>
          <p:nvPr/>
        </p:nvSpPr>
        <p:spPr>
          <a:xfrm>
            <a:off x="6343652" y="4011172"/>
            <a:ext cx="2781300" cy="226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Informationsdelning</a:t>
            </a:r>
            <a:r>
              <a:rPr lang="sv-SE" dirty="0"/>
              <a:t> </a:t>
            </a:r>
          </a:p>
        </p:txBody>
      </p:sp>
      <p:pic>
        <p:nvPicPr>
          <p:cNvPr id="1026" name="Picture 2" descr="Fötter, Barns Fötter, Bebis, Barfota, Mänsklig, Barn">
            <a:extLst>
              <a:ext uri="{FF2B5EF4-FFF2-40B4-BE49-F238E27FC236}">
                <a16:creationId xmlns:a16="http://schemas.microsoft.com/office/drawing/2014/main" id="{263F6F21-93C3-48CC-8CC4-3BC5BC919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749" y="1849520"/>
            <a:ext cx="4147351" cy="276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86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mark&#10;&#10;Automatiskt genererad beskrivning">
            <a:extLst>
              <a:ext uri="{FF2B5EF4-FFF2-40B4-BE49-F238E27FC236}">
                <a16:creationId xmlns:a16="http://schemas.microsoft.com/office/drawing/2014/main" id="{4B5356E7-B953-4D6B-95ED-EC621D8AC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6502" b="16510"/>
          <a:stretch/>
        </p:blipFill>
        <p:spPr>
          <a:xfrm>
            <a:off x="4019550" y="3258253"/>
            <a:ext cx="2699810" cy="359974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D49CBCA-D670-4247-852A-E6AA6CF0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Vi saknar uppföljning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9380C6-2006-42E3-A7BC-06040CF3D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89" y="1695615"/>
            <a:ext cx="3697356" cy="4165283"/>
          </a:xfrm>
        </p:spPr>
        <p:txBody>
          <a:bodyPr>
            <a:normAutofit/>
          </a:bodyPr>
          <a:lstStyle/>
          <a:p>
            <a:r>
              <a:rPr lang="sv-SE" dirty="0">
                <a:latin typeface="Amasis MT Pro Light" panose="02040304050005020304" pitchFamily="18" charset="0"/>
              </a:rPr>
              <a:t>Det finns idag ingen nationell uppföljning som stödjer utvecklingen mot en mer sammanhållen vård och effektiva hälsofrämjande och förebyggande insatser för barn och unga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36AA889-F285-40D7-B828-D7043FF80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1104" y="1825631"/>
            <a:ext cx="3697357" cy="4165283"/>
          </a:xfrm>
        </p:spPr>
        <p:txBody>
          <a:bodyPr/>
          <a:lstStyle/>
          <a:p>
            <a:r>
              <a:rPr lang="sv-SE" dirty="0">
                <a:latin typeface="Amasis MT Pro Light" panose="02040304050005020304" pitchFamily="18" charset="0"/>
              </a:rPr>
              <a:t>De uppgifter som samlas in är oftast diagnosbaserade och fokuserar på sjukdomar och behandlingen av dessa </a:t>
            </a:r>
          </a:p>
        </p:txBody>
      </p:sp>
    </p:spTree>
    <p:extLst>
      <p:ext uri="{BB962C8B-B14F-4D97-AF65-F5344CB8AC3E}">
        <p14:creationId xmlns:p14="http://schemas.microsoft.com/office/powerpoint/2010/main" val="1463363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5AC945-1120-4914-BAEE-67D8E4C5987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924050"/>
            <a:ext cx="3697288" cy="4165600"/>
          </a:xfrm>
        </p:spPr>
        <p:txBody>
          <a:bodyPr>
            <a:normAutofit fontScale="92500"/>
          </a:bodyPr>
          <a:lstStyle/>
          <a:p>
            <a:r>
              <a:rPr lang="sv-SE" dirty="0">
                <a:latin typeface="Amasis MT Pro" panose="02040504050005020304" pitchFamily="18" charset="0"/>
              </a:rPr>
              <a:t>Barn och ungas hälsa följs upp från graviditet till och med 20 års ålder, utifrån ett hälsofrämjande och förebyggande perspektiv </a:t>
            </a:r>
          </a:p>
          <a:p>
            <a:r>
              <a:rPr lang="sv-SE" dirty="0">
                <a:latin typeface="Amasis MT Pro" panose="02040504050005020304" pitchFamily="18" charset="0"/>
              </a:rPr>
              <a:t>Detta för att öka kunskapen om vilka faktorer som främjar hälsa och indikerar sjukdom. 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C9EA036-3DC4-427C-8340-80E90A9B8D9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517944" y="207064"/>
            <a:ext cx="3697287" cy="4165600"/>
          </a:xfrm>
        </p:spPr>
        <p:txBody>
          <a:bodyPr/>
          <a:lstStyle/>
          <a:p>
            <a:endParaRPr lang="sv-SE" dirty="0">
              <a:latin typeface="Amasis MT Pro" panose="02040504050005020304" pitchFamily="18" charset="0"/>
            </a:endParaRPr>
          </a:p>
          <a:p>
            <a:r>
              <a:rPr lang="sv-SE" dirty="0">
                <a:latin typeface="Amasis MT Pro" panose="02040504050005020304" pitchFamily="18" charset="0"/>
              </a:rPr>
              <a:t>Kvalitetsregister för den hälso- och sjukvård som bedrivs inom barn- och ungdomshälsovården</a:t>
            </a:r>
          </a:p>
        </p:txBody>
      </p:sp>
      <p:pic>
        <p:nvPicPr>
          <p:cNvPr id="4098" name="Picture 2" descr="girl in pink long sleeve shirt writing on white paper">
            <a:extLst>
              <a:ext uri="{FF2B5EF4-FFF2-40B4-BE49-F238E27FC236}">
                <a16:creationId xmlns:a16="http://schemas.microsoft.com/office/drawing/2014/main" id="{074C5296-3F08-433C-A7A7-3A02899E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87" y="3117747"/>
            <a:ext cx="4820444" cy="32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085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å till startsidan">
            <a:extLst>
              <a:ext uri="{FF2B5EF4-FFF2-40B4-BE49-F238E27FC236}">
                <a16:creationId xmlns:a16="http://schemas.microsoft.com/office/drawing/2014/main" id="{8CD08739-082D-4CEC-8CD4-ABF4E75C8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612923"/>
            <a:ext cx="968477" cy="96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6" name="AutoShape 4" descr="Gå till startsidan">
            <a:extLst>
              <a:ext uri="{FF2B5EF4-FFF2-40B4-BE49-F238E27FC236}">
                <a16:creationId xmlns:a16="http://schemas.microsoft.com/office/drawing/2014/main" id="{609112ED-ED22-4558-9453-5332AC4506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EDC3C21-5BB7-49C1-9160-B7CFDC02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68" y="5886629"/>
            <a:ext cx="1533832" cy="85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B41B92F8-2C94-468C-AC0D-A3584F709207}"/>
              </a:ext>
            </a:extLst>
          </p:cNvPr>
          <p:cNvSpPr txBox="1"/>
          <p:nvPr/>
        </p:nvSpPr>
        <p:spPr>
          <a:xfrm>
            <a:off x="532478" y="841138"/>
            <a:ext cx="6154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Amasis MT Pro Light" panose="02040304050005020304" pitchFamily="18" charset="0"/>
                <a:cs typeface="Arial" panose="020B0604020202020204" pitchFamily="34" charset="0"/>
              </a:rPr>
              <a:t>U</a:t>
            </a:r>
            <a:r>
              <a:rPr kumimoji="0" lang="sv-SE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masis MT Pro Light" panose="02040304050005020304" pitchFamily="18" charset="0"/>
                <a:cs typeface="Arial" panose="020B0604020202020204" pitchFamily="34" charset="0"/>
              </a:rPr>
              <a:t>treda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masis MT Pro Light" panose="02040304050005020304" pitchFamily="18" charset="0"/>
                <a:cs typeface="Arial" panose="020B0604020202020204" pitchFamily="34" charset="0"/>
              </a:rPr>
              <a:t> ett hälsodataregister och lämna lämpliga författningsförslag</a:t>
            </a:r>
            <a:endParaRPr lang="sv-SE" sz="2400" b="1" dirty="0">
              <a:solidFill>
                <a:schemeClr val="accent6">
                  <a:lumMod val="75000"/>
                </a:schemeClr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9862558-F5D5-49BE-AEA7-98AD65423659}"/>
              </a:ext>
            </a:extLst>
          </p:cNvPr>
          <p:cNvSpPr txBox="1"/>
          <p:nvPr/>
        </p:nvSpPr>
        <p:spPr>
          <a:xfrm>
            <a:off x="6496050" y="1676400"/>
            <a:ext cx="346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Följa upp omställningen till en god och nära vård ur ett barnrättsperspektiv</a:t>
            </a:r>
            <a:r>
              <a:rPr lang="sv-SE" sz="2400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.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3B57B91-79E1-44A2-AB8C-B356787F6087}"/>
              </a:ext>
            </a:extLst>
          </p:cNvPr>
          <p:cNvSpPr txBox="1"/>
          <p:nvPr/>
        </p:nvSpPr>
        <p:spPr>
          <a:xfrm>
            <a:off x="259172" y="1937772"/>
            <a:ext cx="2924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accent2">
                    <a:lumMod val="75000"/>
                  </a:schemeClr>
                </a:solidFill>
                <a:latin typeface="Amasis MT Pro Light" panose="02040304050005020304" pitchFamily="18" charset="0"/>
              </a:rPr>
              <a:t>Analysera och kartlägga behov, trender och definitioner gällande barn med stora vård- och omsorgsbehov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7E8CF9E4-3E1A-4F55-A61E-54E735422CC0}"/>
              </a:ext>
            </a:extLst>
          </p:cNvPr>
          <p:cNvSpPr txBox="1"/>
          <p:nvPr/>
        </p:nvSpPr>
        <p:spPr>
          <a:xfrm>
            <a:off x="3752850" y="413385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accent2">
                    <a:lumMod val="75000"/>
                  </a:schemeClr>
                </a:solidFill>
                <a:latin typeface="Amasis MT Pro Light" panose="02040304050005020304" pitchFamily="18" charset="0"/>
              </a:rPr>
              <a:t>Detta arbete skall leda till en faktabas för det nationella systemet för kunskapsstyrning.</a:t>
            </a:r>
          </a:p>
        </p:txBody>
      </p:sp>
      <p:cxnSp>
        <p:nvCxnSpPr>
          <p:cNvPr id="13" name="Koppling: vinklad 12">
            <a:extLst>
              <a:ext uri="{FF2B5EF4-FFF2-40B4-BE49-F238E27FC236}">
                <a16:creationId xmlns:a16="http://schemas.microsoft.com/office/drawing/2014/main" id="{7AF718D3-F67D-4894-A87B-4707A81522FB}"/>
              </a:ext>
            </a:extLst>
          </p:cNvPr>
          <p:cNvCxnSpPr/>
          <p:nvPr/>
        </p:nvCxnSpPr>
        <p:spPr>
          <a:xfrm>
            <a:off x="1895475" y="4366274"/>
            <a:ext cx="1628775" cy="735479"/>
          </a:xfrm>
          <a:prstGeom prst="bentConnector3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>
            <a:extLst>
              <a:ext uri="{FF2B5EF4-FFF2-40B4-BE49-F238E27FC236}">
                <a16:creationId xmlns:a16="http://schemas.microsoft.com/office/drawing/2014/main" id="{BF4A6906-4E72-4B8E-8225-FFC10AAA7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47" y="1655724"/>
            <a:ext cx="3203675" cy="21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749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60F3CF-D17A-4799-9DCA-47DFE294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025" y="2505714"/>
            <a:ext cx="4188083" cy="535424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 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E00B6F8-992C-45E3-985E-7BE49BF4B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917" y="1346358"/>
            <a:ext cx="3697357" cy="4165283"/>
          </a:xfrm>
        </p:spPr>
        <p:txBody>
          <a:bodyPr>
            <a:normAutofit/>
          </a:bodyPr>
          <a:lstStyle/>
          <a:p>
            <a:r>
              <a:rPr lang="sv-SE" sz="2400" dirty="0">
                <a:latin typeface="Amasis MT Pro" panose="02040504050005020304" pitchFamily="18" charset="0"/>
              </a:rPr>
              <a:t> </a:t>
            </a:r>
            <a:r>
              <a:rPr lang="sv-SE" sz="2400" dirty="0">
                <a:latin typeface="Amasis MT Pro Light" panose="02040304050005020304" pitchFamily="18" charset="0"/>
              </a:rPr>
              <a:t>Bör genomföra tillsynsinsatser av barn- och ungdomshälsovården</a:t>
            </a:r>
            <a:r>
              <a:rPr lang="sv-SE" sz="2400" dirty="0"/>
              <a:t>. </a:t>
            </a:r>
          </a:p>
        </p:txBody>
      </p:sp>
      <p:pic>
        <p:nvPicPr>
          <p:cNvPr id="3076" name="Picture 4" descr="Startsida ivo.se | IVO.se">
            <a:extLst>
              <a:ext uri="{FF2B5EF4-FFF2-40B4-BE49-F238E27FC236}">
                <a16:creationId xmlns:a16="http://schemas.microsoft.com/office/drawing/2014/main" id="{165E3209-4B1D-444F-829D-A04E81065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19365"/>
            <a:ext cx="27813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erson sitting on stack of books while reading">
            <a:extLst>
              <a:ext uri="{FF2B5EF4-FFF2-40B4-BE49-F238E27FC236}">
                <a16:creationId xmlns:a16="http://schemas.microsoft.com/office/drawing/2014/main" id="{B0F98A40-0D96-4B63-8A9D-DD9F5E366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97" y="704850"/>
            <a:ext cx="2879354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yndigheten för vård- och omsorgsanalys">
            <a:extLst>
              <a:ext uri="{FF2B5EF4-FFF2-40B4-BE49-F238E27FC236}">
                <a16:creationId xmlns:a16="http://schemas.microsoft.com/office/drawing/2014/main" id="{94784178-9225-4164-90AC-E03CF245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695575"/>
            <a:ext cx="23812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337A87B-14B0-44D9-8F5F-6D90110F9E97}"/>
              </a:ext>
            </a:extLst>
          </p:cNvPr>
          <p:cNvSpPr txBox="1"/>
          <p:nvPr/>
        </p:nvSpPr>
        <p:spPr>
          <a:xfrm>
            <a:off x="467917" y="4299883"/>
            <a:ext cx="5372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masis MT Pro Light" panose="02040304050005020304" pitchFamily="18" charset="0"/>
              </a:rPr>
              <a:t>Skall följa upp, stödja och utvärdera hälsoreformen. Vidare bör myndigheten få bättre möjligheter att behandla personuppgifter för att kunna följa effekterna av reformen. </a:t>
            </a:r>
          </a:p>
        </p:txBody>
      </p:sp>
    </p:spTree>
    <p:extLst>
      <p:ext uri="{BB962C8B-B14F-4D97-AF65-F5344CB8AC3E}">
        <p14:creationId xmlns:p14="http://schemas.microsoft.com/office/powerpoint/2010/main" val="307869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E73F9E-F5E9-4EA3-8A22-FCC891D67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Förslag till lag om ändring i patientdatalagen (2008:355)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D1C56C-5709-45B4-AE6B-89864E1D25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sv-SE" dirty="0"/>
          </a:p>
          <a:p>
            <a:r>
              <a:rPr lang="sv-SE" dirty="0">
                <a:latin typeface="Amasis MT Pro Black" panose="02040A04050005020304" pitchFamily="18" charset="0"/>
              </a:rPr>
              <a:t>7 kap </a:t>
            </a:r>
          </a:p>
          <a:p>
            <a:r>
              <a:rPr lang="sv-SE" dirty="0">
                <a:latin typeface="Amasis MT Pro Light" panose="02040304050005020304" pitchFamily="18" charset="0"/>
              </a:rPr>
              <a:t>1 § </a:t>
            </a:r>
            <a:r>
              <a:rPr lang="sv-SE" sz="3200" dirty="0">
                <a:latin typeface="Amasis MT Pro Light" panose="02040304050005020304" pitchFamily="18" charset="0"/>
              </a:rPr>
              <a:t>Med kvalitetsregister avses en automatiserad och strukturerad samling av personuppgifter som inrättats särskilt för ändamålet att systematiskt och fortlöpande utveckla och säkra hälso- och sjukvårdens kvalitet. Kvalitetsregistren ska möjliggöra jämförelse inom hälso- och sjukvården på nationell eller regional nivå. Bestämmelserna i detta kapitel gäller för nationella och regionala kvalitetsregister i vilka personuppgifter samlas in från flera vårdgivare.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506D61F-3F23-41A4-920C-1BF83B0248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sv-SE" dirty="0">
                <a:latin typeface="Amasis MT Pro Black" panose="02040A04050005020304" pitchFamily="18" charset="0"/>
              </a:rPr>
              <a:t>7 kap</a:t>
            </a:r>
          </a:p>
          <a:p>
            <a:r>
              <a:rPr lang="sv-SE" dirty="0">
                <a:latin typeface="Amasis MT Pro Light" panose="02040304050005020304" pitchFamily="18" charset="0"/>
              </a:rPr>
              <a:t>4 §  I stället för vad som anges i 2 kap. 4 och 5 §§ gäller att personuppgifter i nationella och regionala kvalitetsregister får behandlas för ändamålet att systematiskt och fortlöpande utveckla och säkra hälso- och sjukvårdens kvalitet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1392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̊rdsamverkan Skåne" id="{BDFE56B4-D865-904D-944B-50B29DA97DF2}" vid="{2268CEAC-C2AA-4C4C-AA46-740C7245D03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442</TotalTime>
  <Words>679</Words>
  <Application>Microsoft Office PowerPoint</Application>
  <PresentationFormat>Bredbild</PresentationFormat>
  <Paragraphs>53</Paragraphs>
  <Slides>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21" baseType="lpstr">
      <vt:lpstr>Amasis MT Pro</vt:lpstr>
      <vt:lpstr>Amasis MT Pro Black</vt:lpstr>
      <vt:lpstr>Amasis MT Pro Light</vt:lpstr>
      <vt:lpstr>Arial</vt:lpstr>
      <vt:lpstr>Calibri</vt:lpstr>
      <vt:lpstr>open_sanslight</vt:lpstr>
      <vt:lpstr>Office-tema</vt:lpstr>
      <vt:lpstr>PowerPoint-presentation</vt:lpstr>
      <vt:lpstr>Kort från förra delbetänkandet</vt:lpstr>
      <vt:lpstr>Socialstyrelsen har fått uppdrag </vt:lpstr>
      <vt:lpstr>Sammanfattning av delbetänkandet </vt:lpstr>
      <vt:lpstr>Vi saknar uppföljning  </vt:lpstr>
      <vt:lpstr>PowerPoint-presentation</vt:lpstr>
      <vt:lpstr>PowerPoint-presentation</vt:lpstr>
      <vt:lpstr> </vt:lpstr>
      <vt:lpstr>Förslag till lag om ändring i patientdatalagen (2008:355)</vt:lpstr>
      <vt:lpstr>Informationsdelning Vilka möjligheter finns redan idag? </vt:lpstr>
      <vt:lpstr> 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Hanna Nordehammar</dc:creator>
  <cp:lastModifiedBy>Lotta Green Dahlberg</cp:lastModifiedBy>
  <cp:revision>21</cp:revision>
  <dcterms:created xsi:type="dcterms:W3CDTF">2020-11-05T12:06:33Z</dcterms:created>
  <dcterms:modified xsi:type="dcterms:W3CDTF">2021-11-29T14:26:53Z</dcterms:modified>
</cp:coreProperties>
</file>