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10"/>
  </p:notesMasterIdLst>
  <p:sldIdLst>
    <p:sldId id="256" r:id="rId5"/>
    <p:sldId id="337" r:id="rId6"/>
    <p:sldId id="257" r:id="rId7"/>
    <p:sldId id="339" r:id="rId8"/>
    <p:sldId id="344"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B3"/>
    <a:srgbClr val="D02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3852E-50FB-4818-8ECB-1DFABF155A5B}" v="23" dt="2021-09-24T08:10:14.51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7506" autoAdjust="0"/>
  </p:normalViewPr>
  <p:slideViewPr>
    <p:cSldViewPr snapToGrid="0">
      <p:cViewPr varScale="1">
        <p:scale>
          <a:sx n="61" d="100"/>
          <a:sy n="61" d="100"/>
        </p:scale>
        <p:origin x="14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Maria Troedsson" userId="1f21713c-cb01-4445-8f8f-2ebf944125de" providerId="ADAL" clId="{FAF3852E-50FB-4818-8ECB-1DFABF155A5B}"/>
    <pc:docChg chg="undo redo custSel addSld delSld modSld sldOrd">
      <pc:chgData name="Anna-Maria Troedsson" userId="1f21713c-cb01-4445-8f8f-2ebf944125de" providerId="ADAL" clId="{FAF3852E-50FB-4818-8ECB-1DFABF155A5B}" dt="2021-09-24T10:01:48.678" v="6151" actId="47"/>
      <pc:docMkLst>
        <pc:docMk/>
      </pc:docMkLst>
      <pc:sldChg chg="modNotesTx">
        <pc:chgData name="Anna-Maria Troedsson" userId="1f21713c-cb01-4445-8f8f-2ebf944125de" providerId="ADAL" clId="{FAF3852E-50FB-4818-8ECB-1DFABF155A5B}" dt="2021-09-24T07:36:15.667" v="5683" actId="20577"/>
        <pc:sldMkLst>
          <pc:docMk/>
          <pc:sldMk cId="2278985661" sldId="256"/>
        </pc:sldMkLst>
      </pc:sldChg>
      <pc:sldChg chg="ord modNotesTx">
        <pc:chgData name="Anna-Maria Troedsson" userId="1f21713c-cb01-4445-8f8f-2ebf944125de" providerId="ADAL" clId="{FAF3852E-50FB-4818-8ECB-1DFABF155A5B}" dt="2021-09-24T06:53:10.326" v="5257" actId="6549"/>
        <pc:sldMkLst>
          <pc:docMk/>
          <pc:sldMk cId="189546445" sldId="257"/>
        </pc:sldMkLst>
      </pc:sldChg>
      <pc:sldChg chg="del mod modShow">
        <pc:chgData name="Anna-Maria Troedsson" userId="1f21713c-cb01-4445-8f8f-2ebf944125de" providerId="ADAL" clId="{FAF3852E-50FB-4818-8ECB-1DFABF155A5B}" dt="2021-09-24T10:01:36.257" v="6148" actId="47"/>
        <pc:sldMkLst>
          <pc:docMk/>
          <pc:sldMk cId="1547200974" sldId="260"/>
        </pc:sldMkLst>
      </pc:sldChg>
      <pc:sldChg chg="modSp del mod ord modShow">
        <pc:chgData name="Anna-Maria Troedsson" userId="1f21713c-cb01-4445-8f8f-2ebf944125de" providerId="ADAL" clId="{FAF3852E-50FB-4818-8ECB-1DFABF155A5B}" dt="2021-09-24T10:01:33.033" v="6142" actId="47"/>
        <pc:sldMkLst>
          <pc:docMk/>
          <pc:sldMk cId="2916993020" sldId="261"/>
        </pc:sldMkLst>
        <pc:spChg chg="mod">
          <ac:chgData name="Anna-Maria Troedsson" userId="1f21713c-cb01-4445-8f8f-2ebf944125de" providerId="ADAL" clId="{FAF3852E-50FB-4818-8ECB-1DFABF155A5B}" dt="2021-09-23T11:00:32.701" v="3937" actId="20577"/>
          <ac:spMkLst>
            <pc:docMk/>
            <pc:sldMk cId="2916993020" sldId="261"/>
            <ac:spMk id="4" creationId="{2371BC82-8286-40E1-8FC6-7B84E67F73F4}"/>
          </ac:spMkLst>
        </pc:spChg>
      </pc:sldChg>
      <pc:sldChg chg="del mod modShow">
        <pc:chgData name="Anna-Maria Troedsson" userId="1f21713c-cb01-4445-8f8f-2ebf944125de" providerId="ADAL" clId="{FAF3852E-50FB-4818-8ECB-1DFABF155A5B}" dt="2021-09-24T10:01:37.340" v="6150" actId="47"/>
        <pc:sldMkLst>
          <pc:docMk/>
          <pc:sldMk cId="3844005507" sldId="262"/>
        </pc:sldMkLst>
      </pc:sldChg>
      <pc:sldChg chg="del mod modShow">
        <pc:chgData name="Anna-Maria Troedsson" userId="1f21713c-cb01-4445-8f8f-2ebf944125de" providerId="ADAL" clId="{FAF3852E-50FB-4818-8ECB-1DFABF155A5B}" dt="2021-09-24T10:01:48.678" v="6151" actId="47"/>
        <pc:sldMkLst>
          <pc:docMk/>
          <pc:sldMk cId="851900960" sldId="263"/>
        </pc:sldMkLst>
      </pc:sldChg>
      <pc:sldChg chg="del mod ord modShow">
        <pc:chgData name="Anna-Maria Troedsson" userId="1f21713c-cb01-4445-8f8f-2ebf944125de" providerId="ADAL" clId="{FAF3852E-50FB-4818-8ECB-1DFABF155A5B}" dt="2021-09-24T10:01:33.586" v="6143" actId="47"/>
        <pc:sldMkLst>
          <pc:docMk/>
          <pc:sldMk cId="2614819494" sldId="335"/>
        </pc:sldMkLst>
      </pc:sldChg>
      <pc:sldChg chg="del mod modShow">
        <pc:chgData name="Anna-Maria Troedsson" userId="1f21713c-cb01-4445-8f8f-2ebf944125de" providerId="ADAL" clId="{FAF3852E-50FB-4818-8ECB-1DFABF155A5B}" dt="2021-09-24T10:01:34.099" v="6144" actId="47"/>
        <pc:sldMkLst>
          <pc:docMk/>
          <pc:sldMk cId="3259398490" sldId="336"/>
        </pc:sldMkLst>
      </pc:sldChg>
      <pc:sldChg chg="modNotesTx">
        <pc:chgData name="Anna-Maria Troedsson" userId="1f21713c-cb01-4445-8f8f-2ebf944125de" providerId="ADAL" clId="{FAF3852E-50FB-4818-8ECB-1DFABF155A5B}" dt="2021-09-23T11:50:31.229" v="4432" actId="20577"/>
        <pc:sldMkLst>
          <pc:docMk/>
          <pc:sldMk cId="380147665" sldId="337"/>
        </pc:sldMkLst>
      </pc:sldChg>
      <pc:sldChg chg="del mod ord modShow modNotesTx">
        <pc:chgData name="Anna-Maria Troedsson" userId="1f21713c-cb01-4445-8f8f-2ebf944125de" providerId="ADAL" clId="{FAF3852E-50FB-4818-8ECB-1DFABF155A5B}" dt="2021-09-24T10:01:35.185" v="6146" actId="47"/>
        <pc:sldMkLst>
          <pc:docMk/>
          <pc:sldMk cId="1574869326" sldId="338"/>
        </pc:sldMkLst>
      </pc:sldChg>
      <pc:sldChg chg="addSp delSp modSp mod ord modNotesTx">
        <pc:chgData name="Anna-Maria Troedsson" userId="1f21713c-cb01-4445-8f8f-2ebf944125de" providerId="ADAL" clId="{FAF3852E-50FB-4818-8ECB-1DFABF155A5B}" dt="2021-09-24T08:10:30.235" v="6141"/>
        <pc:sldMkLst>
          <pc:docMk/>
          <pc:sldMk cId="832494985" sldId="339"/>
        </pc:sldMkLst>
        <pc:picChg chg="del">
          <ac:chgData name="Anna-Maria Troedsson" userId="1f21713c-cb01-4445-8f8f-2ebf944125de" providerId="ADAL" clId="{FAF3852E-50FB-4818-8ECB-1DFABF155A5B}" dt="2021-09-24T06:55:12.100" v="5258" actId="478"/>
          <ac:picMkLst>
            <pc:docMk/>
            <pc:sldMk cId="832494985" sldId="339"/>
            <ac:picMk id="4" creationId="{BE5717EE-A899-4587-BD00-36CDF567E2F8}"/>
          </ac:picMkLst>
        </pc:picChg>
        <pc:picChg chg="add mod">
          <ac:chgData name="Anna-Maria Troedsson" userId="1f21713c-cb01-4445-8f8f-2ebf944125de" providerId="ADAL" clId="{FAF3852E-50FB-4818-8ECB-1DFABF155A5B}" dt="2021-09-24T06:55:37.673" v="5268" actId="1076"/>
          <ac:picMkLst>
            <pc:docMk/>
            <pc:sldMk cId="832494985" sldId="339"/>
            <ac:picMk id="5" creationId="{C584EA71-4CAC-464C-AFA5-DBF8BC2C2487}"/>
          </ac:picMkLst>
        </pc:picChg>
      </pc:sldChg>
      <pc:sldChg chg="del mod modShow">
        <pc:chgData name="Anna-Maria Troedsson" userId="1f21713c-cb01-4445-8f8f-2ebf944125de" providerId="ADAL" clId="{FAF3852E-50FB-4818-8ECB-1DFABF155A5B}" dt="2021-09-24T10:01:34.784" v="6145" actId="47"/>
        <pc:sldMkLst>
          <pc:docMk/>
          <pc:sldMk cId="2849337128" sldId="340"/>
        </pc:sldMkLst>
      </pc:sldChg>
      <pc:sldChg chg="del mod modShow">
        <pc:chgData name="Anna-Maria Troedsson" userId="1f21713c-cb01-4445-8f8f-2ebf944125de" providerId="ADAL" clId="{FAF3852E-50FB-4818-8ECB-1DFABF155A5B}" dt="2021-09-24T10:01:35.733" v="6147" actId="47"/>
        <pc:sldMkLst>
          <pc:docMk/>
          <pc:sldMk cId="3543726610" sldId="341"/>
        </pc:sldMkLst>
      </pc:sldChg>
      <pc:sldChg chg="del mod modShow">
        <pc:chgData name="Anna-Maria Troedsson" userId="1f21713c-cb01-4445-8f8f-2ebf944125de" providerId="ADAL" clId="{FAF3852E-50FB-4818-8ECB-1DFABF155A5B}" dt="2021-09-24T10:01:36.805" v="6149" actId="47"/>
        <pc:sldMkLst>
          <pc:docMk/>
          <pc:sldMk cId="1906253286" sldId="342"/>
        </pc:sldMkLst>
      </pc:sldChg>
      <pc:sldChg chg="new del">
        <pc:chgData name="Anna-Maria Troedsson" userId="1f21713c-cb01-4445-8f8f-2ebf944125de" providerId="ADAL" clId="{FAF3852E-50FB-4818-8ECB-1DFABF155A5B}" dt="2021-09-23T13:30:23.111" v="5070" actId="2696"/>
        <pc:sldMkLst>
          <pc:docMk/>
          <pc:sldMk cId="4020268562" sldId="343"/>
        </pc:sldMkLst>
      </pc:sldChg>
      <pc:sldChg chg="modNotesTx">
        <pc:chgData name="Anna-Maria Troedsson" userId="1f21713c-cb01-4445-8f8f-2ebf944125de" providerId="ADAL" clId="{FAF3852E-50FB-4818-8ECB-1DFABF155A5B}" dt="2021-09-24T07:12:48.702" v="5409" actId="6549"/>
        <pc:sldMkLst>
          <pc:docMk/>
          <pc:sldMk cId="466895461" sldId="344"/>
        </pc:sldMkLst>
      </pc:sldChg>
      <pc:sldMasterChg chg="delSldLayout">
        <pc:chgData name="Anna-Maria Troedsson" userId="1f21713c-cb01-4445-8f8f-2ebf944125de" providerId="ADAL" clId="{FAF3852E-50FB-4818-8ECB-1DFABF155A5B}" dt="2021-09-24T10:01:48.678" v="6151" actId="47"/>
        <pc:sldMasterMkLst>
          <pc:docMk/>
          <pc:sldMasterMk cId="1610837443" sldId="2147483708"/>
        </pc:sldMasterMkLst>
        <pc:sldLayoutChg chg="del">
          <pc:chgData name="Anna-Maria Troedsson" userId="1f21713c-cb01-4445-8f8f-2ebf944125de" providerId="ADAL" clId="{FAF3852E-50FB-4818-8ECB-1DFABF155A5B}" dt="2021-09-24T10:01:48.678" v="6151" actId="47"/>
          <pc:sldLayoutMkLst>
            <pc:docMk/>
            <pc:sldMasterMk cId="1610837443" sldId="2147483708"/>
            <pc:sldLayoutMk cId="4177124734" sldId="214748372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09247-D286-7B4E-B4A8-14AABB535E54}" type="datetimeFigureOut">
              <a:rPr lang="sv-SE" smtClean="0"/>
              <a:t>2021-09-24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B4E0D-5B48-AF4D-824B-E170B93077B9}" type="slidenum">
              <a:rPr lang="sv-SE" smtClean="0"/>
              <a:t>‹#›</a:t>
            </a:fld>
            <a:endParaRPr lang="sv-SE"/>
          </a:p>
        </p:txBody>
      </p:sp>
    </p:spTree>
    <p:extLst>
      <p:ext uri="{BB962C8B-B14F-4D97-AF65-F5344CB8AC3E}">
        <p14:creationId xmlns:p14="http://schemas.microsoft.com/office/powerpoint/2010/main" val="380947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etenskaphalsa.se/tandhygienisten-gor-hembesok-nar-barnets-tander-komme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frontiersin.org/articles/10.3389/fpubh.2021.537468/full?&amp;utm_source=Email_to_authors_&amp;utm_medium=Email&amp;utm_content=T1_11.5e1_author&amp;utm_campaign=Email_publication&amp;field=&amp;journalName=Frontiers_in_Public_Health&amp;id=537468" TargetMode="External"/><Relationship Id="rId4" Type="http://schemas.openxmlformats.org/officeDocument/2006/relationships/hyperlink" Target="https://www.sciencedirect.com/science/article/pii/S0190740920307854?via%3Dihu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effectLst/>
                <a:latin typeface="Adobe Garamond Pro"/>
                <a:ea typeface="Baskerville"/>
                <a:cs typeface="Baskerville"/>
              </a:rPr>
              <a:t>Bakgrund: </a:t>
            </a:r>
          </a:p>
          <a:p>
            <a:r>
              <a:rPr lang="sv-SE" sz="1800" dirty="0">
                <a:effectLst/>
                <a:latin typeface="Adobe Garamond Pro"/>
                <a:ea typeface="Baskerville"/>
                <a:cs typeface="Baskerville"/>
              </a:rPr>
              <a:t>2018 träffade SKR tillsammans med regeringen en överenskommelse om insatser för ökad tillgänglighet i barnhälsovården.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dobe Garamond Pro"/>
                <a:ea typeface="Baskerville"/>
                <a:cs typeface="Baskerville"/>
              </a:rPr>
              <a:t>I Region Skåne ledde denna överenskommelse till satsning på projektet Växa tryggt – föräldraskapsstöd i samverkan.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dobe Garamond Pro"/>
                <a:ea typeface="Baskerville"/>
                <a:cs typeface="Baskerville"/>
              </a:rPr>
              <a:t>Växa tryggt är ett utökat hembesöksprogram i samverkan mellan barnhälsovård, förebyggande socialtjänst, mödrahälsovård och tandvård där förstföderskor erbjuds sex hembesök</a:t>
            </a:r>
            <a:endParaRPr lang="sv-SE"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Syftet är att </a:t>
            </a:r>
            <a:r>
              <a:rPr lang="sv-SE" sz="1800" b="0" i="0" dirty="0">
                <a:solidFill>
                  <a:srgbClr val="000000"/>
                </a:solidFill>
                <a:effectLst/>
                <a:latin typeface="Adobe Garamond Pro"/>
              </a:rPr>
              <a:t>bidra till en mer jämlik start i livet där professionernas kompetenser kompletterar varandra för att bidrar till ett tidigt och förstärkt stöd till både barn och föräldrar. </a:t>
            </a:r>
            <a:endParaRPr lang="sv-SE" sz="1800" b="0" i="0" dirty="0">
              <a:solidFill>
                <a:srgbClr val="000000"/>
              </a:solidFill>
              <a:effectLst/>
              <a:latin typeface="WordVisi_MSFontServi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dirty="0">
                <a:solidFill>
                  <a:srgbClr val="000000"/>
                </a:solidFill>
                <a:effectLst/>
                <a:latin typeface="WordVisi_MSFontService"/>
              </a:rPr>
              <a:t>Vilket är ett sätt att </a:t>
            </a:r>
            <a:r>
              <a:rPr lang="sv-SE" sz="1800" b="1" i="0" dirty="0">
                <a:solidFill>
                  <a:srgbClr val="000000"/>
                </a:solidFill>
                <a:effectLst/>
                <a:latin typeface="WordVisi_MSFontService"/>
              </a:rPr>
              <a:t>utnyttja den kompetens som finns utan kostsamma investeringar.</a:t>
            </a:r>
            <a:endParaRPr lang="sv-SE"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Adobe Garamond Pro"/>
              <a:ea typeface="Baskerville"/>
              <a:cs typeface="Baskerville"/>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EC4B4E0D-5B48-AF4D-824B-E170B93077B9}" type="slidenum">
              <a:rPr lang="sv-SE" smtClean="0"/>
              <a:t>1</a:t>
            </a:fld>
            <a:endParaRPr lang="sv-SE"/>
          </a:p>
        </p:txBody>
      </p:sp>
    </p:spTree>
    <p:extLst>
      <p:ext uri="{BB962C8B-B14F-4D97-AF65-F5344CB8AC3E}">
        <p14:creationId xmlns:p14="http://schemas.microsoft.com/office/powerpoint/2010/main" val="217358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Forskning</a:t>
            </a:r>
            <a:r>
              <a:rPr lang="sv-SE" dirty="0">
                <a:solidFill>
                  <a:srgbClr val="FF0000"/>
                </a:solidFill>
              </a:rPr>
              <a:t> visar också att ju tidigare insatser är ju större påverkan får de.  </a:t>
            </a:r>
          </a:p>
          <a:p>
            <a:pPr algn="l" fontAlgn="base"/>
            <a:r>
              <a:rPr lang="sv-SE" b="0" dirty="0">
                <a:effectLst/>
                <a:latin typeface="var(--primary-font)"/>
              </a:rPr>
              <a:t>Redan 2000 fick James </a:t>
            </a:r>
            <a:r>
              <a:rPr lang="sv-SE" b="0" dirty="0" err="1">
                <a:effectLst/>
                <a:latin typeface="var(--primary-font)"/>
              </a:rPr>
              <a:t>Heckman</a:t>
            </a:r>
            <a:r>
              <a:rPr lang="sv-SE" b="0" dirty="0">
                <a:effectLst/>
                <a:latin typeface="var(--primary-font)"/>
              </a:rPr>
              <a:t> nobelpriset i ekonomi för denna kurvan som </a:t>
            </a:r>
            <a:r>
              <a:rPr lang="sv-SE" b="0" i="0" dirty="0">
                <a:solidFill>
                  <a:srgbClr val="454342"/>
                </a:solidFill>
                <a:effectLst/>
                <a:latin typeface="Arial" panose="020B0604020202020204" pitchFamily="34" charset="0"/>
              </a:rPr>
              <a:t>visar </a:t>
            </a:r>
            <a:r>
              <a:rPr lang="sv-SE" b="1" i="0" dirty="0">
                <a:solidFill>
                  <a:srgbClr val="454342"/>
                </a:solidFill>
                <a:effectLst/>
                <a:latin typeface="Arial" panose="020B0604020202020204" pitchFamily="34" charset="0"/>
              </a:rPr>
              <a:t>att den högsta ekonomiska avkastningen kommer från de tidigaste investeringarna i barn.</a:t>
            </a:r>
            <a:r>
              <a:rPr lang="sv-SE" b="1" dirty="0">
                <a:effectLst/>
                <a:latin typeface="var(--primary-font)"/>
              </a:rPr>
              <a:t> </a:t>
            </a:r>
          </a:p>
          <a:p>
            <a:pPr algn="l" fontAlgn="base"/>
            <a:endParaRPr lang="sv-SE" b="1" dirty="0">
              <a:effectLst/>
              <a:latin typeface="var(--primary-font)"/>
            </a:endParaRPr>
          </a:p>
          <a:p>
            <a:pPr algn="l" fontAlgn="base"/>
            <a:r>
              <a:rPr lang="sv-SE" b="0" dirty="0">
                <a:effectLst/>
                <a:latin typeface="var(--primary-font)"/>
              </a:rPr>
              <a:t>I Växa tryggt påbörjas det hälsofrämjande och förebyggande arbetet redan när barnet är 1-2 veckor gammalt.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Film: https://heckmanequation.org/resource/the-heckman-curve/</a:t>
            </a:r>
          </a:p>
          <a:p>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EC4B4E0D-5B48-AF4D-824B-E170B93077B9}" type="slidenum">
              <a:rPr lang="sv-SE" smtClean="0"/>
              <a:t>2</a:t>
            </a:fld>
            <a:endParaRPr lang="sv-SE"/>
          </a:p>
        </p:txBody>
      </p:sp>
    </p:spTree>
    <p:extLst>
      <p:ext uri="{BB962C8B-B14F-4D97-AF65-F5344CB8AC3E}">
        <p14:creationId xmlns:p14="http://schemas.microsoft.com/office/powerpoint/2010/main" val="240527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Växa tryggts är geografiskt spritt i Skåne med 26 team i 18 av Skånes kommuner.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15 av teamen är FC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11 team är fristående BVC</a:t>
            </a:r>
            <a:endParaRPr lang="sv-SE" dirty="0">
              <a:cs typeface="Calibri"/>
            </a:endParaRPr>
          </a:p>
          <a:p>
            <a:endParaRPr lang="sv-SE" b="0" i="0" dirty="0">
              <a:solidFill>
                <a:srgbClr val="666666"/>
              </a:solidFill>
              <a:effectLst/>
              <a:latin typeface="Quattrocen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666666"/>
                </a:solidFill>
                <a:effectLst/>
                <a:latin typeface="Quattrocento"/>
              </a:rPr>
              <a:t>I dagsläget börjar flera team att bli klara och fasas ut från Växa tryggt och i oktober tas de sista barnen in . Projektet kommer att avslutas i december 2022</a:t>
            </a:r>
          </a:p>
          <a:p>
            <a:endParaRPr lang="sv-SE" b="0" i="0" dirty="0">
              <a:solidFill>
                <a:srgbClr val="666666"/>
              </a:solidFill>
              <a:effectLst/>
              <a:latin typeface="Quattrocento"/>
            </a:endParaRPr>
          </a:p>
          <a:p>
            <a:endParaRPr lang="sv-SE" b="0" i="0" dirty="0">
              <a:solidFill>
                <a:srgbClr val="666666"/>
              </a:solidFill>
              <a:effectLst/>
              <a:latin typeface="Quattrocento"/>
            </a:endParaRPr>
          </a:p>
          <a:p>
            <a:br>
              <a:rPr lang="sv-SE" dirty="0"/>
            </a:br>
            <a:endParaRPr lang="sv-SE" dirty="0"/>
          </a:p>
        </p:txBody>
      </p:sp>
      <p:sp>
        <p:nvSpPr>
          <p:cNvPr id="4" name="Platshållare för bildnummer 3"/>
          <p:cNvSpPr>
            <a:spLocks noGrp="1"/>
          </p:cNvSpPr>
          <p:nvPr>
            <p:ph type="sldNum" sz="quarter" idx="5"/>
          </p:nvPr>
        </p:nvSpPr>
        <p:spPr/>
        <p:txBody>
          <a:bodyPr/>
          <a:lstStyle/>
          <a:p>
            <a:fld id="{EC4B4E0D-5B48-AF4D-824B-E170B93077B9}" type="slidenum">
              <a:rPr lang="sv-SE" smtClean="0"/>
              <a:t>3</a:t>
            </a:fld>
            <a:endParaRPr lang="sv-SE"/>
          </a:p>
        </p:txBody>
      </p:sp>
    </p:spTree>
    <p:extLst>
      <p:ext uri="{BB962C8B-B14F-4D97-AF65-F5344CB8AC3E}">
        <p14:creationId xmlns:p14="http://schemas.microsoft.com/office/powerpoint/2010/main" val="43010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666666"/>
                </a:solidFill>
                <a:effectLst/>
                <a:latin typeface="Quattrocento"/>
              </a:rPr>
              <a:t>Lars Almroth presenterade tidigare ert arbete kring God och Nära vård så jag ska inte fördjupa mig i det men vill också nämna </a:t>
            </a:r>
            <a:r>
              <a:rPr lang="sv-SE" b="0" i="0" dirty="0">
                <a:solidFill>
                  <a:srgbClr val="4D5156"/>
                </a:solidFill>
                <a:effectLst/>
                <a:latin typeface="arial" panose="020B0604020202020204" pitchFamily="34" charset="0"/>
              </a:rPr>
              <a:t>Peter Almgrens utredning om en sammanhållen god och nära vård för barn och unga visar </a:t>
            </a:r>
            <a:r>
              <a:rPr lang="sv-SE" b="0" i="0" dirty="0" err="1">
                <a:solidFill>
                  <a:srgbClr val="4D5156"/>
                </a:solidFill>
                <a:effectLst/>
                <a:latin typeface="arial" panose="020B0604020202020204" pitchFamily="34" charset="0"/>
              </a:rPr>
              <a:t>bla</a:t>
            </a:r>
            <a:r>
              <a:rPr lang="sv-SE" b="0" i="0" dirty="0">
                <a:solidFill>
                  <a:srgbClr val="4D5156"/>
                </a:solidFill>
                <a:effectLst/>
                <a:latin typeface="arial" panose="020B0604020202020204" pitchFamily="34" charset="0"/>
              </a:rPr>
              <a:t> att det arbetet som görs i Växa tryggt stämmer väl överens med vad hans utredning visar.</a:t>
            </a:r>
            <a:r>
              <a:rPr lang="sv-SE" b="0" i="0" dirty="0">
                <a:solidFill>
                  <a:srgbClr val="666666"/>
                </a:solidFill>
                <a:effectLst/>
                <a:latin typeface="Quattrocento"/>
              </a:rPr>
              <a:t> </a:t>
            </a:r>
            <a:r>
              <a:rPr lang="sv-SE" b="0" i="0">
                <a:solidFill>
                  <a:srgbClr val="666666"/>
                </a:solidFill>
                <a:effectLst/>
                <a:latin typeface="Quattrocento"/>
              </a:rPr>
              <a:t>Växa tryggt är väldigt uppskattat projekt av både föräldrar och professioner så därför känns det extra gott att de harmonierar så bra till framtida satsningar inom God och Nära vård.</a:t>
            </a:r>
            <a:endParaRPr lang="sv-SE"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666666"/>
              </a:solidFill>
              <a:effectLst/>
              <a:latin typeface="Quattrocento"/>
            </a:endParaRPr>
          </a:p>
          <a:p>
            <a:r>
              <a:rPr lang="sv-SE" sz="1200" b="1" dirty="0">
                <a:effectLst/>
                <a:latin typeface="Calibri" panose="020F0502020204030204" pitchFamily="34" charset="0"/>
                <a:ea typeface="Calibri" panose="020F0502020204030204" pitchFamily="34" charset="0"/>
              </a:rPr>
              <a:t>Växa tryggt och ”God och nära vård för barn och unga”: </a:t>
            </a:r>
          </a:p>
          <a:p>
            <a:r>
              <a:rPr lang="sv-SE" sz="1200" b="1" dirty="0">
                <a:effectLst/>
                <a:latin typeface="Calibri" panose="020F0502020204030204" pitchFamily="34" charset="0"/>
                <a:ea typeface="Calibri" panose="020F0502020204030204" pitchFamily="34" charset="0"/>
              </a:rPr>
              <a:t> </a:t>
            </a:r>
            <a:endParaRPr lang="sv-SE"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sv-SE" sz="1200" dirty="0">
                <a:effectLst/>
                <a:latin typeface="Calibri" panose="020F0502020204030204" pitchFamily="34" charset="0"/>
                <a:ea typeface="Times New Roman" panose="02020603050405020304" pitchFamily="18" charset="0"/>
              </a:rPr>
              <a:t>Utgå från individuella förutsättningar och behov</a:t>
            </a:r>
            <a:endParaRPr lang="sv-SE"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sv-SE" sz="1200" dirty="0">
                <a:effectLst/>
                <a:latin typeface="Calibri" panose="020F0502020204030204" pitchFamily="34" charset="0"/>
                <a:ea typeface="Times New Roman" panose="02020603050405020304" pitchFamily="18" charset="0"/>
              </a:rPr>
              <a:t>Bygga på relationer, </a:t>
            </a:r>
            <a:r>
              <a:rPr lang="sv-SE" dirty="0">
                <a:latin typeface="Calibri" panose="020F0502020204030204" pitchFamily="34" charset="0"/>
                <a:ea typeface="Times New Roman" panose="02020603050405020304" pitchFamily="18" charset="0"/>
              </a:rPr>
              <a:t>vara</a:t>
            </a:r>
            <a:r>
              <a:rPr lang="sv-SE" sz="1200" dirty="0">
                <a:effectLst/>
                <a:latin typeface="Calibri" panose="020F0502020204030204" pitchFamily="34" charset="0"/>
                <a:ea typeface="Times New Roman" panose="02020603050405020304" pitchFamily="18" charset="0"/>
              </a:rPr>
              <a:t> hälsofrämjande, förebyggande och proaktiv</a:t>
            </a:r>
            <a:endParaRPr lang="sv-SE"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sv-SE" sz="1200" dirty="0">
                <a:effectLst/>
                <a:latin typeface="Calibri" panose="020F0502020204030204" pitchFamily="34" charset="0"/>
                <a:ea typeface="Times New Roman" panose="02020603050405020304" pitchFamily="18" charset="0"/>
              </a:rPr>
              <a:t>Bidra till jämlik hälsa, trygghet, och självständighet</a:t>
            </a:r>
            <a:endParaRPr lang="sv-SE"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sv-SE" sz="1200" dirty="0">
                <a:effectLst/>
                <a:latin typeface="Calibri" panose="020F0502020204030204" pitchFamily="34" charset="0"/>
                <a:ea typeface="Times New Roman" panose="02020603050405020304" pitchFamily="18" charset="0"/>
              </a:rPr>
              <a:t>Grunda sig i gemensamt ansvarstagande och tillit</a:t>
            </a:r>
          </a:p>
          <a:p>
            <a:pPr marL="342900" lvl="0" indent="-342900">
              <a:buFont typeface="Symbol" panose="05050102010706020507" pitchFamily="18" charset="2"/>
              <a:buChar char=""/>
            </a:pPr>
            <a:r>
              <a:rPr lang="sv-SE" dirty="0">
                <a:latin typeface="Calibri" panose="020F0502020204030204" pitchFamily="34" charset="0"/>
              </a:rPr>
              <a:t>Arbetet genomsyras av en sammanhållen vård, i samverkan mellan flera yrkesprofessioner och huvudmän</a:t>
            </a:r>
          </a:p>
          <a:p>
            <a:endParaRPr lang="sv-SE" b="0" i="0" dirty="0">
              <a:solidFill>
                <a:srgbClr val="000000"/>
              </a:solidFill>
              <a:effectLst/>
              <a:latin typeface="WordVisi_MSFontService"/>
            </a:endParaRPr>
          </a:p>
        </p:txBody>
      </p:sp>
      <p:sp>
        <p:nvSpPr>
          <p:cNvPr id="4" name="Platshållare för bildnummer 3"/>
          <p:cNvSpPr>
            <a:spLocks noGrp="1"/>
          </p:cNvSpPr>
          <p:nvPr>
            <p:ph type="sldNum" sz="quarter" idx="5"/>
          </p:nvPr>
        </p:nvSpPr>
        <p:spPr/>
        <p:txBody>
          <a:bodyPr/>
          <a:lstStyle/>
          <a:p>
            <a:fld id="{EC4B4E0D-5B48-AF4D-824B-E170B93077B9}" type="slidenum">
              <a:rPr lang="sv-SE" smtClean="0"/>
              <a:t>4</a:t>
            </a:fld>
            <a:endParaRPr lang="sv-SE"/>
          </a:p>
        </p:txBody>
      </p:sp>
    </p:spTree>
    <p:extLst>
      <p:ext uri="{BB962C8B-B14F-4D97-AF65-F5344CB8AC3E}">
        <p14:creationId xmlns:p14="http://schemas.microsoft.com/office/powerpoint/2010/main" val="212292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000000"/>
                </a:solidFill>
                <a:effectLst/>
                <a:latin typeface="Open Sans" panose="020B0606030504020204" pitchFamily="34" charset="0"/>
              </a:rPr>
              <a:t>Växa tryggt kommer att utvärderas och följs av en tvärprofessionell forskargrupp med 12-13 forskare från Malmö Universitet. </a:t>
            </a:r>
          </a:p>
          <a:p>
            <a:pPr algn="l"/>
            <a:r>
              <a:rPr lang="sv-SE" b="0" i="0" dirty="0">
                <a:solidFill>
                  <a:srgbClr val="000000"/>
                </a:solidFill>
                <a:effectLst/>
                <a:latin typeface="Open Sans" panose="020B0606030504020204" pitchFamily="34" charset="0"/>
              </a:rPr>
              <a:t>Syftet med forskningsprojektet är att </a:t>
            </a:r>
          </a:p>
          <a:p>
            <a:pPr algn="l"/>
            <a:r>
              <a:rPr lang="sv-SE" b="0" i="0" dirty="0">
                <a:solidFill>
                  <a:srgbClr val="000000"/>
                </a:solidFill>
                <a:effectLst/>
                <a:latin typeface="Open Sans" panose="020B0606030504020204" pitchFamily="34" charset="0"/>
              </a:rPr>
              <a:t>belysa upplevelser och erfarenheter bland de familjer som  deltar för att få kunskap om hur Växa tryggt värderas av familjerna och hur det kan bidra till kunskapsutveckling hos förstagångsföräldrar. </a:t>
            </a:r>
          </a:p>
          <a:p>
            <a:pPr algn="l"/>
            <a:r>
              <a:rPr lang="sv-SE" b="0" i="0" dirty="0">
                <a:solidFill>
                  <a:srgbClr val="000000"/>
                </a:solidFill>
                <a:effectLst/>
                <a:latin typeface="Open Sans" panose="020B0606030504020204" pitchFamily="34" charset="0"/>
              </a:rPr>
              <a:t>Vidare syftar forskningsprojektet till att studera hur de professioner som genomför hembesöken ser på sin roll i programmet och på att arbeta mot ett gemensamt mål utifrån olika professionella perspektiv. </a:t>
            </a:r>
          </a:p>
          <a:p>
            <a:pPr algn="l"/>
            <a:r>
              <a:rPr lang="sv-SE" b="0" i="0" dirty="0">
                <a:solidFill>
                  <a:srgbClr val="000000"/>
                </a:solidFill>
                <a:effectLst/>
                <a:latin typeface="Open Sans" panose="020B0606030504020204" pitchFamily="34" charset="0"/>
              </a:rPr>
              <a:t>Slutligen syftar projektet till att studera själva organisationen och implementeringen av programmet.</a:t>
            </a:r>
          </a:p>
          <a:p>
            <a:pPr algn="l"/>
            <a:endParaRPr lang="sv-SE" b="0" i="0" dirty="0">
              <a:solidFill>
                <a:srgbClr val="000000"/>
              </a:solidFill>
              <a:effectLst/>
              <a:latin typeface="Open Sans" panose="020B0606030504020204" pitchFamily="34" charset="0"/>
            </a:endParaRPr>
          </a:p>
          <a:p>
            <a:pPr algn="l"/>
            <a:r>
              <a:rPr lang="sv-SE" b="0" i="0" dirty="0">
                <a:solidFill>
                  <a:srgbClr val="000000"/>
                </a:solidFill>
                <a:effectLst/>
                <a:latin typeface="Open Sans" panose="020B0606030504020204" pitchFamily="34" charset="0"/>
              </a:rPr>
              <a:t>Inom ramen för projektet pågår kvalitativa intervjustudier både med fokus på de familjer som deltar i programmet samt kring den organisation och de professioner som samverkar i detta projekt. Det pågår också en enkätstudie som vänder sig till de familjer som deltar i programmet. För att studera kunskapsutveckling och förändringar i attityder hos föräldrarna kommer enkätundersökningen genomföras vid ett flertal tillfällen under de 15 månader som hembesöksprogrammet sträcker sig över.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333333"/>
                </a:solidFill>
                <a:effectLst/>
                <a:latin typeface="Open Sans" panose="020B0606030504020204" pitchFamily="34" charset="0"/>
              </a:rPr>
              <a:t>Tre publicerade artiklar </a:t>
            </a:r>
          </a:p>
          <a:p>
            <a:pPr algn="l" rtl="0" fontAlgn="base"/>
            <a:r>
              <a:rPr lang="sv-SE" sz="1200" b="0" i="0" u="sng" strike="noStrike" dirty="0">
                <a:solidFill>
                  <a:srgbClr val="0000FF"/>
                </a:solidFill>
                <a:effectLst/>
                <a:latin typeface="Calibri" panose="020F0502020204030204" pitchFamily="34" charset="0"/>
                <a:hlinkClick r:id="rId3"/>
              </a:rPr>
              <a:t>Tandhygienisten gör hembesök när barnets tänder kommer – Vetenskap och Hälsa (vetenskaphalsa.se)</a:t>
            </a:r>
            <a:r>
              <a:rPr lang="sv-SE" sz="1200" b="0" i="0" dirty="0">
                <a:solidFill>
                  <a:srgbClr val="000000"/>
                </a:solidFill>
                <a:effectLst/>
                <a:latin typeface="Calibri" panose="020F0502020204030204" pitchFamily="34" charset="0"/>
              </a:rPr>
              <a:t> </a:t>
            </a:r>
            <a:br>
              <a:rPr lang="sv-SE" sz="1200" b="0" i="0" dirty="0">
                <a:solidFill>
                  <a:srgbClr val="000000"/>
                </a:solidFill>
                <a:effectLst/>
                <a:latin typeface="Calibri" panose="020F0502020204030204" pitchFamily="34" charset="0"/>
              </a:rPr>
            </a:br>
            <a:endParaRPr lang="sv-SE" sz="1200" b="0" i="0" dirty="0">
              <a:solidFill>
                <a:srgbClr val="000000"/>
              </a:solidFill>
              <a:effectLst/>
              <a:latin typeface="Segoe UI" panose="020B0502040204020203" pitchFamily="34" charset="0"/>
            </a:endParaRPr>
          </a:p>
          <a:p>
            <a:pPr algn="l" rtl="0" fontAlgn="base"/>
            <a:r>
              <a:rPr lang="sv-SE" sz="1200" b="0" i="0" u="sng" strike="noStrike" dirty="0">
                <a:solidFill>
                  <a:srgbClr val="0000FF"/>
                </a:solidFill>
                <a:effectLst/>
                <a:latin typeface="Calibri" panose="020F0502020204030204" pitchFamily="34" charset="0"/>
                <a:hlinkClick r:id="rId4"/>
              </a:rPr>
              <a:t>Trust as an </a:t>
            </a:r>
            <a:r>
              <a:rPr lang="sv-SE" sz="1200" b="0" i="0" u="sng" strike="noStrike" dirty="0" err="1">
                <a:solidFill>
                  <a:srgbClr val="0000FF"/>
                </a:solidFill>
                <a:effectLst/>
                <a:latin typeface="Calibri" panose="020F0502020204030204" pitchFamily="34" charset="0"/>
                <a:hlinkClick r:id="rId4"/>
              </a:rPr>
              <a:t>analytical</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concept</a:t>
            </a:r>
            <a:r>
              <a:rPr lang="sv-SE" sz="1200" b="0" i="0" u="sng" strike="noStrike" dirty="0">
                <a:solidFill>
                  <a:srgbClr val="0000FF"/>
                </a:solidFill>
                <a:effectLst/>
                <a:latin typeface="Calibri" panose="020F0502020204030204" pitchFamily="34" charset="0"/>
                <a:hlinkClick r:id="rId4"/>
              </a:rPr>
              <a:t> for the </a:t>
            </a:r>
            <a:r>
              <a:rPr lang="sv-SE" sz="1200" b="0" i="0" u="sng" strike="noStrike" dirty="0" err="1">
                <a:solidFill>
                  <a:srgbClr val="0000FF"/>
                </a:solidFill>
                <a:effectLst/>
                <a:latin typeface="Calibri" panose="020F0502020204030204" pitchFamily="34" charset="0"/>
                <a:hlinkClick r:id="rId4"/>
              </a:rPr>
              <a:t>study</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of</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welfare</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programmes</a:t>
            </a:r>
            <a:r>
              <a:rPr lang="sv-SE" sz="1200" b="0" i="0" u="sng" strike="noStrike" dirty="0">
                <a:solidFill>
                  <a:srgbClr val="0000FF"/>
                </a:solidFill>
                <a:effectLst/>
                <a:latin typeface="Calibri" panose="020F0502020204030204" pitchFamily="34" charset="0"/>
                <a:hlinkClick r:id="rId4"/>
              </a:rPr>
              <a:t> to </a:t>
            </a:r>
            <a:r>
              <a:rPr lang="sv-SE" sz="1200" b="0" i="0" u="sng" strike="noStrike" dirty="0" err="1">
                <a:solidFill>
                  <a:srgbClr val="0000FF"/>
                </a:solidFill>
                <a:effectLst/>
                <a:latin typeface="Calibri" panose="020F0502020204030204" pitchFamily="34" charset="0"/>
                <a:hlinkClick r:id="rId4"/>
              </a:rPr>
              <a:t>reduce</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child</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health</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disparities</a:t>
            </a:r>
            <a:r>
              <a:rPr lang="sv-SE" sz="1200" b="0" i="0" u="sng" strike="noStrike" dirty="0">
                <a:solidFill>
                  <a:srgbClr val="0000FF"/>
                </a:solidFill>
                <a:effectLst/>
                <a:latin typeface="Calibri" panose="020F0502020204030204" pitchFamily="34" charset="0"/>
                <a:hlinkClick r:id="rId4"/>
              </a:rPr>
              <a:t>: The </a:t>
            </a:r>
            <a:r>
              <a:rPr lang="sv-SE" sz="1200" b="0" i="0" u="sng" strike="noStrike" dirty="0" err="1">
                <a:solidFill>
                  <a:srgbClr val="0000FF"/>
                </a:solidFill>
                <a:effectLst/>
                <a:latin typeface="Calibri" panose="020F0502020204030204" pitchFamily="34" charset="0"/>
                <a:hlinkClick r:id="rId4"/>
              </a:rPr>
              <a:t>case</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of</a:t>
            </a:r>
            <a:r>
              <a:rPr lang="sv-SE" sz="1200" b="0" i="0" u="sng" strike="noStrike" dirty="0">
                <a:solidFill>
                  <a:srgbClr val="0000FF"/>
                </a:solidFill>
                <a:effectLst/>
                <a:latin typeface="Calibri" panose="020F0502020204030204" pitchFamily="34" charset="0"/>
                <a:hlinkClick r:id="rId4"/>
              </a:rPr>
              <a:t> a Swedish postnatal </a:t>
            </a:r>
            <a:r>
              <a:rPr lang="sv-SE" sz="1200" b="0" i="0" u="sng" strike="noStrike" dirty="0" err="1">
                <a:solidFill>
                  <a:srgbClr val="0000FF"/>
                </a:solidFill>
                <a:effectLst/>
                <a:latin typeface="Calibri" panose="020F0502020204030204" pitchFamily="34" charset="0"/>
                <a:hlinkClick r:id="rId4"/>
              </a:rPr>
              <a:t>home</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visiting</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programme</a:t>
            </a:r>
            <a:r>
              <a:rPr lang="sv-SE" sz="1200" b="0" i="0" u="sng" strike="noStrike" dirty="0">
                <a:solidFill>
                  <a:srgbClr val="0000FF"/>
                </a:solidFill>
                <a:effectLst/>
                <a:latin typeface="Calibri" panose="020F0502020204030204" pitchFamily="34" charset="0"/>
                <a:hlinkClick r:id="rId4"/>
              </a:rPr>
              <a:t> </a:t>
            </a:r>
            <a:r>
              <a:rPr lang="sv-SE" sz="1200" b="0" i="0" u="sng" strike="noStrike" dirty="0">
                <a:solidFill>
                  <a:srgbClr val="0000FF"/>
                </a:solidFill>
                <a:effectLst/>
                <a:latin typeface="Calibri" panose="020F0502020204030204" pitchFamily="34" charset="0"/>
                <a:hlinkClick r:id="rId5"/>
              </a:rPr>
              <a:t>–</a:t>
            </a:r>
            <a:r>
              <a:rPr lang="sv-SE" sz="1200" b="0" i="0" u="sng" strike="noStrike" dirty="0">
                <a:solidFill>
                  <a:srgbClr val="0000FF"/>
                </a:solidFill>
                <a:effectLst/>
                <a:latin typeface="Calibri" panose="020F0502020204030204" pitchFamily="34" charset="0"/>
                <a:hlinkClick r:id="rId4"/>
              </a:rPr>
              <a:t> </a:t>
            </a:r>
            <a:r>
              <a:rPr lang="sv-SE" sz="1200" b="0" i="0" u="sng" strike="noStrike" dirty="0" err="1">
                <a:solidFill>
                  <a:srgbClr val="0000FF"/>
                </a:solidFill>
                <a:effectLst/>
                <a:latin typeface="Calibri" panose="020F0502020204030204" pitchFamily="34" charset="0"/>
                <a:hlinkClick r:id="rId4"/>
              </a:rPr>
              <a:t>ScienceDirect</a:t>
            </a:r>
            <a:r>
              <a:rPr lang="sv-SE" sz="1200" b="0" i="0" dirty="0">
                <a:solidFill>
                  <a:srgbClr val="000000"/>
                </a:solidFill>
                <a:effectLst/>
                <a:latin typeface="Calibri" panose="020F0502020204030204" pitchFamily="34" charset="0"/>
              </a:rPr>
              <a:t> </a:t>
            </a:r>
          </a:p>
          <a:p>
            <a:pPr algn="l" rtl="0" fontAlgn="base"/>
            <a:r>
              <a:rPr lang="sv-SE" b="0" i="0" dirty="0">
                <a:solidFill>
                  <a:srgbClr val="2E2E2E"/>
                </a:solidFill>
                <a:effectLst/>
                <a:latin typeface="NexusSerif"/>
              </a:rPr>
              <a:t>I artikeln presenteras en teoretisk ram som skulle kunna vara användbar för att analysera välfärdsprogram som kännetecknas av ett nät av relationer, och följaktligen användbara för att belysa varför vissa program är framgångsrika, medan andra inte är det.</a:t>
            </a:r>
            <a:br>
              <a:rPr lang="sv-SE" sz="1200" b="0" i="0" dirty="0">
                <a:solidFill>
                  <a:srgbClr val="000000"/>
                </a:solidFill>
                <a:effectLst/>
                <a:latin typeface="Calibri" panose="020F0502020204030204" pitchFamily="34" charset="0"/>
              </a:rPr>
            </a:br>
            <a:endParaRPr lang="sv-SE" sz="1200" b="0" i="0" dirty="0">
              <a:solidFill>
                <a:srgbClr val="000000"/>
              </a:solidFill>
              <a:effectLst/>
              <a:latin typeface="Segoe UI" panose="020B0502040204020203" pitchFamily="34" charset="0"/>
            </a:endParaRPr>
          </a:p>
          <a:p>
            <a:pPr algn="l" rtl="0" fontAlgn="base"/>
            <a:r>
              <a:rPr lang="sv-SE" sz="1200" b="0" i="0" u="sng" strike="noStrike" dirty="0" err="1">
                <a:solidFill>
                  <a:srgbClr val="0000FF"/>
                </a:solidFill>
                <a:effectLst/>
                <a:latin typeface="Calibri" panose="020F0502020204030204" pitchFamily="34" charset="0"/>
                <a:hlinkClick r:id="rId5"/>
              </a:rPr>
              <a:t>Frontiers</a:t>
            </a:r>
            <a:r>
              <a:rPr lang="sv-SE" sz="1200" b="0" i="0" u="sng" strike="noStrike" dirty="0">
                <a:solidFill>
                  <a:srgbClr val="0000FF"/>
                </a:solidFill>
                <a:effectLst/>
                <a:latin typeface="Calibri" panose="020F0502020204030204" pitchFamily="34" charset="0"/>
                <a:hlinkClick r:id="rId5"/>
              </a:rPr>
              <a:t> | An </a:t>
            </a:r>
            <a:r>
              <a:rPr lang="sv-SE" sz="1200" b="0" i="0" u="sng" strike="noStrike" dirty="0" err="1">
                <a:solidFill>
                  <a:srgbClr val="0000FF"/>
                </a:solidFill>
                <a:effectLst/>
                <a:latin typeface="Calibri" panose="020F0502020204030204" pitchFamily="34" charset="0"/>
                <a:hlinkClick r:id="rId5"/>
              </a:rPr>
              <a:t>Extended</a:t>
            </a:r>
            <a:r>
              <a:rPr lang="sv-SE" sz="1200" b="0" i="0" u="sng" strike="noStrike" dirty="0">
                <a:solidFill>
                  <a:srgbClr val="0000FF"/>
                </a:solidFill>
                <a:effectLst/>
                <a:latin typeface="Calibri" panose="020F0502020204030204" pitchFamily="34" charset="0"/>
                <a:hlinkClick r:id="rId5"/>
              </a:rPr>
              <a:t> </a:t>
            </a:r>
            <a:r>
              <a:rPr lang="sv-SE" sz="1200" b="0" i="0" u="sng" strike="noStrike" dirty="0" err="1">
                <a:solidFill>
                  <a:srgbClr val="0000FF"/>
                </a:solidFill>
                <a:effectLst/>
                <a:latin typeface="Calibri" panose="020F0502020204030204" pitchFamily="34" charset="0"/>
                <a:hlinkClick r:id="rId5"/>
              </a:rPr>
              <a:t>Home</a:t>
            </a:r>
            <a:r>
              <a:rPr lang="sv-SE" sz="1200" b="0" i="0" u="sng" strike="noStrike" dirty="0">
                <a:solidFill>
                  <a:srgbClr val="0000FF"/>
                </a:solidFill>
                <a:effectLst/>
                <a:latin typeface="Calibri" panose="020F0502020204030204" pitchFamily="34" charset="0"/>
                <a:hlinkClick r:id="rId5"/>
              </a:rPr>
              <a:t> Visit </a:t>
            </a:r>
            <a:r>
              <a:rPr lang="sv-SE" sz="1200" b="0" i="0" u="sng" strike="noStrike" dirty="0" err="1">
                <a:solidFill>
                  <a:srgbClr val="0000FF"/>
                </a:solidFill>
                <a:effectLst/>
                <a:latin typeface="Calibri" panose="020F0502020204030204" pitchFamily="34" charset="0"/>
                <a:hlinkClick r:id="rId5"/>
              </a:rPr>
              <a:t>Programme</a:t>
            </a:r>
            <a:r>
              <a:rPr lang="sv-SE" sz="1200" b="0" i="0" u="sng" strike="noStrike" dirty="0">
                <a:solidFill>
                  <a:srgbClr val="0000FF"/>
                </a:solidFill>
                <a:effectLst/>
                <a:latin typeface="Calibri" panose="020F0502020204030204" pitchFamily="34" charset="0"/>
                <a:hlinkClick r:id="rId5"/>
              </a:rPr>
              <a:t> </a:t>
            </a:r>
            <a:r>
              <a:rPr lang="sv-SE" sz="1200" b="0" i="0" u="sng" strike="noStrike" dirty="0" err="1">
                <a:solidFill>
                  <a:srgbClr val="0000FF"/>
                </a:solidFill>
                <a:effectLst/>
                <a:latin typeface="Calibri" panose="020F0502020204030204" pitchFamily="34" charset="0"/>
                <a:hlinkClick r:id="rId5"/>
              </a:rPr>
              <a:t>Within</a:t>
            </a:r>
            <a:r>
              <a:rPr lang="sv-SE" sz="1200" b="0" i="0" u="sng" strike="noStrike" dirty="0">
                <a:solidFill>
                  <a:srgbClr val="0000FF"/>
                </a:solidFill>
                <a:effectLst/>
                <a:latin typeface="Calibri" panose="020F0502020204030204" pitchFamily="34" charset="0"/>
                <a:hlinkClick r:id="rId5"/>
              </a:rPr>
              <a:t> the Swedish Child Healthcare System for </a:t>
            </a:r>
            <a:r>
              <a:rPr lang="sv-SE" sz="1200" b="0" i="0" u="sng" strike="noStrike" dirty="0" err="1">
                <a:solidFill>
                  <a:srgbClr val="0000FF"/>
                </a:solidFill>
                <a:effectLst/>
                <a:latin typeface="Calibri" panose="020F0502020204030204" pitchFamily="34" charset="0"/>
                <a:hlinkClick r:id="rId5"/>
              </a:rPr>
              <a:t>First-Time</a:t>
            </a:r>
            <a:r>
              <a:rPr lang="sv-SE" sz="1200" b="0" i="0" u="sng" strike="noStrike" dirty="0">
                <a:solidFill>
                  <a:srgbClr val="0000FF"/>
                </a:solidFill>
                <a:effectLst/>
                <a:latin typeface="Calibri" panose="020F0502020204030204" pitchFamily="34" charset="0"/>
                <a:hlinkClick r:id="rId5"/>
              </a:rPr>
              <a:t> </a:t>
            </a:r>
            <a:r>
              <a:rPr lang="sv-SE" sz="1200" b="0" i="0" u="sng" strike="noStrike" dirty="0" err="1">
                <a:solidFill>
                  <a:srgbClr val="0000FF"/>
                </a:solidFill>
                <a:effectLst/>
                <a:latin typeface="Calibri" panose="020F0502020204030204" pitchFamily="34" charset="0"/>
                <a:hlinkClick r:id="rId5"/>
              </a:rPr>
              <a:t>Parents</a:t>
            </a:r>
            <a:r>
              <a:rPr lang="sv-SE" sz="1200" b="0" i="0" u="sng" strike="noStrike" dirty="0">
                <a:solidFill>
                  <a:srgbClr val="0000FF"/>
                </a:solidFill>
                <a:effectLst/>
                <a:latin typeface="Calibri" panose="020F0502020204030204" pitchFamily="34" charset="0"/>
                <a:hlinkClick r:id="rId5"/>
              </a:rPr>
              <a:t> in Scania, Sweden: A </a:t>
            </a:r>
            <a:r>
              <a:rPr lang="sv-SE" sz="1200" b="0" i="0" u="sng" strike="noStrike" dirty="0" err="1">
                <a:solidFill>
                  <a:srgbClr val="0000FF"/>
                </a:solidFill>
                <a:effectLst/>
                <a:latin typeface="Calibri" panose="020F0502020204030204" pitchFamily="34" charset="0"/>
                <a:hlinkClick r:id="rId5"/>
              </a:rPr>
              <a:t>Study</a:t>
            </a:r>
            <a:r>
              <a:rPr lang="sv-SE" sz="1200" b="0" i="0" u="sng" strike="noStrike" dirty="0">
                <a:solidFill>
                  <a:srgbClr val="0000FF"/>
                </a:solidFill>
                <a:effectLst/>
                <a:latin typeface="Calibri" panose="020F0502020204030204" pitchFamily="34" charset="0"/>
                <a:hlinkClick r:id="rId5"/>
              </a:rPr>
              <a:t> </a:t>
            </a:r>
            <a:r>
              <a:rPr lang="sv-SE" sz="1200" b="0" i="0" u="sng" strike="noStrike" dirty="0" err="1">
                <a:solidFill>
                  <a:srgbClr val="0000FF"/>
                </a:solidFill>
                <a:effectLst/>
                <a:latin typeface="Calibri" panose="020F0502020204030204" pitchFamily="34" charset="0"/>
                <a:hlinkClick r:id="rId5"/>
              </a:rPr>
              <a:t>Protocol</a:t>
            </a:r>
            <a:r>
              <a:rPr lang="sv-SE" sz="1200" b="0" i="0" u="sng" strike="noStrike" dirty="0">
                <a:solidFill>
                  <a:srgbClr val="0000FF"/>
                </a:solidFill>
                <a:effectLst/>
                <a:latin typeface="Calibri" panose="020F0502020204030204" pitchFamily="34" charset="0"/>
                <a:hlinkClick r:id="rId5"/>
              </a:rPr>
              <a:t> | Public Health (frontiersin.org)</a:t>
            </a:r>
            <a:r>
              <a:rPr lang="sv-SE" sz="1200" b="0" i="0" dirty="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B4E0D-5B48-AF4D-824B-E170B93077B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66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BA99A-7C38-7545-9D16-2013E1BB8D82}"/>
              </a:ext>
            </a:extLst>
          </p:cNvPr>
          <p:cNvSpPr>
            <a:spLocks noGrp="1"/>
          </p:cNvSpPr>
          <p:nvPr>
            <p:ph type="ctrTitle" hasCustomPrompt="1"/>
          </p:nvPr>
        </p:nvSpPr>
        <p:spPr>
          <a:xfrm>
            <a:off x="1524000" y="1122363"/>
            <a:ext cx="8133184" cy="2387600"/>
          </a:xfrm>
        </p:spPr>
        <p:txBody>
          <a:bodyPr anchor="b"/>
          <a:lstStyle>
            <a:lvl1pPr algn="ctr">
              <a:defRPr sz="6000"/>
            </a:lvl1pPr>
          </a:lstStyle>
          <a:p>
            <a:r>
              <a:rPr lang="sv-SE"/>
              <a:t>PowerPoint-mall</a:t>
            </a:r>
          </a:p>
        </p:txBody>
      </p:sp>
      <p:sp>
        <p:nvSpPr>
          <p:cNvPr id="3" name="Underrubrik 2">
            <a:extLst>
              <a:ext uri="{FF2B5EF4-FFF2-40B4-BE49-F238E27FC236}">
                <a16:creationId xmlns:a16="http://schemas.microsoft.com/office/drawing/2014/main" id="{9C87A503-72F0-DB49-AEED-62A5CDEAD7A1}"/>
              </a:ext>
            </a:extLst>
          </p:cNvPr>
          <p:cNvSpPr>
            <a:spLocks noGrp="1"/>
          </p:cNvSpPr>
          <p:nvPr>
            <p:ph type="subTitle" idx="1" hasCustomPrompt="1"/>
          </p:nvPr>
        </p:nvSpPr>
        <p:spPr>
          <a:xfrm>
            <a:off x="1524000" y="3602038"/>
            <a:ext cx="813318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a:t>för Vårdsamverkan Skåne</a:t>
            </a:r>
          </a:p>
        </p:txBody>
      </p:sp>
    </p:spTree>
    <p:extLst>
      <p:ext uri="{BB962C8B-B14F-4D97-AF65-F5344CB8AC3E}">
        <p14:creationId xmlns:p14="http://schemas.microsoft.com/office/powerpoint/2010/main" val="17613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A6BA53-F0FA-C343-B7BF-F8D6F3C62321}"/>
              </a:ext>
            </a:extLst>
          </p:cNvPr>
          <p:cNvSpPr>
            <a:spLocks noGrp="1"/>
          </p:cNvSpPr>
          <p:nvPr>
            <p:ph type="title" hasCustomPrompt="1"/>
          </p:nvPr>
        </p:nvSpPr>
        <p:spPr>
          <a:xfrm>
            <a:off x="1152939" y="579878"/>
            <a:ext cx="7744571" cy="851357"/>
          </a:xfrm>
        </p:spPr>
        <p:txBody>
          <a:bodyPr/>
          <a:lstStyle/>
          <a:p>
            <a:r>
              <a:rPr lang="sv-SE"/>
              <a:t>Rubrik</a:t>
            </a:r>
          </a:p>
        </p:txBody>
      </p:sp>
    </p:spTree>
    <p:extLst>
      <p:ext uri="{BB962C8B-B14F-4D97-AF65-F5344CB8AC3E}">
        <p14:creationId xmlns:p14="http://schemas.microsoft.com/office/powerpoint/2010/main" val="459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rerad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C4F8DD-9BE7-364D-8031-E375120D6B21}"/>
              </a:ext>
            </a:extLst>
          </p:cNvPr>
          <p:cNvSpPr>
            <a:spLocks noGrp="1"/>
          </p:cNvSpPr>
          <p:nvPr>
            <p:ph idx="1" hasCustomPrompt="1"/>
          </p:nvPr>
        </p:nvSpPr>
        <p:spPr>
          <a:xfrm>
            <a:off x="1152938" y="1693626"/>
            <a:ext cx="7744571" cy="4301657"/>
          </a:xfrm>
        </p:spPr>
        <p:txBody>
          <a:bodyPr/>
          <a:lstStyle>
            <a:lvl1pPr marL="457200" indent="-457200">
              <a:buFont typeface="Arial" panose="020B0604020202020204" pitchFamily="34" charset="0"/>
              <a:buChar char="•"/>
              <a:defRPr/>
            </a:lvl1pPr>
          </a:lstStyle>
          <a:p>
            <a:pPr lvl="0"/>
            <a:r>
              <a:rPr lang="sv-SE"/>
              <a:t>Punktlista centrerad</a:t>
            </a:r>
          </a:p>
          <a:p>
            <a:pPr lvl="0"/>
            <a:endParaRPr lang="sv-SE"/>
          </a:p>
        </p:txBody>
      </p:sp>
      <p:sp>
        <p:nvSpPr>
          <p:cNvPr id="9" name="Rubrik 1">
            <a:extLst>
              <a:ext uri="{FF2B5EF4-FFF2-40B4-BE49-F238E27FC236}">
                <a16:creationId xmlns:a16="http://schemas.microsoft.com/office/drawing/2014/main" id="{57B242AF-659E-D446-8357-FCE5D6CFDD7C}"/>
              </a:ext>
            </a:extLst>
          </p:cNvPr>
          <p:cNvSpPr>
            <a:spLocks noGrp="1"/>
          </p:cNvSpPr>
          <p:nvPr>
            <p:ph type="title" hasCustomPrompt="1"/>
          </p:nvPr>
        </p:nvSpPr>
        <p:spPr>
          <a:xfrm>
            <a:off x="1152939" y="579878"/>
            <a:ext cx="7744571" cy="851357"/>
          </a:xfrm>
        </p:spPr>
        <p:txBody>
          <a:bodyPr/>
          <a:lstStyle/>
          <a:p>
            <a:r>
              <a:rPr lang="sv-SE"/>
              <a:t>Rubrik</a:t>
            </a:r>
          </a:p>
        </p:txBody>
      </p:sp>
    </p:spTree>
    <p:extLst>
      <p:ext uri="{BB962C8B-B14F-4D97-AF65-F5344CB8AC3E}">
        <p14:creationId xmlns:p14="http://schemas.microsoft.com/office/powerpoint/2010/main" val="246372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nsterställd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C4F8DD-9BE7-364D-8031-E375120D6B21}"/>
              </a:ext>
            </a:extLst>
          </p:cNvPr>
          <p:cNvSpPr>
            <a:spLocks noGrp="1"/>
          </p:cNvSpPr>
          <p:nvPr>
            <p:ph idx="1" hasCustomPrompt="1"/>
          </p:nvPr>
        </p:nvSpPr>
        <p:spPr>
          <a:xfrm>
            <a:off x="1152938" y="1693626"/>
            <a:ext cx="7744571" cy="4301657"/>
          </a:xfrm>
        </p:spPr>
        <p:txBody>
          <a:bodyPr/>
          <a:lstStyle>
            <a:lvl1pPr marL="457200" indent="-457200" algn="l">
              <a:buFont typeface="Arial" panose="020B0604020202020204" pitchFamily="34" charset="0"/>
              <a:buChar char="•"/>
              <a:defRPr/>
            </a:lvl1pPr>
          </a:lstStyle>
          <a:p>
            <a:pPr lvl="0"/>
            <a:r>
              <a:rPr lang="sv-SE"/>
              <a:t>Punktlista centrerad</a:t>
            </a:r>
          </a:p>
          <a:p>
            <a:pPr lvl="0"/>
            <a:endParaRPr lang="sv-SE"/>
          </a:p>
        </p:txBody>
      </p:sp>
      <p:sp>
        <p:nvSpPr>
          <p:cNvPr id="9" name="Rubrik 1">
            <a:extLst>
              <a:ext uri="{FF2B5EF4-FFF2-40B4-BE49-F238E27FC236}">
                <a16:creationId xmlns:a16="http://schemas.microsoft.com/office/drawing/2014/main" id="{57B242AF-659E-D446-8357-FCE5D6CFDD7C}"/>
              </a:ext>
            </a:extLst>
          </p:cNvPr>
          <p:cNvSpPr>
            <a:spLocks noGrp="1"/>
          </p:cNvSpPr>
          <p:nvPr>
            <p:ph type="title" hasCustomPrompt="1"/>
          </p:nvPr>
        </p:nvSpPr>
        <p:spPr>
          <a:xfrm>
            <a:off x="1152939" y="579878"/>
            <a:ext cx="7744571" cy="851357"/>
          </a:xfrm>
        </p:spPr>
        <p:txBody>
          <a:bodyPr/>
          <a:lstStyle/>
          <a:p>
            <a:r>
              <a:rPr lang="sv-SE"/>
              <a:t>Rubrik</a:t>
            </a:r>
          </a:p>
        </p:txBody>
      </p:sp>
    </p:spTree>
    <p:extLst>
      <p:ext uri="{BB962C8B-B14F-4D97-AF65-F5344CB8AC3E}">
        <p14:creationId xmlns:p14="http://schemas.microsoft.com/office/powerpoint/2010/main" val="23008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97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två stap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A6BA53-F0FA-C343-B7BF-F8D6F3C62321}"/>
              </a:ext>
            </a:extLst>
          </p:cNvPr>
          <p:cNvSpPr>
            <a:spLocks noGrp="1"/>
          </p:cNvSpPr>
          <p:nvPr>
            <p:ph type="title" hasCustomPrompt="1"/>
          </p:nvPr>
        </p:nvSpPr>
        <p:spPr>
          <a:xfrm>
            <a:off x="1152939" y="579878"/>
            <a:ext cx="7744571" cy="851357"/>
          </a:xfrm>
        </p:spPr>
        <p:txBody>
          <a:bodyPr/>
          <a:lstStyle/>
          <a:p>
            <a:r>
              <a:rPr lang="sv-SE"/>
              <a:t>Rubrik</a:t>
            </a:r>
          </a:p>
        </p:txBody>
      </p:sp>
      <p:sp>
        <p:nvSpPr>
          <p:cNvPr id="3" name="Platshållare för innehåll 2">
            <a:extLst>
              <a:ext uri="{FF2B5EF4-FFF2-40B4-BE49-F238E27FC236}">
                <a16:creationId xmlns:a16="http://schemas.microsoft.com/office/drawing/2014/main" id="{97BE5350-2968-7543-8689-F583FC8C3417}"/>
              </a:ext>
            </a:extLst>
          </p:cNvPr>
          <p:cNvSpPr>
            <a:spLocks noGrp="1"/>
          </p:cNvSpPr>
          <p:nvPr>
            <p:ph sz="half" idx="1"/>
          </p:nvPr>
        </p:nvSpPr>
        <p:spPr>
          <a:xfrm>
            <a:off x="1152939" y="1924215"/>
            <a:ext cx="3697356" cy="41652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E3C97C-C4FA-5048-8E31-5F81DCEE4D3A}"/>
              </a:ext>
            </a:extLst>
          </p:cNvPr>
          <p:cNvSpPr>
            <a:spLocks noGrp="1"/>
          </p:cNvSpPr>
          <p:nvPr>
            <p:ph sz="half" idx="2"/>
          </p:nvPr>
        </p:nvSpPr>
        <p:spPr>
          <a:xfrm>
            <a:off x="5200153" y="1924215"/>
            <a:ext cx="3697357" cy="41652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4486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cita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9E06AE2-EB3C-8145-8A56-0E0769945676}"/>
              </a:ext>
            </a:extLst>
          </p:cNvPr>
          <p:cNvSpPr>
            <a:spLocks noGrp="1"/>
          </p:cNvSpPr>
          <p:nvPr>
            <p:ph type="pic" idx="1" hasCustomPrompt="1"/>
          </p:nvPr>
        </p:nvSpPr>
        <p:spPr>
          <a:xfrm>
            <a:off x="4040959" y="254442"/>
            <a:ext cx="6128759" cy="61711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bild</a:t>
            </a:r>
          </a:p>
        </p:txBody>
      </p:sp>
      <p:sp>
        <p:nvSpPr>
          <p:cNvPr id="4" name="textruta 3">
            <a:extLst>
              <a:ext uri="{FF2B5EF4-FFF2-40B4-BE49-F238E27FC236}">
                <a16:creationId xmlns:a16="http://schemas.microsoft.com/office/drawing/2014/main" id="{455E6962-B958-7949-BC6B-821DBA17500F}"/>
              </a:ext>
            </a:extLst>
          </p:cNvPr>
          <p:cNvSpPr txBox="1"/>
          <p:nvPr userDrawn="1"/>
        </p:nvSpPr>
        <p:spPr>
          <a:xfrm>
            <a:off x="389614" y="1947824"/>
            <a:ext cx="731520" cy="2400657"/>
          </a:xfrm>
          <a:prstGeom prst="rect">
            <a:avLst/>
          </a:prstGeom>
          <a:noFill/>
        </p:spPr>
        <p:txBody>
          <a:bodyPr wrap="square" rtlCol="0">
            <a:spAutoFit/>
          </a:bodyPr>
          <a:lstStyle/>
          <a:p>
            <a:r>
              <a:rPr lang="sv-SE" sz="15000">
                <a:solidFill>
                  <a:srgbClr val="D0222A"/>
                </a:solidFill>
                <a:latin typeface="Arial" panose="020B0604020202020204" pitchFamily="34" charset="0"/>
                <a:cs typeface="Arial" panose="020B0604020202020204" pitchFamily="34" charset="0"/>
              </a:rPr>
              <a:t>”</a:t>
            </a:r>
          </a:p>
        </p:txBody>
      </p:sp>
      <p:sp>
        <p:nvSpPr>
          <p:cNvPr id="5" name="textruta 4">
            <a:extLst>
              <a:ext uri="{FF2B5EF4-FFF2-40B4-BE49-F238E27FC236}">
                <a16:creationId xmlns:a16="http://schemas.microsoft.com/office/drawing/2014/main" id="{4392B00F-37D3-7F40-BE8D-E5190228F78D}"/>
              </a:ext>
            </a:extLst>
          </p:cNvPr>
          <p:cNvSpPr txBox="1"/>
          <p:nvPr userDrawn="1"/>
        </p:nvSpPr>
        <p:spPr>
          <a:xfrm>
            <a:off x="755374" y="3148152"/>
            <a:ext cx="2767054" cy="369332"/>
          </a:xfrm>
          <a:prstGeom prst="rect">
            <a:avLst/>
          </a:prstGeom>
          <a:noFill/>
        </p:spPr>
        <p:txBody>
          <a:bodyPr wrap="square" rtlCol="0">
            <a:spAutoFit/>
          </a:bodyPr>
          <a:lstStyle/>
          <a:p>
            <a:r>
              <a:rPr lang="sv-SE">
                <a:latin typeface="Arial" panose="020B0604020202020204" pitchFamily="34" charset="0"/>
                <a:cs typeface="Arial" panose="020B0604020202020204" pitchFamily="34" charset="0"/>
              </a:rPr>
              <a:t>Skriv citat/text här</a:t>
            </a:r>
          </a:p>
        </p:txBody>
      </p:sp>
    </p:spTree>
    <p:extLst>
      <p:ext uri="{BB962C8B-B14F-4D97-AF65-F5344CB8AC3E}">
        <p14:creationId xmlns:p14="http://schemas.microsoft.com/office/powerpoint/2010/main" val="86622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Platshållare för bild 2">
            <a:extLst>
              <a:ext uri="{FF2B5EF4-FFF2-40B4-BE49-F238E27FC236}">
                <a16:creationId xmlns:a16="http://schemas.microsoft.com/office/drawing/2014/main" id="{1674E0BC-5AFB-3542-8A5F-D6106970C5A3}"/>
              </a:ext>
            </a:extLst>
          </p:cNvPr>
          <p:cNvSpPr>
            <a:spLocks noGrp="1"/>
          </p:cNvSpPr>
          <p:nvPr>
            <p:ph type="pic" idx="1" hasCustomPrompt="1"/>
          </p:nvPr>
        </p:nvSpPr>
        <p:spPr>
          <a:xfrm>
            <a:off x="351554" y="262393"/>
            <a:ext cx="9849969" cy="5908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bild</a:t>
            </a:r>
          </a:p>
        </p:txBody>
      </p:sp>
    </p:spTree>
    <p:extLst>
      <p:ext uri="{BB962C8B-B14F-4D97-AF65-F5344CB8AC3E}">
        <p14:creationId xmlns:p14="http://schemas.microsoft.com/office/powerpoint/2010/main" val="288057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FBACF02-BF0D-004C-B330-FE19CA60E582}"/>
              </a:ext>
            </a:extLst>
          </p:cNvPr>
          <p:cNvSpPr>
            <a:spLocks noGrp="1"/>
          </p:cNvSpPr>
          <p:nvPr>
            <p:ph type="title"/>
          </p:nvPr>
        </p:nvSpPr>
        <p:spPr>
          <a:xfrm>
            <a:off x="2042823" y="1812330"/>
            <a:ext cx="6143046" cy="1325563"/>
          </a:xfrm>
          <a:prstGeom prst="rect">
            <a:avLst/>
          </a:prstGeom>
        </p:spPr>
        <p:txBody>
          <a:bodyPr vert="horz" lIns="91440" tIns="45720" rIns="91440" bIns="45720" rtlCol="0" anchor="ctr">
            <a:normAutofit/>
          </a:bodyPr>
          <a:lstStyle/>
          <a:p>
            <a:r>
              <a:rPr lang="sv-SE"/>
              <a:t>Powerpoint-mall</a:t>
            </a:r>
          </a:p>
        </p:txBody>
      </p:sp>
      <p:sp>
        <p:nvSpPr>
          <p:cNvPr id="3" name="Platshållare för text 2">
            <a:extLst>
              <a:ext uri="{FF2B5EF4-FFF2-40B4-BE49-F238E27FC236}">
                <a16:creationId xmlns:a16="http://schemas.microsoft.com/office/drawing/2014/main" id="{055BB3C1-75ED-BC4D-93F2-BB880B42ABB3}"/>
              </a:ext>
            </a:extLst>
          </p:cNvPr>
          <p:cNvSpPr>
            <a:spLocks noGrp="1"/>
          </p:cNvSpPr>
          <p:nvPr>
            <p:ph type="body" idx="1"/>
          </p:nvPr>
        </p:nvSpPr>
        <p:spPr>
          <a:xfrm>
            <a:off x="838201" y="3315693"/>
            <a:ext cx="8552290" cy="2861269"/>
          </a:xfrm>
          <a:prstGeom prst="rect">
            <a:avLst/>
          </a:prstGeom>
        </p:spPr>
        <p:txBody>
          <a:bodyPr vert="horz" lIns="91440" tIns="45720" rIns="91440" bIns="45720" rtlCol="0">
            <a:normAutofit/>
          </a:bodyPr>
          <a:lstStyle/>
          <a:p>
            <a:pPr lvl="0"/>
            <a:r>
              <a:rPr lang="sv-SE"/>
              <a:t>för Växa tryggt</a:t>
            </a:r>
          </a:p>
        </p:txBody>
      </p:sp>
      <p:sp>
        <p:nvSpPr>
          <p:cNvPr id="7" name="Rektangel 6">
            <a:extLst>
              <a:ext uri="{FF2B5EF4-FFF2-40B4-BE49-F238E27FC236}">
                <a16:creationId xmlns:a16="http://schemas.microsoft.com/office/drawing/2014/main" id="{3C8CAF73-5A59-6C4D-BBA9-7D48E3925668}"/>
              </a:ext>
            </a:extLst>
          </p:cNvPr>
          <p:cNvSpPr/>
          <p:nvPr userDrawn="1"/>
        </p:nvSpPr>
        <p:spPr>
          <a:xfrm>
            <a:off x="10328988" y="-93306"/>
            <a:ext cx="1863012" cy="7016620"/>
          </a:xfrm>
          <a:prstGeom prst="rect">
            <a:avLst/>
          </a:prstGeom>
          <a:solidFill>
            <a:schemeClr val="bg1">
              <a:lumMod val="95000"/>
            </a:schemeClr>
          </a:solidFill>
          <a:ln w="3175">
            <a:noFill/>
          </a:ln>
          <a:effectLst>
            <a:outerShdw blurRad="50800" dir="5400000" sx="107000" sy="107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9FC79C2E-6CB2-2C49-B5AE-AF6207F9952A}"/>
              </a:ext>
            </a:extLst>
          </p:cNvPr>
          <p:cNvPicPr>
            <a:picLocks noChangeAspect="1"/>
          </p:cNvPicPr>
          <p:nvPr userDrawn="1"/>
        </p:nvPicPr>
        <p:blipFill>
          <a:blip r:embed="rId10"/>
          <a:stretch>
            <a:fillRect/>
          </a:stretch>
        </p:blipFill>
        <p:spPr>
          <a:xfrm>
            <a:off x="10810233" y="5789325"/>
            <a:ext cx="900521" cy="833686"/>
          </a:xfrm>
          <a:prstGeom prst="rect">
            <a:avLst/>
          </a:prstGeom>
        </p:spPr>
      </p:pic>
      <p:sp>
        <p:nvSpPr>
          <p:cNvPr id="12" name="Platshållare för datum 3">
            <a:extLst>
              <a:ext uri="{FF2B5EF4-FFF2-40B4-BE49-F238E27FC236}">
                <a16:creationId xmlns:a16="http://schemas.microsoft.com/office/drawing/2014/main" id="{DA6413D2-7EFC-FA4A-8BEE-FD4AACCF60BE}"/>
              </a:ext>
            </a:extLst>
          </p:cNvPr>
          <p:cNvSpPr txBox="1">
            <a:spLocks/>
          </p:cNvSpPr>
          <p:nvPr userDrawn="1"/>
        </p:nvSpPr>
        <p:spPr>
          <a:xfrm>
            <a:off x="178242" y="6354762"/>
            <a:ext cx="274320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100" b="1">
                <a:latin typeface="Arial" panose="020B0604020202020204" pitchFamily="34" charset="0"/>
                <a:ea typeface="Open Sans" panose="020B0606030504020204" pitchFamily="34" charset="0"/>
                <a:cs typeface="Arial" panose="020B0604020202020204" pitchFamily="34" charset="0"/>
                <a:sym typeface="Symbol" pitchFamily="2" charset="2"/>
              </a:rPr>
              <a:t></a:t>
            </a:r>
            <a:r>
              <a:rPr lang="sv-SE" sz="1050">
                <a:latin typeface="Arial" panose="020B0604020202020204" pitchFamily="34" charset="0"/>
                <a:ea typeface="Open Sans" panose="020B0606030504020204" pitchFamily="34" charset="0"/>
                <a:cs typeface="Arial" panose="020B0604020202020204" pitchFamily="34" charset="0"/>
              </a:rPr>
              <a:t> </a:t>
            </a:r>
            <a:r>
              <a:rPr lang="sv-SE">
                <a:latin typeface="Arial" panose="020B0604020202020204" pitchFamily="34" charset="0"/>
                <a:ea typeface="Open Sans" panose="020B0606030504020204" pitchFamily="34" charset="0"/>
                <a:cs typeface="Arial" panose="020B0604020202020204" pitchFamily="34" charset="0"/>
              </a:rPr>
              <a:t>Växa tryggt</a:t>
            </a:r>
          </a:p>
        </p:txBody>
      </p:sp>
      <p:pic>
        <p:nvPicPr>
          <p:cNvPr id="5" name="Bildobjekt 4">
            <a:extLst>
              <a:ext uri="{FF2B5EF4-FFF2-40B4-BE49-F238E27FC236}">
                <a16:creationId xmlns:a16="http://schemas.microsoft.com/office/drawing/2014/main" id="{824E9748-A45B-054E-8910-397762ECC6E8}"/>
              </a:ext>
            </a:extLst>
          </p:cNvPr>
          <p:cNvPicPr>
            <a:picLocks noChangeAspect="1"/>
          </p:cNvPicPr>
          <p:nvPr userDrawn="1"/>
        </p:nvPicPr>
        <p:blipFill>
          <a:blip r:embed="rId11"/>
          <a:stretch>
            <a:fillRect/>
          </a:stretch>
        </p:blipFill>
        <p:spPr>
          <a:xfrm>
            <a:off x="10527125" y="291716"/>
            <a:ext cx="1466736" cy="421806"/>
          </a:xfrm>
          <a:prstGeom prst="rect">
            <a:avLst/>
          </a:prstGeom>
        </p:spPr>
      </p:pic>
    </p:spTree>
    <p:extLst>
      <p:ext uri="{BB962C8B-B14F-4D97-AF65-F5344CB8AC3E}">
        <p14:creationId xmlns:p14="http://schemas.microsoft.com/office/powerpoint/2010/main" val="1610837443"/>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10" r:id="rId3"/>
    <p:sldLayoutId id="2147483721" r:id="rId4"/>
    <p:sldLayoutId id="2147483715" r:id="rId5"/>
    <p:sldLayoutId id="2147483723" r:id="rId6"/>
    <p:sldLayoutId id="2147483722" r:id="rId7"/>
    <p:sldLayoutId id="2147483724" r:id="rId8"/>
  </p:sldLayoutIdLst>
  <p:hf sldNum="0" hdr="0" ftr="0" dt="0"/>
  <p:txStyles>
    <p:title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kfsk.se/vaxatryggt/"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regeringen.se/pressmeddelanden/2019/12/en-sammanhallen--god-och-nara-vard-for-barn-och-ung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E835834-D67D-42E6-8CE3-89F9671CA841}"/>
              </a:ext>
            </a:extLst>
          </p:cNvPr>
          <p:cNvPicPr>
            <a:picLocks noChangeAspect="1"/>
          </p:cNvPicPr>
          <p:nvPr/>
        </p:nvPicPr>
        <p:blipFill>
          <a:blip r:embed="rId3"/>
          <a:stretch>
            <a:fillRect/>
          </a:stretch>
        </p:blipFill>
        <p:spPr>
          <a:xfrm>
            <a:off x="2946120" y="446475"/>
            <a:ext cx="5139373" cy="5139373"/>
          </a:xfrm>
          <a:prstGeom prst="rect">
            <a:avLst/>
          </a:prstGeom>
        </p:spPr>
      </p:pic>
      <p:sp>
        <p:nvSpPr>
          <p:cNvPr id="2" name="textruta 1">
            <a:extLst>
              <a:ext uri="{FF2B5EF4-FFF2-40B4-BE49-F238E27FC236}">
                <a16:creationId xmlns:a16="http://schemas.microsoft.com/office/drawing/2014/main" id="{62FDE244-931B-4D7A-B02D-F3A9E2C8E289}"/>
              </a:ext>
            </a:extLst>
          </p:cNvPr>
          <p:cNvSpPr txBox="1"/>
          <p:nvPr/>
        </p:nvSpPr>
        <p:spPr>
          <a:xfrm>
            <a:off x="4692352" y="6196693"/>
            <a:ext cx="1659429" cy="461665"/>
          </a:xfrm>
          <a:prstGeom prst="rect">
            <a:avLst/>
          </a:prstGeom>
          <a:noFill/>
        </p:spPr>
        <p:txBody>
          <a:bodyPr wrap="none" rtlCol="0">
            <a:spAutoFit/>
          </a:bodyPr>
          <a:lstStyle/>
          <a:p>
            <a:r>
              <a:rPr lang="sv-SE" sz="2400" b="1"/>
              <a:t>2018-2022</a:t>
            </a:r>
          </a:p>
        </p:txBody>
      </p:sp>
    </p:spTree>
    <p:extLst>
      <p:ext uri="{BB962C8B-B14F-4D97-AF65-F5344CB8AC3E}">
        <p14:creationId xmlns:p14="http://schemas.microsoft.com/office/powerpoint/2010/main" val="227898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AA361F-015D-4214-9DFD-42239D0CC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19" y="645420"/>
            <a:ext cx="9897173" cy="556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6FBB479-79AD-4D10-9DEB-9E2E72C877C5}"/>
              </a:ext>
            </a:extLst>
          </p:cNvPr>
          <p:cNvPicPr>
            <a:picLocks noChangeAspect="1"/>
          </p:cNvPicPr>
          <p:nvPr/>
        </p:nvPicPr>
        <p:blipFill rotWithShape="1">
          <a:blip r:embed="rId3"/>
          <a:srcRect l="23599" t="14140" r="22892" b="17631"/>
          <a:stretch/>
        </p:blipFill>
        <p:spPr>
          <a:xfrm>
            <a:off x="2269782" y="109425"/>
            <a:ext cx="6274144" cy="6639149"/>
          </a:xfrm>
          <a:prstGeom prst="rect">
            <a:avLst/>
          </a:prstGeom>
        </p:spPr>
      </p:pic>
    </p:spTree>
    <p:extLst>
      <p:ext uri="{BB962C8B-B14F-4D97-AF65-F5344CB8AC3E}">
        <p14:creationId xmlns:p14="http://schemas.microsoft.com/office/powerpoint/2010/main" val="18954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15A6539-1292-4FC8-9D3F-84927616B0FF}"/>
              </a:ext>
            </a:extLst>
          </p:cNvPr>
          <p:cNvSpPr txBox="1"/>
          <p:nvPr/>
        </p:nvSpPr>
        <p:spPr>
          <a:xfrm>
            <a:off x="629036" y="1666814"/>
            <a:ext cx="5864817" cy="4893647"/>
          </a:xfrm>
          <a:prstGeom prst="rect">
            <a:avLst/>
          </a:prstGeom>
          <a:noFill/>
        </p:spPr>
        <p:txBody>
          <a:bodyPr wrap="square" lIns="91440" tIns="45720" rIns="91440" bIns="45720" anchor="t">
            <a:spAutoFit/>
          </a:bodyPr>
          <a:lstStyle/>
          <a:p>
            <a:endParaRPr lang="sv-SE" sz="2000" dirty="0">
              <a:effectLst/>
              <a:latin typeface="Calibri" panose="020F0502020204030204" pitchFamily="34" charset="0"/>
              <a:ea typeface="Calibri" panose="020F0502020204030204" pitchFamily="34" charset="0"/>
              <a:cs typeface="Calibri"/>
            </a:endParaRPr>
          </a:p>
          <a:p>
            <a:pPr marL="285750" indent="-285750">
              <a:buFont typeface="Arial"/>
              <a:buChar char="•"/>
            </a:pPr>
            <a:r>
              <a:rPr lang="sv-SE" sz="2000" dirty="0">
                <a:effectLst/>
                <a:latin typeface="Calibri"/>
                <a:ea typeface="Times New Roman" panose="02020603050405020304" pitchFamily="18" charset="0"/>
                <a:cs typeface="Calibri"/>
              </a:rPr>
              <a:t>Utgå från individuella förutsättningar och </a:t>
            </a:r>
            <a:r>
              <a:rPr lang="sv-SE" sz="2000" dirty="0">
                <a:latin typeface="Calibri"/>
                <a:ea typeface="Times New Roman" panose="02020603050405020304" pitchFamily="18" charset="0"/>
                <a:cs typeface="Calibri"/>
              </a:rPr>
              <a:t>behov</a:t>
            </a:r>
            <a:endParaRPr lang="sv-SE" sz="2000">
              <a:latin typeface="Times New Roman"/>
              <a:ea typeface="Times New Roman" panose="02020603050405020304" pitchFamily="18" charset="0"/>
              <a:cs typeface="Calibri"/>
            </a:endParaRPr>
          </a:p>
          <a:p>
            <a:pPr marL="285750" indent="-285750">
              <a:buFont typeface="Arial"/>
              <a:buChar char="•"/>
            </a:pPr>
            <a:r>
              <a:rPr lang="sv-SE" sz="2000" dirty="0">
                <a:latin typeface="Calibri"/>
                <a:ea typeface="Times New Roman" panose="02020603050405020304" pitchFamily="18" charset="0"/>
                <a:cs typeface="Calibri"/>
              </a:rPr>
              <a:t>Bygga</a:t>
            </a:r>
            <a:r>
              <a:rPr lang="sv-SE" sz="2000" dirty="0">
                <a:effectLst/>
                <a:latin typeface="Calibri"/>
                <a:ea typeface="Times New Roman" panose="02020603050405020304" pitchFamily="18" charset="0"/>
                <a:cs typeface="Calibri"/>
              </a:rPr>
              <a:t> på relationer, </a:t>
            </a:r>
            <a:r>
              <a:rPr lang="sv-SE" sz="2000" dirty="0">
                <a:latin typeface="Calibri"/>
                <a:ea typeface="Times New Roman" panose="02020603050405020304" pitchFamily="18" charset="0"/>
                <a:cs typeface="Calibri"/>
              </a:rPr>
              <a:t>vara</a:t>
            </a:r>
            <a:r>
              <a:rPr lang="sv-SE" sz="2000" dirty="0">
                <a:effectLst/>
                <a:latin typeface="Calibri"/>
                <a:ea typeface="Times New Roman" panose="02020603050405020304" pitchFamily="18" charset="0"/>
                <a:cs typeface="Calibri"/>
              </a:rPr>
              <a:t> hälsofrämjande,</a:t>
            </a:r>
            <a:br>
              <a:rPr lang="sv-SE" sz="2000" dirty="0">
                <a:latin typeface="Calibri"/>
                <a:ea typeface="Times New Roman" panose="02020603050405020304" pitchFamily="18" charset="0"/>
                <a:cs typeface="Calibri"/>
              </a:rPr>
            </a:br>
            <a:r>
              <a:rPr lang="sv-SE" sz="2000" dirty="0">
                <a:effectLst/>
                <a:latin typeface="Calibri"/>
                <a:ea typeface="Times New Roman" panose="02020603050405020304" pitchFamily="18" charset="0"/>
                <a:cs typeface="Calibri"/>
              </a:rPr>
              <a:t>förebyggande och </a:t>
            </a:r>
            <a:r>
              <a:rPr lang="sv-SE" sz="2000" dirty="0">
                <a:latin typeface="Calibri"/>
                <a:ea typeface="Times New Roman" panose="02020603050405020304" pitchFamily="18" charset="0"/>
                <a:cs typeface="Calibri"/>
              </a:rPr>
              <a:t>proaktiv</a:t>
            </a:r>
            <a:endParaRPr lang="sv-SE" sz="2000">
              <a:latin typeface="Times New Roman"/>
              <a:ea typeface="Times New Roman" panose="02020603050405020304" pitchFamily="18" charset="0"/>
              <a:cs typeface="Calibri"/>
            </a:endParaRPr>
          </a:p>
          <a:p>
            <a:pPr marL="285750" indent="-285750">
              <a:buFont typeface="Arial"/>
              <a:buChar char="•"/>
            </a:pPr>
            <a:r>
              <a:rPr lang="sv-SE" sz="2000" dirty="0">
                <a:latin typeface="Calibri"/>
                <a:ea typeface="Times New Roman" panose="02020603050405020304" pitchFamily="18" charset="0"/>
                <a:cs typeface="Calibri"/>
              </a:rPr>
              <a:t>Bidra</a:t>
            </a:r>
            <a:r>
              <a:rPr lang="sv-SE" sz="2000" dirty="0">
                <a:effectLst/>
                <a:latin typeface="Calibri"/>
                <a:ea typeface="Times New Roman" panose="02020603050405020304" pitchFamily="18" charset="0"/>
                <a:cs typeface="Calibri"/>
              </a:rPr>
              <a:t> till jämlik hälsa, trygghet, och </a:t>
            </a:r>
            <a:r>
              <a:rPr lang="sv-SE" sz="2000" dirty="0">
                <a:latin typeface="Calibri"/>
                <a:ea typeface="Times New Roman" panose="02020603050405020304" pitchFamily="18" charset="0"/>
                <a:cs typeface="Calibri"/>
              </a:rPr>
              <a:t>självständighet</a:t>
            </a:r>
            <a:endParaRPr lang="sv-SE" sz="2000">
              <a:latin typeface="Times New Roman"/>
              <a:ea typeface="Times New Roman" panose="02020603050405020304" pitchFamily="18" charset="0"/>
              <a:cs typeface="Calibri"/>
            </a:endParaRPr>
          </a:p>
          <a:p>
            <a:pPr marL="285750" indent="-285750">
              <a:buFont typeface="Arial"/>
              <a:buChar char="•"/>
            </a:pPr>
            <a:r>
              <a:rPr lang="sv-SE" sz="2000" dirty="0">
                <a:latin typeface="Calibri"/>
                <a:ea typeface="Times New Roman" panose="02020603050405020304" pitchFamily="18" charset="0"/>
                <a:cs typeface="Calibri"/>
              </a:rPr>
              <a:t>Grunda</a:t>
            </a:r>
            <a:r>
              <a:rPr lang="sv-SE" sz="2000" dirty="0">
                <a:effectLst/>
                <a:latin typeface="Calibri"/>
                <a:ea typeface="Times New Roman" panose="02020603050405020304" pitchFamily="18" charset="0"/>
                <a:cs typeface="Calibri"/>
              </a:rPr>
              <a:t> sig i gemensamt ansvarstagande och </a:t>
            </a:r>
            <a:r>
              <a:rPr lang="sv-SE" sz="2000" dirty="0">
                <a:latin typeface="Calibri"/>
                <a:ea typeface="Times New Roman" panose="02020603050405020304" pitchFamily="18" charset="0"/>
                <a:cs typeface="Calibri"/>
              </a:rPr>
              <a:t>tillit</a:t>
            </a:r>
          </a:p>
          <a:p>
            <a:pPr marL="285750" lvl="0" indent="-285750">
              <a:buFont typeface="Arial"/>
              <a:buChar char="•"/>
            </a:pPr>
            <a:r>
              <a:rPr lang="sv-SE" sz="2000" dirty="0">
                <a:latin typeface="Calibri"/>
                <a:ea typeface="Times New Roman" panose="02020603050405020304" pitchFamily="18" charset="0"/>
                <a:cs typeface="Calibri"/>
              </a:rPr>
              <a:t>Arbetet</a:t>
            </a:r>
            <a:r>
              <a:rPr lang="sv-SE" sz="2000" dirty="0">
                <a:latin typeface="Calibri"/>
                <a:cs typeface="Calibri"/>
              </a:rPr>
              <a:t> genomsyras av en sammanhållen vård, i samverkan mellan flera yrkesprofessioner och huvudmän</a:t>
            </a:r>
            <a:endParaRPr lang="sv-SE" sz="2000"/>
          </a:p>
          <a:p>
            <a:endParaRPr lang="sv-SE" sz="1800">
              <a:effectLst/>
              <a:latin typeface="Calibri" panose="020F0502020204030204" pitchFamily="34" charset="0"/>
              <a:ea typeface="Calibri" panose="020F0502020204030204" pitchFamily="34" charset="0"/>
            </a:endParaRPr>
          </a:p>
          <a:p>
            <a:endParaRPr lang="sv-SE">
              <a:latin typeface="Calibri" panose="020F0502020204030204" pitchFamily="34" charset="0"/>
              <a:ea typeface="Calibri" panose="020F0502020204030204" pitchFamily="34" charset="0"/>
            </a:endParaRPr>
          </a:p>
          <a:p>
            <a:endParaRPr lang="sv-SE" sz="1800">
              <a:effectLst/>
              <a:latin typeface="Calibri" panose="020F0502020204030204" pitchFamily="34" charset="0"/>
              <a:ea typeface="Calibri" panose="020F0502020204030204" pitchFamily="34" charset="0"/>
            </a:endParaRPr>
          </a:p>
          <a:p>
            <a:r>
              <a:rPr lang="sv-SE" sz="1400" dirty="0"/>
              <a:t>Läs mer: </a:t>
            </a:r>
            <a:r>
              <a:rPr lang="sv-SE" sz="1400" dirty="0">
                <a:ea typeface="+mn-lt"/>
                <a:cs typeface="+mn-lt"/>
                <a:hlinkClick r:id="rId3"/>
              </a:rPr>
              <a:t>Hem - Växa tryggt (kfsk.se)</a:t>
            </a:r>
            <a:br>
              <a:rPr lang="sv-SE" sz="1400" dirty="0"/>
            </a:br>
            <a:r>
              <a:rPr lang="sv-SE" sz="1400" dirty="0">
                <a:hlinkClick r:id="rId4">
                  <a:extLst>
                    <a:ext uri="{A12FA001-AC4F-418D-AE19-62706E023703}">
                      <ahyp:hlinkClr xmlns:ahyp="http://schemas.microsoft.com/office/drawing/2018/hyperlinkcolor" val="tx"/>
                    </a:ext>
                  </a:extLst>
                </a:hlinkClick>
              </a:rPr>
              <a:t>En sammanhållen god och nära vård för barn och unga - Regeringen.se</a:t>
            </a:r>
            <a:endParaRPr lang="sv-SE" sz="1400" dirty="0"/>
          </a:p>
          <a:p>
            <a:endParaRPr lang="sv-SE" sz="1400" dirty="0">
              <a:effectLst/>
              <a:latin typeface="Arial"/>
              <a:ea typeface="Calibri" panose="020F0502020204030204" pitchFamily="34" charset="0"/>
              <a:cs typeface="Arial"/>
            </a:endParaRPr>
          </a:p>
          <a:p>
            <a:endParaRPr lang="sv-SE" sz="1800">
              <a:effectLst/>
              <a:latin typeface="Calibri" panose="020F0502020204030204" pitchFamily="34" charset="0"/>
              <a:ea typeface="Calibri" panose="020F0502020204030204" pitchFamily="34" charset="0"/>
            </a:endParaRPr>
          </a:p>
          <a:p>
            <a:endParaRPr lang="sv-SE" sz="1800">
              <a:effectLst/>
              <a:latin typeface="Calibri" panose="020F0502020204030204" pitchFamily="34" charset="0"/>
              <a:ea typeface="Calibri" panose="020F0502020204030204" pitchFamily="34" charset="0"/>
            </a:endParaRPr>
          </a:p>
        </p:txBody>
      </p:sp>
      <p:sp>
        <p:nvSpPr>
          <p:cNvPr id="2" name="Rubrik 2">
            <a:extLst>
              <a:ext uri="{FF2B5EF4-FFF2-40B4-BE49-F238E27FC236}">
                <a16:creationId xmlns:a16="http://schemas.microsoft.com/office/drawing/2014/main" id="{4DF1C8AF-AA46-447E-A8A9-B8352ABE6019}"/>
              </a:ext>
            </a:extLst>
          </p:cNvPr>
          <p:cNvSpPr txBox="1">
            <a:spLocks/>
          </p:cNvSpPr>
          <p:nvPr/>
        </p:nvSpPr>
        <p:spPr>
          <a:xfrm>
            <a:off x="631820" y="481091"/>
            <a:ext cx="7877903" cy="10517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a:lstStyle>
          <a:p>
            <a:pPr algn="l"/>
            <a:r>
              <a:rPr lang="sv-SE" sz="3600" dirty="0">
                <a:latin typeface="Arial"/>
                <a:cs typeface="Arial"/>
              </a:rPr>
              <a:t>Växa tryggt är "God och nära vård för barn och unga" genom att:</a:t>
            </a:r>
            <a:endParaRPr lang="sv-SE" dirty="0">
              <a:ea typeface="+mn-ea"/>
            </a:endParaRPr>
          </a:p>
        </p:txBody>
      </p:sp>
      <p:pic>
        <p:nvPicPr>
          <p:cNvPr id="5" name="Bildobjekt 4">
            <a:extLst>
              <a:ext uri="{FF2B5EF4-FFF2-40B4-BE49-F238E27FC236}">
                <a16:creationId xmlns:a16="http://schemas.microsoft.com/office/drawing/2014/main" id="{C584EA71-4CAC-464C-AFA5-DBF8BC2C2487}"/>
              </a:ext>
            </a:extLst>
          </p:cNvPr>
          <p:cNvPicPr>
            <a:picLocks noChangeAspect="1"/>
          </p:cNvPicPr>
          <p:nvPr/>
        </p:nvPicPr>
        <p:blipFill>
          <a:blip r:embed="rId5"/>
          <a:stretch>
            <a:fillRect/>
          </a:stretch>
        </p:blipFill>
        <p:spPr>
          <a:xfrm>
            <a:off x="7010084" y="1666814"/>
            <a:ext cx="2688497" cy="3943129"/>
          </a:xfrm>
          <a:prstGeom prst="rect">
            <a:avLst/>
          </a:prstGeom>
        </p:spPr>
      </p:pic>
    </p:spTree>
    <p:extLst>
      <p:ext uri="{BB962C8B-B14F-4D97-AF65-F5344CB8AC3E}">
        <p14:creationId xmlns:p14="http://schemas.microsoft.com/office/powerpoint/2010/main" val="83249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A7BB6E6B-0BED-4CDA-A1F8-1791168D281E}"/>
              </a:ext>
            </a:extLst>
          </p:cNvPr>
          <p:cNvSpPr txBox="1"/>
          <p:nvPr/>
        </p:nvSpPr>
        <p:spPr>
          <a:xfrm>
            <a:off x="554045" y="2644170"/>
            <a:ext cx="4686243" cy="1569660"/>
          </a:xfrm>
          <a:prstGeom prst="rect">
            <a:avLst/>
          </a:prstGeom>
          <a:noFill/>
          <a:ln w="38100">
            <a:solidFill>
              <a:srgbClr val="00B0F0"/>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rPr>
              <a:t>Växa tryggt följs och utvärderas av en tvärprofessionell forskargrupp från Malmö universitet</a:t>
            </a:r>
          </a:p>
        </p:txBody>
      </p:sp>
      <p:pic>
        <p:nvPicPr>
          <p:cNvPr id="2" name="Bildobjekt 1">
            <a:extLst>
              <a:ext uri="{FF2B5EF4-FFF2-40B4-BE49-F238E27FC236}">
                <a16:creationId xmlns:a16="http://schemas.microsoft.com/office/drawing/2014/main" id="{C99BA4C7-10F0-40D6-8673-4D7B378428D4}"/>
              </a:ext>
            </a:extLst>
          </p:cNvPr>
          <p:cNvPicPr>
            <a:picLocks noChangeAspect="1"/>
          </p:cNvPicPr>
          <p:nvPr/>
        </p:nvPicPr>
        <p:blipFill>
          <a:blip r:embed="rId3"/>
          <a:stretch>
            <a:fillRect/>
          </a:stretch>
        </p:blipFill>
        <p:spPr>
          <a:xfrm>
            <a:off x="6023040" y="904605"/>
            <a:ext cx="3798258" cy="5671722"/>
          </a:xfrm>
          <a:prstGeom prst="rect">
            <a:avLst/>
          </a:prstGeom>
        </p:spPr>
      </p:pic>
      <p:sp>
        <p:nvSpPr>
          <p:cNvPr id="4" name="textruta 3">
            <a:extLst>
              <a:ext uri="{FF2B5EF4-FFF2-40B4-BE49-F238E27FC236}">
                <a16:creationId xmlns:a16="http://schemas.microsoft.com/office/drawing/2014/main" id="{7D9283BA-B564-4862-BD55-65E4AC8F69B4}"/>
              </a:ext>
            </a:extLst>
          </p:cNvPr>
          <p:cNvSpPr txBox="1"/>
          <p:nvPr/>
        </p:nvSpPr>
        <p:spPr>
          <a:xfrm>
            <a:off x="3211877" y="281673"/>
            <a:ext cx="40568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rial" panose="020B0604020202020204"/>
                <a:ea typeface="+mn-ea"/>
                <a:cs typeface="+mn-cs"/>
              </a:rPr>
              <a:t>Forskning pågår </a:t>
            </a:r>
          </a:p>
        </p:txBody>
      </p:sp>
    </p:spTree>
    <p:extLst>
      <p:ext uri="{BB962C8B-B14F-4D97-AF65-F5344CB8AC3E}">
        <p14:creationId xmlns:p14="http://schemas.microsoft.com/office/powerpoint/2010/main" val="4668954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undmall-Växa tryggt" id="{C9852197-5D02-1A49-B856-973B2D16D520}" vid="{73306D70-AF9B-C94D-9852-E642274466F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E568FF13C4694499EB792CB44F94C7C" ma:contentTypeVersion="12" ma:contentTypeDescription="Skapa ett nytt dokument." ma:contentTypeScope="" ma:versionID="2d26b7be1ccd4bbea4171b24a3055ac2">
  <xsd:schema xmlns:xsd="http://www.w3.org/2001/XMLSchema" xmlns:xs="http://www.w3.org/2001/XMLSchema" xmlns:p="http://schemas.microsoft.com/office/2006/metadata/properties" xmlns:ns2="3137c3c3-40a1-4718-898d-2b43d881a896" xmlns:ns3="0b3836a2-a650-4f5d-a311-958084f8060c" targetNamespace="http://schemas.microsoft.com/office/2006/metadata/properties" ma:root="true" ma:fieldsID="8862ba033b179b5ca9d47c1b903ec1c3" ns2:_="" ns3:_="">
    <xsd:import namespace="3137c3c3-40a1-4718-898d-2b43d881a896"/>
    <xsd:import namespace="0b3836a2-a650-4f5d-a311-958084f806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37c3c3-40a1-4718-898d-2b43d881a8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3836a2-a650-4f5d-a311-958084f8060c"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E22BE0-F9EE-4D70-BCAD-5A1081B448C7}">
  <ds:schemaRefs>
    <ds:schemaRef ds:uri="0b3836a2-a650-4f5d-a311-958084f8060c"/>
    <ds:schemaRef ds:uri="3137c3c3-40a1-4718-898d-2b43d881a8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6EAE5F-B612-4292-A205-880C3516B67B}">
  <ds:schemaRefs>
    <ds:schemaRef ds:uri="0b3836a2-a650-4f5d-a311-958084f8060c"/>
    <ds:schemaRef ds:uri="3137c3c3-40a1-4718-898d-2b43d881a8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A509D5-6C16-47F8-8A55-8CCCBC5082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Grundmall-Växa tryggt (1)</Template>
  <TotalTime>4481</TotalTime>
  <Words>777</Words>
  <Application>Microsoft Office PowerPoint</Application>
  <PresentationFormat>Bredbild</PresentationFormat>
  <Paragraphs>70</Paragraphs>
  <Slides>5</Slides>
  <Notes>5</Notes>
  <HiddenSlides>0</HiddenSlides>
  <MMClips>0</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5</vt:i4>
      </vt:variant>
    </vt:vector>
  </HeadingPairs>
  <TitlesOfParts>
    <vt:vector size="18" baseType="lpstr">
      <vt:lpstr>Adobe Garamond Pro</vt:lpstr>
      <vt:lpstr>arial</vt:lpstr>
      <vt:lpstr>arial</vt:lpstr>
      <vt:lpstr>Calibri</vt:lpstr>
      <vt:lpstr>NexusSerif</vt:lpstr>
      <vt:lpstr>Open Sans</vt:lpstr>
      <vt:lpstr>Quattrocento</vt:lpstr>
      <vt:lpstr>Segoe UI</vt:lpstr>
      <vt:lpstr>Symbol</vt:lpstr>
      <vt:lpstr>Times New Roman</vt:lpstr>
      <vt:lpstr>var(--primary-font)</vt:lpstr>
      <vt:lpstr>WordVisi_MSFontService</vt:lpstr>
      <vt:lpstr>Office-tema</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Anna-Maria Troedsson</dc:creator>
  <cp:lastModifiedBy>Anna-Maria Troedsson</cp:lastModifiedBy>
  <cp:revision>199</cp:revision>
  <dcterms:created xsi:type="dcterms:W3CDTF">2021-08-20T10:15:07Z</dcterms:created>
  <dcterms:modified xsi:type="dcterms:W3CDTF">2021-09-24T10:01:53Z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0x0101007E568FF13C4694499EB792CB44F94C7C</vt:lpwstr>
  </property>
</Properties>
</file>