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1" r:id="rId3"/>
    <p:sldMasterId id="2147483694" r:id="rId4"/>
    <p:sldMasterId id="2147483706" r:id="rId5"/>
  </p:sldMasterIdLst>
  <p:notesMasterIdLst>
    <p:notesMasterId r:id="rId47"/>
  </p:notesMasterIdLst>
  <p:sldIdLst>
    <p:sldId id="257" r:id="rId6"/>
    <p:sldId id="258" r:id="rId7"/>
    <p:sldId id="3201" r:id="rId8"/>
    <p:sldId id="3434" r:id="rId9"/>
    <p:sldId id="3432" r:id="rId10"/>
    <p:sldId id="3436" r:id="rId11"/>
    <p:sldId id="292" r:id="rId12"/>
    <p:sldId id="293" r:id="rId13"/>
    <p:sldId id="3435" r:id="rId14"/>
    <p:sldId id="291" r:id="rId15"/>
    <p:sldId id="3428" r:id="rId16"/>
    <p:sldId id="3433" r:id="rId17"/>
    <p:sldId id="457" r:id="rId18"/>
    <p:sldId id="285" r:id="rId19"/>
    <p:sldId id="3556" r:id="rId20"/>
    <p:sldId id="3551" r:id="rId21"/>
    <p:sldId id="328" r:id="rId22"/>
    <p:sldId id="342" r:id="rId23"/>
    <p:sldId id="344" r:id="rId24"/>
    <p:sldId id="349" r:id="rId25"/>
    <p:sldId id="363" r:id="rId26"/>
    <p:sldId id="3553" r:id="rId27"/>
    <p:sldId id="3520" r:id="rId28"/>
    <p:sldId id="3523" r:id="rId29"/>
    <p:sldId id="281" r:id="rId30"/>
    <p:sldId id="270" r:id="rId31"/>
    <p:sldId id="266" r:id="rId32"/>
    <p:sldId id="267" r:id="rId33"/>
    <p:sldId id="268" r:id="rId34"/>
    <p:sldId id="3512" r:id="rId35"/>
    <p:sldId id="284" r:id="rId36"/>
    <p:sldId id="3513" r:id="rId37"/>
    <p:sldId id="3554" r:id="rId38"/>
    <p:sldId id="261" r:id="rId39"/>
    <p:sldId id="264" r:id="rId40"/>
    <p:sldId id="262" r:id="rId41"/>
    <p:sldId id="263" r:id="rId42"/>
    <p:sldId id="3555" r:id="rId43"/>
    <p:sldId id="348" r:id="rId44"/>
    <p:sldId id="367" r:id="rId45"/>
    <p:sldId id="375"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67" d="100"/>
          <a:sy n="67" d="100"/>
        </p:scale>
        <p:origin x="6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hyperlink" Target="https://www.regeringen.se/regeringens-politik/barnkonventionen-som-svensk-lag/" TargetMode="Externa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regeringen.se/regeringens-politik/barnkonventionen-som-svensk-lag/" TargetMode="External"/><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85DBD-1130-4B0A-A503-BEE3CFE6329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D6F1144-CE66-47F7-B425-B557E3A747FB}">
      <dgm:prSet/>
      <dgm:spPr/>
      <dgm:t>
        <a:bodyPr/>
        <a:lstStyle/>
        <a:p>
          <a:r>
            <a:rPr lang="en-US"/>
            <a:t>Barnkonventionens 42 första artiklar har inkorporerats i svensk lagstiftning.</a:t>
          </a:r>
        </a:p>
      </dgm:t>
    </dgm:pt>
    <dgm:pt modelId="{22A4F98B-C1EC-481C-A5FA-E7C7A10A8917}" type="parTrans" cxnId="{421CACF0-5A8B-43DE-A588-310F410BB8EE}">
      <dgm:prSet/>
      <dgm:spPr/>
      <dgm:t>
        <a:bodyPr/>
        <a:lstStyle/>
        <a:p>
          <a:endParaRPr lang="en-US"/>
        </a:p>
      </dgm:t>
    </dgm:pt>
    <dgm:pt modelId="{E6CEFCBB-92ED-4229-965D-8B60CAB30E0D}" type="sibTrans" cxnId="{421CACF0-5A8B-43DE-A588-310F410BB8EE}">
      <dgm:prSet/>
      <dgm:spPr/>
      <dgm:t>
        <a:bodyPr/>
        <a:lstStyle/>
        <a:p>
          <a:endParaRPr lang="en-US"/>
        </a:p>
      </dgm:t>
    </dgm:pt>
    <dgm:pt modelId="{81681666-0EAA-454A-8812-595678C79E72}">
      <dgm:prSet/>
      <dgm:spPr/>
      <dgm:t>
        <a:bodyPr/>
        <a:lstStyle/>
        <a:p>
          <a:r>
            <a:rPr lang="en-US"/>
            <a:t>Barnrättslagen är likställd andra lagar och utgår från grundlagarna.</a:t>
          </a:r>
        </a:p>
      </dgm:t>
    </dgm:pt>
    <dgm:pt modelId="{9CC8A1CF-676A-4317-B5FE-04BF78840DE4}" type="parTrans" cxnId="{CC249A9A-0A09-45B4-AF46-612F3AEED03E}">
      <dgm:prSet/>
      <dgm:spPr/>
      <dgm:t>
        <a:bodyPr/>
        <a:lstStyle/>
        <a:p>
          <a:endParaRPr lang="en-US"/>
        </a:p>
      </dgm:t>
    </dgm:pt>
    <dgm:pt modelId="{7D3314CB-4E83-47A7-9140-D82108E1B8AE}" type="sibTrans" cxnId="{CC249A9A-0A09-45B4-AF46-612F3AEED03E}">
      <dgm:prSet/>
      <dgm:spPr/>
      <dgm:t>
        <a:bodyPr/>
        <a:lstStyle/>
        <a:p>
          <a:endParaRPr lang="en-US"/>
        </a:p>
      </dgm:t>
    </dgm:pt>
    <dgm:pt modelId="{21A21F97-39B0-4B21-B711-4EDD1F6E93A4}">
      <dgm:prSet/>
      <dgm:spPr/>
      <dgm:t>
        <a:bodyPr/>
        <a:lstStyle/>
        <a:p>
          <a:r>
            <a:rPr lang="en-US">
              <a:hlinkClick xmlns:r="http://schemas.openxmlformats.org/officeDocument/2006/relationships" r:id="rId1"/>
            </a:rPr>
            <a:t>https://www.regeringen.se/regeringens-politik/barnkonventionen-som-svensk-lag/</a:t>
          </a:r>
          <a:r>
            <a:rPr lang="en-US"/>
            <a:t> </a:t>
          </a:r>
        </a:p>
      </dgm:t>
    </dgm:pt>
    <dgm:pt modelId="{59E511E6-01B5-42C1-9AC3-C1493EBF71AC}" type="parTrans" cxnId="{FEC070B8-EE6C-43EA-B26F-49B3F0ED339C}">
      <dgm:prSet/>
      <dgm:spPr/>
      <dgm:t>
        <a:bodyPr/>
        <a:lstStyle/>
        <a:p>
          <a:endParaRPr lang="en-US"/>
        </a:p>
      </dgm:t>
    </dgm:pt>
    <dgm:pt modelId="{230E09AD-BF9C-4445-9A29-FBD152DE53D2}" type="sibTrans" cxnId="{FEC070B8-EE6C-43EA-B26F-49B3F0ED339C}">
      <dgm:prSet/>
      <dgm:spPr/>
      <dgm:t>
        <a:bodyPr/>
        <a:lstStyle/>
        <a:p>
          <a:endParaRPr lang="en-US"/>
        </a:p>
      </dgm:t>
    </dgm:pt>
    <dgm:pt modelId="{CBA70B62-EB1B-4A3D-94C8-41C6BB97B616}" type="pres">
      <dgm:prSet presAssocID="{02185DBD-1130-4B0A-A503-BEE3CFE63293}" presName="root" presStyleCnt="0">
        <dgm:presLayoutVars>
          <dgm:dir/>
          <dgm:resizeHandles val="exact"/>
        </dgm:presLayoutVars>
      </dgm:prSet>
      <dgm:spPr/>
    </dgm:pt>
    <dgm:pt modelId="{3376B9A1-96DF-4BA9-AB34-B8EF9912B146}" type="pres">
      <dgm:prSet presAssocID="{4D6F1144-CE66-47F7-B425-B557E3A747FB}" presName="compNode" presStyleCnt="0"/>
      <dgm:spPr/>
    </dgm:pt>
    <dgm:pt modelId="{FF327F59-A94E-4C79-8B26-F26FCE5EAE45}" type="pres">
      <dgm:prSet presAssocID="{4D6F1144-CE66-47F7-B425-B557E3A747FB}" presName="bgRect" presStyleLbl="bgShp" presStyleIdx="0" presStyleCnt="3" custLinFactNeighborX="1929" custLinFactNeighborY="-5579"/>
      <dgm:spPr/>
    </dgm:pt>
    <dgm:pt modelId="{6DA3E2A6-167D-46A5-B8FB-9DC6053EC46D}" type="pres">
      <dgm:prSet presAssocID="{4D6F1144-CE66-47F7-B425-B557E3A747FB}"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mare"/>
        </a:ext>
      </dgm:extLst>
    </dgm:pt>
    <dgm:pt modelId="{E9FBB9B8-39B3-419E-98E5-49231B1BBD11}" type="pres">
      <dgm:prSet presAssocID="{4D6F1144-CE66-47F7-B425-B557E3A747FB}" presName="spaceRect" presStyleCnt="0"/>
      <dgm:spPr/>
    </dgm:pt>
    <dgm:pt modelId="{9FCC32BE-5416-4B51-B288-E21ED8EF5676}" type="pres">
      <dgm:prSet presAssocID="{4D6F1144-CE66-47F7-B425-B557E3A747FB}" presName="parTx" presStyleLbl="revTx" presStyleIdx="0" presStyleCnt="3">
        <dgm:presLayoutVars>
          <dgm:chMax val="0"/>
          <dgm:chPref val="0"/>
        </dgm:presLayoutVars>
      </dgm:prSet>
      <dgm:spPr/>
    </dgm:pt>
    <dgm:pt modelId="{1E5B067E-CFEA-4E37-90A3-52685B2FFC33}" type="pres">
      <dgm:prSet presAssocID="{E6CEFCBB-92ED-4229-965D-8B60CAB30E0D}" presName="sibTrans" presStyleCnt="0"/>
      <dgm:spPr/>
    </dgm:pt>
    <dgm:pt modelId="{17CD772F-793D-4B0A-80D8-CDD0CE1E4F6E}" type="pres">
      <dgm:prSet presAssocID="{81681666-0EAA-454A-8812-595678C79E72}" presName="compNode" presStyleCnt="0"/>
      <dgm:spPr/>
    </dgm:pt>
    <dgm:pt modelId="{BAE69D58-2496-4B30-B704-B73350DE9017}" type="pres">
      <dgm:prSet presAssocID="{81681666-0EAA-454A-8812-595678C79E72}" presName="bgRect" presStyleLbl="bgShp" presStyleIdx="1" presStyleCnt="3"/>
      <dgm:spPr/>
    </dgm:pt>
    <dgm:pt modelId="{87B44DB7-2CF7-4408-81E7-002DB4623FC7}" type="pres">
      <dgm:prSet presAssocID="{81681666-0EAA-454A-8812-595678C79E7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ustomer Review"/>
        </a:ext>
      </dgm:extLst>
    </dgm:pt>
    <dgm:pt modelId="{7D3FBF94-2026-4B51-B745-3843E7B227FF}" type="pres">
      <dgm:prSet presAssocID="{81681666-0EAA-454A-8812-595678C79E72}" presName="spaceRect" presStyleCnt="0"/>
      <dgm:spPr/>
    </dgm:pt>
    <dgm:pt modelId="{AB374CEF-03D6-479C-A66B-F759ED86B135}" type="pres">
      <dgm:prSet presAssocID="{81681666-0EAA-454A-8812-595678C79E72}" presName="parTx" presStyleLbl="revTx" presStyleIdx="1" presStyleCnt="3">
        <dgm:presLayoutVars>
          <dgm:chMax val="0"/>
          <dgm:chPref val="0"/>
        </dgm:presLayoutVars>
      </dgm:prSet>
      <dgm:spPr/>
    </dgm:pt>
    <dgm:pt modelId="{7581D4B4-7A93-4D90-9D8E-68BFEC45F8CB}" type="pres">
      <dgm:prSet presAssocID="{7D3314CB-4E83-47A7-9140-D82108E1B8AE}" presName="sibTrans" presStyleCnt="0"/>
      <dgm:spPr/>
    </dgm:pt>
    <dgm:pt modelId="{EAA404B5-4FE4-4074-B97D-7A44772A9C6A}" type="pres">
      <dgm:prSet presAssocID="{21A21F97-39B0-4B21-B711-4EDD1F6E93A4}" presName="compNode" presStyleCnt="0"/>
      <dgm:spPr/>
    </dgm:pt>
    <dgm:pt modelId="{77AB02F3-69CE-48B2-8BDB-F0DB30B27D93}" type="pres">
      <dgm:prSet presAssocID="{21A21F97-39B0-4B21-B711-4EDD1F6E93A4}" presName="bgRect" presStyleLbl="bgShp" presStyleIdx="2" presStyleCnt="3"/>
      <dgm:spPr/>
    </dgm:pt>
    <dgm:pt modelId="{512B5535-0361-4DB0-997C-AAD582E16EF3}" type="pres">
      <dgm:prSet presAssocID="{21A21F97-39B0-4B21-B711-4EDD1F6E93A4}"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arth Globe Americas"/>
        </a:ext>
      </dgm:extLst>
    </dgm:pt>
    <dgm:pt modelId="{502F0A61-D1D5-4427-8EBE-65D54D41A539}" type="pres">
      <dgm:prSet presAssocID="{21A21F97-39B0-4B21-B711-4EDD1F6E93A4}" presName="spaceRect" presStyleCnt="0"/>
      <dgm:spPr/>
    </dgm:pt>
    <dgm:pt modelId="{026361B1-AB37-4754-935B-082EA746875D}" type="pres">
      <dgm:prSet presAssocID="{21A21F97-39B0-4B21-B711-4EDD1F6E93A4}" presName="parTx" presStyleLbl="revTx" presStyleIdx="2" presStyleCnt="3">
        <dgm:presLayoutVars>
          <dgm:chMax val="0"/>
          <dgm:chPref val="0"/>
        </dgm:presLayoutVars>
      </dgm:prSet>
      <dgm:spPr/>
    </dgm:pt>
  </dgm:ptLst>
  <dgm:cxnLst>
    <dgm:cxn modelId="{CC249A9A-0A09-45B4-AF46-612F3AEED03E}" srcId="{02185DBD-1130-4B0A-A503-BEE3CFE63293}" destId="{81681666-0EAA-454A-8812-595678C79E72}" srcOrd="1" destOrd="0" parTransId="{9CC8A1CF-676A-4317-B5FE-04BF78840DE4}" sibTransId="{7D3314CB-4E83-47A7-9140-D82108E1B8AE}"/>
    <dgm:cxn modelId="{FEC070B8-EE6C-43EA-B26F-49B3F0ED339C}" srcId="{02185DBD-1130-4B0A-A503-BEE3CFE63293}" destId="{21A21F97-39B0-4B21-B711-4EDD1F6E93A4}" srcOrd="2" destOrd="0" parTransId="{59E511E6-01B5-42C1-9AC3-C1493EBF71AC}" sibTransId="{230E09AD-BF9C-4445-9A29-FBD152DE53D2}"/>
    <dgm:cxn modelId="{E9C9BFC0-5FE2-421E-9058-157C41AC4669}" type="presOf" srcId="{4D6F1144-CE66-47F7-B425-B557E3A747FB}" destId="{9FCC32BE-5416-4B51-B288-E21ED8EF5676}" srcOrd="0" destOrd="0" presId="urn:microsoft.com/office/officeart/2018/2/layout/IconVerticalSolidList"/>
    <dgm:cxn modelId="{DA6B39C1-869E-4E4F-8242-5C71C7AA160D}" type="presOf" srcId="{02185DBD-1130-4B0A-A503-BEE3CFE63293}" destId="{CBA70B62-EB1B-4A3D-94C8-41C6BB97B616}" srcOrd="0" destOrd="0" presId="urn:microsoft.com/office/officeart/2018/2/layout/IconVerticalSolidList"/>
    <dgm:cxn modelId="{F0563ED5-8F74-41BB-90A4-66A4EF7248B3}" type="presOf" srcId="{21A21F97-39B0-4B21-B711-4EDD1F6E93A4}" destId="{026361B1-AB37-4754-935B-082EA746875D}" srcOrd="0" destOrd="0" presId="urn:microsoft.com/office/officeart/2018/2/layout/IconVerticalSolidList"/>
    <dgm:cxn modelId="{C0A169DD-17F5-4692-BE71-F5C72A6A5FC3}" type="presOf" srcId="{81681666-0EAA-454A-8812-595678C79E72}" destId="{AB374CEF-03D6-479C-A66B-F759ED86B135}" srcOrd="0" destOrd="0" presId="urn:microsoft.com/office/officeart/2018/2/layout/IconVerticalSolidList"/>
    <dgm:cxn modelId="{421CACF0-5A8B-43DE-A588-310F410BB8EE}" srcId="{02185DBD-1130-4B0A-A503-BEE3CFE63293}" destId="{4D6F1144-CE66-47F7-B425-B557E3A747FB}" srcOrd="0" destOrd="0" parTransId="{22A4F98B-C1EC-481C-A5FA-E7C7A10A8917}" sibTransId="{E6CEFCBB-92ED-4229-965D-8B60CAB30E0D}"/>
    <dgm:cxn modelId="{3B4D9644-079A-485B-B406-A27ABEA7C0F1}" type="presParOf" srcId="{CBA70B62-EB1B-4A3D-94C8-41C6BB97B616}" destId="{3376B9A1-96DF-4BA9-AB34-B8EF9912B146}" srcOrd="0" destOrd="0" presId="urn:microsoft.com/office/officeart/2018/2/layout/IconVerticalSolidList"/>
    <dgm:cxn modelId="{3533B5AB-E5DA-44B7-B04C-9DFC3154FD98}" type="presParOf" srcId="{3376B9A1-96DF-4BA9-AB34-B8EF9912B146}" destId="{FF327F59-A94E-4C79-8B26-F26FCE5EAE45}" srcOrd="0" destOrd="0" presId="urn:microsoft.com/office/officeart/2018/2/layout/IconVerticalSolidList"/>
    <dgm:cxn modelId="{B6AE1DA0-41AC-44C6-B52E-351C423D414C}" type="presParOf" srcId="{3376B9A1-96DF-4BA9-AB34-B8EF9912B146}" destId="{6DA3E2A6-167D-46A5-B8FB-9DC6053EC46D}" srcOrd="1" destOrd="0" presId="urn:microsoft.com/office/officeart/2018/2/layout/IconVerticalSolidList"/>
    <dgm:cxn modelId="{A5BA19D2-7E51-495A-A05D-5759910C502A}" type="presParOf" srcId="{3376B9A1-96DF-4BA9-AB34-B8EF9912B146}" destId="{E9FBB9B8-39B3-419E-98E5-49231B1BBD11}" srcOrd="2" destOrd="0" presId="urn:microsoft.com/office/officeart/2018/2/layout/IconVerticalSolidList"/>
    <dgm:cxn modelId="{6956BFDB-ECD4-42EC-A6B8-7B6FC00528CA}" type="presParOf" srcId="{3376B9A1-96DF-4BA9-AB34-B8EF9912B146}" destId="{9FCC32BE-5416-4B51-B288-E21ED8EF5676}" srcOrd="3" destOrd="0" presId="urn:microsoft.com/office/officeart/2018/2/layout/IconVerticalSolidList"/>
    <dgm:cxn modelId="{64EC3D95-839F-416C-AF6A-AAE5220511BB}" type="presParOf" srcId="{CBA70B62-EB1B-4A3D-94C8-41C6BB97B616}" destId="{1E5B067E-CFEA-4E37-90A3-52685B2FFC33}" srcOrd="1" destOrd="0" presId="urn:microsoft.com/office/officeart/2018/2/layout/IconVerticalSolidList"/>
    <dgm:cxn modelId="{E5D787F0-16E9-4207-817C-DBA7474F94E2}" type="presParOf" srcId="{CBA70B62-EB1B-4A3D-94C8-41C6BB97B616}" destId="{17CD772F-793D-4B0A-80D8-CDD0CE1E4F6E}" srcOrd="2" destOrd="0" presId="urn:microsoft.com/office/officeart/2018/2/layout/IconVerticalSolidList"/>
    <dgm:cxn modelId="{7D5E651E-E13B-4DDE-906F-FBFAE53303DA}" type="presParOf" srcId="{17CD772F-793D-4B0A-80D8-CDD0CE1E4F6E}" destId="{BAE69D58-2496-4B30-B704-B73350DE9017}" srcOrd="0" destOrd="0" presId="urn:microsoft.com/office/officeart/2018/2/layout/IconVerticalSolidList"/>
    <dgm:cxn modelId="{11D6AD6D-A417-4F5D-B20A-FF535FAC4896}" type="presParOf" srcId="{17CD772F-793D-4B0A-80D8-CDD0CE1E4F6E}" destId="{87B44DB7-2CF7-4408-81E7-002DB4623FC7}" srcOrd="1" destOrd="0" presId="urn:microsoft.com/office/officeart/2018/2/layout/IconVerticalSolidList"/>
    <dgm:cxn modelId="{72121ED1-83D8-496D-A54A-71DFFE2E91B5}" type="presParOf" srcId="{17CD772F-793D-4B0A-80D8-CDD0CE1E4F6E}" destId="{7D3FBF94-2026-4B51-B745-3843E7B227FF}" srcOrd="2" destOrd="0" presId="urn:microsoft.com/office/officeart/2018/2/layout/IconVerticalSolidList"/>
    <dgm:cxn modelId="{B103EEDB-8A38-4F24-BFAA-462F6111313A}" type="presParOf" srcId="{17CD772F-793D-4B0A-80D8-CDD0CE1E4F6E}" destId="{AB374CEF-03D6-479C-A66B-F759ED86B135}" srcOrd="3" destOrd="0" presId="urn:microsoft.com/office/officeart/2018/2/layout/IconVerticalSolidList"/>
    <dgm:cxn modelId="{48DD2E0B-2FA9-4FF9-8C3C-448CF2FBE124}" type="presParOf" srcId="{CBA70B62-EB1B-4A3D-94C8-41C6BB97B616}" destId="{7581D4B4-7A93-4D90-9D8E-68BFEC45F8CB}" srcOrd="3" destOrd="0" presId="urn:microsoft.com/office/officeart/2018/2/layout/IconVerticalSolidList"/>
    <dgm:cxn modelId="{6A770E54-EAF5-4980-8138-DBC63450466C}" type="presParOf" srcId="{CBA70B62-EB1B-4A3D-94C8-41C6BB97B616}" destId="{EAA404B5-4FE4-4074-B97D-7A44772A9C6A}" srcOrd="4" destOrd="0" presId="urn:microsoft.com/office/officeart/2018/2/layout/IconVerticalSolidList"/>
    <dgm:cxn modelId="{E5B677D8-957D-42A5-B1DC-160634282A76}" type="presParOf" srcId="{EAA404B5-4FE4-4074-B97D-7A44772A9C6A}" destId="{77AB02F3-69CE-48B2-8BDB-F0DB30B27D93}" srcOrd="0" destOrd="0" presId="urn:microsoft.com/office/officeart/2018/2/layout/IconVerticalSolidList"/>
    <dgm:cxn modelId="{1A0A729D-FFB9-4727-9519-E6DEBBBD5683}" type="presParOf" srcId="{EAA404B5-4FE4-4074-B97D-7A44772A9C6A}" destId="{512B5535-0361-4DB0-997C-AAD582E16EF3}" srcOrd="1" destOrd="0" presId="urn:microsoft.com/office/officeart/2018/2/layout/IconVerticalSolidList"/>
    <dgm:cxn modelId="{1F29AE86-A181-487C-9766-17D0D5E646E2}" type="presParOf" srcId="{EAA404B5-4FE4-4074-B97D-7A44772A9C6A}" destId="{502F0A61-D1D5-4427-8EBE-65D54D41A539}" srcOrd="2" destOrd="0" presId="urn:microsoft.com/office/officeart/2018/2/layout/IconVerticalSolidList"/>
    <dgm:cxn modelId="{30E0C91C-D1E6-4ECA-846A-E6E50AAA80CA}" type="presParOf" srcId="{EAA404B5-4FE4-4074-B97D-7A44772A9C6A}" destId="{026361B1-AB37-4754-935B-082EA74687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6030C2-63F3-4983-B3C5-1617DFB66346}" type="doc">
      <dgm:prSet loTypeId="urn:microsoft.com/office/officeart/2005/8/layout/pyramid1" loCatId="pyramid" qsTypeId="urn:microsoft.com/office/officeart/2005/8/quickstyle/simple1" qsCatId="simple" csTypeId="urn:microsoft.com/office/officeart/2005/8/colors/colorful4" csCatId="colorful" phldr="1"/>
      <dgm:spPr/>
    </dgm:pt>
    <dgm:pt modelId="{49674EF0-BD10-4B10-9B79-760D2AA24E02}">
      <dgm:prSet phldrT="[Text]" custT="1"/>
      <dgm:spPr>
        <a:solidFill>
          <a:schemeClr val="accent2">
            <a:lumMod val="20000"/>
            <a:lumOff val="80000"/>
          </a:schemeClr>
        </a:solidFill>
      </dgm:spPr>
      <dgm:t>
        <a:bodyPr/>
        <a:lstStyle/>
        <a:p>
          <a:endParaRPr lang="sv-SE" sz="1400" b="1" dirty="0"/>
        </a:p>
        <a:p>
          <a:endParaRPr lang="sv-SE" sz="1200" b="1" dirty="0"/>
        </a:p>
        <a:p>
          <a:r>
            <a:rPr lang="sv-SE" sz="2200" b="0" dirty="0"/>
            <a:t>*</a:t>
          </a:r>
        </a:p>
      </dgm:t>
    </dgm:pt>
    <dgm:pt modelId="{8EF7D0DC-212C-468F-AF8B-8D5547166DC0}" type="parTrans" cxnId="{55BD5DD4-DAEF-4B9F-A85D-EA860465DEBD}">
      <dgm:prSet/>
      <dgm:spPr/>
      <dgm:t>
        <a:bodyPr/>
        <a:lstStyle/>
        <a:p>
          <a:endParaRPr lang="sv-SE"/>
        </a:p>
      </dgm:t>
    </dgm:pt>
    <dgm:pt modelId="{1068FFA7-8AD2-4EC8-9C6C-A42B5931F823}" type="sibTrans" cxnId="{55BD5DD4-DAEF-4B9F-A85D-EA860465DEBD}">
      <dgm:prSet/>
      <dgm:spPr/>
      <dgm:t>
        <a:bodyPr/>
        <a:lstStyle/>
        <a:p>
          <a:endParaRPr lang="sv-SE"/>
        </a:p>
      </dgm:t>
    </dgm:pt>
    <dgm:pt modelId="{8122BA56-754D-4097-8C81-3F83EC37D129}">
      <dgm:prSet phldrT="[Text]" custT="1"/>
      <dgm:spPr/>
      <dgm:t>
        <a:bodyPr/>
        <a:lstStyle/>
        <a:p>
          <a:r>
            <a:rPr lang="sv-SE" sz="2200" b="1" dirty="0"/>
            <a:t>Behandling</a:t>
          </a:r>
        </a:p>
      </dgm:t>
    </dgm:pt>
    <dgm:pt modelId="{4224146C-B77A-46D5-A659-77FF5642F77E}" type="parTrans" cxnId="{E6612F88-5530-444F-883C-750469AE7419}">
      <dgm:prSet/>
      <dgm:spPr/>
      <dgm:t>
        <a:bodyPr/>
        <a:lstStyle/>
        <a:p>
          <a:endParaRPr lang="sv-SE"/>
        </a:p>
      </dgm:t>
    </dgm:pt>
    <dgm:pt modelId="{8410C6DE-E94D-44BB-85BD-BEFC692B850B}" type="sibTrans" cxnId="{E6612F88-5530-444F-883C-750469AE7419}">
      <dgm:prSet/>
      <dgm:spPr/>
      <dgm:t>
        <a:bodyPr/>
        <a:lstStyle/>
        <a:p>
          <a:endParaRPr lang="sv-SE"/>
        </a:p>
      </dgm:t>
    </dgm:pt>
    <dgm:pt modelId="{3C65E0DB-E8DC-45FF-9589-1A69BDA9AED7}">
      <dgm:prSet phldrT="[Text]" custT="1"/>
      <dgm:spPr>
        <a:solidFill>
          <a:schemeClr val="accent3">
            <a:lumMod val="60000"/>
            <a:lumOff val="40000"/>
          </a:schemeClr>
        </a:solidFill>
      </dgm:spPr>
      <dgm:t>
        <a:bodyPr/>
        <a:lstStyle/>
        <a:p>
          <a:r>
            <a:rPr lang="sv-SE" sz="2200" b="1" dirty="0"/>
            <a:t>Det man gör för att må bra</a:t>
          </a:r>
          <a:endParaRPr lang="sv-SE" sz="2200" dirty="0"/>
        </a:p>
      </dgm:t>
    </dgm:pt>
    <dgm:pt modelId="{9EEDE758-B579-46B2-AB04-C3AD89F4FBEF}" type="parTrans" cxnId="{3EFE2A83-0696-42F4-AEDB-C627D2A248DE}">
      <dgm:prSet/>
      <dgm:spPr/>
      <dgm:t>
        <a:bodyPr/>
        <a:lstStyle/>
        <a:p>
          <a:endParaRPr lang="sv-SE"/>
        </a:p>
      </dgm:t>
    </dgm:pt>
    <dgm:pt modelId="{08592BFD-FD27-4030-AE0D-7E000F3037BF}" type="sibTrans" cxnId="{3EFE2A83-0696-42F4-AEDB-C627D2A248DE}">
      <dgm:prSet/>
      <dgm:spPr/>
      <dgm:t>
        <a:bodyPr/>
        <a:lstStyle/>
        <a:p>
          <a:endParaRPr lang="sv-SE"/>
        </a:p>
      </dgm:t>
    </dgm:pt>
    <dgm:pt modelId="{37B005FA-0248-4356-9369-1656E075E18A}">
      <dgm:prSet custT="1"/>
      <dgm:spPr>
        <a:solidFill>
          <a:schemeClr val="accent2"/>
        </a:solidFill>
      </dgm:spPr>
      <dgm:t>
        <a:bodyPr/>
        <a:lstStyle/>
        <a:p>
          <a:pPr algn="ctr"/>
          <a:r>
            <a:rPr lang="sv-SE" sz="2200" b="1" dirty="0"/>
            <a:t>Det man kan göra själv när man mår dåligt</a:t>
          </a:r>
        </a:p>
      </dgm:t>
    </dgm:pt>
    <dgm:pt modelId="{80FD508F-C07A-4BF3-9415-2A91E172CCF3}" type="parTrans" cxnId="{CFE611BC-BEAA-4D1A-AFBB-F623633798B6}">
      <dgm:prSet/>
      <dgm:spPr/>
      <dgm:t>
        <a:bodyPr/>
        <a:lstStyle/>
        <a:p>
          <a:endParaRPr lang="sv-SE"/>
        </a:p>
      </dgm:t>
    </dgm:pt>
    <dgm:pt modelId="{947F8860-644E-4DB3-BC75-7645F0B259B3}" type="sibTrans" cxnId="{CFE611BC-BEAA-4D1A-AFBB-F623633798B6}">
      <dgm:prSet/>
      <dgm:spPr/>
      <dgm:t>
        <a:bodyPr/>
        <a:lstStyle/>
        <a:p>
          <a:endParaRPr lang="sv-SE"/>
        </a:p>
      </dgm:t>
    </dgm:pt>
    <dgm:pt modelId="{69F17A0C-698D-4385-AEC5-2F3D07BBB7D7}">
      <dgm:prSet custT="1"/>
      <dgm:spPr>
        <a:solidFill>
          <a:schemeClr val="accent1">
            <a:lumMod val="60000"/>
            <a:lumOff val="40000"/>
          </a:schemeClr>
        </a:solidFill>
      </dgm:spPr>
      <dgm:t>
        <a:bodyPr/>
        <a:lstStyle/>
        <a:p>
          <a:r>
            <a:rPr lang="sv-SE" sz="2200" b="1" dirty="0"/>
            <a:t>Kontakt med vården</a:t>
          </a:r>
        </a:p>
      </dgm:t>
    </dgm:pt>
    <dgm:pt modelId="{EA274D60-FD03-4416-8082-AC25D5B9C2B3}" type="parTrans" cxnId="{58F788FE-1F00-4C06-8876-83BE20F1A552}">
      <dgm:prSet/>
      <dgm:spPr/>
      <dgm:t>
        <a:bodyPr/>
        <a:lstStyle/>
        <a:p>
          <a:endParaRPr lang="sv-SE"/>
        </a:p>
      </dgm:t>
    </dgm:pt>
    <dgm:pt modelId="{71B384C1-A7AB-4919-940E-7B1AB9FE2014}" type="sibTrans" cxnId="{58F788FE-1F00-4C06-8876-83BE20F1A552}">
      <dgm:prSet/>
      <dgm:spPr/>
      <dgm:t>
        <a:bodyPr/>
        <a:lstStyle/>
        <a:p>
          <a:endParaRPr lang="sv-SE"/>
        </a:p>
      </dgm:t>
    </dgm:pt>
    <dgm:pt modelId="{B160C7AD-A32B-459E-B7CC-2DCA410E062E}">
      <dgm:prSet/>
      <dgm:spPr>
        <a:noFill/>
      </dgm:spPr>
      <dgm:t>
        <a:bodyPr/>
        <a:lstStyle/>
        <a:p>
          <a:endParaRPr lang="sv-SE"/>
        </a:p>
      </dgm:t>
    </dgm:pt>
    <dgm:pt modelId="{BE81437E-4E0B-475D-BB2B-C728976E928F}" type="parTrans" cxnId="{530EEF71-507D-47DA-BE52-93F16D748DB8}">
      <dgm:prSet/>
      <dgm:spPr/>
      <dgm:t>
        <a:bodyPr/>
        <a:lstStyle/>
        <a:p>
          <a:endParaRPr lang="sv-SE"/>
        </a:p>
      </dgm:t>
    </dgm:pt>
    <dgm:pt modelId="{FC17A6EF-6582-4A49-8775-AFCE7BD43A04}" type="sibTrans" cxnId="{530EEF71-507D-47DA-BE52-93F16D748DB8}">
      <dgm:prSet/>
      <dgm:spPr/>
      <dgm:t>
        <a:bodyPr/>
        <a:lstStyle/>
        <a:p>
          <a:endParaRPr lang="sv-SE"/>
        </a:p>
      </dgm:t>
    </dgm:pt>
    <dgm:pt modelId="{2D120832-02EC-47D7-B85F-56CAFFCB91B1}" type="pres">
      <dgm:prSet presAssocID="{AD6030C2-63F3-4983-B3C5-1617DFB66346}" presName="Name0" presStyleCnt="0">
        <dgm:presLayoutVars>
          <dgm:dir/>
          <dgm:animLvl val="lvl"/>
          <dgm:resizeHandles val="exact"/>
        </dgm:presLayoutVars>
      </dgm:prSet>
      <dgm:spPr/>
    </dgm:pt>
    <dgm:pt modelId="{B6FD8A12-DDAE-4C66-B83B-FA1C99DE40CA}" type="pres">
      <dgm:prSet presAssocID="{49674EF0-BD10-4B10-9B79-760D2AA24E02}" presName="Name8" presStyleCnt="0"/>
      <dgm:spPr/>
    </dgm:pt>
    <dgm:pt modelId="{4624E204-D903-4DC5-AC5D-D3C64F392E02}" type="pres">
      <dgm:prSet presAssocID="{49674EF0-BD10-4B10-9B79-760D2AA24E02}" presName="level" presStyleLbl="node1" presStyleIdx="0" presStyleCnt="6">
        <dgm:presLayoutVars>
          <dgm:chMax val="1"/>
          <dgm:bulletEnabled val="1"/>
        </dgm:presLayoutVars>
      </dgm:prSet>
      <dgm:spPr/>
    </dgm:pt>
    <dgm:pt modelId="{6F623BE3-7B4C-4B9B-BC78-C284ABF724A2}" type="pres">
      <dgm:prSet presAssocID="{49674EF0-BD10-4B10-9B79-760D2AA24E02}" presName="levelTx" presStyleLbl="revTx" presStyleIdx="0" presStyleCnt="0">
        <dgm:presLayoutVars>
          <dgm:chMax val="1"/>
          <dgm:bulletEnabled val="1"/>
        </dgm:presLayoutVars>
      </dgm:prSet>
      <dgm:spPr/>
    </dgm:pt>
    <dgm:pt modelId="{301C3005-0D91-47A9-83C8-7740D4B6067A}" type="pres">
      <dgm:prSet presAssocID="{8122BA56-754D-4097-8C81-3F83EC37D129}" presName="Name8" presStyleCnt="0"/>
      <dgm:spPr/>
    </dgm:pt>
    <dgm:pt modelId="{829208F7-5485-4556-BA18-08B1FBF84534}" type="pres">
      <dgm:prSet presAssocID="{8122BA56-754D-4097-8C81-3F83EC37D129}" presName="level" presStyleLbl="node1" presStyleIdx="1" presStyleCnt="6">
        <dgm:presLayoutVars>
          <dgm:chMax val="1"/>
          <dgm:bulletEnabled val="1"/>
        </dgm:presLayoutVars>
      </dgm:prSet>
      <dgm:spPr/>
    </dgm:pt>
    <dgm:pt modelId="{597A7B5C-9C47-4F7A-A7C7-62139139DEFE}" type="pres">
      <dgm:prSet presAssocID="{8122BA56-754D-4097-8C81-3F83EC37D129}" presName="levelTx" presStyleLbl="revTx" presStyleIdx="0" presStyleCnt="0">
        <dgm:presLayoutVars>
          <dgm:chMax val="1"/>
          <dgm:bulletEnabled val="1"/>
        </dgm:presLayoutVars>
      </dgm:prSet>
      <dgm:spPr/>
    </dgm:pt>
    <dgm:pt modelId="{DD5B71CF-4C10-44BA-91B1-A21A8724F761}" type="pres">
      <dgm:prSet presAssocID="{69F17A0C-698D-4385-AEC5-2F3D07BBB7D7}" presName="Name8" presStyleCnt="0"/>
      <dgm:spPr/>
    </dgm:pt>
    <dgm:pt modelId="{B56E12F6-2B19-4E39-A1C6-4739579EAD48}" type="pres">
      <dgm:prSet presAssocID="{69F17A0C-698D-4385-AEC5-2F3D07BBB7D7}" presName="level" presStyleLbl="node1" presStyleIdx="2" presStyleCnt="6">
        <dgm:presLayoutVars>
          <dgm:chMax val="1"/>
          <dgm:bulletEnabled val="1"/>
        </dgm:presLayoutVars>
      </dgm:prSet>
      <dgm:spPr/>
    </dgm:pt>
    <dgm:pt modelId="{2FCC4A00-5CC9-477C-932C-842C7EA44C7C}" type="pres">
      <dgm:prSet presAssocID="{69F17A0C-698D-4385-AEC5-2F3D07BBB7D7}" presName="levelTx" presStyleLbl="revTx" presStyleIdx="0" presStyleCnt="0">
        <dgm:presLayoutVars>
          <dgm:chMax val="1"/>
          <dgm:bulletEnabled val="1"/>
        </dgm:presLayoutVars>
      </dgm:prSet>
      <dgm:spPr/>
    </dgm:pt>
    <dgm:pt modelId="{F7847C2E-417A-40E0-9E96-89E34545B16C}" type="pres">
      <dgm:prSet presAssocID="{37B005FA-0248-4356-9369-1656E075E18A}" presName="Name8" presStyleCnt="0"/>
      <dgm:spPr/>
    </dgm:pt>
    <dgm:pt modelId="{2B2E2443-0FAB-4182-B687-4ADFEEFA4C1D}" type="pres">
      <dgm:prSet presAssocID="{37B005FA-0248-4356-9369-1656E075E18A}" presName="level" presStyleLbl="node1" presStyleIdx="3" presStyleCnt="6">
        <dgm:presLayoutVars>
          <dgm:chMax val="1"/>
          <dgm:bulletEnabled val="1"/>
        </dgm:presLayoutVars>
      </dgm:prSet>
      <dgm:spPr/>
    </dgm:pt>
    <dgm:pt modelId="{8FA719E1-A24E-4DAA-9E2E-F77E0572947C}" type="pres">
      <dgm:prSet presAssocID="{37B005FA-0248-4356-9369-1656E075E18A}" presName="levelTx" presStyleLbl="revTx" presStyleIdx="0" presStyleCnt="0">
        <dgm:presLayoutVars>
          <dgm:chMax val="1"/>
          <dgm:bulletEnabled val="1"/>
        </dgm:presLayoutVars>
      </dgm:prSet>
      <dgm:spPr/>
    </dgm:pt>
    <dgm:pt modelId="{2D102702-C7F0-49DE-B716-D0AFE7DC3CF2}" type="pres">
      <dgm:prSet presAssocID="{B160C7AD-A32B-459E-B7CC-2DCA410E062E}" presName="Name8" presStyleCnt="0"/>
      <dgm:spPr/>
    </dgm:pt>
    <dgm:pt modelId="{2AB014B0-FB95-4B97-8B1D-D5181D9A3F07}" type="pres">
      <dgm:prSet presAssocID="{B160C7AD-A32B-459E-B7CC-2DCA410E062E}" presName="level" presStyleLbl="node1" presStyleIdx="4" presStyleCnt="6" custScaleX="98757" custScaleY="24495">
        <dgm:presLayoutVars>
          <dgm:chMax val="1"/>
          <dgm:bulletEnabled val="1"/>
        </dgm:presLayoutVars>
      </dgm:prSet>
      <dgm:spPr/>
    </dgm:pt>
    <dgm:pt modelId="{33288B2D-DD44-4CCC-B453-93B754F8B454}" type="pres">
      <dgm:prSet presAssocID="{B160C7AD-A32B-459E-B7CC-2DCA410E062E}" presName="levelTx" presStyleLbl="revTx" presStyleIdx="0" presStyleCnt="0">
        <dgm:presLayoutVars>
          <dgm:chMax val="1"/>
          <dgm:bulletEnabled val="1"/>
        </dgm:presLayoutVars>
      </dgm:prSet>
      <dgm:spPr/>
    </dgm:pt>
    <dgm:pt modelId="{1EE3A292-FA40-4E0B-A63B-1A1AAC1274BE}" type="pres">
      <dgm:prSet presAssocID="{3C65E0DB-E8DC-45FF-9589-1A69BDA9AED7}" presName="Name8" presStyleCnt="0"/>
      <dgm:spPr/>
    </dgm:pt>
    <dgm:pt modelId="{74F71AD8-AC9B-4143-B102-D2BB62F51BEC}" type="pres">
      <dgm:prSet presAssocID="{3C65E0DB-E8DC-45FF-9589-1A69BDA9AED7}" presName="level" presStyleLbl="node1" presStyleIdx="5" presStyleCnt="6" custScaleX="95292" custLinFactNeighborX="-100" custLinFactNeighborY="-24185">
        <dgm:presLayoutVars>
          <dgm:chMax val="1"/>
          <dgm:bulletEnabled val="1"/>
        </dgm:presLayoutVars>
      </dgm:prSet>
      <dgm:spPr/>
    </dgm:pt>
    <dgm:pt modelId="{2A1F0F4C-B526-4E67-AF2A-6BA6504C739B}" type="pres">
      <dgm:prSet presAssocID="{3C65E0DB-E8DC-45FF-9589-1A69BDA9AED7}" presName="levelTx" presStyleLbl="revTx" presStyleIdx="0" presStyleCnt="0">
        <dgm:presLayoutVars>
          <dgm:chMax val="1"/>
          <dgm:bulletEnabled val="1"/>
        </dgm:presLayoutVars>
      </dgm:prSet>
      <dgm:spPr/>
    </dgm:pt>
  </dgm:ptLst>
  <dgm:cxnLst>
    <dgm:cxn modelId="{93CADB1B-1B49-48C5-8E06-EF9ED3D8C5AC}" type="presOf" srcId="{3C65E0DB-E8DC-45FF-9589-1A69BDA9AED7}" destId="{74F71AD8-AC9B-4143-B102-D2BB62F51BEC}" srcOrd="0" destOrd="0" presId="urn:microsoft.com/office/officeart/2005/8/layout/pyramid1"/>
    <dgm:cxn modelId="{7B50EE1D-5A27-41D1-895F-A20A47A424AE}" type="presOf" srcId="{3C65E0DB-E8DC-45FF-9589-1A69BDA9AED7}" destId="{2A1F0F4C-B526-4E67-AF2A-6BA6504C739B}" srcOrd="1" destOrd="0" presId="urn:microsoft.com/office/officeart/2005/8/layout/pyramid1"/>
    <dgm:cxn modelId="{8FA5D965-2749-48EB-A517-7196554CAB6E}" type="presOf" srcId="{B160C7AD-A32B-459E-B7CC-2DCA410E062E}" destId="{33288B2D-DD44-4CCC-B453-93B754F8B454}" srcOrd="1" destOrd="0" presId="urn:microsoft.com/office/officeart/2005/8/layout/pyramid1"/>
    <dgm:cxn modelId="{530EEF71-507D-47DA-BE52-93F16D748DB8}" srcId="{AD6030C2-63F3-4983-B3C5-1617DFB66346}" destId="{B160C7AD-A32B-459E-B7CC-2DCA410E062E}" srcOrd="4" destOrd="0" parTransId="{BE81437E-4E0B-475D-BB2B-C728976E928F}" sibTransId="{FC17A6EF-6582-4A49-8775-AFCE7BD43A04}"/>
    <dgm:cxn modelId="{C76F6475-39FC-4C54-B358-6EB93ED52BFC}" type="presOf" srcId="{AD6030C2-63F3-4983-B3C5-1617DFB66346}" destId="{2D120832-02EC-47D7-B85F-56CAFFCB91B1}" srcOrd="0" destOrd="0" presId="urn:microsoft.com/office/officeart/2005/8/layout/pyramid1"/>
    <dgm:cxn modelId="{2B317F7E-CEAD-4467-A9C7-7375634C35DF}" type="presOf" srcId="{8122BA56-754D-4097-8C81-3F83EC37D129}" destId="{597A7B5C-9C47-4F7A-A7C7-62139139DEFE}" srcOrd="1" destOrd="0" presId="urn:microsoft.com/office/officeart/2005/8/layout/pyramid1"/>
    <dgm:cxn modelId="{3EFE2A83-0696-42F4-AEDB-C627D2A248DE}" srcId="{AD6030C2-63F3-4983-B3C5-1617DFB66346}" destId="{3C65E0DB-E8DC-45FF-9589-1A69BDA9AED7}" srcOrd="5" destOrd="0" parTransId="{9EEDE758-B579-46B2-AB04-C3AD89F4FBEF}" sibTransId="{08592BFD-FD27-4030-AE0D-7E000F3037BF}"/>
    <dgm:cxn modelId="{529A7A83-0138-4F6C-A5EB-9C9D2FB8515E}" type="presOf" srcId="{49674EF0-BD10-4B10-9B79-760D2AA24E02}" destId="{6F623BE3-7B4C-4B9B-BC78-C284ABF724A2}" srcOrd="1" destOrd="0" presId="urn:microsoft.com/office/officeart/2005/8/layout/pyramid1"/>
    <dgm:cxn modelId="{BE6F3884-8396-4388-A74E-E51E1A31D4B9}" type="presOf" srcId="{37B005FA-0248-4356-9369-1656E075E18A}" destId="{8FA719E1-A24E-4DAA-9E2E-F77E0572947C}" srcOrd="1" destOrd="0" presId="urn:microsoft.com/office/officeart/2005/8/layout/pyramid1"/>
    <dgm:cxn modelId="{E6612F88-5530-444F-883C-750469AE7419}" srcId="{AD6030C2-63F3-4983-B3C5-1617DFB66346}" destId="{8122BA56-754D-4097-8C81-3F83EC37D129}" srcOrd="1" destOrd="0" parTransId="{4224146C-B77A-46D5-A659-77FF5642F77E}" sibTransId="{8410C6DE-E94D-44BB-85BD-BEFC692B850B}"/>
    <dgm:cxn modelId="{4B8386AA-96B6-4E62-9CF2-76BE74392F04}" type="presOf" srcId="{69F17A0C-698D-4385-AEC5-2F3D07BBB7D7}" destId="{B56E12F6-2B19-4E39-A1C6-4739579EAD48}" srcOrd="0" destOrd="0" presId="urn:microsoft.com/office/officeart/2005/8/layout/pyramid1"/>
    <dgm:cxn modelId="{4ADB16AF-9EA0-4AB9-956E-E967A4AF3D29}" type="presOf" srcId="{8122BA56-754D-4097-8C81-3F83EC37D129}" destId="{829208F7-5485-4556-BA18-08B1FBF84534}" srcOrd="0" destOrd="0" presId="urn:microsoft.com/office/officeart/2005/8/layout/pyramid1"/>
    <dgm:cxn modelId="{CFE611BC-BEAA-4D1A-AFBB-F623633798B6}" srcId="{AD6030C2-63F3-4983-B3C5-1617DFB66346}" destId="{37B005FA-0248-4356-9369-1656E075E18A}" srcOrd="3" destOrd="0" parTransId="{80FD508F-C07A-4BF3-9415-2A91E172CCF3}" sibTransId="{947F8860-644E-4DB3-BC75-7645F0B259B3}"/>
    <dgm:cxn modelId="{8149D0BE-6278-46CB-AC5A-0B5F4DF0F222}" type="presOf" srcId="{69F17A0C-698D-4385-AEC5-2F3D07BBB7D7}" destId="{2FCC4A00-5CC9-477C-932C-842C7EA44C7C}" srcOrd="1" destOrd="0" presId="urn:microsoft.com/office/officeart/2005/8/layout/pyramid1"/>
    <dgm:cxn modelId="{E19C38C0-086F-4FAB-ADB4-9119ECCF9CAE}" type="presOf" srcId="{49674EF0-BD10-4B10-9B79-760D2AA24E02}" destId="{4624E204-D903-4DC5-AC5D-D3C64F392E02}" srcOrd="0" destOrd="0" presId="urn:microsoft.com/office/officeart/2005/8/layout/pyramid1"/>
    <dgm:cxn modelId="{9C6224C6-523F-44E8-8C77-6A2879A943EB}" type="presOf" srcId="{B160C7AD-A32B-459E-B7CC-2DCA410E062E}" destId="{2AB014B0-FB95-4B97-8B1D-D5181D9A3F07}" srcOrd="0" destOrd="0" presId="urn:microsoft.com/office/officeart/2005/8/layout/pyramid1"/>
    <dgm:cxn modelId="{74040DC8-21D8-41C8-9210-ABEAF5CFC685}" type="presOf" srcId="{37B005FA-0248-4356-9369-1656E075E18A}" destId="{2B2E2443-0FAB-4182-B687-4ADFEEFA4C1D}" srcOrd="0" destOrd="0" presId="urn:microsoft.com/office/officeart/2005/8/layout/pyramid1"/>
    <dgm:cxn modelId="{55BD5DD4-DAEF-4B9F-A85D-EA860465DEBD}" srcId="{AD6030C2-63F3-4983-B3C5-1617DFB66346}" destId="{49674EF0-BD10-4B10-9B79-760D2AA24E02}" srcOrd="0" destOrd="0" parTransId="{8EF7D0DC-212C-468F-AF8B-8D5547166DC0}" sibTransId="{1068FFA7-8AD2-4EC8-9C6C-A42B5931F823}"/>
    <dgm:cxn modelId="{58F788FE-1F00-4C06-8876-83BE20F1A552}" srcId="{AD6030C2-63F3-4983-B3C5-1617DFB66346}" destId="{69F17A0C-698D-4385-AEC5-2F3D07BBB7D7}" srcOrd="2" destOrd="0" parTransId="{EA274D60-FD03-4416-8082-AC25D5B9C2B3}" sibTransId="{71B384C1-A7AB-4919-940E-7B1AB9FE2014}"/>
    <dgm:cxn modelId="{17CF7062-342D-4C79-8771-728A3EBE04E8}" type="presParOf" srcId="{2D120832-02EC-47D7-B85F-56CAFFCB91B1}" destId="{B6FD8A12-DDAE-4C66-B83B-FA1C99DE40CA}" srcOrd="0" destOrd="0" presId="urn:microsoft.com/office/officeart/2005/8/layout/pyramid1"/>
    <dgm:cxn modelId="{CBFF8BDE-ECA6-4CE8-BAFE-45D95A8C6369}" type="presParOf" srcId="{B6FD8A12-DDAE-4C66-B83B-FA1C99DE40CA}" destId="{4624E204-D903-4DC5-AC5D-D3C64F392E02}" srcOrd="0" destOrd="0" presId="urn:microsoft.com/office/officeart/2005/8/layout/pyramid1"/>
    <dgm:cxn modelId="{C18DD45B-CDE3-4B49-B225-5EAE2F22FC43}" type="presParOf" srcId="{B6FD8A12-DDAE-4C66-B83B-FA1C99DE40CA}" destId="{6F623BE3-7B4C-4B9B-BC78-C284ABF724A2}" srcOrd="1" destOrd="0" presId="urn:microsoft.com/office/officeart/2005/8/layout/pyramid1"/>
    <dgm:cxn modelId="{32E29353-F949-45B2-8AAD-6A2851727E57}" type="presParOf" srcId="{2D120832-02EC-47D7-B85F-56CAFFCB91B1}" destId="{301C3005-0D91-47A9-83C8-7740D4B6067A}" srcOrd="1" destOrd="0" presId="urn:microsoft.com/office/officeart/2005/8/layout/pyramid1"/>
    <dgm:cxn modelId="{C5BD1107-1E73-459E-BA3C-D3CA3D94EEF6}" type="presParOf" srcId="{301C3005-0D91-47A9-83C8-7740D4B6067A}" destId="{829208F7-5485-4556-BA18-08B1FBF84534}" srcOrd="0" destOrd="0" presId="urn:microsoft.com/office/officeart/2005/8/layout/pyramid1"/>
    <dgm:cxn modelId="{D1BCB615-A51D-4F40-9126-EC71206D0AFB}" type="presParOf" srcId="{301C3005-0D91-47A9-83C8-7740D4B6067A}" destId="{597A7B5C-9C47-4F7A-A7C7-62139139DEFE}" srcOrd="1" destOrd="0" presId="urn:microsoft.com/office/officeart/2005/8/layout/pyramid1"/>
    <dgm:cxn modelId="{495D32B1-529D-4698-847F-60C86DBDAC51}" type="presParOf" srcId="{2D120832-02EC-47D7-B85F-56CAFFCB91B1}" destId="{DD5B71CF-4C10-44BA-91B1-A21A8724F761}" srcOrd="2" destOrd="0" presId="urn:microsoft.com/office/officeart/2005/8/layout/pyramid1"/>
    <dgm:cxn modelId="{B62E1F2C-FAB0-449F-94B8-87D8362C41A5}" type="presParOf" srcId="{DD5B71CF-4C10-44BA-91B1-A21A8724F761}" destId="{B56E12F6-2B19-4E39-A1C6-4739579EAD48}" srcOrd="0" destOrd="0" presId="urn:microsoft.com/office/officeart/2005/8/layout/pyramid1"/>
    <dgm:cxn modelId="{18FE683D-E4AB-40A5-9CAD-3ED0037C58B7}" type="presParOf" srcId="{DD5B71CF-4C10-44BA-91B1-A21A8724F761}" destId="{2FCC4A00-5CC9-477C-932C-842C7EA44C7C}" srcOrd="1" destOrd="0" presId="urn:microsoft.com/office/officeart/2005/8/layout/pyramid1"/>
    <dgm:cxn modelId="{B373A323-B9E9-4A8B-AB61-82EB2545DD30}" type="presParOf" srcId="{2D120832-02EC-47D7-B85F-56CAFFCB91B1}" destId="{F7847C2E-417A-40E0-9E96-89E34545B16C}" srcOrd="3" destOrd="0" presId="urn:microsoft.com/office/officeart/2005/8/layout/pyramid1"/>
    <dgm:cxn modelId="{B7A913B8-B21E-49A9-B84D-5052EA199213}" type="presParOf" srcId="{F7847C2E-417A-40E0-9E96-89E34545B16C}" destId="{2B2E2443-0FAB-4182-B687-4ADFEEFA4C1D}" srcOrd="0" destOrd="0" presId="urn:microsoft.com/office/officeart/2005/8/layout/pyramid1"/>
    <dgm:cxn modelId="{015169CC-7989-4B14-A43B-8471854F14E0}" type="presParOf" srcId="{F7847C2E-417A-40E0-9E96-89E34545B16C}" destId="{8FA719E1-A24E-4DAA-9E2E-F77E0572947C}" srcOrd="1" destOrd="0" presId="urn:microsoft.com/office/officeart/2005/8/layout/pyramid1"/>
    <dgm:cxn modelId="{CA286A31-037C-4210-96CA-5B341CBA3905}" type="presParOf" srcId="{2D120832-02EC-47D7-B85F-56CAFFCB91B1}" destId="{2D102702-C7F0-49DE-B716-D0AFE7DC3CF2}" srcOrd="4" destOrd="0" presId="urn:microsoft.com/office/officeart/2005/8/layout/pyramid1"/>
    <dgm:cxn modelId="{A4035144-AE3D-4CA0-952F-7561F6988087}" type="presParOf" srcId="{2D102702-C7F0-49DE-B716-D0AFE7DC3CF2}" destId="{2AB014B0-FB95-4B97-8B1D-D5181D9A3F07}" srcOrd="0" destOrd="0" presId="urn:microsoft.com/office/officeart/2005/8/layout/pyramid1"/>
    <dgm:cxn modelId="{C9B16673-ECD7-401C-B001-664F6D02BE9D}" type="presParOf" srcId="{2D102702-C7F0-49DE-B716-D0AFE7DC3CF2}" destId="{33288B2D-DD44-4CCC-B453-93B754F8B454}" srcOrd="1" destOrd="0" presId="urn:microsoft.com/office/officeart/2005/8/layout/pyramid1"/>
    <dgm:cxn modelId="{5E6D35C7-762B-4A13-A924-376E8F89C6B0}" type="presParOf" srcId="{2D120832-02EC-47D7-B85F-56CAFFCB91B1}" destId="{1EE3A292-FA40-4E0B-A63B-1A1AAC1274BE}" srcOrd="5" destOrd="0" presId="urn:microsoft.com/office/officeart/2005/8/layout/pyramid1"/>
    <dgm:cxn modelId="{F7D76801-A3E0-4E4C-8C6E-EEFC77142E34}" type="presParOf" srcId="{1EE3A292-FA40-4E0B-A63B-1A1AAC1274BE}" destId="{74F71AD8-AC9B-4143-B102-D2BB62F51BEC}" srcOrd="0" destOrd="0" presId="urn:microsoft.com/office/officeart/2005/8/layout/pyramid1"/>
    <dgm:cxn modelId="{C0EFE572-BAB4-447C-A24D-22D4E8B2FE72}" type="presParOf" srcId="{1EE3A292-FA40-4E0B-A63B-1A1AAC1274BE}" destId="{2A1F0F4C-B526-4E67-AF2A-6BA6504C739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B7F767-906D-49A8-8BE9-3A9E074C3C4C}"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6E2A3119-BED5-433A-8B93-2CBDA43277E0}">
      <dgm:prSet/>
      <dgm:spPr>
        <a:solidFill>
          <a:schemeClr val="accent1"/>
        </a:solidFill>
        <a:ln>
          <a:solidFill>
            <a:schemeClr val="accent1"/>
          </a:solidFill>
        </a:ln>
      </dgm:spPr>
      <dgm:t>
        <a:bodyPr/>
        <a:lstStyle/>
        <a:p>
          <a:r>
            <a:rPr lang="en-US" dirty="0" err="1"/>
            <a:t>Komplement</a:t>
          </a:r>
          <a:r>
            <a:rPr lang="en-US" dirty="0"/>
            <a:t> </a:t>
          </a:r>
          <a:r>
            <a:rPr lang="en-US" dirty="0" err="1"/>
            <a:t>och</a:t>
          </a:r>
          <a:r>
            <a:rPr lang="en-US" dirty="0"/>
            <a:t> </a:t>
          </a:r>
          <a:r>
            <a:rPr lang="en-US" dirty="0" err="1"/>
            <a:t>vidareutveckling</a:t>
          </a:r>
          <a:r>
            <a:rPr lang="en-US" dirty="0"/>
            <a:t> av </a:t>
          </a:r>
          <a:r>
            <a:rPr lang="en-US" dirty="0" err="1"/>
            <a:t>riktlinjer</a:t>
          </a:r>
          <a:endParaRPr lang="en-US" dirty="0"/>
        </a:p>
      </dgm:t>
    </dgm:pt>
    <dgm:pt modelId="{0C916EE9-698D-4E78-8485-1052EA8081F1}" type="parTrans" cxnId="{2D168F5A-6427-441D-8706-BCB2BF0DBDF8}">
      <dgm:prSet/>
      <dgm:spPr/>
      <dgm:t>
        <a:bodyPr/>
        <a:lstStyle/>
        <a:p>
          <a:endParaRPr lang="en-US"/>
        </a:p>
      </dgm:t>
    </dgm:pt>
    <dgm:pt modelId="{C896BDA0-ACC5-475A-B7E8-D2DCCD56EC95}" type="sibTrans" cxnId="{2D168F5A-6427-441D-8706-BCB2BF0DBDF8}">
      <dgm:prSet/>
      <dgm:spPr>
        <a:ln w="28575">
          <a:solidFill>
            <a:schemeClr val="accent1"/>
          </a:solidFill>
        </a:ln>
      </dgm:spPr>
      <dgm:t>
        <a:bodyPr/>
        <a:lstStyle/>
        <a:p>
          <a:endParaRPr lang="en-US"/>
        </a:p>
      </dgm:t>
    </dgm:pt>
    <dgm:pt modelId="{B5C9B644-A846-4467-A41B-8FEFDBA1DFE6}">
      <dgm:prSet/>
      <dgm:spPr>
        <a:solidFill>
          <a:schemeClr val="accent1"/>
        </a:solidFill>
      </dgm:spPr>
      <dgm:t>
        <a:bodyPr/>
        <a:lstStyle/>
        <a:p>
          <a:r>
            <a:rPr lang="en-US" dirty="0" err="1"/>
            <a:t>Lätt</a:t>
          </a:r>
          <a:r>
            <a:rPr lang="en-US" dirty="0"/>
            <a:t> </a:t>
          </a:r>
          <a:r>
            <a:rPr lang="en-US" dirty="0" err="1"/>
            <a:t>att</a:t>
          </a:r>
          <a:r>
            <a:rPr lang="en-US" dirty="0"/>
            <a:t> </a:t>
          </a:r>
          <a:r>
            <a:rPr lang="en-US" dirty="0" err="1"/>
            <a:t>hitta</a:t>
          </a:r>
          <a:r>
            <a:rPr lang="en-US" dirty="0"/>
            <a:t> med </a:t>
          </a:r>
          <a:r>
            <a:rPr lang="en-US" dirty="0" err="1"/>
            <a:t>fokus</a:t>
          </a:r>
          <a:r>
            <a:rPr lang="en-US" dirty="0"/>
            <a:t> </a:t>
          </a:r>
          <a:r>
            <a:rPr lang="en-US" dirty="0" err="1"/>
            <a:t>på</a:t>
          </a:r>
          <a:r>
            <a:rPr lang="en-US" dirty="0"/>
            <a:t> </a:t>
          </a:r>
          <a:r>
            <a:rPr lang="en-US" i="1" dirty="0" err="1"/>
            <a:t>hur</a:t>
          </a:r>
          <a:r>
            <a:rPr lang="en-US" dirty="0"/>
            <a:t> </a:t>
          </a:r>
          <a:r>
            <a:rPr lang="en-US" dirty="0" err="1"/>
            <a:t>en</a:t>
          </a:r>
          <a:r>
            <a:rPr lang="en-US" dirty="0"/>
            <a:t> </a:t>
          </a:r>
          <a:r>
            <a:rPr lang="en-US" dirty="0" err="1"/>
            <a:t>insats</a:t>
          </a:r>
          <a:r>
            <a:rPr lang="en-US" dirty="0"/>
            <a:t> ska </a:t>
          </a:r>
          <a:r>
            <a:rPr lang="en-US" dirty="0" err="1"/>
            <a:t>göras</a:t>
          </a:r>
          <a:endParaRPr lang="en-US" dirty="0"/>
        </a:p>
      </dgm:t>
    </dgm:pt>
    <dgm:pt modelId="{0F692398-2ED3-4692-89D1-9312DD3340E2}" type="parTrans" cxnId="{2816E3AE-3B9E-4857-973D-DD794B9B2C5E}">
      <dgm:prSet/>
      <dgm:spPr/>
      <dgm:t>
        <a:bodyPr/>
        <a:lstStyle/>
        <a:p>
          <a:endParaRPr lang="en-US"/>
        </a:p>
      </dgm:t>
    </dgm:pt>
    <dgm:pt modelId="{2820D578-AD12-43E8-BF39-BB73AA4F8236}" type="sibTrans" cxnId="{2816E3AE-3B9E-4857-973D-DD794B9B2C5E}">
      <dgm:prSet/>
      <dgm:spPr>
        <a:ln w="28575">
          <a:solidFill>
            <a:schemeClr val="accent1"/>
          </a:solidFill>
        </a:ln>
      </dgm:spPr>
      <dgm:t>
        <a:bodyPr/>
        <a:lstStyle/>
        <a:p>
          <a:endParaRPr lang="en-US"/>
        </a:p>
      </dgm:t>
    </dgm:pt>
    <dgm:pt modelId="{729072DA-72DC-40DA-9FC4-6D0EE094132B}">
      <dgm:prSet/>
      <dgm:spPr>
        <a:solidFill>
          <a:schemeClr val="accent1"/>
        </a:solidFill>
      </dgm:spPr>
      <dgm:t>
        <a:bodyPr/>
        <a:lstStyle/>
        <a:p>
          <a:r>
            <a:rPr lang="en-US" dirty="0" err="1"/>
            <a:t>Filterfunktion</a:t>
          </a:r>
          <a:r>
            <a:rPr lang="en-US" dirty="0"/>
            <a:t> </a:t>
          </a:r>
          <a:r>
            <a:rPr lang="en-US" dirty="0" err="1"/>
            <a:t>för</a:t>
          </a:r>
          <a:r>
            <a:rPr lang="en-US" dirty="0"/>
            <a:t> </a:t>
          </a:r>
          <a:r>
            <a:rPr lang="en-US" dirty="0" err="1"/>
            <a:t>snabb</a:t>
          </a:r>
          <a:r>
            <a:rPr lang="en-US" dirty="0"/>
            <a:t> </a:t>
          </a:r>
          <a:r>
            <a:rPr lang="en-US" dirty="0" err="1"/>
            <a:t>åtkomst</a:t>
          </a:r>
          <a:endParaRPr lang="en-US" dirty="0"/>
        </a:p>
      </dgm:t>
    </dgm:pt>
    <dgm:pt modelId="{66F3AD02-1E3A-40FC-B1D3-5013C1B7E8D4}" type="parTrans" cxnId="{8E8CC7AD-F44E-45FD-A324-467AD2DE57D5}">
      <dgm:prSet/>
      <dgm:spPr/>
      <dgm:t>
        <a:bodyPr/>
        <a:lstStyle/>
        <a:p>
          <a:endParaRPr lang="en-US"/>
        </a:p>
      </dgm:t>
    </dgm:pt>
    <dgm:pt modelId="{EAF05B52-771C-4C49-922B-F2CCE8182E18}" type="sibTrans" cxnId="{8E8CC7AD-F44E-45FD-A324-467AD2DE57D5}">
      <dgm:prSet/>
      <dgm:spPr>
        <a:ln w="28575">
          <a:solidFill>
            <a:schemeClr val="accent1"/>
          </a:solidFill>
        </a:ln>
      </dgm:spPr>
      <dgm:t>
        <a:bodyPr/>
        <a:lstStyle/>
        <a:p>
          <a:endParaRPr lang="en-US"/>
        </a:p>
      </dgm:t>
    </dgm:pt>
    <dgm:pt modelId="{47564841-B516-4A8B-80EE-CFBC1F9EC4C2}">
      <dgm:prSet/>
      <dgm:spPr/>
      <dgm:t>
        <a:bodyPr/>
        <a:lstStyle/>
        <a:p>
          <a:r>
            <a:rPr lang="en-US"/>
            <a:t>Hänvisningar till relevant material</a:t>
          </a:r>
        </a:p>
      </dgm:t>
    </dgm:pt>
    <dgm:pt modelId="{4800CAF8-7DA2-4015-B1B7-D85530534E1C}" type="parTrans" cxnId="{3F02C562-D726-49FC-87C6-47B6FCA22EF4}">
      <dgm:prSet/>
      <dgm:spPr/>
      <dgm:t>
        <a:bodyPr/>
        <a:lstStyle/>
        <a:p>
          <a:endParaRPr lang="en-US"/>
        </a:p>
      </dgm:t>
    </dgm:pt>
    <dgm:pt modelId="{93AFC441-00A1-460F-BE42-89C313DDC36F}" type="sibTrans" cxnId="{3F02C562-D726-49FC-87C6-47B6FCA22EF4}">
      <dgm:prSet/>
      <dgm:spPr>
        <a:ln w="28575">
          <a:solidFill>
            <a:schemeClr val="accent1"/>
          </a:solidFill>
        </a:ln>
      </dgm:spPr>
      <dgm:t>
        <a:bodyPr/>
        <a:lstStyle/>
        <a:p>
          <a:endParaRPr lang="en-US"/>
        </a:p>
      </dgm:t>
    </dgm:pt>
    <dgm:pt modelId="{B77055D1-757B-494D-BA29-72F862DA952B}">
      <dgm:prSet/>
      <dgm:spPr/>
      <dgm:t>
        <a:bodyPr/>
        <a:lstStyle/>
        <a:p>
          <a:r>
            <a:rPr lang="en-US"/>
            <a:t>Främjar samverkan</a:t>
          </a:r>
        </a:p>
      </dgm:t>
    </dgm:pt>
    <dgm:pt modelId="{F7B4B129-369D-4995-AF04-A8BF5E08707F}" type="parTrans" cxnId="{157600DC-8A27-4256-BCE4-39B39B93EA58}">
      <dgm:prSet/>
      <dgm:spPr/>
      <dgm:t>
        <a:bodyPr/>
        <a:lstStyle/>
        <a:p>
          <a:endParaRPr lang="en-US"/>
        </a:p>
      </dgm:t>
    </dgm:pt>
    <dgm:pt modelId="{BE063AA1-E081-4B43-8C74-91B73C6EE7A1}" type="sibTrans" cxnId="{157600DC-8A27-4256-BCE4-39B39B93EA58}">
      <dgm:prSet/>
      <dgm:spPr>
        <a:ln w="28575">
          <a:solidFill>
            <a:schemeClr val="accent1"/>
          </a:solidFill>
        </a:ln>
      </dgm:spPr>
      <dgm:t>
        <a:bodyPr/>
        <a:lstStyle/>
        <a:p>
          <a:endParaRPr lang="en-US"/>
        </a:p>
      </dgm:t>
    </dgm:pt>
    <dgm:pt modelId="{355FDFB6-E328-44F4-B43F-7DD4FEC2FB63}">
      <dgm:prSet/>
      <dgm:spPr/>
      <dgm:t>
        <a:bodyPr/>
        <a:lstStyle/>
        <a:p>
          <a:r>
            <a:rPr lang="en-US" dirty="0" err="1"/>
            <a:t>Ökad</a:t>
          </a:r>
          <a:r>
            <a:rPr lang="en-US" dirty="0"/>
            <a:t> </a:t>
          </a:r>
          <a:r>
            <a:rPr lang="en-US" dirty="0" err="1"/>
            <a:t>kvalitet</a:t>
          </a:r>
          <a:r>
            <a:rPr lang="en-US" dirty="0"/>
            <a:t> </a:t>
          </a:r>
          <a:r>
            <a:rPr lang="en-US" dirty="0" err="1"/>
            <a:t>och</a:t>
          </a:r>
          <a:r>
            <a:rPr lang="en-US" dirty="0"/>
            <a:t> </a:t>
          </a:r>
          <a:r>
            <a:rPr lang="en-US" dirty="0" err="1"/>
            <a:t>jämlika</a:t>
          </a:r>
          <a:r>
            <a:rPr lang="en-US" dirty="0"/>
            <a:t> </a:t>
          </a:r>
          <a:r>
            <a:rPr lang="en-US" dirty="0" err="1"/>
            <a:t>insatser</a:t>
          </a:r>
          <a:endParaRPr lang="en-US" dirty="0"/>
        </a:p>
      </dgm:t>
    </dgm:pt>
    <dgm:pt modelId="{64B9A2B8-B94B-47C9-8DFD-9584433B303F}" type="parTrans" cxnId="{89A27380-CD87-438F-9609-436C62622155}">
      <dgm:prSet/>
      <dgm:spPr/>
      <dgm:t>
        <a:bodyPr/>
        <a:lstStyle/>
        <a:p>
          <a:endParaRPr lang="en-US"/>
        </a:p>
      </dgm:t>
    </dgm:pt>
    <dgm:pt modelId="{9E5C37D9-2B33-4DB5-9546-CC339D1CE613}" type="sibTrans" cxnId="{89A27380-CD87-438F-9609-436C62622155}">
      <dgm:prSet/>
      <dgm:spPr/>
      <dgm:t>
        <a:bodyPr/>
        <a:lstStyle/>
        <a:p>
          <a:endParaRPr lang="en-US"/>
        </a:p>
      </dgm:t>
    </dgm:pt>
    <dgm:pt modelId="{6578E297-3FAE-4CD5-8C2D-5ACCA5BCE155}" type="pres">
      <dgm:prSet presAssocID="{CFB7F767-906D-49A8-8BE9-3A9E074C3C4C}" presName="Name0" presStyleCnt="0">
        <dgm:presLayoutVars>
          <dgm:dir/>
          <dgm:resizeHandles val="exact"/>
        </dgm:presLayoutVars>
      </dgm:prSet>
      <dgm:spPr/>
    </dgm:pt>
    <dgm:pt modelId="{E22E06F7-F7A6-4F36-80D8-B41761CF84FF}" type="pres">
      <dgm:prSet presAssocID="{6E2A3119-BED5-433A-8B93-2CBDA43277E0}" presName="node" presStyleLbl="node1" presStyleIdx="0" presStyleCnt="6">
        <dgm:presLayoutVars>
          <dgm:bulletEnabled val="1"/>
        </dgm:presLayoutVars>
      </dgm:prSet>
      <dgm:spPr/>
    </dgm:pt>
    <dgm:pt modelId="{3C9EF726-16B7-4C14-8459-D0ED46E8B400}" type="pres">
      <dgm:prSet presAssocID="{C896BDA0-ACC5-475A-B7E8-D2DCCD56EC95}" presName="sibTrans" presStyleLbl="sibTrans1D1" presStyleIdx="0" presStyleCnt="5"/>
      <dgm:spPr/>
    </dgm:pt>
    <dgm:pt modelId="{C561B0BA-DB91-43C1-AFBE-9851BBAB79C8}" type="pres">
      <dgm:prSet presAssocID="{C896BDA0-ACC5-475A-B7E8-D2DCCD56EC95}" presName="connectorText" presStyleLbl="sibTrans1D1" presStyleIdx="0" presStyleCnt="5"/>
      <dgm:spPr/>
    </dgm:pt>
    <dgm:pt modelId="{69DE5901-03D8-4DC6-BD4A-46473FCAB6B7}" type="pres">
      <dgm:prSet presAssocID="{B5C9B644-A846-4467-A41B-8FEFDBA1DFE6}" presName="node" presStyleLbl="node1" presStyleIdx="1" presStyleCnt="6">
        <dgm:presLayoutVars>
          <dgm:bulletEnabled val="1"/>
        </dgm:presLayoutVars>
      </dgm:prSet>
      <dgm:spPr/>
    </dgm:pt>
    <dgm:pt modelId="{1DBCAA4F-9E52-4C3F-9F10-650988D3F502}" type="pres">
      <dgm:prSet presAssocID="{2820D578-AD12-43E8-BF39-BB73AA4F8236}" presName="sibTrans" presStyleLbl="sibTrans1D1" presStyleIdx="1" presStyleCnt="5"/>
      <dgm:spPr/>
    </dgm:pt>
    <dgm:pt modelId="{D59CB52C-C4D8-424B-89E1-DCB44713010B}" type="pres">
      <dgm:prSet presAssocID="{2820D578-AD12-43E8-BF39-BB73AA4F8236}" presName="connectorText" presStyleLbl="sibTrans1D1" presStyleIdx="1" presStyleCnt="5"/>
      <dgm:spPr/>
    </dgm:pt>
    <dgm:pt modelId="{86D6B2E1-7899-421E-BC7C-5262C64CE643}" type="pres">
      <dgm:prSet presAssocID="{729072DA-72DC-40DA-9FC4-6D0EE094132B}" presName="node" presStyleLbl="node1" presStyleIdx="2" presStyleCnt="6">
        <dgm:presLayoutVars>
          <dgm:bulletEnabled val="1"/>
        </dgm:presLayoutVars>
      </dgm:prSet>
      <dgm:spPr/>
    </dgm:pt>
    <dgm:pt modelId="{BF8AF89E-504E-4D1D-8B6B-E14B94262EB6}" type="pres">
      <dgm:prSet presAssocID="{EAF05B52-771C-4C49-922B-F2CCE8182E18}" presName="sibTrans" presStyleLbl="sibTrans1D1" presStyleIdx="2" presStyleCnt="5"/>
      <dgm:spPr/>
    </dgm:pt>
    <dgm:pt modelId="{664436E2-7808-440A-85A1-4B3DB4CABEBF}" type="pres">
      <dgm:prSet presAssocID="{EAF05B52-771C-4C49-922B-F2CCE8182E18}" presName="connectorText" presStyleLbl="sibTrans1D1" presStyleIdx="2" presStyleCnt="5"/>
      <dgm:spPr/>
    </dgm:pt>
    <dgm:pt modelId="{4CACC471-91C5-4F3D-8B91-7E0E9F6CA465}" type="pres">
      <dgm:prSet presAssocID="{47564841-B516-4A8B-80EE-CFBC1F9EC4C2}" presName="node" presStyleLbl="node1" presStyleIdx="3" presStyleCnt="6">
        <dgm:presLayoutVars>
          <dgm:bulletEnabled val="1"/>
        </dgm:presLayoutVars>
      </dgm:prSet>
      <dgm:spPr/>
    </dgm:pt>
    <dgm:pt modelId="{3DD10FDE-0240-4283-A1AA-222F8129A702}" type="pres">
      <dgm:prSet presAssocID="{93AFC441-00A1-460F-BE42-89C313DDC36F}" presName="sibTrans" presStyleLbl="sibTrans1D1" presStyleIdx="3" presStyleCnt="5"/>
      <dgm:spPr/>
    </dgm:pt>
    <dgm:pt modelId="{CF99AB49-0CA0-47C6-B954-3499491B0188}" type="pres">
      <dgm:prSet presAssocID="{93AFC441-00A1-460F-BE42-89C313DDC36F}" presName="connectorText" presStyleLbl="sibTrans1D1" presStyleIdx="3" presStyleCnt="5"/>
      <dgm:spPr/>
    </dgm:pt>
    <dgm:pt modelId="{884BBDE8-B0C8-4711-8114-B05BDB546E03}" type="pres">
      <dgm:prSet presAssocID="{B77055D1-757B-494D-BA29-72F862DA952B}" presName="node" presStyleLbl="node1" presStyleIdx="4" presStyleCnt="6">
        <dgm:presLayoutVars>
          <dgm:bulletEnabled val="1"/>
        </dgm:presLayoutVars>
      </dgm:prSet>
      <dgm:spPr/>
    </dgm:pt>
    <dgm:pt modelId="{9FE689B8-6E5C-4232-BBF0-828A5A217F62}" type="pres">
      <dgm:prSet presAssocID="{BE063AA1-E081-4B43-8C74-91B73C6EE7A1}" presName="sibTrans" presStyleLbl="sibTrans1D1" presStyleIdx="4" presStyleCnt="5"/>
      <dgm:spPr/>
    </dgm:pt>
    <dgm:pt modelId="{34AF74CA-6173-43A5-8917-B6927F1617B6}" type="pres">
      <dgm:prSet presAssocID="{BE063AA1-E081-4B43-8C74-91B73C6EE7A1}" presName="connectorText" presStyleLbl="sibTrans1D1" presStyleIdx="4" presStyleCnt="5"/>
      <dgm:spPr/>
    </dgm:pt>
    <dgm:pt modelId="{588D49AF-2E2A-402F-880C-D4BEA22ED570}" type="pres">
      <dgm:prSet presAssocID="{355FDFB6-E328-44F4-B43F-7DD4FEC2FB63}" presName="node" presStyleLbl="node1" presStyleIdx="5" presStyleCnt="6">
        <dgm:presLayoutVars>
          <dgm:bulletEnabled val="1"/>
        </dgm:presLayoutVars>
      </dgm:prSet>
      <dgm:spPr/>
    </dgm:pt>
  </dgm:ptLst>
  <dgm:cxnLst>
    <dgm:cxn modelId="{F9D0180E-5C6D-4E59-838C-8B42DAB11D43}" type="presOf" srcId="{2820D578-AD12-43E8-BF39-BB73AA4F8236}" destId="{D59CB52C-C4D8-424B-89E1-DCB44713010B}" srcOrd="1" destOrd="0" presId="urn:microsoft.com/office/officeart/2016/7/layout/RepeatingBendingProcessNew"/>
    <dgm:cxn modelId="{93C93813-7B33-4E32-A81E-8EB40CFE521A}" type="presOf" srcId="{C896BDA0-ACC5-475A-B7E8-D2DCCD56EC95}" destId="{3C9EF726-16B7-4C14-8459-D0ED46E8B400}" srcOrd="0" destOrd="0" presId="urn:microsoft.com/office/officeart/2016/7/layout/RepeatingBendingProcessNew"/>
    <dgm:cxn modelId="{8C8D8C20-8E8B-42CF-BB7B-94D562B17398}" type="presOf" srcId="{B5C9B644-A846-4467-A41B-8FEFDBA1DFE6}" destId="{69DE5901-03D8-4DC6-BD4A-46473FCAB6B7}" srcOrd="0" destOrd="0" presId="urn:microsoft.com/office/officeart/2016/7/layout/RepeatingBendingProcessNew"/>
    <dgm:cxn modelId="{EADCD426-9C18-42AD-8168-2CEC3061AE31}" type="presOf" srcId="{6E2A3119-BED5-433A-8B93-2CBDA43277E0}" destId="{E22E06F7-F7A6-4F36-80D8-B41761CF84FF}" srcOrd="0" destOrd="0" presId="urn:microsoft.com/office/officeart/2016/7/layout/RepeatingBendingProcessNew"/>
    <dgm:cxn modelId="{3B3AD32A-4C9A-4652-AF27-152859799B9B}" type="presOf" srcId="{EAF05B52-771C-4C49-922B-F2CCE8182E18}" destId="{BF8AF89E-504E-4D1D-8B6B-E14B94262EB6}" srcOrd="0" destOrd="0" presId="urn:microsoft.com/office/officeart/2016/7/layout/RepeatingBendingProcessNew"/>
    <dgm:cxn modelId="{DC197B35-32B5-46F2-862E-77661C61DD3A}" type="presOf" srcId="{355FDFB6-E328-44F4-B43F-7DD4FEC2FB63}" destId="{588D49AF-2E2A-402F-880C-D4BEA22ED570}" srcOrd="0" destOrd="0" presId="urn:microsoft.com/office/officeart/2016/7/layout/RepeatingBendingProcessNew"/>
    <dgm:cxn modelId="{7D97BD41-8864-403D-89D2-49A83DD6C339}" type="presOf" srcId="{47564841-B516-4A8B-80EE-CFBC1F9EC4C2}" destId="{4CACC471-91C5-4F3D-8B91-7E0E9F6CA465}" srcOrd="0" destOrd="0" presId="urn:microsoft.com/office/officeart/2016/7/layout/RepeatingBendingProcessNew"/>
    <dgm:cxn modelId="{3F02C562-D726-49FC-87C6-47B6FCA22EF4}" srcId="{CFB7F767-906D-49A8-8BE9-3A9E074C3C4C}" destId="{47564841-B516-4A8B-80EE-CFBC1F9EC4C2}" srcOrd="3" destOrd="0" parTransId="{4800CAF8-7DA2-4015-B1B7-D85530534E1C}" sibTransId="{93AFC441-00A1-460F-BE42-89C313DDC36F}"/>
    <dgm:cxn modelId="{94A5A34B-2A35-451B-A917-75BA50FBD267}" type="presOf" srcId="{729072DA-72DC-40DA-9FC4-6D0EE094132B}" destId="{86D6B2E1-7899-421E-BC7C-5262C64CE643}" srcOrd="0" destOrd="0" presId="urn:microsoft.com/office/officeart/2016/7/layout/RepeatingBendingProcessNew"/>
    <dgm:cxn modelId="{2D168F5A-6427-441D-8706-BCB2BF0DBDF8}" srcId="{CFB7F767-906D-49A8-8BE9-3A9E074C3C4C}" destId="{6E2A3119-BED5-433A-8B93-2CBDA43277E0}" srcOrd="0" destOrd="0" parTransId="{0C916EE9-698D-4E78-8485-1052EA8081F1}" sibTransId="{C896BDA0-ACC5-475A-B7E8-D2DCCD56EC95}"/>
    <dgm:cxn modelId="{2408CA5A-B18E-43AA-9E0F-3879EEA49582}" type="presOf" srcId="{C896BDA0-ACC5-475A-B7E8-D2DCCD56EC95}" destId="{C561B0BA-DB91-43C1-AFBE-9851BBAB79C8}" srcOrd="1" destOrd="0" presId="urn:microsoft.com/office/officeart/2016/7/layout/RepeatingBendingProcessNew"/>
    <dgm:cxn modelId="{89A27380-CD87-438F-9609-436C62622155}" srcId="{CFB7F767-906D-49A8-8BE9-3A9E074C3C4C}" destId="{355FDFB6-E328-44F4-B43F-7DD4FEC2FB63}" srcOrd="5" destOrd="0" parTransId="{64B9A2B8-B94B-47C9-8DFD-9584433B303F}" sibTransId="{9E5C37D9-2B33-4DB5-9546-CC339D1CE613}"/>
    <dgm:cxn modelId="{5AF6F58E-3197-491D-A2E4-00FF83D392BC}" type="presOf" srcId="{BE063AA1-E081-4B43-8C74-91B73C6EE7A1}" destId="{34AF74CA-6173-43A5-8917-B6927F1617B6}" srcOrd="1" destOrd="0" presId="urn:microsoft.com/office/officeart/2016/7/layout/RepeatingBendingProcessNew"/>
    <dgm:cxn modelId="{3885CD9E-E268-47A0-A6E4-6BCBE91BFC51}" type="presOf" srcId="{93AFC441-00A1-460F-BE42-89C313DDC36F}" destId="{3DD10FDE-0240-4283-A1AA-222F8129A702}" srcOrd="0" destOrd="0" presId="urn:microsoft.com/office/officeart/2016/7/layout/RepeatingBendingProcessNew"/>
    <dgm:cxn modelId="{B008D6A9-5EDB-4748-954E-F185B6DA1F1D}" type="presOf" srcId="{EAF05B52-771C-4C49-922B-F2CCE8182E18}" destId="{664436E2-7808-440A-85A1-4B3DB4CABEBF}" srcOrd="1" destOrd="0" presId="urn:microsoft.com/office/officeart/2016/7/layout/RepeatingBendingProcessNew"/>
    <dgm:cxn modelId="{8E8CC7AD-F44E-45FD-A324-467AD2DE57D5}" srcId="{CFB7F767-906D-49A8-8BE9-3A9E074C3C4C}" destId="{729072DA-72DC-40DA-9FC4-6D0EE094132B}" srcOrd="2" destOrd="0" parTransId="{66F3AD02-1E3A-40FC-B1D3-5013C1B7E8D4}" sibTransId="{EAF05B52-771C-4C49-922B-F2CCE8182E18}"/>
    <dgm:cxn modelId="{2816E3AE-3B9E-4857-973D-DD794B9B2C5E}" srcId="{CFB7F767-906D-49A8-8BE9-3A9E074C3C4C}" destId="{B5C9B644-A846-4467-A41B-8FEFDBA1DFE6}" srcOrd="1" destOrd="0" parTransId="{0F692398-2ED3-4692-89D1-9312DD3340E2}" sibTransId="{2820D578-AD12-43E8-BF39-BB73AA4F8236}"/>
    <dgm:cxn modelId="{3EADEEB6-74B5-4E08-AD39-C23D709B8A4E}" type="presOf" srcId="{B77055D1-757B-494D-BA29-72F862DA952B}" destId="{884BBDE8-B0C8-4711-8114-B05BDB546E03}" srcOrd="0" destOrd="0" presId="urn:microsoft.com/office/officeart/2016/7/layout/RepeatingBendingProcessNew"/>
    <dgm:cxn modelId="{2EB298D6-EC3D-4F71-9AEE-3031CB9DEF7B}" type="presOf" srcId="{CFB7F767-906D-49A8-8BE9-3A9E074C3C4C}" destId="{6578E297-3FAE-4CD5-8C2D-5ACCA5BCE155}" srcOrd="0" destOrd="0" presId="urn:microsoft.com/office/officeart/2016/7/layout/RepeatingBendingProcessNew"/>
    <dgm:cxn modelId="{157600DC-8A27-4256-BCE4-39B39B93EA58}" srcId="{CFB7F767-906D-49A8-8BE9-3A9E074C3C4C}" destId="{B77055D1-757B-494D-BA29-72F862DA952B}" srcOrd="4" destOrd="0" parTransId="{F7B4B129-369D-4995-AF04-A8BF5E08707F}" sibTransId="{BE063AA1-E081-4B43-8C74-91B73C6EE7A1}"/>
    <dgm:cxn modelId="{36E7A7EF-7E96-497B-9851-A8DE2F2E6E82}" type="presOf" srcId="{BE063AA1-E081-4B43-8C74-91B73C6EE7A1}" destId="{9FE689B8-6E5C-4232-BBF0-828A5A217F62}" srcOrd="0" destOrd="0" presId="urn:microsoft.com/office/officeart/2016/7/layout/RepeatingBendingProcessNew"/>
    <dgm:cxn modelId="{AECDE6F1-EFEF-40AB-B6A1-BA864E48D0BA}" type="presOf" srcId="{93AFC441-00A1-460F-BE42-89C313DDC36F}" destId="{CF99AB49-0CA0-47C6-B954-3499491B0188}" srcOrd="1" destOrd="0" presId="urn:microsoft.com/office/officeart/2016/7/layout/RepeatingBendingProcessNew"/>
    <dgm:cxn modelId="{BEAB2FF5-F859-4D91-9165-35337C887D35}" type="presOf" srcId="{2820D578-AD12-43E8-BF39-BB73AA4F8236}" destId="{1DBCAA4F-9E52-4C3F-9F10-650988D3F502}" srcOrd="0" destOrd="0" presId="urn:microsoft.com/office/officeart/2016/7/layout/RepeatingBendingProcessNew"/>
    <dgm:cxn modelId="{8E80DDBE-C899-42AE-8848-1F48C1C20F3F}" type="presParOf" srcId="{6578E297-3FAE-4CD5-8C2D-5ACCA5BCE155}" destId="{E22E06F7-F7A6-4F36-80D8-B41761CF84FF}" srcOrd="0" destOrd="0" presId="urn:microsoft.com/office/officeart/2016/7/layout/RepeatingBendingProcessNew"/>
    <dgm:cxn modelId="{0852610D-7D42-411C-AD0F-32DB04B61E8C}" type="presParOf" srcId="{6578E297-3FAE-4CD5-8C2D-5ACCA5BCE155}" destId="{3C9EF726-16B7-4C14-8459-D0ED46E8B400}" srcOrd="1" destOrd="0" presId="urn:microsoft.com/office/officeart/2016/7/layout/RepeatingBendingProcessNew"/>
    <dgm:cxn modelId="{5C02EEEB-7B50-4320-8AF9-21BFCD07F70C}" type="presParOf" srcId="{3C9EF726-16B7-4C14-8459-D0ED46E8B400}" destId="{C561B0BA-DB91-43C1-AFBE-9851BBAB79C8}" srcOrd="0" destOrd="0" presId="urn:microsoft.com/office/officeart/2016/7/layout/RepeatingBendingProcessNew"/>
    <dgm:cxn modelId="{6C70C645-8788-4177-A633-048DA76061D0}" type="presParOf" srcId="{6578E297-3FAE-4CD5-8C2D-5ACCA5BCE155}" destId="{69DE5901-03D8-4DC6-BD4A-46473FCAB6B7}" srcOrd="2" destOrd="0" presId="urn:microsoft.com/office/officeart/2016/7/layout/RepeatingBendingProcessNew"/>
    <dgm:cxn modelId="{F56AA7CF-A114-4EAE-A0FE-C861300C3491}" type="presParOf" srcId="{6578E297-3FAE-4CD5-8C2D-5ACCA5BCE155}" destId="{1DBCAA4F-9E52-4C3F-9F10-650988D3F502}" srcOrd="3" destOrd="0" presId="urn:microsoft.com/office/officeart/2016/7/layout/RepeatingBendingProcessNew"/>
    <dgm:cxn modelId="{CB65E010-E13E-4B14-9092-138B444756B2}" type="presParOf" srcId="{1DBCAA4F-9E52-4C3F-9F10-650988D3F502}" destId="{D59CB52C-C4D8-424B-89E1-DCB44713010B}" srcOrd="0" destOrd="0" presId="urn:microsoft.com/office/officeart/2016/7/layout/RepeatingBendingProcessNew"/>
    <dgm:cxn modelId="{D4F25D5B-9AD4-45A3-8C32-1EB667B32700}" type="presParOf" srcId="{6578E297-3FAE-4CD5-8C2D-5ACCA5BCE155}" destId="{86D6B2E1-7899-421E-BC7C-5262C64CE643}" srcOrd="4" destOrd="0" presId="urn:microsoft.com/office/officeart/2016/7/layout/RepeatingBendingProcessNew"/>
    <dgm:cxn modelId="{00A29E91-0ADB-4535-B7BD-FC98D16766B6}" type="presParOf" srcId="{6578E297-3FAE-4CD5-8C2D-5ACCA5BCE155}" destId="{BF8AF89E-504E-4D1D-8B6B-E14B94262EB6}" srcOrd="5" destOrd="0" presId="urn:microsoft.com/office/officeart/2016/7/layout/RepeatingBendingProcessNew"/>
    <dgm:cxn modelId="{95EC1D35-7F6D-4D38-9866-1D5DEE1E18BB}" type="presParOf" srcId="{BF8AF89E-504E-4D1D-8B6B-E14B94262EB6}" destId="{664436E2-7808-440A-85A1-4B3DB4CABEBF}" srcOrd="0" destOrd="0" presId="urn:microsoft.com/office/officeart/2016/7/layout/RepeatingBendingProcessNew"/>
    <dgm:cxn modelId="{7B0CB185-327B-4AF0-BF67-4D4C309DFEFB}" type="presParOf" srcId="{6578E297-3FAE-4CD5-8C2D-5ACCA5BCE155}" destId="{4CACC471-91C5-4F3D-8B91-7E0E9F6CA465}" srcOrd="6" destOrd="0" presId="urn:microsoft.com/office/officeart/2016/7/layout/RepeatingBendingProcessNew"/>
    <dgm:cxn modelId="{1C8F6FD5-87C1-4133-915C-4F487EEFD92B}" type="presParOf" srcId="{6578E297-3FAE-4CD5-8C2D-5ACCA5BCE155}" destId="{3DD10FDE-0240-4283-A1AA-222F8129A702}" srcOrd="7" destOrd="0" presId="urn:microsoft.com/office/officeart/2016/7/layout/RepeatingBendingProcessNew"/>
    <dgm:cxn modelId="{1A04B8B6-EC53-4C9C-889F-01E1BA891AA4}" type="presParOf" srcId="{3DD10FDE-0240-4283-A1AA-222F8129A702}" destId="{CF99AB49-0CA0-47C6-B954-3499491B0188}" srcOrd="0" destOrd="0" presId="urn:microsoft.com/office/officeart/2016/7/layout/RepeatingBendingProcessNew"/>
    <dgm:cxn modelId="{40CE3483-8F96-420E-B5F1-BAB881928701}" type="presParOf" srcId="{6578E297-3FAE-4CD5-8C2D-5ACCA5BCE155}" destId="{884BBDE8-B0C8-4711-8114-B05BDB546E03}" srcOrd="8" destOrd="0" presId="urn:microsoft.com/office/officeart/2016/7/layout/RepeatingBendingProcessNew"/>
    <dgm:cxn modelId="{2C3795FB-FAF0-4F45-A7F6-EFBDB5DFDA7A}" type="presParOf" srcId="{6578E297-3FAE-4CD5-8C2D-5ACCA5BCE155}" destId="{9FE689B8-6E5C-4232-BBF0-828A5A217F62}" srcOrd="9" destOrd="0" presId="urn:microsoft.com/office/officeart/2016/7/layout/RepeatingBendingProcessNew"/>
    <dgm:cxn modelId="{88500C00-78FB-43AA-9CDD-7B78F8382084}" type="presParOf" srcId="{9FE689B8-6E5C-4232-BBF0-828A5A217F62}" destId="{34AF74CA-6173-43A5-8917-B6927F1617B6}" srcOrd="0" destOrd="0" presId="urn:microsoft.com/office/officeart/2016/7/layout/RepeatingBendingProcessNew"/>
    <dgm:cxn modelId="{91959B6E-E92F-47E6-A341-F9B8840A9A09}" type="presParOf" srcId="{6578E297-3FAE-4CD5-8C2D-5ACCA5BCE155}" destId="{588D49AF-2E2A-402F-880C-D4BEA22ED570}"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7F59-A94E-4C79-8B26-F26FCE5EAE45}">
      <dsp:nvSpPr>
        <dsp:cNvPr id="0" name=""/>
        <dsp:cNvSpPr/>
      </dsp:nvSpPr>
      <dsp:spPr>
        <a:xfrm>
          <a:off x="0" y="0"/>
          <a:ext cx="10535920" cy="12747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3E2A6-167D-46A5-B8FB-9DC6053EC46D}">
      <dsp:nvSpPr>
        <dsp:cNvPr id="0" name=""/>
        <dsp:cNvSpPr/>
      </dsp:nvSpPr>
      <dsp:spPr>
        <a:xfrm>
          <a:off x="385603" y="287357"/>
          <a:ext cx="701097" cy="7010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CC32BE-5416-4B51-B288-E21ED8EF5676}">
      <dsp:nvSpPr>
        <dsp:cNvPr id="0" name=""/>
        <dsp:cNvSpPr/>
      </dsp:nvSpPr>
      <dsp:spPr>
        <a:xfrm>
          <a:off x="1472305" y="544"/>
          <a:ext cx="9063614" cy="1274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908" tIns="134908" rIns="134908" bIns="134908" numCol="1" spcCol="1270" anchor="ctr" anchorCtr="0">
          <a:noAutofit/>
        </a:bodyPr>
        <a:lstStyle/>
        <a:p>
          <a:pPr marL="0" lvl="0" indent="0" algn="l" defTabSz="1111250">
            <a:lnSpc>
              <a:spcPct val="90000"/>
            </a:lnSpc>
            <a:spcBef>
              <a:spcPct val="0"/>
            </a:spcBef>
            <a:spcAft>
              <a:spcPct val="35000"/>
            </a:spcAft>
            <a:buNone/>
          </a:pPr>
          <a:r>
            <a:rPr lang="en-US" sz="2500" kern="1200"/>
            <a:t>Barnkonventionens 42 första artiklar har inkorporerats i svensk lagstiftning.</a:t>
          </a:r>
        </a:p>
      </dsp:txBody>
      <dsp:txXfrm>
        <a:off x="1472305" y="544"/>
        <a:ext cx="9063614" cy="1274723"/>
      </dsp:txXfrm>
    </dsp:sp>
    <dsp:sp modelId="{BAE69D58-2496-4B30-B704-B73350DE9017}">
      <dsp:nvSpPr>
        <dsp:cNvPr id="0" name=""/>
        <dsp:cNvSpPr/>
      </dsp:nvSpPr>
      <dsp:spPr>
        <a:xfrm>
          <a:off x="0" y="1593948"/>
          <a:ext cx="10535920" cy="12747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44DB7-2CF7-4408-81E7-002DB4623FC7}">
      <dsp:nvSpPr>
        <dsp:cNvPr id="0" name=""/>
        <dsp:cNvSpPr/>
      </dsp:nvSpPr>
      <dsp:spPr>
        <a:xfrm>
          <a:off x="385603" y="1880761"/>
          <a:ext cx="701097" cy="7010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374CEF-03D6-479C-A66B-F759ED86B135}">
      <dsp:nvSpPr>
        <dsp:cNvPr id="0" name=""/>
        <dsp:cNvSpPr/>
      </dsp:nvSpPr>
      <dsp:spPr>
        <a:xfrm>
          <a:off x="1472305" y="1593948"/>
          <a:ext cx="9063614" cy="1274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908" tIns="134908" rIns="134908" bIns="134908" numCol="1" spcCol="1270" anchor="ctr" anchorCtr="0">
          <a:noAutofit/>
        </a:bodyPr>
        <a:lstStyle/>
        <a:p>
          <a:pPr marL="0" lvl="0" indent="0" algn="l" defTabSz="1111250">
            <a:lnSpc>
              <a:spcPct val="90000"/>
            </a:lnSpc>
            <a:spcBef>
              <a:spcPct val="0"/>
            </a:spcBef>
            <a:spcAft>
              <a:spcPct val="35000"/>
            </a:spcAft>
            <a:buNone/>
          </a:pPr>
          <a:r>
            <a:rPr lang="en-US" sz="2500" kern="1200"/>
            <a:t>Barnrättslagen är likställd andra lagar och utgår från grundlagarna.</a:t>
          </a:r>
        </a:p>
      </dsp:txBody>
      <dsp:txXfrm>
        <a:off x="1472305" y="1593948"/>
        <a:ext cx="9063614" cy="1274723"/>
      </dsp:txXfrm>
    </dsp:sp>
    <dsp:sp modelId="{77AB02F3-69CE-48B2-8BDB-F0DB30B27D93}">
      <dsp:nvSpPr>
        <dsp:cNvPr id="0" name=""/>
        <dsp:cNvSpPr/>
      </dsp:nvSpPr>
      <dsp:spPr>
        <a:xfrm>
          <a:off x="0" y="3187352"/>
          <a:ext cx="10535920" cy="12747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2B5535-0361-4DB0-997C-AAD582E16EF3}">
      <dsp:nvSpPr>
        <dsp:cNvPr id="0" name=""/>
        <dsp:cNvSpPr/>
      </dsp:nvSpPr>
      <dsp:spPr>
        <a:xfrm>
          <a:off x="385603" y="3474165"/>
          <a:ext cx="701097" cy="7010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6361B1-AB37-4754-935B-082EA746875D}">
      <dsp:nvSpPr>
        <dsp:cNvPr id="0" name=""/>
        <dsp:cNvSpPr/>
      </dsp:nvSpPr>
      <dsp:spPr>
        <a:xfrm>
          <a:off x="1472305" y="3187352"/>
          <a:ext cx="9063614" cy="1274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908" tIns="134908" rIns="134908" bIns="134908"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7"/>
            </a:rPr>
            <a:t>https://www.regeringen.se/regeringens-politik/barnkonventionen-som-svensk-lag/</a:t>
          </a:r>
          <a:r>
            <a:rPr lang="en-US" sz="2500" kern="1200"/>
            <a:t> </a:t>
          </a:r>
        </a:p>
      </dsp:txBody>
      <dsp:txXfrm>
        <a:off x="1472305" y="3187352"/>
        <a:ext cx="9063614" cy="1274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4E204-D903-4DC5-AC5D-D3C64F392E02}">
      <dsp:nvSpPr>
        <dsp:cNvPr id="0" name=""/>
        <dsp:cNvSpPr/>
      </dsp:nvSpPr>
      <dsp:spPr>
        <a:xfrm>
          <a:off x="3288902" y="0"/>
          <a:ext cx="1549559" cy="927147"/>
        </a:xfrm>
        <a:prstGeom prst="trapezoid">
          <a:avLst>
            <a:gd name="adj" fmla="val 835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sv-SE" sz="1400" b="1" kern="1200" dirty="0"/>
        </a:p>
        <a:p>
          <a:pPr marL="0" lvl="0" indent="0" algn="ctr" defTabSz="622300">
            <a:lnSpc>
              <a:spcPct val="90000"/>
            </a:lnSpc>
            <a:spcBef>
              <a:spcPct val="0"/>
            </a:spcBef>
            <a:spcAft>
              <a:spcPct val="35000"/>
            </a:spcAft>
            <a:buNone/>
          </a:pPr>
          <a:endParaRPr lang="sv-SE" sz="1200" b="1" kern="1200" dirty="0"/>
        </a:p>
        <a:p>
          <a:pPr marL="0" lvl="0" indent="0" algn="ctr" defTabSz="622300">
            <a:lnSpc>
              <a:spcPct val="90000"/>
            </a:lnSpc>
            <a:spcBef>
              <a:spcPct val="0"/>
            </a:spcBef>
            <a:spcAft>
              <a:spcPct val="35000"/>
            </a:spcAft>
            <a:buNone/>
          </a:pPr>
          <a:r>
            <a:rPr lang="sv-SE" sz="2200" b="0" kern="1200" dirty="0"/>
            <a:t>*</a:t>
          </a:r>
        </a:p>
      </dsp:txBody>
      <dsp:txXfrm>
        <a:off x="3288902" y="0"/>
        <a:ext cx="1549559" cy="927147"/>
      </dsp:txXfrm>
    </dsp:sp>
    <dsp:sp modelId="{829208F7-5485-4556-BA18-08B1FBF84534}">
      <dsp:nvSpPr>
        <dsp:cNvPr id="0" name=""/>
        <dsp:cNvSpPr/>
      </dsp:nvSpPr>
      <dsp:spPr>
        <a:xfrm>
          <a:off x="2514122" y="927147"/>
          <a:ext cx="3099119" cy="927147"/>
        </a:xfrm>
        <a:prstGeom prst="trapezoid">
          <a:avLst>
            <a:gd name="adj" fmla="val 83566"/>
          </a:avLst>
        </a:prstGeom>
        <a:solidFill>
          <a:schemeClr val="accent4">
            <a:hueOff val="-467031"/>
            <a:satOff val="-4774"/>
            <a:lumOff val="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sv-SE" sz="2200" b="1" kern="1200" dirty="0"/>
            <a:t>Behandling</a:t>
          </a:r>
        </a:p>
      </dsp:txBody>
      <dsp:txXfrm>
        <a:off x="3056468" y="927147"/>
        <a:ext cx="2014427" cy="927147"/>
      </dsp:txXfrm>
    </dsp:sp>
    <dsp:sp modelId="{B56E12F6-2B19-4E39-A1C6-4739579EAD48}">
      <dsp:nvSpPr>
        <dsp:cNvPr id="0" name=""/>
        <dsp:cNvSpPr/>
      </dsp:nvSpPr>
      <dsp:spPr>
        <a:xfrm>
          <a:off x="1739342" y="1854294"/>
          <a:ext cx="4648679" cy="927147"/>
        </a:xfrm>
        <a:prstGeom prst="trapezoid">
          <a:avLst>
            <a:gd name="adj" fmla="val 83566"/>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sv-SE" sz="2200" b="1" kern="1200" dirty="0"/>
            <a:t>Kontakt med vården</a:t>
          </a:r>
        </a:p>
      </dsp:txBody>
      <dsp:txXfrm>
        <a:off x="2552861" y="1854294"/>
        <a:ext cx="3021641" cy="927147"/>
      </dsp:txXfrm>
    </dsp:sp>
    <dsp:sp modelId="{2B2E2443-0FAB-4182-B687-4ADFEEFA4C1D}">
      <dsp:nvSpPr>
        <dsp:cNvPr id="0" name=""/>
        <dsp:cNvSpPr/>
      </dsp:nvSpPr>
      <dsp:spPr>
        <a:xfrm>
          <a:off x="964562" y="2781441"/>
          <a:ext cx="6198239" cy="927147"/>
        </a:xfrm>
        <a:prstGeom prst="trapezoid">
          <a:avLst>
            <a:gd name="adj" fmla="val 835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sv-SE" sz="2200" b="1" kern="1200" dirty="0"/>
            <a:t>Det man kan göra själv när man mår dåligt</a:t>
          </a:r>
        </a:p>
      </dsp:txBody>
      <dsp:txXfrm>
        <a:off x="2049254" y="2781441"/>
        <a:ext cx="4028855" cy="927147"/>
      </dsp:txXfrm>
    </dsp:sp>
    <dsp:sp modelId="{2AB014B0-FB95-4B97-8B1D-D5181D9A3F07}">
      <dsp:nvSpPr>
        <dsp:cNvPr id="0" name=""/>
        <dsp:cNvSpPr/>
      </dsp:nvSpPr>
      <dsp:spPr>
        <a:xfrm>
          <a:off x="815660" y="3708588"/>
          <a:ext cx="6496042" cy="227104"/>
        </a:xfrm>
        <a:prstGeom prst="trapezoid">
          <a:avLst>
            <a:gd name="adj" fmla="val 83566"/>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1952468" y="3708588"/>
        <a:ext cx="4222427" cy="227104"/>
      </dsp:txXfrm>
    </dsp:sp>
    <dsp:sp modelId="{74F71AD8-AC9B-4143-B102-D2BB62F51BEC}">
      <dsp:nvSpPr>
        <dsp:cNvPr id="0" name=""/>
        <dsp:cNvSpPr/>
      </dsp:nvSpPr>
      <dsp:spPr>
        <a:xfrm>
          <a:off x="183190" y="3711462"/>
          <a:ext cx="7744727" cy="927147"/>
        </a:xfrm>
        <a:prstGeom prst="trapezoid">
          <a:avLst>
            <a:gd name="adj" fmla="val 83566"/>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sv-SE" sz="2200" b="1" kern="1200" dirty="0"/>
            <a:t>Det man gör för att må bra</a:t>
          </a:r>
          <a:endParaRPr lang="sv-SE" sz="2200" kern="1200" dirty="0"/>
        </a:p>
      </dsp:txBody>
      <dsp:txXfrm>
        <a:off x="1538518" y="3711462"/>
        <a:ext cx="5034073" cy="927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F726-16B7-4C14-8459-D0ED46E8B400}">
      <dsp:nvSpPr>
        <dsp:cNvPr id="0" name=""/>
        <dsp:cNvSpPr/>
      </dsp:nvSpPr>
      <dsp:spPr>
        <a:xfrm>
          <a:off x="3176990" y="905401"/>
          <a:ext cx="696455" cy="91440"/>
        </a:xfrm>
        <a:custGeom>
          <a:avLst/>
          <a:gdLst/>
          <a:ahLst/>
          <a:cxnLst/>
          <a:rect l="0" t="0" r="0" b="0"/>
          <a:pathLst>
            <a:path>
              <a:moveTo>
                <a:pt x="0" y="45720"/>
              </a:moveTo>
              <a:lnTo>
                <a:pt x="696455" y="45720"/>
              </a:lnTo>
            </a:path>
          </a:pathLst>
        </a:custGeom>
        <a:noFill/>
        <a:ln w="28575"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7041" y="947485"/>
        <a:ext cx="36352" cy="7270"/>
      </dsp:txXfrm>
    </dsp:sp>
    <dsp:sp modelId="{E22E06F7-F7A6-4F36-80D8-B41761CF84FF}">
      <dsp:nvSpPr>
        <dsp:cNvPr id="0" name=""/>
        <dsp:cNvSpPr/>
      </dsp:nvSpPr>
      <dsp:spPr>
        <a:xfrm>
          <a:off x="17680" y="2788"/>
          <a:ext cx="3161109" cy="1896665"/>
        </a:xfrm>
        <a:prstGeom prst="rect">
          <a:avLst/>
        </a:prstGeom>
        <a:solidFill>
          <a:schemeClr val="accent1"/>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4897" tIns="162592" rIns="154897" bIns="162592" numCol="1" spcCol="1270" anchor="ctr" anchorCtr="0">
          <a:noAutofit/>
        </a:bodyPr>
        <a:lstStyle/>
        <a:p>
          <a:pPr marL="0" lvl="0" indent="0" algn="ctr" defTabSz="1377950">
            <a:lnSpc>
              <a:spcPct val="90000"/>
            </a:lnSpc>
            <a:spcBef>
              <a:spcPct val="0"/>
            </a:spcBef>
            <a:spcAft>
              <a:spcPct val="35000"/>
            </a:spcAft>
            <a:buNone/>
          </a:pPr>
          <a:r>
            <a:rPr lang="en-US" sz="3100" kern="1200" dirty="0" err="1"/>
            <a:t>Komplement</a:t>
          </a:r>
          <a:r>
            <a:rPr lang="en-US" sz="3100" kern="1200" dirty="0"/>
            <a:t> </a:t>
          </a:r>
          <a:r>
            <a:rPr lang="en-US" sz="3100" kern="1200" dirty="0" err="1"/>
            <a:t>och</a:t>
          </a:r>
          <a:r>
            <a:rPr lang="en-US" sz="3100" kern="1200" dirty="0"/>
            <a:t> </a:t>
          </a:r>
          <a:r>
            <a:rPr lang="en-US" sz="3100" kern="1200" dirty="0" err="1"/>
            <a:t>vidareutveckling</a:t>
          </a:r>
          <a:r>
            <a:rPr lang="en-US" sz="3100" kern="1200" dirty="0"/>
            <a:t> av </a:t>
          </a:r>
          <a:r>
            <a:rPr lang="en-US" sz="3100" kern="1200" dirty="0" err="1"/>
            <a:t>riktlinjer</a:t>
          </a:r>
          <a:endParaRPr lang="en-US" sz="3100" kern="1200" dirty="0"/>
        </a:p>
      </dsp:txBody>
      <dsp:txXfrm>
        <a:off x="17680" y="2788"/>
        <a:ext cx="3161109" cy="1896665"/>
      </dsp:txXfrm>
    </dsp:sp>
    <dsp:sp modelId="{1DBCAA4F-9E52-4C3F-9F10-650988D3F502}">
      <dsp:nvSpPr>
        <dsp:cNvPr id="0" name=""/>
        <dsp:cNvSpPr/>
      </dsp:nvSpPr>
      <dsp:spPr>
        <a:xfrm>
          <a:off x="7065154" y="905401"/>
          <a:ext cx="696455" cy="91440"/>
        </a:xfrm>
        <a:custGeom>
          <a:avLst/>
          <a:gdLst/>
          <a:ahLst/>
          <a:cxnLst/>
          <a:rect l="0" t="0" r="0" b="0"/>
          <a:pathLst>
            <a:path>
              <a:moveTo>
                <a:pt x="0" y="45720"/>
              </a:moveTo>
              <a:lnTo>
                <a:pt x="696455" y="45720"/>
              </a:lnTo>
            </a:path>
          </a:pathLst>
        </a:custGeom>
        <a:noFill/>
        <a:ln w="28575"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95205" y="947485"/>
        <a:ext cx="36352" cy="7270"/>
      </dsp:txXfrm>
    </dsp:sp>
    <dsp:sp modelId="{69DE5901-03D8-4DC6-BD4A-46473FCAB6B7}">
      <dsp:nvSpPr>
        <dsp:cNvPr id="0" name=""/>
        <dsp:cNvSpPr/>
      </dsp:nvSpPr>
      <dsp:spPr>
        <a:xfrm>
          <a:off x="3905845" y="2788"/>
          <a:ext cx="3161109" cy="1896665"/>
        </a:xfrm>
        <a:prstGeom prst="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4897" tIns="162592" rIns="154897" bIns="162592" numCol="1" spcCol="1270" anchor="ctr" anchorCtr="0">
          <a:noAutofit/>
        </a:bodyPr>
        <a:lstStyle/>
        <a:p>
          <a:pPr marL="0" lvl="0" indent="0" algn="ctr" defTabSz="1377950">
            <a:lnSpc>
              <a:spcPct val="90000"/>
            </a:lnSpc>
            <a:spcBef>
              <a:spcPct val="0"/>
            </a:spcBef>
            <a:spcAft>
              <a:spcPct val="35000"/>
            </a:spcAft>
            <a:buNone/>
          </a:pPr>
          <a:r>
            <a:rPr lang="en-US" sz="3100" kern="1200" dirty="0" err="1"/>
            <a:t>Lätt</a:t>
          </a:r>
          <a:r>
            <a:rPr lang="en-US" sz="3100" kern="1200" dirty="0"/>
            <a:t> </a:t>
          </a:r>
          <a:r>
            <a:rPr lang="en-US" sz="3100" kern="1200" dirty="0" err="1"/>
            <a:t>att</a:t>
          </a:r>
          <a:r>
            <a:rPr lang="en-US" sz="3100" kern="1200" dirty="0"/>
            <a:t> </a:t>
          </a:r>
          <a:r>
            <a:rPr lang="en-US" sz="3100" kern="1200" dirty="0" err="1"/>
            <a:t>hitta</a:t>
          </a:r>
          <a:r>
            <a:rPr lang="en-US" sz="3100" kern="1200" dirty="0"/>
            <a:t> med </a:t>
          </a:r>
          <a:r>
            <a:rPr lang="en-US" sz="3100" kern="1200" dirty="0" err="1"/>
            <a:t>fokus</a:t>
          </a:r>
          <a:r>
            <a:rPr lang="en-US" sz="3100" kern="1200" dirty="0"/>
            <a:t> </a:t>
          </a:r>
          <a:r>
            <a:rPr lang="en-US" sz="3100" kern="1200" dirty="0" err="1"/>
            <a:t>på</a:t>
          </a:r>
          <a:r>
            <a:rPr lang="en-US" sz="3100" kern="1200" dirty="0"/>
            <a:t> </a:t>
          </a:r>
          <a:r>
            <a:rPr lang="en-US" sz="3100" i="1" kern="1200" dirty="0" err="1"/>
            <a:t>hur</a:t>
          </a:r>
          <a:r>
            <a:rPr lang="en-US" sz="3100" kern="1200" dirty="0"/>
            <a:t> </a:t>
          </a:r>
          <a:r>
            <a:rPr lang="en-US" sz="3100" kern="1200" dirty="0" err="1"/>
            <a:t>en</a:t>
          </a:r>
          <a:r>
            <a:rPr lang="en-US" sz="3100" kern="1200" dirty="0"/>
            <a:t> </a:t>
          </a:r>
          <a:r>
            <a:rPr lang="en-US" sz="3100" kern="1200" dirty="0" err="1"/>
            <a:t>insats</a:t>
          </a:r>
          <a:r>
            <a:rPr lang="en-US" sz="3100" kern="1200" dirty="0"/>
            <a:t> ska </a:t>
          </a:r>
          <a:r>
            <a:rPr lang="en-US" sz="3100" kern="1200" dirty="0" err="1"/>
            <a:t>göras</a:t>
          </a:r>
          <a:endParaRPr lang="en-US" sz="3100" kern="1200" dirty="0"/>
        </a:p>
      </dsp:txBody>
      <dsp:txXfrm>
        <a:off x="3905845" y="2788"/>
        <a:ext cx="3161109" cy="1896665"/>
      </dsp:txXfrm>
    </dsp:sp>
    <dsp:sp modelId="{BF8AF89E-504E-4D1D-8B6B-E14B94262EB6}">
      <dsp:nvSpPr>
        <dsp:cNvPr id="0" name=""/>
        <dsp:cNvSpPr/>
      </dsp:nvSpPr>
      <dsp:spPr>
        <a:xfrm>
          <a:off x="1598235" y="1897653"/>
          <a:ext cx="7776329" cy="696455"/>
        </a:xfrm>
        <a:custGeom>
          <a:avLst/>
          <a:gdLst/>
          <a:ahLst/>
          <a:cxnLst/>
          <a:rect l="0" t="0" r="0" b="0"/>
          <a:pathLst>
            <a:path>
              <a:moveTo>
                <a:pt x="7776329" y="0"/>
              </a:moveTo>
              <a:lnTo>
                <a:pt x="7776329" y="365327"/>
              </a:lnTo>
              <a:lnTo>
                <a:pt x="0" y="365327"/>
              </a:lnTo>
              <a:lnTo>
                <a:pt x="0" y="696455"/>
              </a:lnTo>
            </a:path>
          </a:pathLst>
        </a:custGeom>
        <a:noFill/>
        <a:ln w="28575"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91143" y="2242246"/>
        <a:ext cx="390512" cy="7270"/>
      </dsp:txXfrm>
    </dsp:sp>
    <dsp:sp modelId="{86D6B2E1-7899-421E-BC7C-5262C64CE643}">
      <dsp:nvSpPr>
        <dsp:cNvPr id="0" name=""/>
        <dsp:cNvSpPr/>
      </dsp:nvSpPr>
      <dsp:spPr>
        <a:xfrm>
          <a:off x="7794009" y="2788"/>
          <a:ext cx="3161109" cy="1896665"/>
        </a:xfrm>
        <a:prstGeom prst="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4897" tIns="162592" rIns="154897" bIns="162592" numCol="1" spcCol="1270" anchor="ctr" anchorCtr="0">
          <a:noAutofit/>
        </a:bodyPr>
        <a:lstStyle/>
        <a:p>
          <a:pPr marL="0" lvl="0" indent="0" algn="ctr" defTabSz="1377950">
            <a:lnSpc>
              <a:spcPct val="90000"/>
            </a:lnSpc>
            <a:spcBef>
              <a:spcPct val="0"/>
            </a:spcBef>
            <a:spcAft>
              <a:spcPct val="35000"/>
            </a:spcAft>
            <a:buNone/>
          </a:pPr>
          <a:r>
            <a:rPr lang="en-US" sz="3100" kern="1200" dirty="0" err="1"/>
            <a:t>Filterfunktion</a:t>
          </a:r>
          <a:r>
            <a:rPr lang="en-US" sz="3100" kern="1200" dirty="0"/>
            <a:t> </a:t>
          </a:r>
          <a:r>
            <a:rPr lang="en-US" sz="3100" kern="1200" dirty="0" err="1"/>
            <a:t>för</a:t>
          </a:r>
          <a:r>
            <a:rPr lang="en-US" sz="3100" kern="1200" dirty="0"/>
            <a:t> </a:t>
          </a:r>
          <a:r>
            <a:rPr lang="en-US" sz="3100" kern="1200" dirty="0" err="1"/>
            <a:t>snabb</a:t>
          </a:r>
          <a:r>
            <a:rPr lang="en-US" sz="3100" kern="1200" dirty="0"/>
            <a:t> </a:t>
          </a:r>
          <a:r>
            <a:rPr lang="en-US" sz="3100" kern="1200" dirty="0" err="1"/>
            <a:t>åtkomst</a:t>
          </a:r>
          <a:endParaRPr lang="en-US" sz="3100" kern="1200" dirty="0"/>
        </a:p>
      </dsp:txBody>
      <dsp:txXfrm>
        <a:off x="7794009" y="2788"/>
        <a:ext cx="3161109" cy="1896665"/>
      </dsp:txXfrm>
    </dsp:sp>
    <dsp:sp modelId="{3DD10FDE-0240-4283-A1AA-222F8129A702}">
      <dsp:nvSpPr>
        <dsp:cNvPr id="0" name=""/>
        <dsp:cNvSpPr/>
      </dsp:nvSpPr>
      <dsp:spPr>
        <a:xfrm>
          <a:off x="3176990" y="3529121"/>
          <a:ext cx="696455" cy="91440"/>
        </a:xfrm>
        <a:custGeom>
          <a:avLst/>
          <a:gdLst/>
          <a:ahLst/>
          <a:cxnLst/>
          <a:rect l="0" t="0" r="0" b="0"/>
          <a:pathLst>
            <a:path>
              <a:moveTo>
                <a:pt x="0" y="45720"/>
              </a:moveTo>
              <a:lnTo>
                <a:pt x="696455" y="45720"/>
              </a:lnTo>
            </a:path>
          </a:pathLst>
        </a:custGeom>
        <a:noFill/>
        <a:ln w="28575"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7041" y="3571206"/>
        <a:ext cx="36352" cy="7270"/>
      </dsp:txXfrm>
    </dsp:sp>
    <dsp:sp modelId="{4CACC471-91C5-4F3D-8B91-7E0E9F6CA465}">
      <dsp:nvSpPr>
        <dsp:cNvPr id="0" name=""/>
        <dsp:cNvSpPr/>
      </dsp:nvSpPr>
      <dsp:spPr>
        <a:xfrm>
          <a:off x="17680" y="2626509"/>
          <a:ext cx="3161109" cy="18966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4897" tIns="162592" rIns="154897" bIns="162592" numCol="1" spcCol="1270" anchor="ctr" anchorCtr="0">
          <a:noAutofit/>
        </a:bodyPr>
        <a:lstStyle/>
        <a:p>
          <a:pPr marL="0" lvl="0" indent="0" algn="ctr" defTabSz="1377950">
            <a:lnSpc>
              <a:spcPct val="90000"/>
            </a:lnSpc>
            <a:spcBef>
              <a:spcPct val="0"/>
            </a:spcBef>
            <a:spcAft>
              <a:spcPct val="35000"/>
            </a:spcAft>
            <a:buNone/>
          </a:pPr>
          <a:r>
            <a:rPr lang="en-US" sz="3100" kern="1200"/>
            <a:t>Hänvisningar till relevant material</a:t>
          </a:r>
        </a:p>
      </dsp:txBody>
      <dsp:txXfrm>
        <a:off x="17680" y="2626509"/>
        <a:ext cx="3161109" cy="1896665"/>
      </dsp:txXfrm>
    </dsp:sp>
    <dsp:sp modelId="{9FE689B8-6E5C-4232-BBF0-828A5A217F62}">
      <dsp:nvSpPr>
        <dsp:cNvPr id="0" name=""/>
        <dsp:cNvSpPr/>
      </dsp:nvSpPr>
      <dsp:spPr>
        <a:xfrm>
          <a:off x="7065154" y="3529121"/>
          <a:ext cx="696455" cy="91440"/>
        </a:xfrm>
        <a:custGeom>
          <a:avLst/>
          <a:gdLst/>
          <a:ahLst/>
          <a:cxnLst/>
          <a:rect l="0" t="0" r="0" b="0"/>
          <a:pathLst>
            <a:path>
              <a:moveTo>
                <a:pt x="0" y="45720"/>
              </a:moveTo>
              <a:lnTo>
                <a:pt x="696455" y="45720"/>
              </a:lnTo>
            </a:path>
          </a:pathLst>
        </a:custGeom>
        <a:noFill/>
        <a:ln w="28575"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95205" y="3571206"/>
        <a:ext cx="36352" cy="7270"/>
      </dsp:txXfrm>
    </dsp:sp>
    <dsp:sp modelId="{884BBDE8-B0C8-4711-8114-B05BDB546E03}">
      <dsp:nvSpPr>
        <dsp:cNvPr id="0" name=""/>
        <dsp:cNvSpPr/>
      </dsp:nvSpPr>
      <dsp:spPr>
        <a:xfrm>
          <a:off x="3905845" y="2626509"/>
          <a:ext cx="3161109" cy="18966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4897" tIns="162592" rIns="154897" bIns="162592" numCol="1" spcCol="1270" anchor="ctr" anchorCtr="0">
          <a:noAutofit/>
        </a:bodyPr>
        <a:lstStyle/>
        <a:p>
          <a:pPr marL="0" lvl="0" indent="0" algn="ctr" defTabSz="1377950">
            <a:lnSpc>
              <a:spcPct val="90000"/>
            </a:lnSpc>
            <a:spcBef>
              <a:spcPct val="0"/>
            </a:spcBef>
            <a:spcAft>
              <a:spcPct val="35000"/>
            </a:spcAft>
            <a:buNone/>
          </a:pPr>
          <a:r>
            <a:rPr lang="en-US" sz="3100" kern="1200"/>
            <a:t>Främjar samverkan</a:t>
          </a:r>
        </a:p>
      </dsp:txBody>
      <dsp:txXfrm>
        <a:off x="3905845" y="2626509"/>
        <a:ext cx="3161109" cy="1896665"/>
      </dsp:txXfrm>
    </dsp:sp>
    <dsp:sp modelId="{588D49AF-2E2A-402F-880C-D4BEA22ED570}">
      <dsp:nvSpPr>
        <dsp:cNvPr id="0" name=""/>
        <dsp:cNvSpPr/>
      </dsp:nvSpPr>
      <dsp:spPr>
        <a:xfrm>
          <a:off x="7794009" y="2626509"/>
          <a:ext cx="3161109" cy="18966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4897" tIns="162592" rIns="154897" bIns="162592" numCol="1" spcCol="1270" anchor="ctr" anchorCtr="0">
          <a:noAutofit/>
        </a:bodyPr>
        <a:lstStyle/>
        <a:p>
          <a:pPr marL="0" lvl="0" indent="0" algn="ctr" defTabSz="1377950">
            <a:lnSpc>
              <a:spcPct val="90000"/>
            </a:lnSpc>
            <a:spcBef>
              <a:spcPct val="0"/>
            </a:spcBef>
            <a:spcAft>
              <a:spcPct val="35000"/>
            </a:spcAft>
            <a:buNone/>
          </a:pPr>
          <a:r>
            <a:rPr lang="en-US" sz="3100" kern="1200" dirty="0" err="1"/>
            <a:t>Ökad</a:t>
          </a:r>
          <a:r>
            <a:rPr lang="en-US" sz="3100" kern="1200" dirty="0"/>
            <a:t> </a:t>
          </a:r>
          <a:r>
            <a:rPr lang="en-US" sz="3100" kern="1200" dirty="0" err="1"/>
            <a:t>kvalitet</a:t>
          </a:r>
          <a:r>
            <a:rPr lang="en-US" sz="3100" kern="1200" dirty="0"/>
            <a:t> </a:t>
          </a:r>
          <a:r>
            <a:rPr lang="en-US" sz="3100" kern="1200" dirty="0" err="1"/>
            <a:t>och</a:t>
          </a:r>
          <a:r>
            <a:rPr lang="en-US" sz="3100" kern="1200" dirty="0"/>
            <a:t> </a:t>
          </a:r>
          <a:r>
            <a:rPr lang="en-US" sz="3100" kern="1200" dirty="0" err="1"/>
            <a:t>jämlika</a:t>
          </a:r>
          <a:r>
            <a:rPr lang="en-US" sz="3100" kern="1200" dirty="0"/>
            <a:t> </a:t>
          </a:r>
          <a:r>
            <a:rPr lang="en-US" sz="3100" kern="1200" dirty="0" err="1"/>
            <a:t>insatser</a:t>
          </a:r>
          <a:endParaRPr lang="en-US" sz="3100" kern="1200" dirty="0"/>
        </a:p>
      </dsp:txBody>
      <dsp:txXfrm>
        <a:off x="7794009" y="2626509"/>
        <a:ext cx="3161109" cy="189666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59FB9-DA25-468F-9D2A-5579DC68E23F}" type="datetimeFigureOut">
              <a:rPr lang="sv-SE" smtClean="0"/>
              <a:t>2021-10-14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37229-FD6E-4A37-A682-9474259908FE}" type="slidenum">
              <a:rPr lang="sv-SE" smtClean="0"/>
              <a:t>‹#›</a:t>
            </a:fld>
            <a:endParaRPr lang="sv-SE"/>
          </a:p>
        </p:txBody>
      </p:sp>
    </p:spTree>
    <p:extLst>
      <p:ext uri="{BB962C8B-B14F-4D97-AF65-F5344CB8AC3E}">
        <p14:creationId xmlns:p14="http://schemas.microsoft.com/office/powerpoint/2010/main" val="146779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008962-CA45-405F-9B0F-B136939E3641}" type="slidenum">
              <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algn="l"/>
            <a:r>
              <a:rPr lang="sv-SE" altLang="sv-SE" dirty="0">
                <a:latin typeface="Arial" panose="020B0604020202020204" pitchFamily="34" charset="0"/>
                <a:ea typeface="ヒラギノ角ゴ Pro W3"/>
              </a:rPr>
              <a:t>J</a:t>
            </a:r>
          </a:p>
        </p:txBody>
      </p:sp>
    </p:spTree>
    <p:extLst>
      <p:ext uri="{BB962C8B-B14F-4D97-AF65-F5344CB8AC3E}">
        <p14:creationId xmlns:p14="http://schemas.microsoft.com/office/powerpoint/2010/main" val="2798370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Systemförflyttning från enbart patient/sjukdom till invånare/hälsofrämjande. Kontakt med vården måste vara anpassat för unga, men behöver inte vara att komma till vården, digitalt först, Fakta och Självhjälp</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Samverka kring vad vi regioner kan erbjuda på de olika nivåerna gemensamt och likvärdiga behandlingsinsatser nationellt. </a:t>
            </a:r>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3085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b="0" dirty="0">
                <a:latin typeface="Arial" panose="020B0604020202020204" pitchFamily="34" charset="0"/>
                <a:ea typeface="ヒラギノ角ゴ Pro W3"/>
              </a:rPr>
              <a:t>Ny metodik i utvecklingsarbete: Tillsammans med målgruppen istället För målgruppen.</a:t>
            </a:r>
          </a:p>
          <a:p>
            <a:r>
              <a:rPr lang="sv-SE" altLang="sv-SE" b="0" dirty="0">
                <a:latin typeface="Arial" panose="020B0604020202020204" pitchFamily="34" charset="0"/>
                <a:ea typeface="ヒラギノ角ゴ Pro W3"/>
              </a:rPr>
              <a:t>Anpassad Tillgänglighet utifrån barn och unga</a:t>
            </a:r>
          </a:p>
          <a:p>
            <a:r>
              <a:rPr lang="sv-SE" b="0" dirty="0">
                <a:latin typeface="Arial" panose="020B0604020202020204" pitchFamily="34" charset="0"/>
                <a:ea typeface="ヒラギノ角ゴ Pro W3"/>
              </a:rPr>
              <a:t>Digitalt infödda har störts expertis på sina behov, idéer om tillgänglighet i praktiken</a:t>
            </a:r>
          </a:p>
          <a:p>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725804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Ungdomar efterfrågar fakta och självhjälp på webb, samlat och anpassat utifrån målgruppen.</a:t>
            </a:r>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084723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BUP Skåne har Sveriges första BUP Chatt. Chatt är överst på ungdomars prio gällande tillgänglighet. Vi  länkar till andras chattar när vår är stängd, </a:t>
            </a:r>
            <a:r>
              <a:rPr lang="sv-SE" dirty="0" err="1"/>
              <a:t>digilat</a:t>
            </a:r>
            <a:r>
              <a:rPr lang="sv-SE" dirty="0"/>
              <a:t> partnerskap. Dialog pågår med kommunerna om att i framtiden ha </a:t>
            </a:r>
            <a:r>
              <a:rPr lang="sv-SE" dirty="0" err="1"/>
              <a:t>gemensamm</a:t>
            </a:r>
            <a:r>
              <a:rPr lang="sv-SE" dirty="0"/>
              <a:t> chatt.</a:t>
            </a:r>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743257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 kontaktväg via digital EVI från 2022. Läggs i digitala verktyget Blåappen. </a:t>
            </a:r>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383213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78B3C6-7247-44B2-8EED-DB54856163E8}" type="slidenum">
              <a:rPr kumimoji="0" 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1586665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SIP</a:t>
            </a:r>
            <a:r>
              <a:rPr lang="sv-SE" baseline="0" dirty="0"/>
              <a:t> möjliggör ett helhetsperspektiv på individens situation vare sig hen kallas patient/brukare/kund/klient i den terminologi som organisationen använder sig av. </a:t>
            </a:r>
          </a:p>
          <a:p>
            <a:r>
              <a:rPr lang="sv-SE" baseline="0" dirty="0"/>
              <a:t>Patient kontrakt och vårdplan är planer och vy över insatser som pågår inom hälso-och sjukvården, inte en vårdplan.</a:t>
            </a:r>
          </a:p>
          <a:p>
            <a:r>
              <a:rPr lang="sv-SE" baseline="0" dirty="0"/>
              <a:t>SIP är en plan för samordnade insatser.  </a:t>
            </a:r>
          </a:p>
          <a:p>
            <a:r>
              <a:rPr lang="sv-SE" baseline="0" dirty="0"/>
              <a:t>Finns önskemål om att fler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BA982-E5B1-46E7-827B-117A420E2FD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ヒラギノ角ゴ Pro W3"/>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ヒラギノ角ゴ Pro W3"/>
              <a:cs typeface="+mn-cs"/>
            </a:endParaRPr>
          </a:p>
        </p:txBody>
      </p:sp>
    </p:spTree>
    <p:extLst>
      <p:ext uri="{BB962C8B-B14F-4D97-AF65-F5344CB8AC3E}">
        <p14:creationId xmlns:p14="http://schemas.microsoft.com/office/powerpoint/2010/main" val="101870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C891-329D-1846-A7CA-4DF996A168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017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100" b="1" dirty="0">
                <a:effectLst/>
                <a:latin typeface="+mn-lt"/>
                <a:ea typeface="Calibri" panose="020F0502020204030204" pitchFamily="34" charset="0"/>
                <a:cs typeface="Times New Roman" panose="02020603050405020304" pitchFamily="18" charset="0"/>
              </a:rPr>
              <a:t>Syftet</a:t>
            </a:r>
            <a:r>
              <a:rPr lang="sv-SE" sz="1100" dirty="0">
                <a:effectLst/>
                <a:latin typeface="+mn-lt"/>
                <a:ea typeface="Calibri" panose="020F0502020204030204" pitchFamily="34" charset="0"/>
                <a:cs typeface="Times New Roman" panose="02020603050405020304" pitchFamily="18" charset="0"/>
              </a:rPr>
              <a:t> med VIP är att </a:t>
            </a:r>
            <a:r>
              <a:rPr lang="sv-SE" sz="1100" b="0" i="0" u="none" strike="noStrike" baseline="0" dirty="0">
                <a:solidFill>
                  <a:srgbClr val="000000"/>
                </a:solidFill>
                <a:latin typeface="+mn-lt"/>
              </a:rPr>
              <a:t>öka användningen av evidens- och erfarenhetsbaserad kunskap genom att göra den mer</a:t>
            </a:r>
            <a:r>
              <a:rPr lang="sv-SE" sz="1100" dirty="0">
                <a:effectLst/>
                <a:latin typeface="+mn-lt"/>
                <a:ea typeface="Calibri" panose="020F0502020204030204" pitchFamily="34" charset="0"/>
                <a:cs typeface="Times New Roman" panose="02020603050405020304" pitchFamily="18" charset="0"/>
              </a:rPr>
              <a:t> lättillgänglig för personal i olika verksamheter, så att det som sker i mötet mellan personalen och individen är baserat på bästa tillgängliga kunskap. På det sättet är VIP en vidareutveckling och ett </a:t>
            </a:r>
            <a:r>
              <a:rPr lang="sv-SE" sz="1100" b="1" dirty="0">
                <a:effectLst/>
                <a:latin typeface="+mn-lt"/>
                <a:ea typeface="Calibri" panose="020F0502020204030204" pitchFamily="34" charset="0"/>
                <a:cs typeface="Times New Roman" panose="02020603050405020304" pitchFamily="18" charset="0"/>
              </a:rPr>
              <a:t>komplement till</a:t>
            </a:r>
            <a:r>
              <a:rPr lang="sv-SE" sz="1100" dirty="0">
                <a:effectLst/>
                <a:latin typeface="+mn-lt"/>
                <a:ea typeface="Calibri" panose="020F0502020204030204" pitchFamily="34" charset="0"/>
                <a:cs typeface="Times New Roman" panose="02020603050405020304" pitchFamily="18" charset="0"/>
              </a:rPr>
              <a:t> redan existerande riktlinjer och kunskapsstöd med skillnaden att VIP </a:t>
            </a:r>
            <a:r>
              <a:rPr lang="sv-SE" sz="1100" b="1" dirty="0">
                <a:effectLst/>
                <a:latin typeface="+mn-lt"/>
                <a:ea typeface="Calibri" panose="020F0502020204030204" pitchFamily="34" charset="0"/>
                <a:cs typeface="Times New Roman" panose="02020603050405020304" pitchFamily="18" charset="0"/>
              </a:rPr>
              <a:t>samlar kunskap baserad på flera underlag på ett ställe och presenterar den så att den är lätt att omsätta i praktiken, dvs VIP beskriver </a:t>
            </a:r>
            <a:r>
              <a:rPr lang="sv-SE" sz="1100" b="1" i="1" dirty="0">
                <a:effectLst/>
                <a:latin typeface="+mn-lt"/>
                <a:ea typeface="Calibri" panose="020F0502020204030204" pitchFamily="34" charset="0"/>
                <a:cs typeface="Times New Roman" panose="02020603050405020304" pitchFamily="18" charset="0"/>
              </a:rPr>
              <a:t>när</a:t>
            </a:r>
            <a:r>
              <a:rPr lang="sv-SE" sz="1100" b="1" dirty="0">
                <a:effectLst/>
                <a:latin typeface="+mn-lt"/>
                <a:ea typeface="Calibri" panose="020F0502020204030204" pitchFamily="34" charset="0"/>
                <a:cs typeface="Times New Roman" panose="02020603050405020304" pitchFamily="18" charset="0"/>
              </a:rPr>
              <a:t> och </a:t>
            </a:r>
            <a:r>
              <a:rPr lang="sv-SE" sz="1100" b="1" i="1" dirty="0">
                <a:effectLst/>
                <a:latin typeface="+mn-lt"/>
                <a:ea typeface="Calibri" panose="020F0502020204030204" pitchFamily="34" charset="0"/>
                <a:cs typeface="Times New Roman" panose="02020603050405020304" pitchFamily="18" charset="0"/>
              </a:rPr>
              <a:t>hur</a:t>
            </a:r>
            <a:r>
              <a:rPr lang="sv-SE" sz="1100" i="1" dirty="0">
                <a:effectLst/>
                <a:latin typeface="+mn-lt"/>
                <a:ea typeface="Calibri" panose="020F0502020204030204" pitchFamily="34" charset="0"/>
                <a:cs typeface="Times New Roman" panose="02020603050405020304" pitchFamily="18" charset="0"/>
              </a:rPr>
              <a:t> </a:t>
            </a:r>
            <a:r>
              <a:rPr lang="sv-SE" sz="1100" dirty="0">
                <a:effectLst/>
                <a:latin typeface="+mn-lt"/>
                <a:ea typeface="Calibri" panose="020F0502020204030204" pitchFamily="34" charset="0"/>
                <a:cs typeface="Times New Roman" panose="02020603050405020304" pitchFamily="18" charset="0"/>
              </a:rPr>
              <a:t>en insats ska utföras.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100" dirty="0">
                <a:effectLst/>
                <a:latin typeface="+mn-lt"/>
                <a:ea typeface="Calibri" panose="020F0502020204030204" pitchFamily="34" charset="0"/>
                <a:cs typeface="Times New Roman" panose="02020603050405020304" pitchFamily="18" charset="0"/>
              </a:rPr>
              <a:t>Det finns en </a:t>
            </a:r>
            <a:r>
              <a:rPr lang="sv-SE" sz="1100" b="1" dirty="0">
                <a:effectLst/>
                <a:latin typeface="+mn-lt"/>
                <a:ea typeface="Calibri" panose="020F0502020204030204" pitchFamily="34" charset="0"/>
                <a:cs typeface="Times New Roman" panose="02020603050405020304" pitchFamily="18" charset="0"/>
              </a:rPr>
              <a:t>filterfunktion</a:t>
            </a:r>
            <a:r>
              <a:rPr lang="sv-SE" sz="1100" dirty="0">
                <a:effectLst/>
                <a:latin typeface="+mn-lt"/>
                <a:ea typeface="Calibri" panose="020F0502020204030204" pitchFamily="34" charset="0"/>
                <a:cs typeface="Times New Roman" panose="02020603050405020304" pitchFamily="18" charset="0"/>
              </a:rPr>
              <a:t> för snabb åtkomst och VIP rymmer också hänvisningar och länkar till </a:t>
            </a:r>
            <a:r>
              <a:rPr lang="sv-SE" sz="1100" b="1" dirty="0">
                <a:effectLst/>
                <a:latin typeface="+mn-lt"/>
                <a:ea typeface="Calibri" panose="020F0502020204030204" pitchFamily="34" charset="0"/>
                <a:cs typeface="Times New Roman" panose="02020603050405020304" pitchFamily="18" charset="0"/>
              </a:rPr>
              <a:t>relevant material som ska vara ett stöd för professionen och öka </a:t>
            </a:r>
            <a:r>
              <a:rPr lang="sv-SE" sz="1100" dirty="0">
                <a:effectLst/>
                <a:latin typeface="+mn-lt"/>
                <a:ea typeface="Calibri" panose="020F0502020204030204" pitchFamily="34" charset="0"/>
                <a:cs typeface="Times New Roman" panose="02020603050405020304" pitchFamily="18" charset="0"/>
              </a:rPr>
              <a:t>kunskapen om det som insatsen avser, så att var och en slipper leta och värdera vad som är relevant.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100" dirty="0" err="1">
                <a:effectLst/>
                <a:latin typeface="+mn-lt"/>
                <a:ea typeface="Calibri" panose="020F0502020204030204" pitchFamily="34" charset="0"/>
                <a:cs typeface="Times New Roman" panose="02020603050405020304" pitchFamily="18" charset="0"/>
              </a:rPr>
              <a:t>VIP:en</a:t>
            </a:r>
            <a:r>
              <a:rPr lang="sv-SE" sz="1100" dirty="0">
                <a:effectLst/>
                <a:latin typeface="+mn-lt"/>
                <a:ea typeface="Calibri" panose="020F0502020204030204" pitchFamily="34" charset="0"/>
                <a:cs typeface="Times New Roman" panose="02020603050405020304" pitchFamily="18" charset="0"/>
              </a:rPr>
              <a:t> ska svara på vad alla som är </a:t>
            </a:r>
            <a:r>
              <a:rPr lang="sv-SE" sz="1100" b="1" dirty="0">
                <a:effectLst/>
                <a:latin typeface="+mn-lt"/>
                <a:ea typeface="Calibri" panose="020F0502020204030204" pitchFamily="34" charset="0"/>
                <a:cs typeface="Times New Roman" panose="02020603050405020304" pitchFamily="18" charset="0"/>
              </a:rPr>
              <a:t>utförare, alltså alla som har någon form av uppdrag </a:t>
            </a:r>
            <a:r>
              <a:rPr lang="sv-SE" sz="1100" dirty="0">
                <a:effectLst/>
                <a:latin typeface="+mn-lt"/>
                <a:ea typeface="Calibri" panose="020F0502020204030204" pitchFamily="34" charset="0"/>
                <a:cs typeface="Times New Roman" panose="02020603050405020304" pitchFamily="18" charset="0"/>
              </a:rPr>
              <a:t>i förhållande till målgruppen ska göra och ger på det viset en gemensam grund för aktörer inom både region och kommun. Det ger förutsättningar för ökad samsyn och insyn i varandras uppdrag och verksamheter.  Det bidrar också till att </a:t>
            </a:r>
            <a:r>
              <a:rPr lang="sv-SE" sz="1100" dirty="0">
                <a:latin typeface="+mn-lt"/>
              </a:rPr>
              <a:t>visa hela processen och ger olika professioner en förståelse för sin roll i helheten vilket bör leda till </a:t>
            </a:r>
            <a:r>
              <a:rPr lang="sv-SE" sz="1100" b="1" dirty="0">
                <a:latin typeface="+mn-lt"/>
              </a:rPr>
              <a:t>bättre samverkan inom och mellan huvudmännen</a:t>
            </a:r>
            <a:r>
              <a:rPr lang="sv-SE" sz="1100" dirty="0">
                <a:latin typeface="+mn-lt"/>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1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100" b="1" dirty="0">
                <a:effectLst/>
                <a:latin typeface="+mn-lt"/>
                <a:ea typeface="Calibri" panose="020F0502020204030204" pitchFamily="34" charset="0"/>
                <a:cs typeface="Times New Roman" panose="02020603050405020304" pitchFamily="18" charset="0"/>
              </a:rPr>
              <a:t>Målet är att höja kvalitén</a:t>
            </a:r>
            <a:r>
              <a:rPr lang="sv-SE" sz="1100" dirty="0">
                <a:effectLst/>
                <a:latin typeface="+mn-lt"/>
                <a:ea typeface="Calibri" panose="020F0502020204030204" pitchFamily="34" charset="0"/>
                <a:cs typeface="Times New Roman" panose="02020603050405020304" pitchFamily="18" charset="0"/>
              </a:rPr>
              <a:t> i stödet till individer med </a:t>
            </a:r>
            <a:r>
              <a:rPr lang="sv-SE" sz="1100" dirty="0" err="1">
                <a:effectLst/>
                <a:latin typeface="+mn-lt"/>
                <a:ea typeface="Calibri" panose="020F0502020204030204" pitchFamily="34" charset="0"/>
                <a:cs typeface="Times New Roman" panose="02020603050405020304" pitchFamily="18" charset="0"/>
              </a:rPr>
              <a:t>adhd</a:t>
            </a:r>
            <a:r>
              <a:rPr lang="sv-SE" sz="1100" dirty="0">
                <a:effectLst/>
                <a:latin typeface="+mn-lt"/>
                <a:ea typeface="Calibri" panose="020F0502020204030204" pitchFamily="34" charset="0"/>
                <a:cs typeface="Times New Roman" panose="02020603050405020304" pitchFamily="18" charset="0"/>
              </a:rPr>
              <a:t> och </a:t>
            </a:r>
            <a:r>
              <a:rPr lang="sv-SE" sz="1100" b="1" dirty="0">
                <a:effectLst/>
                <a:latin typeface="+mn-lt"/>
                <a:ea typeface="Calibri" panose="020F0502020204030204" pitchFamily="34" charset="0"/>
                <a:cs typeface="Times New Roman" panose="02020603050405020304" pitchFamily="18" charset="0"/>
              </a:rPr>
              <a:t>åstadkomma mer jämlika insatser</a:t>
            </a:r>
            <a:r>
              <a:rPr lang="sv-SE" sz="1100" dirty="0">
                <a:effectLst/>
                <a:latin typeface="+mn-lt"/>
                <a:ea typeface="Calibri" panose="020F0502020204030204" pitchFamily="34" charset="0"/>
                <a:cs typeface="Times New Roman" panose="02020603050405020304" pitchFamily="18" charset="0"/>
              </a:rPr>
              <a:t>. </a:t>
            </a:r>
            <a:endParaRPr lang="sv-SE" sz="1100" b="1" dirty="0">
              <a:latin typeface="+mn-lt"/>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C891-329D-1846-A7CA-4DF996A168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860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100" dirty="0">
                <a:effectLst/>
                <a:latin typeface="+mn-lt"/>
                <a:ea typeface="Calibri" panose="020F0502020204030204" pitchFamily="34" charset="0"/>
                <a:cs typeface="Times New Roman" panose="02020603050405020304" pitchFamily="18" charset="0"/>
              </a:rPr>
              <a:t>Utbudet av insatserna i vård- och insatsprogrammet utgår från tillståndet </a:t>
            </a:r>
            <a:r>
              <a:rPr lang="sv-SE" sz="1100" dirty="0" err="1">
                <a:effectLst/>
                <a:latin typeface="+mn-lt"/>
                <a:ea typeface="Calibri" panose="020F0502020204030204" pitchFamily="34" charset="0"/>
                <a:cs typeface="Times New Roman" panose="02020603050405020304" pitchFamily="18" charset="0"/>
              </a:rPr>
              <a:t>adhd</a:t>
            </a:r>
            <a:r>
              <a:rPr lang="sv-SE" sz="1100" dirty="0">
                <a:effectLst/>
                <a:latin typeface="+mn-lt"/>
                <a:ea typeface="Calibri" panose="020F0502020204030204" pitchFamily="34" charset="0"/>
                <a:cs typeface="Times New Roman" panose="02020603050405020304" pitchFamily="18" charset="0"/>
              </a:rPr>
              <a:t>:</a:t>
            </a:r>
          </a:p>
          <a:p>
            <a:pPr marL="342900" lvl="0" indent="-342900">
              <a:lnSpc>
                <a:spcPct val="107000"/>
              </a:lnSpc>
              <a:spcAft>
                <a:spcPts val="0"/>
              </a:spcAft>
              <a:buFont typeface="Symbol" panose="05050102010706020507" pitchFamily="18" charset="2"/>
              <a:buChar char=""/>
            </a:pPr>
            <a:r>
              <a:rPr lang="sv-SE" sz="1100" dirty="0" err="1">
                <a:effectLst/>
                <a:latin typeface="+mn-lt"/>
                <a:ea typeface="Calibri" panose="020F0502020204030204" pitchFamily="34" charset="0"/>
                <a:cs typeface="Times New Roman" panose="02020603050405020304" pitchFamily="18" charset="0"/>
              </a:rPr>
              <a:t>Adhd</a:t>
            </a:r>
            <a:r>
              <a:rPr lang="sv-SE" sz="1100" dirty="0">
                <a:effectLst/>
                <a:latin typeface="+mn-lt"/>
                <a:ea typeface="Calibri" panose="020F0502020204030204" pitchFamily="34" charset="0"/>
                <a:cs typeface="Times New Roman" panose="02020603050405020304" pitchFamily="18" charset="0"/>
              </a:rPr>
              <a:t> är ett </a:t>
            </a:r>
            <a:r>
              <a:rPr lang="sv-SE" sz="1100" b="1" dirty="0">
                <a:effectLst/>
                <a:latin typeface="+mn-lt"/>
                <a:ea typeface="Calibri" panose="020F0502020204030204" pitchFamily="34" charset="0"/>
                <a:cs typeface="Times New Roman" panose="02020603050405020304" pitchFamily="18" charset="0"/>
              </a:rPr>
              <a:t>heterogent tillstånd </a:t>
            </a:r>
            <a:r>
              <a:rPr lang="sv-SE" sz="1100" dirty="0">
                <a:effectLst/>
                <a:latin typeface="+mn-lt"/>
                <a:ea typeface="Calibri" panose="020F0502020204030204" pitchFamily="34" charset="0"/>
                <a:cs typeface="Times New Roman" panose="02020603050405020304" pitchFamily="18" charset="0"/>
              </a:rPr>
              <a:t>där svårigheter och symtom varierar från relativt sett lindriga besvär till svår funktionsnedsättning och komplexa behov och behoven av stöd varierar stort mellan olika individer. </a:t>
            </a:r>
          </a:p>
          <a:p>
            <a:pPr marL="342900" lvl="0" indent="-342900">
              <a:lnSpc>
                <a:spcPct val="107000"/>
              </a:lnSpc>
              <a:spcAft>
                <a:spcPts val="0"/>
              </a:spcAft>
              <a:buFont typeface="Symbol" panose="05050102010706020507" pitchFamily="18" charset="2"/>
              <a:buChar char=""/>
            </a:pPr>
            <a:r>
              <a:rPr lang="sv-SE" sz="1100" dirty="0" err="1">
                <a:effectLst/>
                <a:latin typeface="+mn-lt"/>
                <a:ea typeface="Calibri" panose="020F0502020204030204" pitchFamily="34" charset="0"/>
                <a:cs typeface="Times New Roman" panose="02020603050405020304" pitchFamily="18" charset="0"/>
              </a:rPr>
              <a:t>Adhd</a:t>
            </a:r>
            <a:r>
              <a:rPr lang="sv-SE" sz="1100" dirty="0">
                <a:effectLst/>
                <a:latin typeface="+mn-lt"/>
                <a:ea typeface="Calibri" panose="020F0502020204030204" pitchFamily="34" charset="0"/>
                <a:cs typeface="Times New Roman" panose="02020603050405020304" pitchFamily="18" charset="0"/>
              </a:rPr>
              <a:t> debuterar tidigt, det är ett </a:t>
            </a:r>
            <a:r>
              <a:rPr lang="sv-SE" sz="1100" b="1" dirty="0">
                <a:effectLst/>
                <a:latin typeface="+mn-lt"/>
                <a:ea typeface="Calibri" panose="020F0502020204030204" pitchFamily="34" charset="0"/>
                <a:cs typeface="Times New Roman" panose="02020603050405020304" pitchFamily="18" charset="0"/>
              </a:rPr>
              <a:t>varaktigt tillstånd </a:t>
            </a:r>
            <a:r>
              <a:rPr lang="sv-SE" sz="1100" dirty="0">
                <a:effectLst/>
                <a:latin typeface="+mn-lt"/>
                <a:ea typeface="Calibri" panose="020F0502020204030204" pitchFamily="34" charset="0"/>
                <a:cs typeface="Times New Roman" panose="02020603050405020304" pitchFamily="18" charset="0"/>
              </a:rPr>
              <a:t>som sträcker sig in i ålderdomen för en del och behoven ser olika ut i olika åldrar, det är också så att symtom och svårigheter varierar med graden av yttre stress och belastning, vilket betyder att behovet av stöd och hjälp inte bara varierar mellan individer utan också för samma individ över tid. </a:t>
            </a:r>
          </a:p>
          <a:p>
            <a:pPr marL="342900" lvl="0" indent="-342900">
              <a:lnSpc>
                <a:spcPct val="107000"/>
              </a:lnSpc>
              <a:spcAft>
                <a:spcPts val="0"/>
              </a:spcAft>
              <a:buFont typeface="Symbol" panose="05050102010706020507" pitchFamily="18" charset="2"/>
              <a:buChar char=""/>
            </a:pPr>
            <a:r>
              <a:rPr lang="sv-SE" sz="1100" b="1" dirty="0">
                <a:effectLst/>
                <a:latin typeface="+mn-lt"/>
                <a:ea typeface="Calibri" panose="020F0502020204030204" pitchFamily="34" charset="0"/>
                <a:cs typeface="Times New Roman" panose="02020603050405020304" pitchFamily="18" charset="0"/>
              </a:rPr>
              <a:t>Obehandlad </a:t>
            </a:r>
            <a:r>
              <a:rPr lang="sv-SE" sz="1100" b="1" dirty="0" err="1">
                <a:effectLst/>
                <a:latin typeface="+mn-lt"/>
                <a:ea typeface="Calibri" panose="020F0502020204030204" pitchFamily="34" charset="0"/>
                <a:cs typeface="Times New Roman" panose="02020603050405020304" pitchFamily="18" charset="0"/>
              </a:rPr>
              <a:t>adhd</a:t>
            </a:r>
            <a:r>
              <a:rPr lang="sv-SE" sz="1100" b="1" dirty="0">
                <a:effectLst/>
                <a:latin typeface="+mn-lt"/>
                <a:ea typeface="Calibri" panose="020F0502020204030204" pitchFamily="34" charset="0"/>
                <a:cs typeface="Times New Roman" panose="02020603050405020304" pitchFamily="18" charset="0"/>
              </a:rPr>
              <a:t> ökar risken </a:t>
            </a:r>
            <a:r>
              <a:rPr lang="sv-SE" sz="1100" dirty="0">
                <a:effectLst/>
                <a:latin typeface="+mn-lt"/>
                <a:ea typeface="Calibri" panose="020F0502020204030204" pitchFamily="34" charset="0"/>
                <a:cs typeface="Times New Roman" panose="02020603050405020304" pitchFamily="18" charset="0"/>
              </a:rPr>
              <a:t>för en rad negativa utfall, tex. skolmisslyckande, relationsproblem, svårigheter att klara sig på arbetsmarknaden, att utveckla andra samtidiga psykiatriska och somatiska tillstånd, psykosociala problem, missbruk och även kriminalitet. </a:t>
            </a:r>
          </a:p>
          <a:p>
            <a:pPr marL="342900" lvl="0" indent="-342900">
              <a:lnSpc>
                <a:spcPct val="107000"/>
              </a:lnSpc>
              <a:spcAft>
                <a:spcPts val="0"/>
              </a:spcAft>
              <a:buFont typeface="Symbol" panose="05050102010706020507" pitchFamily="18" charset="2"/>
              <a:buChar char=""/>
            </a:pPr>
            <a:r>
              <a:rPr lang="sv-SE" sz="1100" dirty="0">
                <a:effectLst/>
                <a:latin typeface="+mn-lt"/>
                <a:ea typeface="Calibri" panose="020F0502020204030204" pitchFamily="34" charset="0"/>
                <a:cs typeface="Times New Roman" panose="02020603050405020304" pitchFamily="18" charset="0"/>
              </a:rPr>
              <a:t>Men </a:t>
            </a:r>
            <a:r>
              <a:rPr lang="sv-SE" sz="1100" b="1" dirty="0">
                <a:effectLst/>
                <a:latin typeface="+mn-lt"/>
                <a:ea typeface="Calibri" panose="020F0502020204030204" pitchFamily="34" charset="0"/>
                <a:cs typeface="Times New Roman" panose="02020603050405020304" pitchFamily="18" charset="0"/>
              </a:rPr>
              <a:t>tidig upptäckt och rätt sorts stöd och behandling </a:t>
            </a:r>
            <a:r>
              <a:rPr lang="sv-SE" sz="1100" dirty="0">
                <a:effectLst/>
                <a:latin typeface="+mn-lt"/>
                <a:ea typeface="Calibri" panose="020F0502020204030204" pitchFamily="34" charset="0"/>
                <a:cs typeface="Times New Roman" panose="02020603050405020304" pitchFamily="18" charset="0"/>
              </a:rPr>
              <a:t>kan vi minska risken för negativ utveckling och möjliggör en </a:t>
            </a:r>
            <a:r>
              <a:rPr lang="sv-SE" sz="1100" b="1" dirty="0">
                <a:effectLst/>
                <a:latin typeface="+mn-lt"/>
                <a:ea typeface="Calibri" panose="020F0502020204030204" pitchFamily="34" charset="0"/>
                <a:cs typeface="Times New Roman" panose="02020603050405020304" pitchFamily="18" charset="0"/>
              </a:rPr>
              <a:t>god prognos</a:t>
            </a:r>
            <a:r>
              <a:rPr lang="sv-SE" sz="1100" dirty="0">
                <a:effectLst/>
                <a:latin typeface="+mn-lt"/>
                <a:ea typeface="Calibri" panose="020F0502020204030204" pitchFamily="34" charset="0"/>
                <a:cs typeface="Times New Roman" panose="02020603050405020304" pitchFamily="18" charset="0"/>
              </a:rPr>
              <a:t>.</a:t>
            </a:r>
            <a:endParaRPr lang="sv-SE" sz="1100" b="0" i="0" u="none" strike="noStrike" dirty="0">
              <a:solidFill>
                <a:schemeClr val="tx1"/>
              </a:solidFill>
              <a:effectLst/>
              <a:latin typeface="+mn-lt"/>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sv-SE" sz="1100" b="0" i="0" u="none" strike="noStrike" dirty="0">
              <a:solidFill>
                <a:srgbClr val="000000"/>
              </a:solidFill>
              <a:effectLst/>
              <a:latin typeface="+mn-lt"/>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sv-SE" sz="1100" b="0" i="0" u="none" strike="noStrike" dirty="0">
                <a:solidFill>
                  <a:srgbClr val="000000"/>
                </a:solidFill>
                <a:effectLst/>
                <a:latin typeface="+mn-lt"/>
              </a:rPr>
              <a:t>Konsekvensen är att det behövs flera olika kompletterande insatser som ges av olika aktörer och huvudmän, med olika intensitet och vid olika tidpunkt. </a:t>
            </a:r>
            <a:endParaRPr lang="sv-SE"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C891-329D-1846-A7CA-4DF996A168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09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det innebär att bk har blivit lag och vilka innefattas, barnsyn, vad är barnrättslagen, hur kan den tillämpas i ledningssystemet och på alla nivåer i beslut som rör barn.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2227F-2726-4CEC-B38E-AD6394DFF0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46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2227F-2726-4CEC-B38E-AD6394DFF0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51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2337E-8816-44D6-9E94-4982D1BC8E1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42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2227F-2726-4CEC-B38E-AD6394DFF0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15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rPr>
              <a:t>A Barnrättslagen har inte en högre ställning än andra lagar, men är överordnad myndigheters föreskrifter och riktlinjer.</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2227F-2726-4CEC-B38E-AD6394DFF0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31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2227F-2726-4CEC-B38E-AD6394DFF0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2227F-2726-4CEC-B38E-AD6394DFF0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84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Smart digital tillgänglighet</a:t>
            </a:r>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109332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700808"/>
            <a:ext cx="10363200" cy="1470025"/>
          </a:xfrm>
          <a:prstGeom prst="rect">
            <a:avLst/>
          </a:prstGeom>
        </p:spPr>
        <p:txBody>
          <a:bodyPr/>
          <a:lstStyle>
            <a:lvl1pPr algn="ctr">
              <a:defRPr/>
            </a:lvl1pPr>
          </a:lstStyle>
          <a:p>
            <a:r>
              <a:rPr lang="sv-SE"/>
              <a:t>Klicka här för att ändra format</a:t>
            </a:r>
            <a:endParaRPr lang="sv-SE" dirty="0"/>
          </a:p>
        </p:txBody>
      </p:sp>
      <p:sp>
        <p:nvSpPr>
          <p:cNvPr id="3" name="Underrubrik 2"/>
          <p:cNvSpPr>
            <a:spLocks noGrp="1"/>
          </p:cNvSpPr>
          <p:nvPr>
            <p:ph type="subTitle" idx="1"/>
          </p:nvPr>
        </p:nvSpPr>
        <p:spPr>
          <a:xfrm>
            <a:off x="1828800" y="3404592"/>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Tree>
    <p:extLst>
      <p:ext uri="{BB962C8B-B14F-4D97-AF65-F5344CB8AC3E}">
        <p14:creationId xmlns:p14="http://schemas.microsoft.com/office/powerpoint/2010/main" val="285793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199456" y="4800600"/>
            <a:ext cx="8505461" cy="566738"/>
          </a:xfrm>
          <a:prstGeom prst="rect">
            <a:avLst/>
          </a:prstGeo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199456" y="476672"/>
            <a:ext cx="9793088" cy="42588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dirty="0"/>
              <a:t>Klicka på ikonen för att lägga till en bild</a:t>
            </a:r>
          </a:p>
        </p:txBody>
      </p:sp>
      <p:sp>
        <p:nvSpPr>
          <p:cNvPr id="4" name="Platshållare för text 3"/>
          <p:cNvSpPr>
            <a:spLocks noGrp="1"/>
          </p:cNvSpPr>
          <p:nvPr>
            <p:ph type="body" sz="half" idx="2"/>
          </p:nvPr>
        </p:nvSpPr>
        <p:spPr>
          <a:xfrm>
            <a:off x="1199456" y="5367338"/>
            <a:ext cx="8505461"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387384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ild vä">
    <p:spTree>
      <p:nvGrpSpPr>
        <p:cNvPr id="1" name=""/>
        <p:cNvGrpSpPr/>
        <p:nvPr/>
      </p:nvGrpSpPr>
      <p:grpSpPr>
        <a:xfrm>
          <a:off x="0" y="0"/>
          <a:ext cx="0" cy="0"/>
          <a:chOff x="0" y="0"/>
          <a:chExt cx="0" cy="0"/>
        </a:xfrm>
      </p:grpSpPr>
      <p:sp>
        <p:nvSpPr>
          <p:cNvPr id="8" name="Platshållare för bild 19">
            <a:extLst>
              <a:ext uri="{FF2B5EF4-FFF2-40B4-BE49-F238E27FC236}">
                <a16:creationId xmlns:a16="http://schemas.microsoft.com/office/drawing/2014/main" id="{8A6151B1-F11A-42C1-960F-C83B2E2973C9}"/>
              </a:ext>
            </a:extLst>
          </p:cNvPr>
          <p:cNvSpPr>
            <a:spLocks noGrp="1"/>
          </p:cNvSpPr>
          <p:nvPr>
            <p:ph type="pic" sz="quarter" idx="21"/>
          </p:nvPr>
        </p:nvSpPr>
        <p:spPr>
          <a:xfrm>
            <a:off x="-24146" y="-36589"/>
            <a:ext cx="5328057" cy="6561933"/>
          </a:xfrm>
          <a:prstGeom prst="rect">
            <a:avLst/>
          </a:prstGeom>
        </p:spPr>
        <p:txBody>
          <a:bodyPr/>
          <a:lstStyle>
            <a:lvl1pPr>
              <a:defRPr>
                <a:solidFill>
                  <a:srgbClr val="323232"/>
                </a:solidFill>
              </a:defRPr>
            </a:lvl1pPr>
          </a:lstStyle>
          <a:p>
            <a:r>
              <a:rPr lang="sv-SE" dirty="0"/>
              <a:t>Klicka på ikonen för att lägga till en bild</a:t>
            </a:r>
          </a:p>
        </p:txBody>
      </p:sp>
    </p:spTree>
    <p:extLst>
      <p:ext uri="{BB962C8B-B14F-4D97-AF65-F5344CB8AC3E}">
        <p14:creationId xmlns:p14="http://schemas.microsoft.com/office/powerpoint/2010/main" val="383508057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5C152D3-49D1-6842-A01D-7AEB0E1C420A}"/>
              </a:ext>
            </a:extLst>
          </p:cNvPr>
          <p:cNvSpPr>
            <a:spLocks noGrp="1"/>
          </p:cNvSpPr>
          <p:nvPr>
            <p:ph type="dt" sz="half" idx="10"/>
          </p:nvPr>
        </p:nvSpPr>
        <p:spPr/>
        <p:txBody>
          <a:bodyPr/>
          <a:lstStyle/>
          <a:p>
            <a:fld id="{ABB65F97-B502-A74C-969F-52B2D8A3254D}" type="datetimeFigureOut">
              <a:rPr lang="sv-SE" smtClean="0"/>
              <a:t>2021-10-14</a:t>
            </a:fld>
            <a:endParaRPr lang="sv-SE"/>
          </a:p>
        </p:txBody>
      </p:sp>
      <p:sp>
        <p:nvSpPr>
          <p:cNvPr id="3" name="Platshållare för sidfot 2">
            <a:extLst>
              <a:ext uri="{FF2B5EF4-FFF2-40B4-BE49-F238E27FC236}">
                <a16:creationId xmlns:a16="http://schemas.microsoft.com/office/drawing/2014/main" id="{32022698-C2FF-7942-B1F0-7ACD2533DED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EF29360-3C4E-644C-920C-E98A14AB3B26}"/>
              </a:ext>
            </a:extLst>
          </p:cNvPr>
          <p:cNvSpPr>
            <a:spLocks noGrp="1"/>
          </p:cNvSpPr>
          <p:nvPr>
            <p:ph type="sldNum" sz="quarter" idx="12"/>
          </p:nvPr>
        </p:nvSpPr>
        <p:spPr/>
        <p:txBody>
          <a:bodyPr/>
          <a:lstStyle/>
          <a:p>
            <a:fld id="{36E63CEA-4373-3649-8AC0-B051F92EC3F3}" type="slidenum">
              <a:rPr lang="sv-SE" smtClean="0"/>
              <a:t>‹#›</a:t>
            </a:fld>
            <a:endParaRPr lang="sv-SE"/>
          </a:p>
        </p:txBody>
      </p:sp>
    </p:spTree>
    <p:extLst>
      <p:ext uri="{BB962C8B-B14F-4D97-AF65-F5344CB8AC3E}">
        <p14:creationId xmlns:p14="http://schemas.microsoft.com/office/powerpoint/2010/main" val="134578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hasCustomPrompt="1"/>
          </p:nvPr>
        </p:nvSpPr>
        <p:spPr>
          <a:xfrm>
            <a:off x="988742" y="616841"/>
            <a:ext cx="9144000" cy="609793"/>
          </a:xfrm>
        </p:spPr>
        <p:txBody>
          <a:bodyPr anchor="b">
            <a:normAutofit/>
          </a:bodyPr>
          <a:lstStyle>
            <a:lvl1pPr algn="l">
              <a:defRPr sz="3600"/>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989013" y="1422400"/>
            <a:ext cx="9144000" cy="41862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ectangle 1">
            <a:extLst>
              <a:ext uri="{FF2B5EF4-FFF2-40B4-BE49-F238E27FC236}">
                <a16:creationId xmlns:a16="http://schemas.microsoft.com/office/drawing/2014/main" id="{9A7776A4-D2E5-B140-9EAF-63548FB8B8D6}"/>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1957005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C4D5F23-7C9C-F741-BD57-C8983CF39840}"/>
              </a:ext>
            </a:extLst>
          </p:cNvPr>
          <p:cNvSpPr>
            <a:spLocks noGrp="1"/>
          </p:cNvSpPr>
          <p:nvPr>
            <p:ph type="ctrTitle" hasCustomPrompt="1"/>
          </p:nvPr>
        </p:nvSpPr>
        <p:spPr>
          <a:xfrm>
            <a:off x="988742" y="616841"/>
            <a:ext cx="9144000" cy="609793"/>
          </a:xfrm>
        </p:spPr>
        <p:txBody>
          <a:bodyPr anchor="b">
            <a:normAutofit/>
          </a:bodyPr>
          <a:lstStyle>
            <a:lvl1pPr algn="l">
              <a:defRPr sz="3600"/>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4" name="Platshållare för diagram 3">
            <a:extLst>
              <a:ext uri="{FF2B5EF4-FFF2-40B4-BE49-F238E27FC236}">
                <a16:creationId xmlns:a16="http://schemas.microsoft.com/office/drawing/2014/main" id="{25595C8F-5C86-AD41-81CB-49F231878EF4}"/>
              </a:ext>
            </a:extLst>
          </p:cNvPr>
          <p:cNvSpPr>
            <a:spLocks noGrp="1"/>
          </p:cNvSpPr>
          <p:nvPr>
            <p:ph type="chart" sz="quarter" idx="10"/>
          </p:nvPr>
        </p:nvSpPr>
        <p:spPr>
          <a:xfrm>
            <a:off x="988742" y="1397000"/>
            <a:ext cx="9144000" cy="4737100"/>
          </a:xfrm>
        </p:spPr>
        <p:txBody>
          <a:bodyPr/>
          <a:lstStyle/>
          <a:p>
            <a:r>
              <a:rPr lang="sv-SE"/>
              <a:t>Klicka på ikonen för att lägga till ett diagram</a:t>
            </a:r>
          </a:p>
        </p:txBody>
      </p:sp>
      <p:sp>
        <p:nvSpPr>
          <p:cNvPr id="6" name="Rectangle 5">
            <a:extLst>
              <a:ext uri="{FF2B5EF4-FFF2-40B4-BE49-F238E27FC236}">
                <a16:creationId xmlns:a16="http://schemas.microsoft.com/office/drawing/2014/main" id="{8BF2EBA4-1017-D841-9FAE-142E6DD57ADC}"/>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481050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39BEDAC0-5874-E04B-91DB-F5F975627185}"/>
              </a:ext>
            </a:extLst>
          </p:cNvPr>
          <p:cNvSpPr>
            <a:spLocks noGrp="1"/>
          </p:cNvSpPr>
          <p:nvPr>
            <p:ph type="ctrTitle" hasCustomPrompt="1"/>
          </p:nvPr>
        </p:nvSpPr>
        <p:spPr>
          <a:xfrm>
            <a:off x="3350942" y="2349500"/>
            <a:ext cx="5158058" cy="1219200"/>
          </a:xfrm>
        </p:spPr>
        <p:txBody>
          <a:bodyPr anchor="t" anchorCtr="0">
            <a:normAutofit/>
          </a:bodyPr>
          <a:lstStyle>
            <a:lvl1pPr algn="ctr">
              <a:defRPr sz="3600"/>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5" name="Rectangle 4">
            <a:extLst>
              <a:ext uri="{FF2B5EF4-FFF2-40B4-BE49-F238E27FC236}">
                <a16:creationId xmlns:a16="http://schemas.microsoft.com/office/drawing/2014/main" id="{6D7F0BCF-D267-5E45-9117-489CF05E5289}"/>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2673552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Anpassad layout">
    <p:spTree>
      <p:nvGrpSpPr>
        <p:cNvPr id="1" name=""/>
        <p:cNvGrpSpPr/>
        <p:nvPr/>
      </p:nvGrpSpPr>
      <p:grpSpPr>
        <a:xfrm>
          <a:off x="0" y="0"/>
          <a:ext cx="0" cy="0"/>
          <a:chOff x="0" y="0"/>
          <a:chExt cx="0" cy="0"/>
        </a:xfrm>
      </p:grpSpPr>
      <p:sp>
        <p:nvSpPr>
          <p:cNvPr id="3" name="Platshållare för bild 15">
            <a:extLst>
              <a:ext uri="{FF2B5EF4-FFF2-40B4-BE49-F238E27FC236}">
                <a16:creationId xmlns:a16="http://schemas.microsoft.com/office/drawing/2014/main" id="{627232BD-4CA2-2247-B71E-E9AC38B6CEFA}"/>
              </a:ext>
            </a:extLst>
          </p:cNvPr>
          <p:cNvSpPr>
            <a:spLocks noGrp="1"/>
          </p:cNvSpPr>
          <p:nvPr>
            <p:ph type="pic" sz="quarter" idx="10"/>
          </p:nvPr>
        </p:nvSpPr>
        <p:spPr>
          <a:xfrm>
            <a:off x="0" y="0"/>
            <a:ext cx="12192000" cy="7161696"/>
          </a:xfrm>
        </p:spPr>
        <p:txBody>
          <a:bodyPr/>
          <a:lstStyle/>
          <a:p>
            <a:r>
              <a:rPr lang="sv-SE"/>
              <a:t>Klicka på ikonen för att lägga till en bild</a:t>
            </a:r>
            <a:endParaRPr lang="sv-SE" dirty="0"/>
          </a:p>
        </p:txBody>
      </p:sp>
      <p:grpSp>
        <p:nvGrpSpPr>
          <p:cNvPr id="4" name="Grupp 3">
            <a:extLst>
              <a:ext uri="{FF2B5EF4-FFF2-40B4-BE49-F238E27FC236}">
                <a16:creationId xmlns:a16="http://schemas.microsoft.com/office/drawing/2014/main" id="{66A257AA-5F16-1A4A-B3E3-DA688DDA87C4}"/>
              </a:ext>
            </a:extLst>
          </p:cNvPr>
          <p:cNvGrpSpPr/>
          <p:nvPr/>
        </p:nvGrpSpPr>
        <p:grpSpPr>
          <a:xfrm>
            <a:off x="10444481" y="5727126"/>
            <a:ext cx="2222205" cy="884879"/>
            <a:chOff x="10242697" y="5607996"/>
            <a:chExt cx="2222205" cy="884879"/>
          </a:xfrm>
        </p:grpSpPr>
        <p:sp>
          <p:nvSpPr>
            <p:cNvPr id="5" name="textruta 4">
              <a:extLst>
                <a:ext uri="{FF2B5EF4-FFF2-40B4-BE49-F238E27FC236}">
                  <a16:creationId xmlns:a16="http://schemas.microsoft.com/office/drawing/2014/main" id="{4DDCF8DE-35BF-CE4C-84F1-345F9BD1A59D}"/>
                </a:ext>
              </a:extLst>
            </p:cNvPr>
            <p:cNvSpPr txBox="1"/>
            <p:nvPr/>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dirty="0">
                  <a:solidFill>
                    <a:schemeClr val="bg1"/>
                  </a:solidFill>
                  <a:effectLst/>
                  <a:latin typeface="+mn-lt"/>
                  <a:ea typeface="+mn-ea"/>
                  <a:cs typeface="+mn-cs"/>
                </a:rPr>
                <a:t>SVERIGES REGIONER I SAMVERKAN</a:t>
              </a:r>
              <a:endParaRPr lang="sv-SE" sz="820" kern="1200" dirty="0">
                <a:solidFill>
                  <a:schemeClr val="bg1"/>
                </a:solidFill>
                <a:effectLst/>
                <a:latin typeface="+mn-lt"/>
                <a:ea typeface="+mn-ea"/>
                <a:cs typeface="+mn-cs"/>
              </a:endParaRPr>
            </a:p>
          </p:txBody>
        </p:sp>
        <p:sp>
          <p:nvSpPr>
            <p:cNvPr id="6" name="textruta 5">
              <a:extLst>
                <a:ext uri="{FF2B5EF4-FFF2-40B4-BE49-F238E27FC236}">
                  <a16:creationId xmlns:a16="http://schemas.microsoft.com/office/drawing/2014/main" id="{36D91317-B3A4-F44F-A50E-7262129857E7}"/>
                </a:ext>
              </a:extLst>
            </p:cNvPr>
            <p:cNvSpPr txBox="1"/>
            <p:nvPr/>
          </p:nvSpPr>
          <p:spPr>
            <a:xfrm>
              <a:off x="10242697" y="5607996"/>
              <a:ext cx="2222205" cy="669414"/>
            </a:xfrm>
            <a:prstGeom prst="rect">
              <a:avLst/>
            </a:prstGeom>
            <a:noFill/>
          </p:spPr>
          <p:txBody>
            <a:bodyPr wrap="square" rtlCol="0">
              <a:spAutoFit/>
            </a:bodyPr>
            <a:lstStyle/>
            <a:p>
              <a:pPr>
                <a:lnSpc>
                  <a:spcPts val="1480"/>
                </a:lnSpc>
              </a:pPr>
              <a:r>
                <a:rPr lang="sv-SE" sz="1400" b="1" kern="1200" dirty="0">
                  <a:solidFill>
                    <a:schemeClr val="bg1"/>
                  </a:solidFill>
                  <a:effectLst/>
                  <a:latin typeface="+mn-lt"/>
                  <a:ea typeface="+mn-ea"/>
                  <a:cs typeface="+mn-cs"/>
                </a:rPr>
                <a:t>Nationellt system </a:t>
              </a:r>
              <a:endParaRPr lang="sv-SE" sz="1400" kern="1200" dirty="0">
                <a:solidFill>
                  <a:schemeClr val="bg1"/>
                </a:solidFill>
                <a:effectLst/>
                <a:latin typeface="+mn-lt"/>
                <a:ea typeface="+mn-ea"/>
                <a:cs typeface="+mn-cs"/>
              </a:endParaRPr>
            </a:p>
            <a:p>
              <a:pPr>
                <a:lnSpc>
                  <a:spcPts val="1480"/>
                </a:lnSpc>
              </a:pPr>
              <a:r>
                <a:rPr lang="sv-SE" sz="1400" b="1" kern="1200" dirty="0">
                  <a:solidFill>
                    <a:schemeClr val="bg1"/>
                  </a:solidFill>
                  <a:effectLst/>
                  <a:latin typeface="+mn-lt"/>
                  <a:ea typeface="+mn-ea"/>
                  <a:cs typeface="+mn-cs"/>
                </a:rPr>
                <a:t>för kunskapsstyrning </a:t>
              </a:r>
              <a:endParaRPr lang="sv-SE" sz="1400" kern="1200" dirty="0">
                <a:solidFill>
                  <a:schemeClr val="bg1"/>
                </a:solidFill>
                <a:effectLst/>
                <a:latin typeface="+mn-lt"/>
                <a:ea typeface="+mn-ea"/>
                <a:cs typeface="+mn-cs"/>
              </a:endParaRPr>
            </a:p>
            <a:p>
              <a:pPr>
                <a:lnSpc>
                  <a:spcPts val="1480"/>
                </a:lnSpc>
              </a:pPr>
              <a:r>
                <a:rPr lang="sv-SE" sz="1400" b="1" kern="1200" dirty="0">
                  <a:solidFill>
                    <a:schemeClr val="bg1"/>
                  </a:solidFill>
                  <a:effectLst/>
                  <a:latin typeface="+mn-lt"/>
                  <a:ea typeface="+mn-ea"/>
                  <a:cs typeface="+mn-cs"/>
                </a:rPr>
                <a:t>Hälso- och sjukvård</a:t>
              </a:r>
              <a:endParaRPr lang="sv-SE" sz="1800" kern="1200" dirty="0">
                <a:solidFill>
                  <a:schemeClr val="bg1"/>
                </a:solidFill>
                <a:effectLst/>
                <a:latin typeface="+mn-lt"/>
                <a:ea typeface="+mn-ea"/>
                <a:cs typeface="+mn-cs"/>
              </a:endParaRPr>
            </a:p>
          </p:txBody>
        </p:sp>
        <p:cxnSp>
          <p:nvCxnSpPr>
            <p:cNvPr id="7" name="Rak 6">
              <a:extLst>
                <a:ext uri="{FF2B5EF4-FFF2-40B4-BE49-F238E27FC236}">
                  <a16:creationId xmlns:a16="http://schemas.microsoft.com/office/drawing/2014/main" id="{2677C2A9-EE1A-3D47-A628-E42AF60ADC3A}"/>
                </a:ext>
              </a:extLst>
            </p:cNvPr>
            <p:cNvCxnSpPr>
              <a:cxnSpLocks/>
            </p:cNvCxnSpPr>
            <p:nvPr/>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upp 7">
            <a:extLst>
              <a:ext uri="{FF2B5EF4-FFF2-40B4-BE49-F238E27FC236}">
                <a16:creationId xmlns:a16="http://schemas.microsoft.com/office/drawing/2014/main" id="{B1819E8B-7BDB-6141-977D-7EF44C3E334F}"/>
              </a:ext>
            </a:extLst>
          </p:cNvPr>
          <p:cNvGrpSpPr/>
          <p:nvPr userDrawn="1"/>
        </p:nvGrpSpPr>
        <p:grpSpPr>
          <a:xfrm>
            <a:off x="10444481" y="5727126"/>
            <a:ext cx="2222205" cy="884879"/>
            <a:chOff x="10242697" y="5607996"/>
            <a:chExt cx="2222205" cy="884879"/>
          </a:xfrm>
        </p:grpSpPr>
        <p:sp>
          <p:nvSpPr>
            <p:cNvPr id="9" name="textruta 8">
              <a:extLst>
                <a:ext uri="{FF2B5EF4-FFF2-40B4-BE49-F238E27FC236}">
                  <a16:creationId xmlns:a16="http://schemas.microsoft.com/office/drawing/2014/main" id="{FF6F8030-A4CC-C748-A26E-38FD2E87979A}"/>
                </a:ext>
              </a:extLst>
            </p:cNvPr>
            <p:cNvSpPr txBox="1"/>
            <p:nvPr userDrawn="1"/>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dirty="0">
                  <a:solidFill>
                    <a:schemeClr val="bg1"/>
                  </a:solidFill>
                  <a:effectLst/>
                  <a:latin typeface="+mn-lt"/>
                  <a:ea typeface="+mn-ea"/>
                  <a:cs typeface="+mn-cs"/>
                </a:rPr>
                <a:t>SVERIGES REGIONER I SAMVERKAN</a:t>
              </a:r>
              <a:endParaRPr lang="sv-SE" sz="820" kern="1200" dirty="0">
                <a:solidFill>
                  <a:schemeClr val="bg1"/>
                </a:solidFill>
                <a:effectLst/>
                <a:latin typeface="+mn-lt"/>
                <a:ea typeface="+mn-ea"/>
                <a:cs typeface="+mn-cs"/>
              </a:endParaRPr>
            </a:p>
          </p:txBody>
        </p:sp>
        <p:sp>
          <p:nvSpPr>
            <p:cNvPr id="10" name="textruta 9">
              <a:extLst>
                <a:ext uri="{FF2B5EF4-FFF2-40B4-BE49-F238E27FC236}">
                  <a16:creationId xmlns:a16="http://schemas.microsoft.com/office/drawing/2014/main" id="{2685D7D2-FDF8-F246-859F-C45D301F4D2E}"/>
                </a:ext>
              </a:extLst>
            </p:cNvPr>
            <p:cNvSpPr txBox="1"/>
            <p:nvPr userDrawn="1"/>
          </p:nvSpPr>
          <p:spPr>
            <a:xfrm>
              <a:off x="10242697" y="5607996"/>
              <a:ext cx="2222205" cy="669414"/>
            </a:xfrm>
            <a:prstGeom prst="rect">
              <a:avLst/>
            </a:prstGeom>
            <a:noFill/>
          </p:spPr>
          <p:txBody>
            <a:bodyPr wrap="square" rtlCol="0">
              <a:spAutoFit/>
            </a:bodyPr>
            <a:lstStyle/>
            <a:p>
              <a:pPr>
                <a:lnSpc>
                  <a:spcPts val="1480"/>
                </a:lnSpc>
              </a:pPr>
              <a:r>
                <a:rPr lang="sv-SE" sz="1400" b="1" kern="1200" dirty="0">
                  <a:solidFill>
                    <a:schemeClr val="bg1"/>
                  </a:solidFill>
                  <a:effectLst/>
                  <a:latin typeface="+mn-lt"/>
                  <a:ea typeface="+mn-ea"/>
                  <a:cs typeface="+mn-cs"/>
                </a:rPr>
                <a:t>Nationellt system </a:t>
              </a:r>
              <a:endParaRPr lang="sv-SE" sz="1400" kern="1200" dirty="0">
                <a:solidFill>
                  <a:schemeClr val="bg1"/>
                </a:solidFill>
                <a:effectLst/>
                <a:latin typeface="+mn-lt"/>
                <a:ea typeface="+mn-ea"/>
                <a:cs typeface="+mn-cs"/>
              </a:endParaRPr>
            </a:p>
            <a:p>
              <a:pPr>
                <a:lnSpc>
                  <a:spcPts val="1480"/>
                </a:lnSpc>
              </a:pPr>
              <a:r>
                <a:rPr lang="sv-SE" sz="1400" b="1" kern="1200" dirty="0">
                  <a:solidFill>
                    <a:schemeClr val="bg1"/>
                  </a:solidFill>
                  <a:effectLst/>
                  <a:latin typeface="+mn-lt"/>
                  <a:ea typeface="+mn-ea"/>
                  <a:cs typeface="+mn-cs"/>
                </a:rPr>
                <a:t>för kunskapsstyrning </a:t>
              </a:r>
              <a:endParaRPr lang="sv-SE" sz="1400" kern="1200" dirty="0">
                <a:solidFill>
                  <a:schemeClr val="bg1"/>
                </a:solidFill>
                <a:effectLst/>
                <a:latin typeface="+mn-lt"/>
                <a:ea typeface="+mn-ea"/>
                <a:cs typeface="+mn-cs"/>
              </a:endParaRPr>
            </a:p>
            <a:p>
              <a:pPr>
                <a:lnSpc>
                  <a:spcPts val="1480"/>
                </a:lnSpc>
              </a:pPr>
              <a:r>
                <a:rPr lang="sv-SE" sz="1400" b="1" kern="1200" dirty="0">
                  <a:solidFill>
                    <a:schemeClr val="bg1"/>
                  </a:solidFill>
                  <a:effectLst/>
                  <a:latin typeface="+mn-lt"/>
                  <a:ea typeface="+mn-ea"/>
                  <a:cs typeface="+mn-cs"/>
                </a:rPr>
                <a:t>Hälso- och sjukvård</a:t>
              </a:r>
              <a:endParaRPr lang="sv-SE" sz="1800" kern="1200" dirty="0">
                <a:solidFill>
                  <a:schemeClr val="bg1"/>
                </a:solidFill>
                <a:effectLst/>
                <a:latin typeface="+mn-lt"/>
                <a:ea typeface="+mn-ea"/>
                <a:cs typeface="+mn-cs"/>
              </a:endParaRPr>
            </a:p>
          </p:txBody>
        </p:sp>
        <p:cxnSp>
          <p:nvCxnSpPr>
            <p:cNvPr id="11" name="Rak 10">
              <a:extLst>
                <a:ext uri="{FF2B5EF4-FFF2-40B4-BE49-F238E27FC236}">
                  <a16:creationId xmlns:a16="http://schemas.microsoft.com/office/drawing/2014/main" id="{690F618A-4C54-7A4A-8027-63A38AD9A5F8}"/>
                </a:ext>
              </a:extLst>
            </p:cNvPr>
            <p:cNvCxnSpPr>
              <a:cxnSpLocks/>
            </p:cNvCxnSpPr>
            <p:nvPr userDrawn="1"/>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2B4872D-E59D-8C41-8685-858A4D529BD5}"/>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167461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5919A7-E5E7-E447-AC47-3628E2C2C37E}"/>
              </a:ext>
            </a:extLst>
          </p:cNvPr>
          <p:cNvSpPr/>
          <p:nvPr/>
        </p:nvSpPr>
        <p:spPr>
          <a:xfrm>
            <a:off x="0" y="153909"/>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text 11">
            <a:extLst>
              <a:ext uri="{FF2B5EF4-FFF2-40B4-BE49-F238E27FC236}">
                <a16:creationId xmlns:a16="http://schemas.microsoft.com/office/drawing/2014/main" id="{3BC94B7A-F171-604C-9683-0DB769480ECF}"/>
              </a:ext>
            </a:extLst>
          </p:cNvPr>
          <p:cNvSpPr>
            <a:spLocks noGrp="1"/>
          </p:cNvSpPr>
          <p:nvPr>
            <p:ph type="body" sz="quarter" idx="10"/>
          </p:nvPr>
        </p:nvSpPr>
        <p:spPr>
          <a:xfrm>
            <a:off x="1141413" y="1574800"/>
            <a:ext cx="9144000" cy="4186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20">
            <a:extLst>
              <a:ext uri="{FF2B5EF4-FFF2-40B4-BE49-F238E27FC236}">
                <a16:creationId xmlns:a16="http://schemas.microsoft.com/office/drawing/2014/main" id="{42676A12-DB87-3E48-8425-B6EE63037088}"/>
              </a:ext>
            </a:extLst>
          </p:cNvPr>
          <p:cNvSpPr>
            <a:spLocks noGrp="1"/>
          </p:cNvSpPr>
          <p:nvPr>
            <p:ph type="body" sz="quarter" idx="12" hasCustomPrompt="1"/>
          </p:nvPr>
        </p:nvSpPr>
        <p:spPr>
          <a:xfrm>
            <a:off x="1141413" y="761565"/>
            <a:ext cx="9144000" cy="660400"/>
          </a:xfrm>
        </p:spPr>
        <p:txBody>
          <a:bodyPr>
            <a:noAutofit/>
          </a:bodyPr>
          <a:lstStyle>
            <a:lvl1pPr>
              <a:defRPr sz="3600" b="1">
                <a:solidFill>
                  <a:schemeClr val="bg1"/>
                </a:solidFill>
              </a:defRPr>
            </a:lvl1pPr>
          </a:lstStyle>
          <a:p>
            <a:pPr lvl="0"/>
            <a:r>
              <a:rPr lang="sv-SE" dirty="0" err="1"/>
              <a:t>Click</a:t>
            </a:r>
            <a:r>
              <a:rPr lang="sv-SE" dirty="0"/>
              <a:t> to </a:t>
            </a:r>
            <a:r>
              <a:rPr lang="sv-SE" dirty="0" err="1"/>
              <a:t>add</a:t>
            </a:r>
            <a:r>
              <a:rPr lang="sv-SE" dirty="0"/>
              <a:t> </a:t>
            </a:r>
            <a:r>
              <a:rPr lang="sv-SE" dirty="0" err="1"/>
              <a:t>title</a:t>
            </a:r>
            <a:endParaRPr lang="sv-SE" dirty="0"/>
          </a:p>
        </p:txBody>
      </p:sp>
      <p:sp>
        <p:nvSpPr>
          <p:cNvPr id="6" name="Rectangle 5">
            <a:extLst>
              <a:ext uri="{FF2B5EF4-FFF2-40B4-BE49-F238E27FC236}">
                <a16:creationId xmlns:a16="http://schemas.microsoft.com/office/drawing/2014/main" id="{47EA1320-A02B-1944-A36E-538391977905}"/>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4217761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5ECCEBBD-DCC5-9D46-8E00-EA10C52082DB}"/>
              </a:ext>
            </a:extLst>
          </p:cNvPr>
          <p:cNvSpPr>
            <a:spLocks noGrp="1"/>
          </p:cNvSpPr>
          <p:nvPr>
            <p:ph type="ctrTitle" hasCustomPrompt="1"/>
          </p:nvPr>
        </p:nvSpPr>
        <p:spPr>
          <a:xfrm>
            <a:off x="5829302" y="743841"/>
            <a:ext cx="4127500" cy="805559"/>
          </a:xfrm>
        </p:spPr>
        <p:txBody>
          <a:bodyPr anchor="t" anchorCtr="0">
            <a:noAutofit/>
          </a:bodyPr>
          <a:lstStyle>
            <a:lvl1pPr algn="l">
              <a:defRPr sz="2800"/>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4" name="Platshållare för text 11">
            <a:extLst>
              <a:ext uri="{FF2B5EF4-FFF2-40B4-BE49-F238E27FC236}">
                <a16:creationId xmlns:a16="http://schemas.microsoft.com/office/drawing/2014/main" id="{5B50278C-4D2B-704E-A5F0-C7A065AD63B0}"/>
              </a:ext>
            </a:extLst>
          </p:cNvPr>
          <p:cNvSpPr>
            <a:spLocks noGrp="1"/>
          </p:cNvSpPr>
          <p:nvPr>
            <p:ph type="body" sz="quarter" idx="10"/>
          </p:nvPr>
        </p:nvSpPr>
        <p:spPr>
          <a:xfrm>
            <a:off x="5829302" y="1727200"/>
            <a:ext cx="4127500" cy="4186238"/>
          </a:xfrm>
        </p:spPr>
        <p:txBody>
          <a:bodyPr/>
          <a:lstStyle>
            <a:lvl1pPr marL="342900" indent="-342900">
              <a:buFont typeface="Arial" panose="020B0604020202020204" pitchFamily="34" charset="0"/>
              <a:buChar char="•"/>
              <a:defRPr/>
            </a:lvl1pPr>
          </a:lstStyle>
          <a:p>
            <a:pPr lvl="0"/>
            <a:r>
              <a:rPr lang="sv-SE"/>
              <a:t>Klicka här för att ändra format på bakgrundstexten</a:t>
            </a:r>
          </a:p>
        </p:txBody>
      </p:sp>
      <p:sp>
        <p:nvSpPr>
          <p:cNvPr id="5" name="Platshållare för bild 3">
            <a:extLst>
              <a:ext uri="{FF2B5EF4-FFF2-40B4-BE49-F238E27FC236}">
                <a16:creationId xmlns:a16="http://schemas.microsoft.com/office/drawing/2014/main" id="{95429808-FCC4-BF42-A19A-25EAACB20599}"/>
              </a:ext>
            </a:extLst>
          </p:cNvPr>
          <p:cNvSpPr>
            <a:spLocks noGrp="1"/>
          </p:cNvSpPr>
          <p:nvPr>
            <p:ph type="pic" sz="quarter" idx="11"/>
          </p:nvPr>
        </p:nvSpPr>
        <p:spPr>
          <a:xfrm>
            <a:off x="0" y="0"/>
            <a:ext cx="5257800" cy="6629885"/>
          </a:xfrm>
        </p:spPr>
        <p:txBody>
          <a:bodyPr/>
          <a:lstStyle/>
          <a:p>
            <a:r>
              <a:rPr lang="sv-SE"/>
              <a:t>Klicka på ikonen för att lägga till en bild</a:t>
            </a:r>
          </a:p>
        </p:txBody>
      </p:sp>
      <p:sp>
        <p:nvSpPr>
          <p:cNvPr id="8" name="Rectangle 7">
            <a:extLst>
              <a:ext uri="{FF2B5EF4-FFF2-40B4-BE49-F238E27FC236}">
                <a16:creationId xmlns:a16="http://schemas.microsoft.com/office/drawing/2014/main" id="{EB085213-1189-9D46-A1E9-98F71EA1EB90}"/>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53022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09600" y="274638"/>
            <a:ext cx="10972800" cy="1143000"/>
          </a:xfrm>
          <a:prstGeom prst="rect">
            <a:avLst/>
          </a:prstGeom>
        </p:spPr>
        <p:txBody>
          <a:bodyPr/>
          <a:lstStyle/>
          <a:p>
            <a:r>
              <a:rPr lang="sv-SE" dirty="0" err="1"/>
              <a:t>Click</a:t>
            </a:r>
            <a:r>
              <a:rPr lang="sv-SE" dirty="0"/>
              <a:t> to </a:t>
            </a:r>
            <a:r>
              <a:rPr lang="sv-SE" dirty="0" err="1"/>
              <a:t>add</a:t>
            </a:r>
            <a:r>
              <a:rPr lang="sv-SE" dirty="0"/>
              <a:t> </a:t>
            </a:r>
            <a:r>
              <a:rPr lang="sv-SE" dirty="0" err="1"/>
              <a:t>title</a:t>
            </a:r>
            <a:endParaRPr lang="sv-SE" dirty="0"/>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3">
            <a:extLst>
              <a:ext uri="{FF2B5EF4-FFF2-40B4-BE49-F238E27FC236}">
                <a16:creationId xmlns:a16="http://schemas.microsoft.com/office/drawing/2014/main" id="{BA0BA628-575A-E84D-A0CB-75A13172162B}"/>
              </a:ext>
            </a:extLst>
          </p:cNvPr>
          <p:cNvSpPr/>
          <p:nvPr userDrawn="1"/>
        </p:nvSpPr>
        <p:spPr>
          <a:xfrm>
            <a:off x="3048000" y="6629885"/>
            <a:ext cx="6096000" cy="246221"/>
          </a:xfrm>
          <a:prstGeom prst="rect">
            <a:avLst/>
          </a:prstGeom>
        </p:spPr>
        <p:txBody>
          <a:bodyPr>
            <a:spAutoFit/>
          </a:bodyPr>
          <a:lstStyle/>
          <a:p>
            <a:pPr algn="ctr"/>
            <a:r>
              <a:rPr lang="en-US" sz="1000" b="0" i="0" u="none" strike="noStrike" spc="300" dirty="0">
                <a:solidFill>
                  <a:schemeClr val="accent1">
                    <a:lumMod val="60000"/>
                    <a:lumOff val="40000"/>
                  </a:schemeClr>
                </a:solidFill>
                <a:effectLst/>
                <a:latin typeface="Calibri" panose="020F0502020204030204" pitchFamily="34" charset="0"/>
              </a:rPr>
              <a:t>NATIONELLT SYSTEM FÖR KUNSKAPSSTYRNING</a:t>
            </a:r>
          </a:p>
        </p:txBody>
      </p:sp>
    </p:spTree>
    <p:extLst>
      <p:ext uri="{BB962C8B-B14F-4D97-AF65-F5344CB8AC3E}">
        <p14:creationId xmlns:p14="http://schemas.microsoft.com/office/powerpoint/2010/main" val="158478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66411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700808"/>
            <a:ext cx="10363200" cy="1470025"/>
          </a:xfrm>
          <a:prstGeom prst="rect">
            <a:avLst/>
          </a:prstGeom>
        </p:spPr>
        <p:txBody>
          <a:bodyPr/>
          <a:lstStyle>
            <a:lvl1pPr algn="ctr">
              <a:defRPr/>
            </a:lvl1pPr>
          </a:lstStyle>
          <a:p>
            <a:r>
              <a:rPr lang="sv-SE"/>
              <a:t>Klicka här för att ändra format</a:t>
            </a:r>
            <a:endParaRPr lang="sv-SE" dirty="0"/>
          </a:p>
        </p:txBody>
      </p:sp>
      <p:sp>
        <p:nvSpPr>
          <p:cNvPr id="3" name="Underrubrik 2"/>
          <p:cNvSpPr>
            <a:spLocks noGrp="1"/>
          </p:cNvSpPr>
          <p:nvPr>
            <p:ph type="subTitle" idx="1"/>
          </p:nvPr>
        </p:nvSpPr>
        <p:spPr>
          <a:xfrm>
            <a:off x="1828800" y="3404592"/>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Tree>
    <p:extLst>
      <p:ext uri="{BB962C8B-B14F-4D97-AF65-F5344CB8AC3E}">
        <p14:creationId xmlns:p14="http://schemas.microsoft.com/office/powerpoint/2010/main" val="508038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36812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94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eller platta hö">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32452"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181901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ild eller platta vä">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6456040"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pic>
        <p:nvPicPr>
          <p:cNvPr id="4" name="Bildobjekt 5">
            <a:extLst>
              <a:ext uri="{FF2B5EF4-FFF2-40B4-BE49-F238E27FC236}">
                <a16:creationId xmlns:a16="http://schemas.microsoft.com/office/drawing/2014/main" id="{ACBDEC4D-638F-4BC4-BFCE-C3779A42C85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l="2496" t="2553"/>
          <a:stretch>
            <a:fillRect/>
          </a:stretch>
        </p:blipFill>
        <p:spPr bwMode="auto">
          <a:xfrm>
            <a:off x="-25400" y="-26988"/>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668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6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94001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11424" y="692696"/>
            <a:ext cx="10972800" cy="1143000"/>
          </a:xfrm>
          <a:prstGeom prst="rect">
            <a:avLst/>
          </a:prstGeom>
        </p:spPr>
        <p:txBody>
          <a:bodyPr/>
          <a:lstStyle/>
          <a:p>
            <a:r>
              <a:rPr lang="sv-SE"/>
              <a:t>Klicka här för att ändra format</a:t>
            </a:r>
            <a:endParaRPr lang="sv-SE" dirty="0"/>
          </a:p>
        </p:txBody>
      </p:sp>
    </p:spTree>
    <p:extLst>
      <p:ext uri="{BB962C8B-B14F-4D97-AF65-F5344CB8AC3E}">
        <p14:creationId xmlns:p14="http://schemas.microsoft.com/office/powerpoint/2010/main" val="3208478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515727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199456" y="4800600"/>
            <a:ext cx="8505461" cy="566738"/>
          </a:xfrm>
          <a:prstGeom prst="rect">
            <a:avLst/>
          </a:prstGeo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199456" y="476672"/>
            <a:ext cx="9793088" cy="42588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199456" y="5367338"/>
            <a:ext cx="8505461"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265453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787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ild vä">
    <p:spTree>
      <p:nvGrpSpPr>
        <p:cNvPr id="1" name=""/>
        <p:cNvGrpSpPr/>
        <p:nvPr/>
      </p:nvGrpSpPr>
      <p:grpSpPr>
        <a:xfrm>
          <a:off x="0" y="0"/>
          <a:ext cx="0" cy="0"/>
          <a:chOff x="0" y="0"/>
          <a:chExt cx="0" cy="0"/>
        </a:xfrm>
      </p:grpSpPr>
      <p:sp>
        <p:nvSpPr>
          <p:cNvPr id="8" name="Platshållare för bild 19">
            <a:extLst>
              <a:ext uri="{FF2B5EF4-FFF2-40B4-BE49-F238E27FC236}">
                <a16:creationId xmlns:a16="http://schemas.microsoft.com/office/drawing/2014/main" id="{8A6151B1-F11A-42C1-960F-C83B2E2973C9}"/>
              </a:ext>
            </a:extLst>
          </p:cNvPr>
          <p:cNvSpPr>
            <a:spLocks noGrp="1"/>
          </p:cNvSpPr>
          <p:nvPr>
            <p:ph type="pic" sz="quarter" idx="21"/>
          </p:nvPr>
        </p:nvSpPr>
        <p:spPr>
          <a:xfrm>
            <a:off x="-24146" y="-36589"/>
            <a:ext cx="5328057" cy="6561933"/>
          </a:xfrm>
          <a:prstGeom prst="rect">
            <a:avLst/>
          </a:prstGeom>
        </p:spPr>
        <p:txBody>
          <a:bodyPr/>
          <a:lstStyle>
            <a:lvl1pPr>
              <a:defRPr>
                <a:solidFill>
                  <a:srgbClr val="323232"/>
                </a:solidFill>
              </a:defRPr>
            </a:lvl1pPr>
          </a:lstStyle>
          <a:p>
            <a:r>
              <a:rPr lang="sv-SE"/>
              <a:t>Klicka på ikonen för att lägga till en bild</a:t>
            </a:r>
          </a:p>
        </p:txBody>
      </p:sp>
    </p:spTree>
    <p:extLst>
      <p:ext uri="{BB962C8B-B14F-4D97-AF65-F5344CB8AC3E}">
        <p14:creationId xmlns:p14="http://schemas.microsoft.com/office/powerpoint/2010/main" val="195113491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7F1E2B0-E758-1548-B02C-12CE3B735232}"/>
              </a:ext>
            </a:extLst>
          </p:cNvPr>
          <p:cNvSpPr>
            <a:spLocks noGrp="1"/>
          </p:cNvSpPr>
          <p:nvPr>
            <p:ph type="dt" sz="half" idx="10"/>
          </p:nvPr>
        </p:nvSpPr>
        <p:spPr/>
        <p:txBody>
          <a:bodyPr/>
          <a:lstStyle/>
          <a:p>
            <a:fld id="{7AFC4279-CB27-5A42-9205-C545C2869D94}" type="datetimeFigureOut">
              <a:rPr lang="sv-SE" smtClean="0"/>
              <a:t>2021-10-14</a:t>
            </a:fld>
            <a:endParaRPr lang="sv-SE"/>
          </a:p>
        </p:txBody>
      </p:sp>
      <p:sp>
        <p:nvSpPr>
          <p:cNvPr id="3" name="Platshållare för sidfot 2">
            <a:extLst>
              <a:ext uri="{FF2B5EF4-FFF2-40B4-BE49-F238E27FC236}">
                <a16:creationId xmlns:a16="http://schemas.microsoft.com/office/drawing/2014/main" id="{F7D084A8-1603-4B4C-B640-E13E0CF9C5E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EAE916C-A584-5A47-A5D9-9522EA815ED5}"/>
              </a:ext>
            </a:extLst>
          </p:cNvPr>
          <p:cNvSpPr>
            <a:spLocks noGrp="1"/>
          </p:cNvSpPr>
          <p:nvPr>
            <p:ph type="sldNum" sz="quarter" idx="12"/>
          </p:nvPr>
        </p:nvSpPr>
        <p:spPr/>
        <p:txBody>
          <a:bodyPr/>
          <a:lstStyle/>
          <a:p>
            <a:fld id="{DF441EEF-8949-9B41-AA03-A79AA17DC201}" type="slidenum">
              <a:rPr lang="sv-SE" smtClean="0"/>
              <a:t>‹#›</a:t>
            </a:fld>
            <a:endParaRPr lang="sv-SE"/>
          </a:p>
        </p:txBody>
      </p:sp>
    </p:spTree>
    <p:extLst>
      <p:ext uri="{BB962C8B-B14F-4D97-AF65-F5344CB8AC3E}">
        <p14:creationId xmlns:p14="http://schemas.microsoft.com/office/powerpoint/2010/main" val="3323660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216989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79679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86666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12136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8999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1754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79241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187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eller platta hö">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32452"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1482084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778848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14506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63131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700808"/>
            <a:ext cx="10363200" cy="1470025"/>
          </a:xfrm>
          <a:prstGeom prst="rect">
            <a:avLst/>
          </a:prstGeom>
        </p:spPr>
        <p:txBody>
          <a:bodyPr/>
          <a:lstStyle>
            <a:lvl1pPr algn="ctr">
              <a:defRPr/>
            </a:lvl1pPr>
          </a:lstStyle>
          <a:p>
            <a:r>
              <a:rPr lang="sv-SE"/>
              <a:t>Klicka här för att ändra format</a:t>
            </a:r>
            <a:endParaRPr lang="sv-SE" dirty="0"/>
          </a:p>
        </p:txBody>
      </p:sp>
      <p:sp>
        <p:nvSpPr>
          <p:cNvPr id="3" name="Underrubrik 2"/>
          <p:cNvSpPr>
            <a:spLocks noGrp="1"/>
          </p:cNvSpPr>
          <p:nvPr>
            <p:ph type="subTitle" idx="1"/>
          </p:nvPr>
        </p:nvSpPr>
        <p:spPr>
          <a:xfrm>
            <a:off x="1828800" y="3404592"/>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Tree>
    <p:extLst>
      <p:ext uri="{BB962C8B-B14F-4D97-AF65-F5344CB8AC3E}">
        <p14:creationId xmlns:p14="http://schemas.microsoft.com/office/powerpoint/2010/main" val="3646679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55900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51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eller platta hö">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32452"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endParaRPr>
          </a:p>
        </p:txBody>
      </p:sp>
    </p:spTree>
    <p:extLst>
      <p:ext uri="{BB962C8B-B14F-4D97-AF65-F5344CB8AC3E}">
        <p14:creationId xmlns:p14="http://schemas.microsoft.com/office/powerpoint/2010/main" val="2718737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ild eller platta vä">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6456040"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srgbClr val="000000"/>
              </a:solidFill>
            </a:endParaRPr>
          </a:p>
        </p:txBody>
      </p:sp>
      <p:pic>
        <p:nvPicPr>
          <p:cNvPr id="4" name="Bildobjekt 5">
            <a:extLst>
              <a:ext uri="{FF2B5EF4-FFF2-40B4-BE49-F238E27FC236}">
                <a16:creationId xmlns:a16="http://schemas.microsoft.com/office/drawing/2014/main" id="{ACBDEC4D-638F-4BC4-BFCE-C3779A42C85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l="2496" t="2553"/>
          <a:stretch>
            <a:fillRect/>
          </a:stretch>
        </p:blipFill>
        <p:spPr bwMode="auto">
          <a:xfrm>
            <a:off x="-25400" y="-26988"/>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5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75344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1117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ild eller platta vä">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6456040"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4" name="Bildobjekt 5">
            <a:extLst>
              <a:ext uri="{FF2B5EF4-FFF2-40B4-BE49-F238E27FC236}">
                <a16:creationId xmlns:a16="http://schemas.microsoft.com/office/drawing/2014/main" id="{ACBDEC4D-638F-4BC4-BFCE-C3779A42C85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l="2496" t="2553"/>
          <a:stretch>
            <a:fillRect/>
          </a:stretch>
        </p:blipFill>
        <p:spPr bwMode="auto">
          <a:xfrm>
            <a:off x="-25400" y="-26988"/>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236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11424" y="692696"/>
            <a:ext cx="10972800" cy="1143000"/>
          </a:xfrm>
          <a:prstGeom prst="rect">
            <a:avLst/>
          </a:prstGeom>
        </p:spPr>
        <p:txBody>
          <a:bodyPr/>
          <a:lstStyle/>
          <a:p>
            <a:r>
              <a:rPr lang="sv-SE"/>
              <a:t>Klicka här för att ändra format</a:t>
            </a:r>
            <a:endParaRPr lang="sv-SE" dirty="0"/>
          </a:p>
        </p:txBody>
      </p:sp>
    </p:spTree>
    <p:extLst>
      <p:ext uri="{BB962C8B-B14F-4D97-AF65-F5344CB8AC3E}">
        <p14:creationId xmlns:p14="http://schemas.microsoft.com/office/powerpoint/2010/main" val="2650423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708899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199456" y="4800600"/>
            <a:ext cx="8505461" cy="566738"/>
          </a:xfrm>
          <a:prstGeom prst="rect">
            <a:avLst/>
          </a:prstGeo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199456" y="476672"/>
            <a:ext cx="9793088" cy="42588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199456" y="5367338"/>
            <a:ext cx="8505461"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02442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ild vä">
    <p:spTree>
      <p:nvGrpSpPr>
        <p:cNvPr id="1" name=""/>
        <p:cNvGrpSpPr/>
        <p:nvPr/>
      </p:nvGrpSpPr>
      <p:grpSpPr>
        <a:xfrm>
          <a:off x="0" y="0"/>
          <a:ext cx="0" cy="0"/>
          <a:chOff x="0" y="0"/>
          <a:chExt cx="0" cy="0"/>
        </a:xfrm>
      </p:grpSpPr>
      <p:sp>
        <p:nvSpPr>
          <p:cNvPr id="8" name="Platshållare för bild 19">
            <a:extLst>
              <a:ext uri="{FF2B5EF4-FFF2-40B4-BE49-F238E27FC236}">
                <a16:creationId xmlns:a16="http://schemas.microsoft.com/office/drawing/2014/main" id="{8A6151B1-F11A-42C1-960F-C83B2E2973C9}"/>
              </a:ext>
            </a:extLst>
          </p:cNvPr>
          <p:cNvSpPr>
            <a:spLocks noGrp="1"/>
          </p:cNvSpPr>
          <p:nvPr>
            <p:ph type="pic" sz="quarter" idx="21"/>
          </p:nvPr>
        </p:nvSpPr>
        <p:spPr>
          <a:xfrm>
            <a:off x="-24146" y="-36589"/>
            <a:ext cx="5328057" cy="6561933"/>
          </a:xfrm>
          <a:prstGeom prst="rect">
            <a:avLst/>
          </a:prstGeom>
        </p:spPr>
        <p:txBody>
          <a:bodyPr/>
          <a:lstStyle>
            <a:lvl1pPr>
              <a:defRPr>
                <a:solidFill>
                  <a:srgbClr val="323232"/>
                </a:solidFill>
              </a:defRPr>
            </a:lvl1pPr>
          </a:lstStyle>
          <a:p>
            <a:r>
              <a:rPr lang="sv-SE"/>
              <a:t>Klicka på ikonen för att lägga till en bild</a:t>
            </a:r>
          </a:p>
        </p:txBody>
      </p:sp>
    </p:spTree>
    <p:extLst>
      <p:ext uri="{BB962C8B-B14F-4D97-AF65-F5344CB8AC3E}">
        <p14:creationId xmlns:p14="http://schemas.microsoft.com/office/powerpoint/2010/main" val="401537324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24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125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9049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11424" y="692696"/>
            <a:ext cx="10972800" cy="1143000"/>
          </a:xfrm>
          <a:prstGeom prst="rect">
            <a:avLst/>
          </a:prstGeom>
        </p:spPr>
        <p:txBody>
          <a:bodyPr/>
          <a:lstStyle/>
          <a:p>
            <a:r>
              <a:rPr lang="sv-SE"/>
              <a:t>Klicka här för att ändra format</a:t>
            </a:r>
            <a:endParaRPr lang="sv-SE" dirty="0"/>
          </a:p>
        </p:txBody>
      </p:sp>
    </p:spTree>
    <p:extLst>
      <p:ext uri="{BB962C8B-B14F-4D97-AF65-F5344CB8AC3E}">
        <p14:creationId xmlns:p14="http://schemas.microsoft.com/office/powerpoint/2010/main" val="308301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241198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Box 11">
            <a:extLst>
              <a:ext uri="{FF2B5EF4-FFF2-40B4-BE49-F238E27FC236}">
                <a16:creationId xmlns:a16="http://schemas.microsoft.com/office/drawing/2014/main" id="{667560BB-C8C3-4371-A5E4-941E6143043B}"/>
              </a:ext>
            </a:extLst>
          </p:cNvPr>
          <p:cNvSpPr txBox="1">
            <a:spLocks noChangeArrowheads="1"/>
          </p:cNvSpPr>
          <p:nvPr/>
        </p:nvSpPr>
        <p:spPr bwMode="auto">
          <a:xfrm>
            <a:off x="11277600" y="6553200"/>
            <a:ext cx="609600"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spcBef>
                <a:spcPct val="50000"/>
              </a:spcBef>
              <a:defRPr/>
            </a:pPr>
            <a:fld id="{9FD1A5A4-4934-4F16-AC14-4F441D0C8C45}" type="slidenum">
              <a:rPr lang="sv-SE" altLang="sv-SE" sz="600" smtClean="0"/>
              <a:pPr algn="r">
                <a:spcBef>
                  <a:spcPct val="50000"/>
                </a:spcBef>
                <a:defRPr/>
              </a:pPr>
              <a:t>‹#›</a:t>
            </a:fld>
            <a:endParaRPr lang="sv-SE" altLang="sv-SE" sz="600" dirty="0"/>
          </a:p>
        </p:txBody>
      </p:sp>
      <p:pic>
        <p:nvPicPr>
          <p:cNvPr id="2051" name="Bildobjekt 5">
            <a:extLst>
              <a:ext uri="{FF2B5EF4-FFF2-40B4-BE49-F238E27FC236}">
                <a16:creationId xmlns:a16="http://schemas.microsoft.com/office/drawing/2014/main" id="{18A0E660-64A9-44F3-AFB4-DE825BA18E24}"/>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21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18BF671C-FD53-304A-A420-AEADAE2826EF}"/>
              </a:ext>
            </a:extLst>
          </p:cNvPr>
          <p:cNvSpPr>
            <a:spLocks noGrp="1"/>
          </p:cNvSpPr>
          <p:nvPr>
            <p:ph type="title"/>
          </p:nvPr>
        </p:nvSpPr>
        <p:spPr>
          <a:xfrm>
            <a:off x="838200" y="365125"/>
            <a:ext cx="9409043" cy="1325563"/>
          </a:xfrm>
          <a:prstGeom prst="rect">
            <a:avLst/>
          </a:prstGeom>
        </p:spPr>
        <p:txBody>
          <a:bodyPr vert="horz" lIns="91440" tIns="45720" rIns="91440" bIns="45720" rtlCol="0" anchor="ctr">
            <a:normAutofit/>
          </a:bodyPr>
          <a:lstStyle/>
          <a:p>
            <a:endParaRPr lang="sv-SE" dirty="0"/>
          </a:p>
        </p:txBody>
      </p:sp>
      <p:sp>
        <p:nvSpPr>
          <p:cNvPr id="8" name="Platshållare för text 2">
            <a:extLst>
              <a:ext uri="{FF2B5EF4-FFF2-40B4-BE49-F238E27FC236}">
                <a16:creationId xmlns:a16="http://schemas.microsoft.com/office/drawing/2014/main" id="{08950591-8A82-364A-86CA-C189240A1015}"/>
              </a:ext>
            </a:extLst>
          </p:cNvPr>
          <p:cNvSpPr>
            <a:spLocks noGrp="1"/>
          </p:cNvSpPr>
          <p:nvPr>
            <p:ph type="body" idx="1"/>
          </p:nvPr>
        </p:nvSpPr>
        <p:spPr>
          <a:xfrm>
            <a:off x="838200" y="1825625"/>
            <a:ext cx="9404497" cy="4351338"/>
          </a:xfrm>
          <a:prstGeom prst="rect">
            <a:avLst/>
          </a:prstGeom>
        </p:spPr>
        <p:txBody>
          <a:bodyPr vert="horz" lIns="91440" tIns="45720" rIns="91440" bIns="45720" rtlCol="0">
            <a:normAutofit/>
          </a:bodyPr>
          <a:lstStyle/>
          <a:p>
            <a:pPr lvl="0"/>
            <a:endParaRPr lang="sv-SE" dirty="0"/>
          </a:p>
        </p:txBody>
      </p:sp>
      <p:sp>
        <p:nvSpPr>
          <p:cNvPr id="19" name="Rektangel 18">
            <a:extLst>
              <a:ext uri="{FF2B5EF4-FFF2-40B4-BE49-F238E27FC236}">
                <a16:creationId xmlns:a16="http://schemas.microsoft.com/office/drawing/2014/main" id="{DE71F4BA-49A5-FA4C-BCD8-FB37FD586FF7}"/>
              </a:ext>
            </a:extLst>
          </p:cNvPr>
          <p:cNvSpPr/>
          <p:nvPr userDrawn="1"/>
        </p:nvSpPr>
        <p:spPr>
          <a:xfrm>
            <a:off x="0" y="6649656"/>
            <a:ext cx="12192000" cy="2083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73669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Box 11">
            <a:extLst>
              <a:ext uri="{FF2B5EF4-FFF2-40B4-BE49-F238E27FC236}">
                <a16:creationId xmlns:a16="http://schemas.microsoft.com/office/drawing/2014/main" id="{667560BB-C8C3-4371-A5E4-941E6143043B}"/>
              </a:ext>
            </a:extLst>
          </p:cNvPr>
          <p:cNvSpPr txBox="1">
            <a:spLocks noChangeArrowheads="1"/>
          </p:cNvSpPr>
          <p:nvPr/>
        </p:nvSpPr>
        <p:spPr bwMode="auto">
          <a:xfrm>
            <a:off x="11277600" y="6553200"/>
            <a:ext cx="609600"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spcBef>
                <a:spcPct val="50000"/>
              </a:spcBef>
              <a:defRPr/>
            </a:pPr>
            <a:fld id="{9FD1A5A4-4934-4F16-AC14-4F441D0C8C45}" type="slidenum">
              <a:rPr lang="sv-SE" altLang="sv-SE" sz="600" smtClean="0"/>
              <a:pPr algn="r">
                <a:spcBef>
                  <a:spcPct val="50000"/>
                </a:spcBef>
                <a:defRPr/>
              </a:pPr>
              <a:t>‹#›</a:t>
            </a:fld>
            <a:endParaRPr lang="sv-SE" altLang="sv-SE" sz="600"/>
          </a:p>
        </p:txBody>
      </p:sp>
      <p:pic>
        <p:nvPicPr>
          <p:cNvPr id="2051" name="Bildobjekt 5">
            <a:extLst>
              <a:ext uri="{FF2B5EF4-FFF2-40B4-BE49-F238E27FC236}">
                <a16:creationId xmlns:a16="http://schemas.microsoft.com/office/drawing/2014/main" id="{18A0E660-64A9-44F3-AFB4-DE825BA18E24}"/>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6667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8ACC6-AF6F-4E14-9CF0-68D4EA9E1A30}" type="datetimeFigureOut">
              <a:rPr lang="sv-SE" smtClean="0">
                <a:solidFill>
                  <a:prstClr val="black">
                    <a:tint val="75000"/>
                  </a:prstClr>
                </a:solidFill>
              </a:rPr>
              <a:pPr/>
              <a:t>2021-10-14</a:t>
            </a:fld>
            <a:endParaRPr lang="sv-SE">
              <a:solidFill>
                <a:prstClr val="black">
                  <a:tint val="75000"/>
                </a:prstClr>
              </a:solidFill>
            </a:endParaRPr>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47013-3E1E-4D86-8D65-AE6D287EE27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33445850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Box 11">
            <a:extLst>
              <a:ext uri="{FF2B5EF4-FFF2-40B4-BE49-F238E27FC236}">
                <a16:creationId xmlns:a16="http://schemas.microsoft.com/office/drawing/2014/main" id="{667560BB-C8C3-4371-A5E4-941E6143043B}"/>
              </a:ext>
            </a:extLst>
          </p:cNvPr>
          <p:cNvSpPr txBox="1">
            <a:spLocks noChangeArrowheads="1"/>
          </p:cNvSpPr>
          <p:nvPr/>
        </p:nvSpPr>
        <p:spPr bwMode="auto">
          <a:xfrm>
            <a:off x="11277600" y="6553200"/>
            <a:ext cx="609600"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eaLnBrk="0" fontAlgn="base" hangingPunct="0">
              <a:spcBef>
                <a:spcPct val="50000"/>
              </a:spcBef>
              <a:spcAft>
                <a:spcPct val="0"/>
              </a:spcAft>
              <a:defRPr/>
            </a:pPr>
            <a:fld id="{9FD1A5A4-4934-4F16-AC14-4F441D0C8C45}" type="slidenum">
              <a:rPr lang="sv-SE" altLang="sv-SE" sz="600" smtClean="0">
                <a:solidFill>
                  <a:srgbClr val="000000"/>
                </a:solidFill>
              </a:rPr>
              <a:pPr algn="r" eaLnBrk="0" fontAlgn="base" hangingPunct="0">
                <a:spcBef>
                  <a:spcPct val="50000"/>
                </a:spcBef>
                <a:spcAft>
                  <a:spcPct val="0"/>
                </a:spcAft>
                <a:defRPr/>
              </a:pPr>
              <a:t>‹#›</a:t>
            </a:fld>
            <a:endParaRPr lang="sv-SE" altLang="sv-SE" sz="600">
              <a:solidFill>
                <a:srgbClr val="000000"/>
              </a:solidFill>
            </a:endParaRPr>
          </a:p>
        </p:txBody>
      </p:sp>
      <p:pic>
        <p:nvPicPr>
          <p:cNvPr id="2051" name="Bildobjekt 5">
            <a:extLst>
              <a:ext uri="{FF2B5EF4-FFF2-40B4-BE49-F238E27FC236}">
                <a16:creationId xmlns:a16="http://schemas.microsoft.com/office/drawing/2014/main" id="{18A0E660-64A9-44F3-AFB4-DE825BA18E24}"/>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63189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geringen.se/rattsliga-dokument/statens-offentliga-utredningar/2020/11/sou-202063/"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hyperlink" Target="https://www.regeringen.se/pressmeddelanden/2020/11/asa-lindhagen-tar-emot-barnkonventionsutredninge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hyperlink" Target="https://www.skane.se/" TargetMode="External"/><Relationship Id="rId2" Type="http://schemas.openxmlformats.org/officeDocument/2006/relationships/hyperlink" Target="https://www.lansstyrelsen.se/skane" TargetMode="External"/><Relationship Id="rId1" Type="http://schemas.openxmlformats.org/officeDocument/2006/relationships/slideLayout" Target="../slideLayouts/slideLayout44.xml"/><Relationship Id="rId6" Type="http://schemas.openxmlformats.org/officeDocument/2006/relationships/hyperlink" Target="https://mau.se/" TargetMode="External"/><Relationship Id="rId5" Type="http://schemas.openxmlformats.org/officeDocument/2006/relationships/hyperlink" Target="https://www.lu.se/" TargetMode="External"/><Relationship Id="rId4" Type="http://schemas.openxmlformats.org/officeDocument/2006/relationships/hyperlink" Target="https://natverket.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skr.se/halsasjukvard/psykiskhalsa/begrepppsykiskhalsa.36535.html" TargetMode="External"/><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geringen.se/remisser/2021/06/remissinstanser-for-borja-med-barnen-en-sammanhallen-god-och-nara-vard-for-barn-och-unga-sou-202134/"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hyperlink" Target="https://www.regeringen.se/rattsliga-dokument/statens-offentliga-utredningar/2021/05/sou-20213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www.regeringen.se/pressmeddelanden/2021/10/utredning-ska-se-over-kvaliteten-pa-samhallets-vard-av-barn-och-unga/"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www.vardochinsats.s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oddtoppen.se/podcast/1497196421/alla-fods-nakna"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poddtoppen.se/podcast/1497196421/alla-fods-nakna/6-barnkonventionen-och-barnet-som-rattighetsbarare" TargetMode="Externa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219200"/>
            <a:ext cx="10363200" cy="1476375"/>
          </a:xfrm>
        </p:spPr>
        <p:txBody>
          <a:bodyPr/>
          <a:lstStyle/>
          <a:p>
            <a:r>
              <a:rPr lang="sv-SE" sz="2800" dirty="0">
                <a:effectLst/>
                <a:latin typeface="Calibri" panose="020F0502020204030204" pitchFamily="34" charset="0"/>
                <a:ea typeface="Calibri" panose="020F0502020204030204" pitchFamily="34" charset="0"/>
              </a:rPr>
              <a:t>Delregionala tjänstemannaberedningen Nordväst </a:t>
            </a:r>
            <a:br>
              <a:rPr lang="sv-SE" sz="2800" dirty="0">
                <a:effectLst/>
                <a:latin typeface="Calibri" panose="020F0502020204030204" pitchFamily="34" charset="0"/>
                <a:ea typeface="Calibri" panose="020F0502020204030204" pitchFamily="34" charset="0"/>
              </a:rPr>
            </a:br>
            <a:r>
              <a:rPr lang="sv-SE" sz="2800" dirty="0">
                <a:effectLst/>
                <a:latin typeface="Calibri" panose="020F0502020204030204" pitchFamily="34" charset="0"/>
                <a:ea typeface="Calibri" panose="020F0502020204030204" pitchFamily="34" charset="0"/>
              </a:rPr>
              <a:t>den 15/10 2021</a:t>
            </a:r>
            <a:br>
              <a:rPr lang="sv-SE" sz="2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br>
              <a:rPr lang="sv-SE" sz="2800" dirty="0"/>
            </a:br>
            <a:br>
              <a:rPr lang="sv-SE" sz="2800" dirty="0"/>
            </a:br>
            <a:endParaRPr lang="sv-SE" sz="2800" dirty="0"/>
          </a:p>
        </p:txBody>
      </p:sp>
      <p:sp>
        <p:nvSpPr>
          <p:cNvPr id="3" name="Underrubrik 2"/>
          <p:cNvSpPr>
            <a:spLocks noGrp="1"/>
          </p:cNvSpPr>
          <p:nvPr>
            <p:ph type="subTitle" idx="1"/>
          </p:nvPr>
        </p:nvSpPr>
        <p:spPr>
          <a:xfrm>
            <a:off x="1828800" y="4437112"/>
            <a:ext cx="8534400" cy="720080"/>
          </a:xfrm>
        </p:spPr>
        <p:txBody>
          <a:bodyPr/>
          <a:lstStyle/>
          <a:p>
            <a:r>
              <a:rPr lang="sv-SE" sz="2800" b="1" dirty="0"/>
              <a:t>Omvärldsspaning - barnperspektiv och barnets rättigheter</a:t>
            </a:r>
          </a:p>
          <a:p>
            <a:endParaRPr lang="sv-SE" sz="2800" dirty="0"/>
          </a:p>
          <a:p>
            <a:endParaRPr lang="sv-SE" sz="2000" dirty="0"/>
          </a:p>
          <a:p>
            <a:r>
              <a:rPr lang="sv-SE" sz="2000" dirty="0"/>
              <a:t>Anna Jonsson BUP stab Region Skåne och Uppdrag psykisk hälsa SKR</a:t>
            </a:r>
          </a:p>
        </p:txBody>
      </p:sp>
    </p:spTree>
    <p:extLst>
      <p:ext uri="{BB962C8B-B14F-4D97-AF65-F5344CB8AC3E}">
        <p14:creationId xmlns:p14="http://schemas.microsoft.com/office/powerpoint/2010/main" val="249877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6F0546-7DD6-4532-AC7F-D2FE1A80C445}"/>
              </a:ext>
            </a:extLst>
          </p:cNvPr>
          <p:cNvSpPr>
            <a:spLocks noGrp="1"/>
          </p:cNvSpPr>
          <p:nvPr>
            <p:ph type="title"/>
          </p:nvPr>
        </p:nvSpPr>
        <p:spPr>
          <a:xfrm>
            <a:off x="664233" y="217714"/>
            <a:ext cx="9609825" cy="772886"/>
          </a:xfrm>
        </p:spPr>
        <p:txBody>
          <a:bodyPr/>
          <a:lstStyle/>
          <a:p>
            <a:r>
              <a:rPr lang="sv-SE" dirty="0"/>
              <a:t>FNs barnrättskommitté</a:t>
            </a:r>
          </a:p>
        </p:txBody>
      </p:sp>
      <p:sp>
        <p:nvSpPr>
          <p:cNvPr id="3" name="Platshållare för innehåll 2">
            <a:extLst>
              <a:ext uri="{FF2B5EF4-FFF2-40B4-BE49-F238E27FC236}">
                <a16:creationId xmlns:a16="http://schemas.microsoft.com/office/drawing/2014/main" id="{54C1094F-3385-4377-8FF3-F4AA34EF476B}"/>
              </a:ext>
            </a:extLst>
          </p:cNvPr>
          <p:cNvSpPr>
            <a:spLocks noGrp="1"/>
          </p:cNvSpPr>
          <p:nvPr>
            <p:ph idx="1"/>
          </p:nvPr>
        </p:nvSpPr>
        <p:spPr>
          <a:xfrm>
            <a:off x="664232" y="990600"/>
            <a:ext cx="9609825" cy="5243201"/>
          </a:xfrm>
        </p:spPr>
        <p:txBody>
          <a:bodyPr/>
          <a:lstStyle/>
          <a:p>
            <a:pPr marL="373063"/>
            <a:r>
              <a:rPr lang="sv-SE" sz="2400" dirty="0"/>
              <a:t>FNs Barnrättskommitté påpekar till Sverige som behöver redogöra för hur det säkerställs att barnkonventionen får företräde framför annan lagstiftning vid en eventuell normkonflikt.</a:t>
            </a:r>
            <a:br>
              <a:rPr lang="sv-SE" sz="2400" dirty="0"/>
            </a:br>
            <a:r>
              <a:rPr lang="sv-SE" sz="1800" b="1" dirty="0"/>
              <a:t>Barnkonventionen och svensk rätt </a:t>
            </a:r>
          </a:p>
          <a:p>
            <a:pPr marL="30163" indent="0">
              <a:buNone/>
            </a:pPr>
            <a:r>
              <a:rPr lang="sv-SE" sz="1800" dirty="0"/>
              <a:t>Syftet med kartläggningen är att ge ett stöd i det fortsatta arbetet med transformering av barnkonventionens bestämmelser. (Betänkande 12 nov - 20) – tillämpning barnets bästa</a:t>
            </a:r>
            <a:endParaRPr lang="sv-SE" sz="1800" dirty="0">
              <a:hlinkClick r:id="rId3"/>
            </a:endParaRPr>
          </a:p>
          <a:p>
            <a:pPr marL="30163" indent="0">
              <a:buNone/>
            </a:pPr>
            <a:r>
              <a:rPr lang="sv-SE" sz="1800" dirty="0">
                <a:hlinkClick r:id="rId4"/>
              </a:rPr>
              <a:t>https://www.regeringen.se/pressmeddelanden/2020/11/asa-lindhagen-tar-emot-barnkonventionsutredningen/</a:t>
            </a:r>
            <a:r>
              <a:rPr lang="sv-SE" sz="1800" dirty="0"/>
              <a:t> </a:t>
            </a:r>
            <a:br>
              <a:rPr lang="sv-SE" sz="1800" dirty="0"/>
            </a:br>
            <a:endParaRPr lang="sv-SE" sz="2400" dirty="0"/>
          </a:p>
          <a:p>
            <a:pPr marL="373063"/>
            <a:r>
              <a:rPr lang="sv-SE" sz="2400" dirty="0"/>
              <a:t>Aktör som utreder klagomål från barn</a:t>
            </a:r>
          </a:p>
          <a:p>
            <a:pPr marL="373063"/>
            <a:r>
              <a:rPr lang="sv-SE" sz="2400" dirty="0"/>
              <a:t>Vill veta mer om Sveriges åtgärder för att bekämpa psykisk ohälsa (stuprör)</a:t>
            </a:r>
          </a:p>
          <a:p>
            <a:pPr marL="373063"/>
            <a:r>
              <a:rPr lang="sv-SE" sz="2400" dirty="0"/>
              <a:t>Hur barns rättigheter integreras i offentliga budgetar</a:t>
            </a:r>
          </a:p>
          <a:p>
            <a:pPr marL="30163" indent="0">
              <a:buNone/>
            </a:pPr>
            <a:endParaRPr lang="sv-SE" sz="1800" dirty="0"/>
          </a:p>
          <a:p>
            <a:pPr marL="30163" indent="0">
              <a:buNone/>
            </a:pPr>
            <a:endParaRPr lang="sv-SE" sz="1800" dirty="0"/>
          </a:p>
        </p:txBody>
      </p:sp>
    </p:spTree>
    <p:extLst>
      <p:ext uri="{BB962C8B-B14F-4D97-AF65-F5344CB8AC3E}">
        <p14:creationId xmlns:p14="http://schemas.microsoft.com/office/powerpoint/2010/main" val="3148457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8F6A8B-18E7-4B00-83B8-2575B7A193ED}"/>
              </a:ext>
            </a:extLst>
          </p:cNvPr>
          <p:cNvSpPr>
            <a:spLocks noGrp="1"/>
          </p:cNvSpPr>
          <p:nvPr>
            <p:ph type="title"/>
          </p:nvPr>
        </p:nvSpPr>
        <p:spPr/>
        <p:txBody>
          <a:bodyPr/>
          <a:lstStyle/>
          <a:p>
            <a:r>
              <a:rPr lang="sv-SE" dirty="0"/>
              <a:t>Policy för barnets rättigheter i Region Skåne</a:t>
            </a:r>
          </a:p>
        </p:txBody>
      </p:sp>
      <p:sp>
        <p:nvSpPr>
          <p:cNvPr id="3" name="Platshållare för innehåll 2">
            <a:extLst>
              <a:ext uri="{FF2B5EF4-FFF2-40B4-BE49-F238E27FC236}">
                <a16:creationId xmlns:a16="http://schemas.microsoft.com/office/drawing/2014/main" id="{73FD6C1E-CB3B-497F-91E9-D30AE178AD19}"/>
              </a:ext>
            </a:extLst>
          </p:cNvPr>
          <p:cNvSpPr>
            <a:spLocks noGrp="1"/>
          </p:cNvSpPr>
          <p:nvPr>
            <p:ph idx="1"/>
          </p:nvPr>
        </p:nvSpPr>
        <p:spPr/>
        <p:txBody>
          <a:bodyPr/>
          <a:lstStyle/>
          <a:p>
            <a:pPr algn="l"/>
            <a:endParaRPr lang="sv-SE" sz="1800" b="0" i="0" u="none" strike="noStrike" baseline="0" dirty="0">
              <a:solidFill>
                <a:srgbClr val="000000"/>
              </a:solidFill>
              <a:latin typeface="Times New Roman" panose="02020603050405020304" pitchFamily="18" charset="0"/>
            </a:endParaRPr>
          </a:p>
          <a:p>
            <a:pPr marL="0" indent="0">
              <a:buNone/>
            </a:pPr>
            <a:r>
              <a:rPr lang="sv-SE" sz="2400" b="0" i="0" u="none" strike="noStrike" baseline="0" dirty="0">
                <a:solidFill>
                  <a:srgbClr val="000000"/>
                </a:solidFill>
                <a:latin typeface="Calibri" panose="020F0502020204030204" pitchFamily="34" charset="0"/>
                <a:cs typeface="Calibri" panose="020F0502020204030204" pitchFamily="34" charset="0"/>
              </a:rPr>
              <a:t>Syftet med policyn är att ange inriktningen för arbetet med att leva upp till barnkonventionen. Den tydliggör Region Skånes ansvar för att attityder mot det enskilda barnet respektive mot barn i grupp samt arbetsmetoder har sin grund i barnkonventionen och att beslutsfattande sker i enlighet med barnets bästa. </a:t>
            </a:r>
          </a:p>
          <a:p>
            <a:endParaRPr lang="sv-SE" sz="2400" dirty="0">
              <a:solidFill>
                <a:srgbClr val="000000"/>
              </a:solidFill>
              <a:latin typeface="Calibri" panose="020F0502020204030204" pitchFamily="34" charset="0"/>
              <a:cs typeface="Calibri" panose="020F0502020204030204" pitchFamily="34" charset="0"/>
            </a:endParaRPr>
          </a:p>
          <a:p>
            <a:endParaRPr lang="sv-SE" sz="2400" dirty="0">
              <a:solidFill>
                <a:srgbClr val="000000"/>
              </a:solidFill>
              <a:latin typeface="Calibri" panose="020F0502020204030204" pitchFamily="34" charset="0"/>
              <a:cs typeface="Calibri" panose="020F0502020204030204" pitchFamily="34" charset="0"/>
            </a:endParaRPr>
          </a:p>
          <a:p>
            <a:pPr marL="0" indent="0">
              <a:buNone/>
            </a:pPr>
            <a:r>
              <a:rPr lang="sv-SE" sz="2400" dirty="0">
                <a:solidFill>
                  <a:srgbClr val="000000"/>
                </a:solidFill>
                <a:latin typeface="Calibri" panose="020F0502020204030204" pitchFamily="34" charset="0"/>
                <a:cs typeface="Calibri" panose="020F0502020204030204" pitchFamily="34" charset="0"/>
              </a:rPr>
              <a:t>I</a:t>
            </a:r>
            <a:r>
              <a:rPr lang="sv-SE" sz="2400" b="0" i="0" u="none" strike="noStrike" baseline="0" dirty="0">
                <a:solidFill>
                  <a:srgbClr val="000000"/>
                </a:solidFill>
                <a:latin typeface="Calibri" panose="020F0502020204030204" pitchFamily="34" charset="0"/>
                <a:cs typeface="Calibri" panose="020F0502020204030204" pitchFamily="34" charset="0"/>
              </a:rPr>
              <a:t>nternt nätverk för kunskaps- och erfarenhetsutbyte kring barnkonventionen i RS</a:t>
            </a:r>
          </a:p>
          <a:p>
            <a:endParaRPr lang="sv-SE" sz="2400" b="0" i="0" u="none" strike="noStrike" baseline="0" dirty="0">
              <a:solidFill>
                <a:srgbClr val="000000"/>
              </a:solidFill>
              <a:latin typeface="Calibri" panose="020F0502020204030204" pitchFamily="34" charset="0"/>
              <a:cs typeface="Calibri" panose="020F0502020204030204" pitchFamily="34" charset="0"/>
            </a:endParaRPr>
          </a:p>
          <a:p>
            <a:pPr marL="0" indent="0">
              <a:buNone/>
            </a:pPr>
            <a:r>
              <a:rPr lang="sv-SE" sz="2400" dirty="0">
                <a:solidFill>
                  <a:srgbClr val="000000"/>
                </a:solidFill>
                <a:latin typeface="Calibri" panose="020F0502020204030204" pitchFamily="34" charset="0"/>
                <a:cs typeface="Calibri" panose="020F0502020204030204" pitchFamily="34" charset="0"/>
              </a:rPr>
              <a:t>S</a:t>
            </a:r>
            <a:r>
              <a:rPr lang="sv-SE" sz="2400" b="0" i="0" u="none" strike="noStrike" baseline="0" dirty="0">
                <a:solidFill>
                  <a:srgbClr val="000000"/>
                </a:solidFill>
                <a:latin typeface="Calibri" panose="020F0502020204030204" pitchFamily="34" charset="0"/>
                <a:cs typeface="Calibri" panose="020F0502020204030204" pitchFamily="34" charset="0"/>
              </a:rPr>
              <a:t>kriva en handlingsplan för att säkerställa implementeringen av barnkonventionen i Region </a:t>
            </a:r>
            <a:r>
              <a:rPr lang="sv-SE" sz="2400" b="0" i="0" u="none" strike="noStrike" baseline="0">
                <a:solidFill>
                  <a:srgbClr val="000000"/>
                </a:solidFill>
                <a:latin typeface="Calibri" panose="020F0502020204030204" pitchFamily="34" charset="0"/>
                <a:cs typeface="Calibri" panose="020F0502020204030204" pitchFamily="34" charset="0"/>
              </a:rPr>
              <a:t>Skånes verksamhet </a:t>
            </a:r>
            <a:endParaRPr lang="sv-SE" sz="2400" b="0" i="0" u="none" strike="noStrike" baseline="0" dirty="0">
              <a:solidFill>
                <a:srgbClr val="000000"/>
              </a:solidFill>
              <a:latin typeface="Calibri" panose="020F0502020204030204" pitchFamily="34" charset="0"/>
              <a:cs typeface="Calibri" panose="020F0502020204030204" pitchFamily="34" charset="0"/>
            </a:endParaRPr>
          </a:p>
          <a:p>
            <a:endParaRPr lang="sv-SE" dirty="0"/>
          </a:p>
        </p:txBody>
      </p:sp>
    </p:spTree>
    <p:extLst>
      <p:ext uri="{BB962C8B-B14F-4D97-AF65-F5344CB8AC3E}">
        <p14:creationId xmlns:p14="http://schemas.microsoft.com/office/powerpoint/2010/main" val="378796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DAC10F7-CBBA-43F8-8628-9A292948462C}"/>
              </a:ext>
            </a:extLst>
          </p:cNvPr>
          <p:cNvSpPr>
            <a:spLocks noGrp="1"/>
          </p:cNvSpPr>
          <p:nvPr>
            <p:ph type="title"/>
          </p:nvPr>
        </p:nvSpPr>
        <p:spPr/>
        <p:txBody>
          <a:bodyPr/>
          <a:lstStyle/>
          <a:p>
            <a:r>
              <a:rPr lang="sv-SE" dirty="0"/>
              <a:t>Sex fokusområde i policyn </a:t>
            </a:r>
            <a:r>
              <a:rPr lang="sv-SE" sz="3600" dirty="0"/>
              <a:t>(21 inriktningsmål)</a:t>
            </a:r>
          </a:p>
        </p:txBody>
      </p:sp>
      <p:sp>
        <p:nvSpPr>
          <p:cNvPr id="5" name="Platshållare för innehåll 4">
            <a:extLst>
              <a:ext uri="{FF2B5EF4-FFF2-40B4-BE49-F238E27FC236}">
                <a16:creationId xmlns:a16="http://schemas.microsoft.com/office/drawing/2014/main" id="{FD9FA2AB-AD00-4305-8DF1-536C43894C52}"/>
              </a:ext>
            </a:extLst>
          </p:cNvPr>
          <p:cNvSpPr>
            <a:spLocks noGrp="1"/>
          </p:cNvSpPr>
          <p:nvPr>
            <p:ph sz="half" idx="1"/>
          </p:nvPr>
        </p:nvSpPr>
        <p:spPr>
          <a:xfrm>
            <a:off x="609600" y="1117601"/>
            <a:ext cx="5384800" cy="5008564"/>
          </a:xfrm>
        </p:spPr>
        <p:txBody>
          <a:bodyPr/>
          <a:lstStyle/>
          <a:p>
            <a:pPr marL="0" indent="0">
              <a:buNone/>
            </a:pPr>
            <a:r>
              <a:rPr lang="sv-SE" b="0" i="0" u="sng" strike="noStrike" baseline="0" dirty="0">
                <a:latin typeface="EMBEDDED_3C58938B22E48746955ED62E3EB3B6A6"/>
              </a:rPr>
              <a:t>Barnets rättigheter har blivit lag</a:t>
            </a:r>
          </a:p>
          <a:p>
            <a:pPr marL="0" indent="0">
              <a:buNone/>
            </a:pPr>
            <a:r>
              <a:rPr lang="sv-SE" sz="2400" i="1" dirty="0">
                <a:latin typeface="EMBEDDED_3C58938B22E48746955ED62E3EB3B6A6"/>
              </a:rPr>
              <a:t>Barnet garanteras sin rättigheter</a:t>
            </a:r>
          </a:p>
          <a:p>
            <a:pPr marL="0" indent="0">
              <a:buNone/>
            </a:pPr>
            <a:endParaRPr lang="sv-SE" sz="2400" i="1" dirty="0">
              <a:latin typeface="EMBEDDED_3C58938B22E48746955ED62E3EB3B6A6"/>
            </a:endParaRPr>
          </a:p>
          <a:p>
            <a:pPr marL="0" indent="0">
              <a:buNone/>
            </a:pPr>
            <a:r>
              <a:rPr lang="sv-SE" u="sng" dirty="0"/>
              <a:t>Ansvar och roller</a:t>
            </a:r>
            <a:br>
              <a:rPr lang="sv-SE" dirty="0"/>
            </a:br>
            <a:r>
              <a:rPr lang="sv-SE" sz="2400" b="0" i="1" u="none" strike="noStrike" baseline="0" dirty="0">
                <a:latin typeface="EMBEDDED_70FBC61F18448F4CB143D44998BAAFA5"/>
              </a:rPr>
              <a:t>Det finns en gemensam samordning av barnrättsarbetet</a:t>
            </a:r>
            <a:endParaRPr lang="sv-SE" sz="2400" i="1" dirty="0"/>
          </a:p>
          <a:p>
            <a:pPr marL="0" indent="0">
              <a:buNone/>
            </a:pPr>
            <a:endParaRPr lang="sv-SE" dirty="0"/>
          </a:p>
          <a:p>
            <a:pPr marL="0" indent="0" algn="l">
              <a:buNone/>
            </a:pPr>
            <a:r>
              <a:rPr lang="sv-SE" u="sng" dirty="0"/>
              <a:t>Samverkan</a:t>
            </a:r>
            <a:br>
              <a:rPr lang="sv-SE" dirty="0"/>
            </a:br>
            <a:r>
              <a:rPr lang="sv-SE" sz="2400" b="0" i="1" u="none" strike="noStrike" baseline="0" dirty="0" err="1">
                <a:latin typeface="EMBEDDED_70FBC61F18448F4CB143D44998BAAFA5"/>
              </a:rPr>
              <a:t>Samverkan</a:t>
            </a:r>
            <a:r>
              <a:rPr lang="sv-SE" sz="2400" b="0" i="1" u="none" strike="noStrike" baseline="0" dirty="0">
                <a:latin typeface="EMBEDDED_70FBC61F18448F4CB143D44998BAAFA5"/>
              </a:rPr>
              <a:t> sker internt och externt över organisationsgränser utifrån barnets bästa</a:t>
            </a:r>
            <a:endParaRPr lang="sv-SE" sz="2400" i="1" dirty="0"/>
          </a:p>
        </p:txBody>
      </p:sp>
      <p:sp>
        <p:nvSpPr>
          <p:cNvPr id="6" name="Platshållare för innehåll 5">
            <a:extLst>
              <a:ext uri="{FF2B5EF4-FFF2-40B4-BE49-F238E27FC236}">
                <a16:creationId xmlns:a16="http://schemas.microsoft.com/office/drawing/2014/main" id="{434C83BA-D33E-40AC-90D5-CA45A28F0E43}"/>
              </a:ext>
            </a:extLst>
          </p:cNvPr>
          <p:cNvSpPr>
            <a:spLocks noGrp="1"/>
          </p:cNvSpPr>
          <p:nvPr>
            <p:ph sz="half" idx="2"/>
          </p:nvPr>
        </p:nvSpPr>
        <p:spPr>
          <a:xfrm>
            <a:off x="5672667" y="1117601"/>
            <a:ext cx="5909733" cy="5638799"/>
          </a:xfrm>
        </p:spPr>
        <p:txBody>
          <a:bodyPr/>
          <a:lstStyle/>
          <a:p>
            <a:pPr marL="0" indent="0" algn="l">
              <a:buNone/>
            </a:pPr>
            <a:r>
              <a:rPr lang="sv-SE" u="sng" dirty="0"/>
              <a:t>Kunskap</a:t>
            </a:r>
            <a:br>
              <a:rPr lang="sv-SE" dirty="0"/>
            </a:br>
            <a:r>
              <a:rPr lang="sv-SE" sz="2400" b="0" i="1" u="none" strike="noStrike" baseline="0" dirty="0">
                <a:latin typeface="EMBEDDED_70FBC61F18448F4CB143D44998BAAFA5"/>
              </a:rPr>
              <a:t>Obligatorisk grundutbildning för förtroendevalda, chefer och medarbetare ges löpande</a:t>
            </a:r>
            <a:br>
              <a:rPr lang="sv-SE" sz="2400" b="0" i="1" u="none" strike="noStrike" baseline="0" dirty="0">
                <a:latin typeface="EMBEDDED_70FBC61F18448F4CB143D44998BAAFA5"/>
              </a:rPr>
            </a:br>
            <a:endParaRPr lang="sv-SE" sz="2400" i="1" dirty="0"/>
          </a:p>
          <a:p>
            <a:pPr marL="0" indent="0">
              <a:buNone/>
            </a:pPr>
            <a:r>
              <a:rPr lang="sv-SE" b="0" i="0" u="sng" strike="noStrike" baseline="0" dirty="0"/>
              <a:t>Strukturer, beslutsprocesser och resurser</a:t>
            </a:r>
            <a:br>
              <a:rPr lang="sv-SE" b="0" i="0" u="sng" strike="noStrike" baseline="0" dirty="0"/>
            </a:br>
            <a:r>
              <a:rPr lang="sv-SE" sz="2400" b="0" i="1" u="none" strike="noStrike" baseline="0" dirty="0">
                <a:latin typeface="EMBEDDED_70FBC61F18448F4CB143D44998BAAFA5"/>
              </a:rPr>
              <a:t>Barnets roll i beslutsprocesser som rör barnet tydliggörs, styrande dokument</a:t>
            </a:r>
            <a:br>
              <a:rPr lang="sv-SE" sz="2400" b="0" i="1" u="none" strike="noStrike" baseline="0" dirty="0">
                <a:latin typeface="EMBEDDED_70FBC61F18448F4CB143D44998BAAFA5"/>
              </a:rPr>
            </a:br>
            <a:endParaRPr lang="sv-SE" sz="2400" i="1" dirty="0"/>
          </a:p>
          <a:p>
            <a:pPr marL="0" indent="0">
              <a:buNone/>
            </a:pPr>
            <a:r>
              <a:rPr lang="sv-SE" u="sng" dirty="0"/>
              <a:t>Uppföljning och revision</a:t>
            </a:r>
            <a:br>
              <a:rPr lang="sv-SE" u="sng" dirty="0"/>
            </a:br>
            <a:r>
              <a:rPr lang="sv-SE" sz="2400" b="0" i="1" u="none" strike="noStrike" baseline="0" dirty="0">
                <a:latin typeface="EMBEDDED_E56A056FE3702B4EBA5A8E8482AEFE6C"/>
              </a:rPr>
              <a:t>Utvecklingen av barnrättsarbetet är synligt i den ordinarie uppföljningen</a:t>
            </a:r>
            <a:endParaRPr lang="sv-SE" sz="2400" i="1" u="sng" dirty="0"/>
          </a:p>
        </p:txBody>
      </p:sp>
    </p:spTree>
    <p:extLst>
      <p:ext uri="{BB962C8B-B14F-4D97-AF65-F5344CB8AC3E}">
        <p14:creationId xmlns:p14="http://schemas.microsoft.com/office/powerpoint/2010/main" val="88470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2880" y="553453"/>
            <a:ext cx="11540691" cy="1552541"/>
          </a:xfrm>
        </p:spPr>
        <p:txBody>
          <a:bodyPr/>
          <a:lstStyle/>
          <a:p>
            <a:r>
              <a:rPr lang="sv-SE" sz="4000" dirty="0"/>
              <a:t>Patientlagen i det dagliga arbetet – att konkretisera och beskriva barnets rättigheter</a:t>
            </a:r>
          </a:p>
        </p:txBody>
      </p:sp>
      <p:sp>
        <p:nvSpPr>
          <p:cNvPr id="3" name="Platshållare för innehåll 2"/>
          <p:cNvSpPr>
            <a:spLocks noGrp="1"/>
          </p:cNvSpPr>
          <p:nvPr>
            <p:ph idx="1"/>
          </p:nvPr>
        </p:nvSpPr>
        <p:spPr>
          <a:xfrm>
            <a:off x="269507" y="2105994"/>
            <a:ext cx="10004551" cy="4127807"/>
          </a:xfrm>
        </p:spPr>
        <p:txBody>
          <a:bodyPr/>
          <a:lstStyle/>
          <a:p>
            <a:pPr marL="0" indent="0">
              <a:buNone/>
            </a:pPr>
            <a:r>
              <a:rPr lang="sv-SE" dirty="0"/>
              <a:t>Barnets bästa </a:t>
            </a:r>
            <a:br>
              <a:rPr lang="sv-SE" dirty="0"/>
            </a:br>
            <a:endParaRPr lang="sv-SE" dirty="0"/>
          </a:p>
          <a:p>
            <a:pPr marL="0" indent="0">
              <a:buNone/>
            </a:pPr>
            <a:r>
              <a:rPr lang="sv-SE" dirty="0"/>
              <a:t>Barns inställning till sin vård (tex. remissmall)</a:t>
            </a:r>
            <a:br>
              <a:rPr lang="sv-SE" dirty="0"/>
            </a:br>
            <a:endParaRPr lang="sv-SE" dirty="0"/>
          </a:p>
          <a:p>
            <a:pPr marL="0" indent="0">
              <a:buNone/>
            </a:pPr>
            <a:r>
              <a:rPr lang="sv-SE" dirty="0"/>
              <a:t>Information till barn och vårdnadshavare </a:t>
            </a:r>
            <a:br>
              <a:rPr lang="sv-SE" dirty="0"/>
            </a:br>
            <a:endParaRPr lang="sv-SE" dirty="0"/>
          </a:p>
          <a:p>
            <a:pPr marL="0" indent="0">
              <a:buNone/>
            </a:pPr>
            <a:r>
              <a:rPr lang="sv-SE" dirty="0"/>
              <a:t>Delaktighet och medverkan </a:t>
            </a:r>
          </a:p>
          <a:p>
            <a:pPr>
              <a:buFont typeface="Arial" panose="020B0604020202020204" pitchFamily="34" charset="0"/>
              <a:buChar char="•"/>
            </a:pPr>
            <a:endParaRPr lang="sv-SE" dirty="0"/>
          </a:p>
          <a:p>
            <a:pPr marL="30163" indent="0">
              <a:buNone/>
            </a:pPr>
            <a:endParaRPr lang="sv-SE" dirty="0"/>
          </a:p>
        </p:txBody>
      </p:sp>
    </p:spTree>
    <p:extLst>
      <p:ext uri="{BB962C8B-B14F-4D97-AF65-F5344CB8AC3E}">
        <p14:creationId xmlns:p14="http://schemas.microsoft.com/office/powerpoint/2010/main" val="302391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3302937" y="0"/>
            <a:ext cx="5586126" cy="6858000"/>
          </a:xfrm>
          <a:prstGeom prst="rect">
            <a:avLst/>
          </a:prstGeom>
        </p:spPr>
      </p:pic>
    </p:spTree>
    <p:extLst>
      <p:ext uri="{BB962C8B-B14F-4D97-AF65-F5344CB8AC3E}">
        <p14:creationId xmlns:p14="http://schemas.microsoft.com/office/powerpoint/2010/main" val="1841801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300937-B3F9-413B-83A8-2F5DD1FF13F0}"/>
              </a:ext>
            </a:extLst>
          </p:cNvPr>
          <p:cNvSpPr>
            <a:spLocks noGrp="1"/>
          </p:cNvSpPr>
          <p:nvPr>
            <p:ph type="title"/>
          </p:nvPr>
        </p:nvSpPr>
        <p:spPr/>
        <p:txBody>
          <a:bodyPr/>
          <a:lstStyle/>
          <a:p>
            <a:pPr algn="ctr"/>
            <a:r>
              <a:rPr lang="sv-SE" dirty="0"/>
              <a:t>Barnrättsforum Skåne</a:t>
            </a:r>
          </a:p>
        </p:txBody>
      </p:sp>
      <p:sp>
        <p:nvSpPr>
          <p:cNvPr id="3" name="Platshållare för innehåll 2">
            <a:extLst>
              <a:ext uri="{FF2B5EF4-FFF2-40B4-BE49-F238E27FC236}">
                <a16:creationId xmlns:a16="http://schemas.microsoft.com/office/drawing/2014/main" id="{899D6458-5272-480D-B898-0EACC0CD6F76}"/>
              </a:ext>
            </a:extLst>
          </p:cNvPr>
          <p:cNvSpPr>
            <a:spLocks noGrp="1"/>
          </p:cNvSpPr>
          <p:nvPr>
            <p:ph idx="1"/>
          </p:nvPr>
        </p:nvSpPr>
        <p:spPr/>
        <p:txBody>
          <a:bodyPr/>
          <a:lstStyle/>
          <a:p>
            <a:pPr algn="l"/>
            <a:r>
              <a:rPr lang="sv-SE" sz="2000" b="0" i="0" dirty="0">
                <a:solidFill>
                  <a:srgbClr val="3C3837"/>
                </a:solidFill>
                <a:effectLst/>
                <a:latin typeface="Open Sans" panose="020B0606030504020204" pitchFamily="34" charset="0"/>
              </a:rPr>
              <a:t>Barnrättsforum Skåne är en regional plattform för stöd och samordning av barnrättsarbetet i Skåne.</a:t>
            </a:r>
            <a:br>
              <a:rPr lang="sv-SE" sz="2000" b="0" i="0" dirty="0">
                <a:solidFill>
                  <a:srgbClr val="3C3837"/>
                </a:solidFill>
                <a:effectLst/>
                <a:latin typeface="Open Sans" panose="020B0606030504020204" pitchFamily="34" charset="0"/>
              </a:rPr>
            </a:br>
            <a:endParaRPr lang="sv-SE" sz="2000" b="0" i="0" dirty="0">
              <a:solidFill>
                <a:srgbClr val="3C3837"/>
              </a:solidFill>
              <a:effectLst/>
              <a:latin typeface="Open Sans" panose="020B0606030504020204" pitchFamily="34" charset="0"/>
            </a:endParaRPr>
          </a:p>
          <a:p>
            <a:pPr algn="l"/>
            <a:endParaRPr lang="sv-SE" sz="2000" b="0" i="0" dirty="0">
              <a:solidFill>
                <a:srgbClr val="3C3837"/>
              </a:solidFill>
              <a:effectLst/>
              <a:latin typeface="Open Sans" panose="020B0606030504020204" pitchFamily="34" charset="0"/>
            </a:endParaRPr>
          </a:p>
          <a:p>
            <a:pPr algn="l"/>
            <a:r>
              <a:rPr lang="sv-SE" sz="2000" b="0" i="0" dirty="0">
                <a:solidFill>
                  <a:srgbClr val="3C3837"/>
                </a:solidFill>
                <a:effectLst/>
                <a:latin typeface="Open Sans" panose="020B0606030504020204" pitchFamily="34" charset="0"/>
              </a:rPr>
              <a:t>Barnrättsforum Skåne anordnar nätverksträffar för utbildade barnrättsstrateger, bevakar aktuella utbildningar inom området och tar fram underlag för gemensamma utbildningssatsningar.</a:t>
            </a:r>
            <a:br>
              <a:rPr lang="sv-SE" sz="2000" b="0" i="0" dirty="0">
                <a:solidFill>
                  <a:srgbClr val="3C3837"/>
                </a:solidFill>
                <a:effectLst/>
                <a:latin typeface="Open Sans" panose="020B0606030504020204" pitchFamily="34" charset="0"/>
              </a:rPr>
            </a:br>
            <a:endParaRPr lang="sv-SE" sz="2000" b="0" i="0" dirty="0">
              <a:solidFill>
                <a:srgbClr val="3C3837"/>
              </a:solidFill>
              <a:effectLst/>
              <a:latin typeface="Open Sans" panose="020B0606030504020204" pitchFamily="34" charset="0"/>
            </a:endParaRPr>
          </a:p>
          <a:p>
            <a:pPr algn="l"/>
            <a:endParaRPr lang="sv-SE" sz="2000" dirty="0">
              <a:solidFill>
                <a:srgbClr val="3C3837"/>
              </a:solidFill>
              <a:latin typeface="Open Sans" panose="020B0606030504020204" pitchFamily="34" charset="0"/>
            </a:endParaRPr>
          </a:p>
          <a:p>
            <a:pPr algn="l"/>
            <a:r>
              <a:rPr lang="sv-SE" sz="2000" dirty="0">
                <a:solidFill>
                  <a:srgbClr val="3C3837"/>
                </a:solidFill>
                <a:latin typeface="Open Sans" panose="020B0606030504020204" pitchFamily="34" charset="0"/>
              </a:rPr>
              <a:t>R</a:t>
            </a:r>
            <a:r>
              <a:rPr lang="sv-SE" sz="2000" b="0" i="0" dirty="0">
                <a:solidFill>
                  <a:srgbClr val="3C3837"/>
                </a:solidFill>
                <a:effectLst/>
                <a:latin typeface="Open Sans" panose="020B0606030504020204" pitchFamily="34" charset="0"/>
              </a:rPr>
              <a:t>epresentanter från Skånes Kommuner,</a:t>
            </a:r>
            <a:r>
              <a:rPr lang="sv-SE" sz="2000" b="0" i="0" dirty="0">
                <a:effectLst/>
                <a:latin typeface="Open Sans" panose="020B0606030504020204" pitchFamily="34" charset="0"/>
              </a:rPr>
              <a:t> </a:t>
            </a:r>
            <a:r>
              <a:rPr lang="sv-SE" sz="2000" b="0" i="0" dirty="0">
                <a:effectLst/>
                <a:latin typeface="Open Sans" panose="020B0606030504020204" pitchFamily="34" charset="0"/>
                <a:hlinkClick r:id="rId2">
                  <a:extLst>
                    <a:ext uri="{A12FA001-AC4F-418D-AE19-62706E023703}">
                      <ahyp:hlinkClr xmlns:ahyp="http://schemas.microsoft.com/office/drawing/2018/hyperlinkcolor" val="tx"/>
                    </a:ext>
                  </a:extLst>
                </a:hlinkClick>
              </a:rPr>
              <a:t>Länsstyrelsen Skåne</a:t>
            </a:r>
            <a:r>
              <a:rPr lang="sv-SE" sz="2000" b="0" i="0" dirty="0">
                <a:effectLst/>
                <a:latin typeface="Open Sans" panose="020B0606030504020204" pitchFamily="34" charset="0"/>
              </a:rPr>
              <a:t>, </a:t>
            </a:r>
            <a:r>
              <a:rPr lang="sv-SE" sz="2000" b="0" i="0" dirty="0">
                <a:effectLst/>
                <a:latin typeface="Open Sans" panose="020B0606030504020204" pitchFamily="34" charset="0"/>
                <a:hlinkClick r:id="rId3">
                  <a:extLst>
                    <a:ext uri="{A12FA001-AC4F-418D-AE19-62706E023703}">
                      <ahyp:hlinkClr xmlns:ahyp="http://schemas.microsoft.com/office/drawing/2018/hyperlinkcolor" val="tx"/>
                    </a:ext>
                  </a:extLst>
                </a:hlinkClick>
              </a:rPr>
              <a:t>Region Skåne</a:t>
            </a:r>
            <a:r>
              <a:rPr lang="sv-SE" sz="2000" b="0" i="0" dirty="0">
                <a:effectLst/>
                <a:latin typeface="Open Sans" panose="020B0606030504020204" pitchFamily="34" charset="0"/>
              </a:rPr>
              <a:t>, </a:t>
            </a:r>
            <a:r>
              <a:rPr lang="sv-SE" sz="2000" b="0" i="0" dirty="0">
                <a:effectLst/>
                <a:latin typeface="Open Sans" panose="020B0606030504020204" pitchFamily="34" charset="0"/>
                <a:hlinkClick r:id="rId4">
                  <a:extLst>
                    <a:ext uri="{A12FA001-AC4F-418D-AE19-62706E023703}">
                      <ahyp:hlinkClr xmlns:ahyp="http://schemas.microsoft.com/office/drawing/2018/hyperlinkcolor" val="tx"/>
                    </a:ext>
                  </a:extLst>
                </a:hlinkClick>
              </a:rPr>
              <a:t>Nätverket Idéburen sektor Skåne</a:t>
            </a:r>
            <a:r>
              <a:rPr lang="sv-SE" sz="2000" b="0" i="0" dirty="0">
                <a:effectLst/>
                <a:latin typeface="Open Sans" panose="020B0606030504020204" pitchFamily="34" charset="0"/>
              </a:rPr>
              <a:t>, </a:t>
            </a:r>
            <a:r>
              <a:rPr lang="sv-SE" sz="2000" b="0" i="0" dirty="0">
                <a:effectLst/>
                <a:latin typeface="Open Sans" panose="020B0606030504020204" pitchFamily="34" charset="0"/>
                <a:hlinkClick r:id="rId5">
                  <a:extLst>
                    <a:ext uri="{A12FA001-AC4F-418D-AE19-62706E023703}">
                      <ahyp:hlinkClr xmlns:ahyp="http://schemas.microsoft.com/office/drawing/2018/hyperlinkcolor" val="tx"/>
                    </a:ext>
                  </a:extLst>
                </a:hlinkClick>
              </a:rPr>
              <a:t>Lunds universitet</a:t>
            </a:r>
            <a:r>
              <a:rPr lang="sv-SE" sz="2000" b="0" i="0" dirty="0">
                <a:effectLst/>
                <a:latin typeface="Open Sans" panose="020B0606030504020204" pitchFamily="34" charset="0"/>
              </a:rPr>
              <a:t>, </a:t>
            </a:r>
            <a:r>
              <a:rPr lang="sv-SE" sz="2000" b="0" i="0" dirty="0">
                <a:effectLst/>
                <a:latin typeface="Open Sans" panose="020B0606030504020204" pitchFamily="34" charset="0"/>
                <a:hlinkClick r:id="rId6">
                  <a:extLst>
                    <a:ext uri="{A12FA001-AC4F-418D-AE19-62706E023703}">
                      <ahyp:hlinkClr xmlns:ahyp="http://schemas.microsoft.com/office/drawing/2018/hyperlinkcolor" val="tx"/>
                    </a:ext>
                  </a:extLst>
                </a:hlinkClick>
              </a:rPr>
              <a:t>Malmö universitet</a:t>
            </a:r>
            <a:r>
              <a:rPr lang="sv-SE" sz="2000" b="0" i="0" dirty="0">
                <a:effectLst/>
                <a:latin typeface="Open Sans" panose="020B0606030504020204" pitchFamily="34" charset="0"/>
              </a:rPr>
              <a:t> samt </a:t>
            </a:r>
            <a:r>
              <a:rPr lang="sv-SE" sz="2000" b="0" i="0" dirty="0">
                <a:solidFill>
                  <a:srgbClr val="3C3837"/>
                </a:solidFill>
                <a:effectLst/>
                <a:latin typeface="Open Sans" panose="020B0606030504020204" pitchFamily="34" charset="0"/>
              </a:rPr>
              <a:t>från några kommuner.</a:t>
            </a:r>
          </a:p>
          <a:p>
            <a:endParaRPr lang="sv-SE" dirty="0"/>
          </a:p>
        </p:txBody>
      </p:sp>
    </p:spTree>
    <p:extLst>
      <p:ext uri="{BB962C8B-B14F-4D97-AF65-F5344CB8AC3E}">
        <p14:creationId xmlns:p14="http://schemas.microsoft.com/office/powerpoint/2010/main" val="4152049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l="-11000" r="-7000" b="4000"/>
          </a:stretch>
        </a:blipFill>
        <a:effectLst/>
      </p:bgPr>
    </p:bg>
    <p:spTree>
      <p:nvGrpSpPr>
        <p:cNvPr id="1" name=""/>
        <p:cNvGrpSpPr/>
        <p:nvPr/>
      </p:nvGrpSpPr>
      <p:grpSpPr>
        <a:xfrm>
          <a:off x="0" y="0"/>
          <a:ext cx="0" cy="0"/>
          <a:chOff x="0" y="0"/>
          <a:chExt cx="0" cy="0"/>
        </a:xfrm>
      </p:grpSpPr>
      <p:sp>
        <p:nvSpPr>
          <p:cNvPr id="5" name="Rektangel: rundade hörn 2">
            <a:extLst>
              <a:ext uri="{FF2B5EF4-FFF2-40B4-BE49-F238E27FC236}">
                <a16:creationId xmlns:a16="http://schemas.microsoft.com/office/drawing/2014/main" id="{3AA3EF24-A1E4-412A-8A63-F93B362E10FA}"/>
              </a:ext>
            </a:extLst>
          </p:cNvPr>
          <p:cNvSpPr/>
          <p:nvPr/>
        </p:nvSpPr>
        <p:spPr bwMode="auto">
          <a:xfrm>
            <a:off x="-384720" y="260648"/>
            <a:ext cx="8712968" cy="792088"/>
          </a:xfrm>
          <a:prstGeom prst="roundRect">
            <a:avLst>
              <a:gd name="adj" fmla="val 6016"/>
            </a:avLst>
          </a:prstGeom>
          <a:solidFill>
            <a:schemeClr val="accent3">
              <a:alpha val="99000"/>
            </a:schemeClr>
          </a:solidFill>
          <a:ln w="9525" cap="flat" cmpd="sng" algn="ctr">
            <a:noFill/>
            <a:prstDash val="solid"/>
            <a:round/>
            <a:headEnd type="none" w="med" len="med"/>
            <a:tailEnd type="none" w="med" len="med"/>
          </a:ln>
          <a:effectLst>
            <a:softEdge rad="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dirty="0">
              <a:ln>
                <a:noFill/>
              </a:ln>
              <a:solidFill>
                <a:srgbClr val="000000"/>
              </a:solidFill>
              <a:effectLst/>
              <a:uLnTx/>
              <a:uFillTx/>
              <a:latin typeface="Arial" charset="0"/>
              <a:ea typeface="ヒラギノ角ゴ Pro W3" pitchFamily="1" charset="-128"/>
              <a:cs typeface="+mn-cs"/>
            </a:endParaRPr>
          </a:p>
        </p:txBody>
      </p:sp>
      <p:sp>
        <p:nvSpPr>
          <p:cNvPr id="2" name="Rubrik 1">
            <a:extLst>
              <a:ext uri="{FF2B5EF4-FFF2-40B4-BE49-F238E27FC236}">
                <a16:creationId xmlns:a16="http://schemas.microsoft.com/office/drawing/2014/main" id="{98A80FFA-2FCE-4DAC-AACA-311A1485E0C0}"/>
              </a:ext>
            </a:extLst>
          </p:cNvPr>
          <p:cNvSpPr>
            <a:spLocks noGrp="1"/>
          </p:cNvSpPr>
          <p:nvPr>
            <p:ph type="ctrTitle"/>
          </p:nvPr>
        </p:nvSpPr>
        <p:spPr>
          <a:xfrm>
            <a:off x="335360" y="188640"/>
            <a:ext cx="10435208" cy="738082"/>
          </a:xfrm>
          <a:noFill/>
          <a:ln w="19050">
            <a:noFill/>
          </a:ln>
        </p:spPr>
        <p:txBody>
          <a:bodyPr/>
          <a:lstStyle/>
          <a:p>
            <a:pPr algn="l">
              <a:lnSpc>
                <a:spcPct val="150000"/>
              </a:lnSpc>
            </a:pPr>
            <a:r>
              <a:rPr lang="sv-SE" sz="3200" dirty="0">
                <a:solidFill>
                  <a:schemeClr val="bg1"/>
                </a:solidFill>
              </a:rPr>
              <a:t>Stegvis insatser och BUP-online</a:t>
            </a:r>
          </a:p>
        </p:txBody>
      </p:sp>
      <p:sp>
        <p:nvSpPr>
          <p:cNvPr id="3" name="textruta 2">
            <a:extLst>
              <a:ext uri="{FF2B5EF4-FFF2-40B4-BE49-F238E27FC236}">
                <a16:creationId xmlns:a16="http://schemas.microsoft.com/office/drawing/2014/main" id="{403905C6-BCE8-4253-974B-62B798E18ADB}"/>
              </a:ext>
            </a:extLst>
          </p:cNvPr>
          <p:cNvSpPr txBox="1"/>
          <p:nvPr/>
        </p:nvSpPr>
        <p:spPr>
          <a:xfrm>
            <a:off x="6581775" y="5838825"/>
            <a:ext cx="4857750" cy="523220"/>
          </a:xfrm>
          <a:prstGeom prst="rect">
            <a:avLst/>
          </a:prstGeom>
          <a:noFill/>
        </p:spPr>
        <p:txBody>
          <a:bodyPr wrap="square" rtlCol="0">
            <a:spAutoFit/>
          </a:bodyPr>
          <a:lstStyle/>
          <a:p>
            <a:r>
              <a:rPr lang="sv-SE" sz="2800" b="1" dirty="0"/>
              <a:t>Digital En väg in</a:t>
            </a:r>
          </a:p>
        </p:txBody>
      </p:sp>
    </p:spTree>
    <p:extLst>
      <p:ext uri="{BB962C8B-B14F-4D97-AF65-F5344CB8AC3E}">
        <p14:creationId xmlns:p14="http://schemas.microsoft.com/office/powerpoint/2010/main" val="1644755366"/>
      </p:ext>
    </p:extLst>
  </p:cSld>
  <p:clrMapOvr>
    <a:masterClrMapping/>
  </p:clrMapOvr>
  <mc:AlternateContent xmlns:mc="http://schemas.openxmlformats.org/markup-compatibility/2006" xmlns:p14="http://schemas.microsoft.com/office/powerpoint/2010/main">
    <mc:Choice Requires="p14">
      <p:transition spd="slow" p14:dur="2000" advTm="7609"/>
    </mc:Choice>
    <mc:Fallback xmlns="">
      <p:transition spd="slow" advTm="760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 28">
            <a:extLst>
              <a:ext uri="{FF2B5EF4-FFF2-40B4-BE49-F238E27FC236}">
                <a16:creationId xmlns:a16="http://schemas.microsoft.com/office/drawing/2014/main" id="{8A4FC807-3282-4D89-B399-DC0D4F23B1F9}"/>
              </a:ext>
            </a:extLst>
          </p:cNvPr>
          <p:cNvGrpSpPr/>
          <p:nvPr/>
        </p:nvGrpSpPr>
        <p:grpSpPr>
          <a:xfrm>
            <a:off x="9363360" y="269912"/>
            <a:ext cx="2379340" cy="2359098"/>
            <a:chOff x="8904312" y="386421"/>
            <a:chExt cx="2617486" cy="2632560"/>
          </a:xfrm>
        </p:grpSpPr>
        <p:grpSp>
          <p:nvGrpSpPr>
            <p:cNvPr id="17" name="Grupp 16">
              <a:extLst>
                <a:ext uri="{FF2B5EF4-FFF2-40B4-BE49-F238E27FC236}">
                  <a16:creationId xmlns:a16="http://schemas.microsoft.com/office/drawing/2014/main" id="{20E222CE-47BC-4CF5-8D1C-18CA4EA839F9}"/>
                </a:ext>
              </a:extLst>
            </p:cNvPr>
            <p:cNvGrpSpPr/>
            <p:nvPr/>
          </p:nvGrpSpPr>
          <p:grpSpPr>
            <a:xfrm>
              <a:off x="8904312" y="404664"/>
              <a:ext cx="2614317" cy="2614317"/>
              <a:chOff x="214660" y="306129"/>
              <a:chExt cx="2614317" cy="2614317"/>
            </a:xfrm>
          </p:grpSpPr>
          <p:sp>
            <p:nvSpPr>
              <p:cNvPr id="24" name="Ofullständig cirkel 23">
                <a:extLst>
                  <a:ext uri="{FF2B5EF4-FFF2-40B4-BE49-F238E27FC236}">
                    <a16:creationId xmlns:a16="http://schemas.microsoft.com/office/drawing/2014/main" id="{67E646A7-A93A-4B21-968B-F3F23CF2C0C9}"/>
                  </a:ext>
                </a:extLst>
              </p:cNvPr>
              <p:cNvSpPr/>
              <p:nvPr/>
            </p:nvSpPr>
            <p:spPr>
              <a:xfrm>
                <a:off x="214660" y="306129"/>
                <a:ext cx="2614317" cy="2614317"/>
              </a:xfrm>
              <a:prstGeom prst="pie">
                <a:avLst>
                  <a:gd name="adj1" fmla="val 16200000"/>
                  <a:gd name="adj2" fmla="val 180000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5" name="Ofullständig cirkel 4">
                <a:extLst>
                  <a:ext uri="{FF2B5EF4-FFF2-40B4-BE49-F238E27FC236}">
                    <a16:creationId xmlns:a16="http://schemas.microsoft.com/office/drawing/2014/main" id="{E5A81DAF-7FDE-485D-AFE3-3A06AC5BABB4}"/>
                  </a:ext>
                </a:extLst>
              </p:cNvPr>
              <p:cNvSpPr txBox="1"/>
              <p:nvPr/>
            </p:nvSpPr>
            <p:spPr>
              <a:xfrm>
                <a:off x="1636039" y="788533"/>
                <a:ext cx="887000" cy="871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srgbClr val="000000"/>
                    </a:solidFill>
                    <a:effectLst/>
                    <a:uLnTx/>
                    <a:uFillTx/>
                    <a:latin typeface="Arial"/>
                    <a:ea typeface="ヒラギノ角ゴ Pro W3"/>
                    <a:cs typeface="+mn-cs"/>
                  </a:rPr>
                  <a:t>Patient</a:t>
                </a:r>
              </a:p>
            </p:txBody>
          </p:sp>
        </p:grpSp>
        <p:grpSp>
          <p:nvGrpSpPr>
            <p:cNvPr id="18" name="Grupp 17">
              <a:extLst>
                <a:ext uri="{FF2B5EF4-FFF2-40B4-BE49-F238E27FC236}">
                  <a16:creationId xmlns:a16="http://schemas.microsoft.com/office/drawing/2014/main" id="{9E7ABA08-8A1B-4D91-83CC-93EA8B8D8614}"/>
                </a:ext>
              </a:extLst>
            </p:cNvPr>
            <p:cNvGrpSpPr/>
            <p:nvPr/>
          </p:nvGrpSpPr>
          <p:grpSpPr>
            <a:xfrm>
              <a:off x="8907481" y="386421"/>
              <a:ext cx="2614317" cy="2614317"/>
              <a:chOff x="217829" y="287886"/>
              <a:chExt cx="2614317" cy="2614317"/>
            </a:xfrm>
          </p:grpSpPr>
          <p:sp>
            <p:nvSpPr>
              <p:cNvPr id="22" name="Ofullständig cirkel 21">
                <a:extLst>
                  <a:ext uri="{FF2B5EF4-FFF2-40B4-BE49-F238E27FC236}">
                    <a16:creationId xmlns:a16="http://schemas.microsoft.com/office/drawing/2014/main" id="{8D39C725-17D4-4035-BC8D-6130839A8754}"/>
                  </a:ext>
                </a:extLst>
              </p:cNvPr>
              <p:cNvSpPr/>
              <p:nvPr/>
            </p:nvSpPr>
            <p:spPr>
              <a:xfrm>
                <a:off x="217829" y="287886"/>
                <a:ext cx="2614317" cy="2614317"/>
              </a:xfrm>
              <a:prstGeom prst="pie">
                <a:avLst>
                  <a:gd name="adj1" fmla="val 1800000"/>
                  <a:gd name="adj2" fmla="val 9000000"/>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4">
                  <a:hueOff val="4900445"/>
                  <a:satOff val="-20388"/>
                  <a:lumOff val="4804"/>
                  <a:alphaOff val="0"/>
                </a:schemeClr>
              </a:effectRef>
              <a:fontRef idx="minor">
                <a:schemeClr val="lt1"/>
              </a:fontRef>
            </p:style>
          </p:sp>
          <p:sp>
            <p:nvSpPr>
              <p:cNvPr id="23" name="Ofullständig cirkel 6">
                <a:extLst>
                  <a:ext uri="{FF2B5EF4-FFF2-40B4-BE49-F238E27FC236}">
                    <a16:creationId xmlns:a16="http://schemas.microsoft.com/office/drawing/2014/main" id="{8755BB52-1F98-4A21-95C6-604BD221ABD7}"/>
                  </a:ext>
                </a:extLst>
              </p:cNvPr>
              <p:cNvSpPr txBox="1"/>
              <p:nvPr/>
            </p:nvSpPr>
            <p:spPr>
              <a:xfrm>
                <a:off x="933654" y="1937396"/>
                <a:ext cx="1182667" cy="809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srgbClr val="000000"/>
                    </a:solidFill>
                    <a:effectLst/>
                    <a:uLnTx/>
                    <a:uFillTx/>
                    <a:latin typeface="Arial"/>
                    <a:ea typeface="ヒラギノ角ゴ Pro W3"/>
                    <a:cs typeface="+mn-cs"/>
                  </a:rPr>
                  <a:t>Det man kan göra själv</a:t>
                </a:r>
                <a:endParaRPr kumimoji="0" lang="sv-SE" sz="1400" b="0" i="0" u="none" strike="noStrike" kern="1200" cap="none" spc="0" normalizeH="0" baseline="0" noProof="0" dirty="0">
                  <a:ln>
                    <a:noFill/>
                  </a:ln>
                  <a:solidFill>
                    <a:srgbClr val="000000"/>
                  </a:solidFill>
                  <a:effectLst/>
                  <a:uLnTx/>
                  <a:uFillTx/>
                  <a:latin typeface="Arial"/>
                  <a:ea typeface="ヒラギノ角ゴ Pro W3"/>
                  <a:cs typeface="+mn-cs"/>
                </a:endParaRPr>
              </a:p>
            </p:txBody>
          </p:sp>
        </p:grpSp>
        <p:grpSp>
          <p:nvGrpSpPr>
            <p:cNvPr id="19" name="Grupp 18">
              <a:extLst>
                <a:ext uri="{FF2B5EF4-FFF2-40B4-BE49-F238E27FC236}">
                  <a16:creationId xmlns:a16="http://schemas.microsoft.com/office/drawing/2014/main" id="{6CA6B2A4-93AA-4C15-8F71-54D5CFE043B2}"/>
                </a:ext>
              </a:extLst>
            </p:cNvPr>
            <p:cNvGrpSpPr/>
            <p:nvPr/>
          </p:nvGrpSpPr>
          <p:grpSpPr>
            <a:xfrm>
              <a:off x="8907481" y="386421"/>
              <a:ext cx="2614317" cy="2614317"/>
              <a:chOff x="217829" y="287886"/>
              <a:chExt cx="2614317" cy="2614317"/>
            </a:xfrm>
          </p:grpSpPr>
          <p:sp>
            <p:nvSpPr>
              <p:cNvPr id="20" name="Ofullständig cirkel 19">
                <a:extLst>
                  <a:ext uri="{FF2B5EF4-FFF2-40B4-BE49-F238E27FC236}">
                    <a16:creationId xmlns:a16="http://schemas.microsoft.com/office/drawing/2014/main" id="{B3F1D9C5-F648-430A-8E8A-CEE0A52414A0}"/>
                  </a:ext>
                </a:extLst>
              </p:cNvPr>
              <p:cNvSpPr/>
              <p:nvPr/>
            </p:nvSpPr>
            <p:spPr>
              <a:xfrm>
                <a:off x="217829" y="287886"/>
                <a:ext cx="2614317" cy="2614317"/>
              </a:xfrm>
              <a:prstGeom prst="pie">
                <a:avLst>
                  <a:gd name="adj1" fmla="val 9000000"/>
                  <a:gd name="adj2" fmla="val 16200000"/>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sp>
          <p:sp>
            <p:nvSpPr>
              <p:cNvPr id="21" name="Ofullständig cirkel 8">
                <a:extLst>
                  <a:ext uri="{FF2B5EF4-FFF2-40B4-BE49-F238E27FC236}">
                    <a16:creationId xmlns:a16="http://schemas.microsoft.com/office/drawing/2014/main" id="{BAC690AB-70D8-45BE-BB00-881B28BB62C1}"/>
                  </a:ext>
                </a:extLst>
              </p:cNvPr>
              <p:cNvSpPr txBox="1"/>
              <p:nvPr/>
            </p:nvSpPr>
            <p:spPr>
              <a:xfrm>
                <a:off x="497935" y="801412"/>
                <a:ext cx="887000" cy="871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srgbClr val="000000"/>
                    </a:solidFill>
                    <a:effectLst/>
                    <a:uLnTx/>
                    <a:uFillTx/>
                    <a:latin typeface="Arial"/>
                    <a:ea typeface="ヒラギノ角ゴ Pro W3"/>
                    <a:cs typeface="+mn-cs"/>
                  </a:rPr>
                  <a:t>Kontakt med vården</a:t>
                </a:r>
                <a:endParaRPr kumimoji="0" lang="sv-SE" sz="1400" b="0" i="0" u="none" strike="noStrike" kern="1200" cap="none" spc="0" normalizeH="0" baseline="0" noProof="0" dirty="0">
                  <a:ln>
                    <a:noFill/>
                  </a:ln>
                  <a:solidFill>
                    <a:srgbClr val="FFFFFF"/>
                  </a:solidFill>
                  <a:effectLst/>
                  <a:uLnTx/>
                  <a:uFillTx/>
                  <a:latin typeface="Arial"/>
                  <a:ea typeface="ヒラギノ角ゴ Pro W3"/>
                  <a:cs typeface="+mn-cs"/>
                </a:endParaRPr>
              </a:p>
            </p:txBody>
          </p:sp>
        </p:grpSp>
      </p:grpSp>
      <p:grpSp>
        <p:nvGrpSpPr>
          <p:cNvPr id="35" name="Grupp 34">
            <a:extLst>
              <a:ext uri="{FF2B5EF4-FFF2-40B4-BE49-F238E27FC236}">
                <a16:creationId xmlns:a16="http://schemas.microsoft.com/office/drawing/2014/main" id="{FEB3E638-C5DB-4BA0-B6E1-056E2E58A438}"/>
              </a:ext>
            </a:extLst>
          </p:cNvPr>
          <p:cNvGrpSpPr/>
          <p:nvPr/>
        </p:nvGrpSpPr>
        <p:grpSpPr>
          <a:xfrm>
            <a:off x="551384" y="582601"/>
            <a:ext cx="8127364" cy="4862840"/>
            <a:chOff x="853858" y="222338"/>
            <a:chExt cx="8127364" cy="4862840"/>
          </a:xfrm>
        </p:grpSpPr>
        <p:graphicFrame>
          <p:nvGraphicFramePr>
            <p:cNvPr id="13" name="Diagram 12">
              <a:extLst>
                <a:ext uri="{FF2B5EF4-FFF2-40B4-BE49-F238E27FC236}">
                  <a16:creationId xmlns:a16="http://schemas.microsoft.com/office/drawing/2014/main" id="{B7460497-E119-46AD-97C0-2B090FEDAD3C}"/>
                </a:ext>
              </a:extLst>
            </p:cNvPr>
            <p:cNvGraphicFramePr/>
            <p:nvPr/>
          </p:nvGraphicFramePr>
          <p:xfrm>
            <a:off x="853858" y="222338"/>
            <a:ext cx="8127364" cy="486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extruta 26">
              <a:extLst>
                <a:ext uri="{FF2B5EF4-FFF2-40B4-BE49-F238E27FC236}">
                  <a16:creationId xmlns:a16="http://schemas.microsoft.com/office/drawing/2014/main" id="{00327503-7BB2-4543-B990-0C26B938CF35}"/>
                </a:ext>
              </a:extLst>
            </p:cNvPr>
            <p:cNvSpPr txBox="1"/>
            <p:nvPr/>
          </p:nvSpPr>
          <p:spPr>
            <a:xfrm>
              <a:off x="1039625" y="1260472"/>
              <a:ext cx="162113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Behandlings- kontakt med BUP</a:t>
              </a:r>
            </a:p>
          </p:txBody>
        </p:sp>
        <p:sp>
          <p:nvSpPr>
            <p:cNvPr id="28" name="textruta 27">
              <a:extLst>
                <a:ext uri="{FF2B5EF4-FFF2-40B4-BE49-F238E27FC236}">
                  <a16:creationId xmlns:a16="http://schemas.microsoft.com/office/drawing/2014/main" id="{39DC450D-6B6B-4DBD-BFCE-7EE66C0AF4DE}"/>
                </a:ext>
              </a:extLst>
            </p:cNvPr>
            <p:cNvSpPr txBox="1"/>
            <p:nvPr/>
          </p:nvSpPr>
          <p:spPr>
            <a:xfrm>
              <a:off x="1039625" y="2426380"/>
              <a:ext cx="2046632"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Alla invånare</a:t>
              </a:r>
            </a:p>
          </p:txBody>
        </p:sp>
      </p:grpSp>
      <p:sp>
        <p:nvSpPr>
          <p:cNvPr id="30" name="Rektangel 29">
            <a:extLst>
              <a:ext uri="{FF2B5EF4-FFF2-40B4-BE49-F238E27FC236}">
                <a16:creationId xmlns:a16="http://schemas.microsoft.com/office/drawing/2014/main" id="{A98F3B45-78EA-4301-B3F1-7E0BAEC964DC}"/>
              </a:ext>
            </a:extLst>
          </p:cNvPr>
          <p:cNvSpPr/>
          <p:nvPr/>
        </p:nvSpPr>
        <p:spPr>
          <a:xfrm>
            <a:off x="8544272" y="4366065"/>
            <a:ext cx="6096000" cy="52322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Rörelse, kost, sömn,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göra roliga saker, relationer mm. </a:t>
            </a:r>
          </a:p>
        </p:txBody>
      </p:sp>
      <p:sp>
        <p:nvSpPr>
          <p:cNvPr id="31" name="Rektangel 30">
            <a:extLst>
              <a:ext uri="{FF2B5EF4-FFF2-40B4-BE49-F238E27FC236}">
                <a16:creationId xmlns:a16="http://schemas.microsoft.com/office/drawing/2014/main" id="{9EEA7DC1-0BC6-4CEF-9457-8D51FCDD76EA}"/>
              </a:ext>
            </a:extLst>
          </p:cNvPr>
          <p:cNvSpPr/>
          <p:nvPr/>
        </p:nvSpPr>
        <p:spPr>
          <a:xfrm>
            <a:off x="7597824" y="3516834"/>
            <a:ext cx="6096000" cy="30777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Fakta och självhjälp på webb</a:t>
            </a:r>
          </a:p>
        </p:txBody>
      </p:sp>
      <p:sp>
        <p:nvSpPr>
          <p:cNvPr id="32" name="Rektangel 31">
            <a:extLst>
              <a:ext uri="{FF2B5EF4-FFF2-40B4-BE49-F238E27FC236}">
                <a16:creationId xmlns:a16="http://schemas.microsoft.com/office/drawing/2014/main" id="{C05FE98A-95DA-486B-8D58-1413FA692511}"/>
              </a:ext>
            </a:extLst>
          </p:cNvPr>
          <p:cNvSpPr/>
          <p:nvPr/>
        </p:nvSpPr>
        <p:spPr>
          <a:xfrm>
            <a:off x="6805736" y="2708920"/>
            <a:ext cx="4119974"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Råd och stöd från professionella,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kontakt utan att vara patient. Webb, Chatt, Telefon</a:t>
            </a:r>
          </a:p>
        </p:txBody>
      </p:sp>
      <p:sp>
        <p:nvSpPr>
          <p:cNvPr id="33" name="Rektangel 32">
            <a:extLst>
              <a:ext uri="{FF2B5EF4-FFF2-40B4-BE49-F238E27FC236}">
                <a16:creationId xmlns:a16="http://schemas.microsoft.com/office/drawing/2014/main" id="{FF3175D9-091D-41E9-A19F-30050941C7F6}"/>
              </a:ext>
            </a:extLst>
          </p:cNvPr>
          <p:cNvSpPr/>
          <p:nvPr/>
        </p:nvSpPr>
        <p:spPr>
          <a:xfrm>
            <a:off x="6085656" y="1628800"/>
            <a:ext cx="6096000" cy="52322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Primärvårdsnivå, exempelvis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första linjen </a:t>
            </a:r>
          </a:p>
        </p:txBody>
      </p:sp>
      <p:cxnSp>
        <p:nvCxnSpPr>
          <p:cNvPr id="36" name="Rak koppling 35">
            <a:extLst>
              <a:ext uri="{FF2B5EF4-FFF2-40B4-BE49-F238E27FC236}">
                <a16:creationId xmlns:a16="http://schemas.microsoft.com/office/drawing/2014/main" id="{72033B6A-4077-47B2-9D52-D301BD3CFBF1}"/>
              </a:ext>
            </a:extLst>
          </p:cNvPr>
          <p:cNvCxnSpPr>
            <a:cxnSpLocks/>
          </p:cNvCxnSpPr>
          <p:nvPr/>
        </p:nvCxnSpPr>
        <p:spPr>
          <a:xfrm>
            <a:off x="1914345" y="2420888"/>
            <a:ext cx="643219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ktangel 37">
            <a:extLst>
              <a:ext uri="{FF2B5EF4-FFF2-40B4-BE49-F238E27FC236}">
                <a16:creationId xmlns:a16="http://schemas.microsoft.com/office/drawing/2014/main" id="{1AFC5D50-485D-4076-812B-E0C38535B699}"/>
              </a:ext>
            </a:extLst>
          </p:cNvPr>
          <p:cNvSpPr/>
          <p:nvPr/>
        </p:nvSpPr>
        <p:spPr>
          <a:xfrm>
            <a:off x="5519936" y="789738"/>
            <a:ext cx="2775311" cy="76944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 Specialiserad behandling </a:t>
            </a:r>
            <a:b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br>
            <a:r>
              <a:rPr kumimoji="0" lang="sv-SE" sz="1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(specialistpsykiatri)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743835654"/>
      </p:ext>
    </p:extLst>
  </p:cSld>
  <p:clrMapOvr>
    <a:masterClrMapping/>
  </p:clrMapOvr>
  <mc:AlternateContent xmlns:mc="http://schemas.openxmlformats.org/markup-compatibility/2006" xmlns:p14="http://schemas.microsoft.com/office/powerpoint/2010/main">
    <mc:Choice Requires="p14">
      <p:transition spd="slow" p14:dur="2000" advTm="34665"/>
    </mc:Choice>
    <mc:Fallback xmlns="">
      <p:transition spd="slow" advTm="3466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517B0D52-E6C6-46DE-956C-0EF04A6A6591}"/>
              </a:ext>
            </a:extLst>
          </p:cNvPr>
          <p:cNvSpPr txBox="1"/>
          <p:nvPr/>
        </p:nvSpPr>
        <p:spPr>
          <a:xfrm>
            <a:off x="609600" y="274638"/>
            <a:ext cx="10972800" cy="1143000"/>
          </a:xfrm>
          <a:prstGeom prst="rect">
            <a:avLst/>
          </a:prstGeom>
        </p:spPr>
        <p:txBody>
          <a:bodyPr rtlCol="0">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v-SE" sz="3700" b="1" i="0" u="none" strike="noStrike" kern="1200" cap="none" spc="0" normalizeH="0" baseline="0" noProof="0" dirty="0">
                <a:ln>
                  <a:noFill/>
                </a:ln>
                <a:solidFill>
                  <a:srgbClr val="3D9378"/>
                </a:solidFill>
                <a:effectLst/>
                <a:uLnTx/>
                <a:uFillTx/>
                <a:latin typeface="Arial"/>
                <a:ea typeface="ヒラギノ角ゴ Pro W3"/>
                <a:cs typeface="ヒラギノ角ゴ Pro W3"/>
              </a:rPr>
              <a:t>Tillsammans med Målgruppen barn och unga</a:t>
            </a:r>
          </a:p>
        </p:txBody>
      </p:sp>
      <p:pic>
        <p:nvPicPr>
          <p:cNvPr id="6" name="Platshållare för innehåll 4">
            <a:extLst>
              <a:ext uri="{FF2B5EF4-FFF2-40B4-BE49-F238E27FC236}">
                <a16:creationId xmlns:a16="http://schemas.microsoft.com/office/drawing/2014/main" id="{F500A223-3B9F-44A8-9F0E-7D71AE62F81E}"/>
              </a:ext>
            </a:extLst>
          </p:cNvPr>
          <p:cNvPicPr>
            <a:picLocks noChangeAspect="1"/>
          </p:cNvPicPr>
          <p:nvPr/>
        </p:nvPicPr>
        <p:blipFill rotWithShape="1">
          <a:blip r:embed="rId4"/>
          <a:srcRect t="2024" b="24647"/>
          <a:stretch/>
        </p:blipFill>
        <p:spPr>
          <a:xfrm>
            <a:off x="609600" y="1772816"/>
            <a:ext cx="10081120" cy="4158172"/>
          </a:xfrm>
          <a:prstGeom prst="rect">
            <a:avLst/>
          </a:prstGeom>
          <a:noFill/>
          <a:effectLst>
            <a:softEdge rad="31750"/>
          </a:effectLst>
        </p:spPr>
      </p:pic>
    </p:spTree>
    <p:custDataLst>
      <p:tags r:id="rId1"/>
    </p:custDataLst>
    <p:extLst>
      <p:ext uri="{BB962C8B-B14F-4D97-AF65-F5344CB8AC3E}">
        <p14:creationId xmlns:p14="http://schemas.microsoft.com/office/powerpoint/2010/main" val="1727458778"/>
      </p:ext>
    </p:extLst>
  </p:cSld>
  <p:clrMapOvr>
    <a:masterClrMapping/>
  </p:clrMapOvr>
  <mc:AlternateContent xmlns:mc="http://schemas.openxmlformats.org/markup-compatibility/2006" xmlns:p14="http://schemas.microsoft.com/office/powerpoint/2010/main">
    <mc:Choice Requires="p14">
      <p:transition spd="slow" p14:dur="2000" advTm="64744"/>
    </mc:Choice>
    <mc:Fallback xmlns="">
      <p:transition spd="slow" advTm="647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517B0D52-E6C6-46DE-956C-0EF04A6A6591}"/>
              </a:ext>
            </a:extLst>
          </p:cNvPr>
          <p:cNvSpPr txBox="1"/>
          <p:nvPr/>
        </p:nvSpPr>
        <p:spPr>
          <a:xfrm>
            <a:off x="7824192" y="1628800"/>
            <a:ext cx="3902224" cy="2151112"/>
          </a:xfrm>
          <a:prstGeom prst="rect">
            <a:avLst/>
          </a:prstGeom>
        </p:spPr>
        <p:txBody>
          <a:bodyPr rtlCol="0">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sv-SE" sz="2000" b="1" i="0" u="none" strike="noStrike" kern="1200" cap="none" spc="0" normalizeH="0" baseline="0" noProof="0" dirty="0">
                <a:ln>
                  <a:noFill/>
                </a:ln>
                <a:solidFill>
                  <a:srgbClr val="3D9378"/>
                </a:solidFill>
                <a:effectLst/>
                <a:highlight>
                  <a:srgbClr val="FFFFFF"/>
                </a:highlight>
                <a:uLnTx/>
                <a:uFillTx/>
                <a:latin typeface="Arial"/>
                <a:ea typeface="ヒラギノ角ゴ Pro W3"/>
                <a:cs typeface="ヒラギノ角ゴ Pro W3"/>
              </a:rPr>
              <a:t>BUP Skåne digital EVI</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sv-SE" sz="2000" b="1" i="0" u="none" strike="noStrike" kern="1200" cap="none" spc="0" normalizeH="0" baseline="0" noProof="0" dirty="0">
                <a:ln>
                  <a:noFill/>
                </a:ln>
                <a:solidFill>
                  <a:srgbClr val="3D9378"/>
                </a:solidFill>
                <a:effectLst/>
                <a:highlight>
                  <a:srgbClr val="FFFFFF"/>
                </a:highlight>
                <a:uLnTx/>
                <a:uFillTx/>
                <a:latin typeface="Arial"/>
                <a:ea typeface="ヒラギノ角ゴ Pro W3"/>
                <a:cs typeface="ヒラギノ角ゴ Pro W3"/>
              </a:rPr>
              <a:t>BUP-online</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sv-SE" sz="2000" b="1" i="0" u="none" strike="noStrike" kern="1200" cap="none" spc="0" normalizeH="0" baseline="0" noProof="0" dirty="0">
                <a:ln>
                  <a:noFill/>
                </a:ln>
                <a:solidFill>
                  <a:srgbClr val="3D9378"/>
                </a:solidFill>
                <a:effectLst/>
                <a:highlight>
                  <a:srgbClr val="FFFFFF"/>
                </a:highlight>
                <a:uLnTx/>
                <a:uFillTx/>
                <a:latin typeface="Arial"/>
                <a:ea typeface="ヒラギノ角ゴ Pro W3"/>
                <a:cs typeface="ヒラギノ角ゴ Pro W3"/>
              </a:rPr>
              <a:t>Fakta, Självhjälp och Kontaktvägar</a:t>
            </a:r>
          </a:p>
        </p:txBody>
      </p:sp>
      <p:pic>
        <p:nvPicPr>
          <p:cNvPr id="3" name="Picture 2">
            <a:extLst>
              <a:ext uri="{FF2B5EF4-FFF2-40B4-BE49-F238E27FC236}">
                <a16:creationId xmlns:a16="http://schemas.microsoft.com/office/drawing/2014/main" id="{A73FE7AD-E0E3-4031-8245-13C7A883A2B4}"/>
              </a:ext>
            </a:extLst>
          </p:cNvPr>
          <p:cNvPicPr>
            <a:picLocks noChangeAspect="1"/>
          </p:cNvPicPr>
          <p:nvPr/>
        </p:nvPicPr>
        <p:blipFill rotWithShape="1">
          <a:blip r:embed="rId4"/>
          <a:srcRect l="11282" t="-344" r="9970" b="-89"/>
          <a:stretch/>
        </p:blipFill>
        <p:spPr>
          <a:xfrm>
            <a:off x="191344" y="274638"/>
            <a:ext cx="7449552" cy="5463006"/>
          </a:xfrm>
          <a:prstGeom prst="rect">
            <a:avLst/>
          </a:prstGeom>
          <a:noFill/>
        </p:spPr>
      </p:pic>
    </p:spTree>
    <p:custDataLst>
      <p:tags r:id="rId1"/>
    </p:custDataLst>
    <p:extLst>
      <p:ext uri="{BB962C8B-B14F-4D97-AF65-F5344CB8AC3E}">
        <p14:creationId xmlns:p14="http://schemas.microsoft.com/office/powerpoint/2010/main" val="3083986235"/>
      </p:ext>
    </p:extLst>
  </p:cSld>
  <p:clrMapOvr>
    <a:masterClrMapping/>
  </p:clrMapOvr>
  <mc:AlternateContent xmlns:mc="http://schemas.openxmlformats.org/markup-compatibility/2006" xmlns:p14="http://schemas.microsoft.com/office/powerpoint/2010/main">
    <mc:Choice Requires="p14">
      <p:transition spd="slow" p14:dur="2000" advTm="64744"/>
    </mc:Choice>
    <mc:Fallback xmlns="">
      <p:transition spd="slow" advTm="6474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2F5C2F-BE3A-4C94-AFB0-4D02C6EC90DC}"/>
              </a:ext>
            </a:extLst>
          </p:cNvPr>
          <p:cNvSpPr>
            <a:spLocks noGrp="1"/>
          </p:cNvSpPr>
          <p:nvPr>
            <p:ph type="title"/>
          </p:nvPr>
        </p:nvSpPr>
        <p:spPr/>
        <p:txBody>
          <a:bodyPr/>
          <a:lstStyle/>
          <a:p>
            <a:pPr algn="ctr"/>
            <a:r>
              <a:rPr lang="sv-SE" dirty="0"/>
              <a:t>Regionalt och nationellt perspektiv</a:t>
            </a:r>
          </a:p>
        </p:txBody>
      </p:sp>
      <p:sp>
        <p:nvSpPr>
          <p:cNvPr id="3" name="Platshållare för innehåll 2">
            <a:extLst>
              <a:ext uri="{FF2B5EF4-FFF2-40B4-BE49-F238E27FC236}">
                <a16:creationId xmlns:a16="http://schemas.microsoft.com/office/drawing/2014/main" id="{299DD273-7AC9-45B6-9DC1-3DCA09B0DE67}"/>
              </a:ext>
            </a:extLst>
          </p:cNvPr>
          <p:cNvSpPr>
            <a:spLocks noGrp="1"/>
          </p:cNvSpPr>
          <p:nvPr>
            <p:ph sz="half" idx="1"/>
          </p:nvPr>
        </p:nvSpPr>
        <p:spPr>
          <a:xfrm>
            <a:off x="609600" y="1200151"/>
            <a:ext cx="5384800" cy="4926014"/>
          </a:xfrm>
        </p:spPr>
        <p:txBody>
          <a:bodyPr/>
          <a:lstStyle/>
          <a:p>
            <a:endParaRPr lang="sv-SE" dirty="0"/>
          </a:p>
          <a:p>
            <a:r>
              <a:rPr lang="sv-SE" dirty="0"/>
              <a:t>Skånes barnrättspolicy, handlingsplan och Skånes barnrättsforum</a:t>
            </a:r>
          </a:p>
          <a:p>
            <a:endParaRPr lang="sv-SE" dirty="0"/>
          </a:p>
          <a:p>
            <a:endParaRPr lang="sv-SE" dirty="0"/>
          </a:p>
          <a:p>
            <a:r>
              <a:rPr lang="sv-SE" dirty="0"/>
              <a:t>Digital En väg in BUP Skåne</a:t>
            </a:r>
          </a:p>
        </p:txBody>
      </p:sp>
      <p:sp>
        <p:nvSpPr>
          <p:cNvPr id="4" name="Platshållare för innehåll 3">
            <a:extLst>
              <a:ext uri="{FF2B5EF4-FFF2-40B4-BE49-F238E27FC236}">
                <a16:creationId xmlns:a16="http://schemas.microsoft.com/office/drawing/2014/main" id="{C2D36F2F-3F08-49E0-87E9-8B131B18BB3A}"/>
              </a:ext>
            </a:extLst>
          </p:cNvPr>
          <p:cNvSpPr>
            <a:spLocks noGrp="1"/>
          </p:cNvSpPr>
          <p:nvPr>
            <p:ph sz="half" idx="2"/>
          </p:nvPr>
        </p:nvSpPr>
        <p:spPr>
          <a:xfrm>
            <a:off x="6197600" y="1295401"/>
            <a:ext cx="5384800" cy="4830764"/>
          </a:xfrm>
        </p:spPr>
        <p:txBody>
          <a:bodyPr/>
          <a:lstStyle/>
          <a:p>
            <a:r>
              <a:rPr lang="sv-SE" dirty="0"/>
              <a:t>Börja med barnen!</a:t>
            </a:r>
          </a:p>
          <a:p>
            <a:endParaRPr lang="sv-SE" dirty="0"/>
          </a:p>
          <a:p>
            <a:r>
              <a:rPr lang="sv-SE" dirty="0"/>
              <a:t>Samsjuklighetsutredningen</a:t>
            </a:r>
          </a:p>
          <a:p>
            <a:endParaRPr lang="sv-SE" dirty="0"/>
          </a:p>
          <a:p>
            <a:r>
              <a:rPr lang="sv-SE" dirty="0"/>
              <a:t>Kvalité för barn i samhällsvård</a:t>
            </a:r>
          </a:p>
          <a:p>
            <a:endParaRPr lang="sv-SE" dirty="0"/>
          </a:p>
          <a:p>
            <a:r>
              <a:rPr lang="sv-SE" dirty="0"/>
              <a:t>NPO PH (nationellt programområde psykisk hälsa) – VIP (Vård och insatsprogram  adhd</a:t>
            </a:r>
          </a:p>
          <a:p>
            <a:endParaRPr lang="sv-SE" dirty="0"/>
          </a:p>
          <a:p>
            <a:endParaRPr lang="sv-SE" dirty="0"/>
          </a:p>
        </p:txBody>
      </p:sp>
    </p:spTree>
    <p:extLst>
      <p:ext uri="{BB962C8B-B14F-4D97-AF65-F5344CB8AC3E}">
        <p14:creationId xmlns:p14="http://schemas.microsoft.com/office/powerpoint/2010/main" val="89212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26000"/>
          </a:stretch>
        </a:blipFill>
        <a:effectLst/>
      </p:bgPr>
    </p:bg>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517B0D52-E6C6-46DE-956C-0EF04A6A6591}"/>
              </a:ext>
            </a:extLst>
          </p:cNvPr>
          <p:cNvSpPr txBox="1"/>
          <p:nvPr/>
        </p:nvSpPr>
        <p:spPr>
          <a:xfrm>
            <a:off x="598500" y="260648"/>
            <a:ext cx="8505461" cy="566738"/>
          </a:xfrm>
          <a:prstGeom prst="rect">
            <a:avLst/>
          </a:prstGeom>
        </p:spPr>
        <p:txBody>
          <a:bodyPr rtlCol="0" anchor="b">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v-SE" sz="3000" b="1" i="0" u="none" strike="noStrike" kern="1200" cap="none" spc="0" normalizeH="0" baseline="0" noProof="0" dirty="0">
                <a:ln>
                  <a:noFill/>
                </a:ln>
                <a:solidFill>
                  <a:srgbClr val="3D9378"/>
                </a:solidFill>
                <a:effectLst/>
                <a:highlight>
                  <a:srgbClr val="FFFFFF"/>
                </a:highlight>
                <a:uLnTx/>
                <a:uFillTx/>
                <a:latin typeface="Arial"/>
                <a:ea typeface="ヒラギノ角ゴ Pro W3"/>
                <a:cs typeface="ヒラギノ角ゴ Pro W3"/>
              </a:rPr>
              <a:t>Fler tips!</a:t>
            </a:r>
          </a:p>
        </p:txBody>
      </p:sp>
      <p:pic>
        <p:nvPicPr>
          <p:cNvPr id="7" name="Bildobjekt 6" descr="En bild som visar text&#10;&#10;Automatiskt genererad beskrivning">
            <a:extLst>
              <a:ext uri="{FF2B5EF4-FFF2-40B4-BE49-F238E27FC236}">
                <a16:creationId xmlns:a16="http://schemas.microsoft.com/office/drawing/2014/main" id="{8F313951-722D-45D7-9449-E71B765D7E44}"/>
              </a:ext>
            </a:extLst>
          </p:cNvPr>
          <p:cNvPicPr>
            <a:picLocks noChangeAspect="1"/>
          </p:cNvPicPr>
          <p:nvPr/>
        </p:nvPicPr>
        <p:blipFill>
          <a:blip r:embed="rId5"/>
          <a:stretch>
            <a:fillRect/>
          </a:stretch>
        </p:blipFill>
        <p:spPr>
          <a:xfrm>
            <a:off x="-50910" y="332656"/>
            <a:ext cx="6866990" cy="2592288"/>
          </a:xfrm>
          <a:prstGeom prst="rect">
            <a:avLst/>
          </a:prstGeom>
          <a:ln>
            <a:solidFill>
              <a:schemeClr val="bg1">
                <a:lumMod val="75000"/>
              </a:schemeClr>
            </a:solidFill>
          </a:ln>
          <a:effectLst>
            <a:outerShdw blurRad="149678" dist="38100" dir="2700000" algn="tl" rotWithShape="0">
              <a:prstClr val="black">
                <a:alpha val="14000"/>
              </a:prstClr>
            </a:outerShdw>
          </a:effectLst>
        </p:spPr>
      </p:pic>
    </p:spTree>
    <p:custDataLst>
      <p:tags r:id="rId1"/>
    </p:custDataLst>
    <p:extLst>
      <p:ext uri="{BB962C8B-B14F-4D97-AF65-F5344CB8AC3E}">
        <p14:creationId xmlns:p14="http://schemas.microsoft.com/office/powerpoint/2010/main" val="3811955677"/>
      </p:ext>
    </p:extLst>
  </p:cSld>
  <p:clrMapOvr>
    <a:masterClrMapping/>
  </p:clrMapOvr>
  <mc:AlternateContent xmlns:mc="http://schemas.openxmlformats.org/markup-compatibility/2006" xmlns:p14="http://schemas.microsoft.com/office/powerpoint/2010/main">
    <mc:Choice Requires="p14">
      <p:transition spd="slow" p14:dur="2000" advTm="64744"/>
    </mc:Choice>
    <mc:Fallback xmlns="">
      <p:transition spd="slow" advTm="6474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F54C48-26DF-4E18-92EC-C9270E58C1FE}"/>
              </a:ext>
            </a:extLst>
          </p:cNvPr>
          <p:cNvSpPr>
            <a:spLocks noGrp="1"/>
          </p:cNvSpPr>
          <p:nvPr>
            <p:ph type="title"/>
          </p:nvPr>
        </p:nvSpPr>
        <p:spPr/>
        <p:txBody>
          <a:bodyPr/>
          <a:lstStyle/>
          <a:p>
            <a:r>
              <a:rPr lang="sv-SE" dirty="0"/>
              <a:t>Kontakt anpassat för ungdomar. </a:t>
            </a:r>
            <a:br>
              <a:rPr lang="sv-SE" dirty="0"/>
            </a:br>
            <a:r>
              <a:rPr lang="sv-SE" dirty="0"/>
              <a:t>Värmland och Skåne i samarbete</a:t>
            </a:r>
          </a:p>
        </p:txBody>
      </p:sp>
      <p:pic>
        <p:nvPicPr>
          <p:cNvPr id="5" name="Platshållare för innehåll 4">
            <a:extLst>
              <a:ext uri="{FF2B5EF4-FFF2-40B4-BE49-F238E27FC236}">
                <a16:creationId xmlns:a16="http://schemas.microsoft.com/office/drawing/2014/main" id="{C6D4278A-77F3-4AD5-A31F-47E2EE5811F2}"/>
              </a:ext>
            </a:extLst>
          </p:cNvPr>
          <p:cNvPicPr>
            <a:picLocks noGrp="1" noChangeAspect="1"/>
          </p:cNvPicPr>
          <p:nvPr>
            <p:ph idx="1"/>
          </p:nvPr>
        </p:nvPicPr>
        <p:blipFill>
          <a:blip r:embed="rId3"/>
          <a:stretch>
            <a:fillRect/>
          </a:stretch>
        </p:blipFill>
        <p:spPr>
          <a:xfrm>
            <a:off x="1847528" y="2204864"/>
            <a:ext cx="6840760" cy="3921299"/>
          </a:xfrm>
        </p:spPr>
      </p:pic>
    </p:spTree>
    <p:extLst>
      <p:ext uri="{BB962C8B-B14F-4D97-AF65-F5344CB8AC3E}">
        <p14:creationId xmlns:p14="http://schemas.microsoft.com/office/powerpoint/2010/main" val="414404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537281-747C-4020-8CF9-D3248FB81C61}"/>
              </a:ext>
            </a:extLst>
          </p:cNvPr>
          <p:cNvSpPr>
            <a:spLocks noGrp="1"/>
          </p:cNvSpPr>
          <p:nvPr>
            <p:ph type="ctrTitle"/>
          </p:nvPr>
        </p:nvSpPr>
        <p:spPr/>
        <p:txBody>
          <a:bodyPr/>
          <a:lstStyle/>
          <a:p>
            <a:r>
              <a:rPr lang="sv-SE" dirty="0"/>
              <a:t>Vad händer nationellt?</a:t>
            </a:r>
          </a:p>
        </p:txBody>
      </p:sp>
    </p:spTree>
    <p:extLst>
      <p:ext uri="{BB962C8B-B14F-4D97-AF65-F5344CB8AC3E}">
        <p14:creationId xmlns:p14="http://schemas.microsoft.com/office/powerpoint/2010/main" val="2993437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2253" t="20996" r="9847" b="1375"/>
          <a:stretch/>
        </p:blipFill>
        <p:spPr>
          <a:xfrm rot="819631">
            <a:off x="9693560" y="879172"/>
            <a:ext cx="1976373" cy="24493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ktangel med rundade hörn 2"/>
          <p:cNvSpPr/>
          <p:nvPr/>
        </p:nvSpPr>
        <p:spPr>
          <a:xfrm>
            <a:off x="225397" y="2140646"/>
            <a:ext cx="1790380" cy="768403"/>
          </a:xfrm>
          <a:prstGeom prst="roundRect">
            <a:avLst/>
          </a:prstGeom>
          <a:ln>
            <a:solidFill>
              <a:srgbClr val="00206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ヒラギノ角ゴ Pro W3"/>
                <a:cs typeface="+mn-cs"/>
              </a:rPr>
              <a:t>Psykisk hälsa</a:t>
            </a:r>
          </a:p>
        </p:txBody>
      </p:sp>
      <p:sp>
        <p:nvSpPr>
          <p:cNvPr id="5" name="Rektangel med rundade hörn 4"/>
          <p:cNvSpPr/>
          <p:nvPr/>
        </p:nvSpPr>
        <p:spPr>
          <a:xfrm>
            <a:off x="1255985" y="578219"/>
            <a:ext cx="1990873" cy="768403"/>
          </a:xfrm>
          <a:prstGeom prst="roundRect">
            <a:avLst/>
          </a:prstGeom>
          <a:solidFill>
            <a:srgbClr val="CCFFC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a:ea typeface="ヒラギノ角ゴ Pro W3"/>
                <a:cs typeface="+mn-cs"/>
              </a:rPr>
              <a:t>Psykiskt välbefinnande</a:t>
            </a:r>
          </a:p>
        </p:txBody>
      </p:sp>
      <p:sp>
        <p:nvSpPr>
          <p:cNvPr id="6" name="Rektangel med rundade hörn 5"/>
          <p:cNvSpPr/>
          <p:nvPr/>
        </p:nvSpPr>
        <p:spPr>
          <a:xfrm>
            <a:off x="1624482" y="3798944"/>
            <a:ext cx="1985042" cy="768403"/>
          </a:xfrm>
          <a:prstGeom prst="roundRect">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a:ea typeface="ヒラギノ角ゴ Pro W3"/>
                <a:cs typeface="+mn-cs"/>
              </a:rPr>
              <a:t>Psykisk ohälsa</a:t>
            </a:r>
          </a:p>
        </p:txBody>
      </p:sp>
      <p:sp>
        <p:nvSpPr>
          <p:cNvPr id="7" name="Rektangel med rundade hörn 6"/>
          <p:cNvSpPr/>
          <p:nvPr/>
        </p:nvSpPr>
        <p:spPr>
          <a:xfrm>
            <a:off x="3733757" y="4694039"/>
            <a:ext cx="2572273" cy="542044"/>
          </a:xfrm>
          <a:prstGeom prst="roundRect">
            <a:avLst/>
          </a:prstGeom>
          <a:solidFill>
            <a:srgbClr val="CCE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a:ea typeface="ヒラギノ角ゴ Pro W3"/>
                <a:cs typeface="+mn-cs"/>
              </a:rPr>
              <a:t>Psykiatriska tillstånd </a:t>
            </a:r>
          </a:p>
        </p:txBody>
      </p:sp>
      <p:sp>
        <p:nvSpPr>
          <p:cNvPr id="8" name="Rektangel med rundade hörn 7"/>
          <p:cNvSpPr/>
          <p:nvPr/>
        </p:nvSpPr>
        <p:spPr>
          <a:xfrm>
            <a:off x="6687984" y="3991326"/>
            <a:ext cx="2771626" cy="462002"/>
          </a:xfrm>
          <a:prstGeom prst="roundRect">
            <a:avLst/>
          </a:prstGeom>
          <a:solidFill>
            <a:srgbClr val="E0ECE8"/>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a:ea typeface="ヒラギノ角ゴ Pro W3"/>
                <a:cs typeface="+mn-cs"/>
              </a:rPr>
              <a:t>Psykiska sjukdomar</a:t>
            </a:r>
          </a:p>
        </p:txBody>
      </p:sp>
      <p:sp>
        <p:nvSpPr>
          <p:cNvPr id="9" name="Rektangel med rundade hörn 8"/>
          <p:cNvSpPr/>
          <p:nvPr/>
        </p:nvSpPr>
        <p:spPr>
          <a:xfrm>
            <a:off x="3733757" y="3357329"/>
            <a:ext cx="2452488" cy="512514"/>
          </a:xfrm>
          <a:prstGeom prst="roundRect">
            <a:avLst/>
          </a:prstGeom>
          <a:solidFill>
            <a:srgbClr val="CCE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a:ea typeface="ヒラギノ角ゴ Pro W3"/>
                <a:cs typeface="+mn-cs"/>
              </a:rPr>
              <a:t>Psykiska besvär</a:t>
            </a:r>
          </a:p>
        </p:txBody>
      </p:sp>
      <p:cxnSp>
        <p:nvCxnSpPr>
          <p:cNvPr id="11" name="Rak koppling 10"/>
          <p:cNvCxnSpPr/>
          <p:nvPr/>
        </p:nvCxnSpPr>
        <p:spPr>
          <a:xfrm flipH="1">
            <a:off x="1649505" y="1325494"/>
            <a:ext cx="601917" cy="778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koppling 11"/>
          <p:cNvCxnSpPr/>
          <p:nvPr/>
        </p:nvCxnSpPr>
        <p:spPr>
          <a:xfrm>
            <a:off x="1680241" y="2909049"/>
            <a:ext cx="671073" cy="9227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ktangel med rundade hörn 16"/>
          <p:cNvSpPr/>
          <p:nvPr/>
        </p:nvSpPr>
        <p:spPr>
          <a:xfrm>
            <a:off x="6403960" y="5146528"/>
            <a:ext cx="5527245" cy="768403"/>
          </a:xfrm>
          <a:prstGeom prst="roundRect">
            <a:avLst/>
          </a:prstGeom>
          <a:solidFill>
            <a:srgbClr val="E0ECE8"/>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ヒラギノ角ゴ Pro W3"/>
                <a:cs typeface="+mn-cs"/>
              </a:rPr>
              <a:t>Utvecklingsrelaterade psykiska funktionsavvikelser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ヒラギノ角ゴ Pro W3"/>
                <a:cs typeface="+mn-cs"/>
              </a:rPr>
              <a:t>(Neuropsykiatriska funktionsnedsättningar)</a:t>
            </a:r>
          </a:p>
        </p:txBody>
      </p:sp>
      <p:sp>
        <p:nvSpPr>
          <p:cNvPr id="18" name="textruta 17"/>
          <p:cNvSpPr txBox="1"/>
          <p:nvPr/>
        </p:nvSpPr>
        <p:spPr>
          <a:xfrm>
            <a:off x="4755150" y="218771"/>
            <a:ext cx="40206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ヒラギノ角ゴ Pro W3"/>
                <a:cs typeface="+mn-cs"/>
              </a:rPr>
              <a:t>Begrepp inom psykisk hälsa</a:t>
            </a:r>
          </a:p>
        </p:txBody>
      </p:sp>
      <p:cxnSp>
        <p:nvCxnSpPr>
          <p:cNvPr id="21" name="Rak koppling 20"/>
          <p:cNvCxnSpPr>
            <a:stCxn id="9" idx="1"/>
          </p:cNvCxnSpPr>
          <p:nvPr/>
        </p:nvCxnSpPr>
        <p:spPr>
          <a:xfrm flipH="1">
            <a:off x="3472543" y="3613586"/>
            <a:ext cx="261214" cy="1853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ak koppling 21"/>
          <p:cNvCxnSpPr/>
          <p:nvPr/>
        </p:nvCxnSpPr>
        <p:spPr>
          <a:xfrm flipH="1" flipV="1">
            <a:off x="3377465" y="4578158"/>
            <a:ext cx="356292" cy="1745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ak koppling 22"/>
          <p:cNvCxnSpPr/>
          <p:nvPr/>
        </p:nvCxnSpPr>
        <p:spPr>
          <a:xfrm flipH="1">
            <a:off x="6306030" y="4453328"/>
            <a:ext cx="381954" cy="2407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4517292" y="821379"/>
            <a:ext cx="491499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ヒラギノ角ゴ Pro W3"/>
                <a:cs typeface="+mn-cs"/>
                <a:hlinkClick r:id="rId3"/>
              </a:rPr>
              <a:t>https://skr.se/halsasjukvard/psykiskhalsa/begrepppsykiskhalsa.36535.html</a:t>
            </a:r>
            <a:endParaRPr kumimoji="0" lang="sv-SE" sz="1400" b="0" i="0" u="none" strike="noStrike" kern="1200" cap="none" spc="0" normalizeH="0" baseline="0" noProof="0" dirty="0">
              <a:ln>
                <a:noFill/>
              </a:ln>
              <a:solidFill>
                <a:prstClr val="black"/>
              </a:solidFill>
              <a:effectLst/>
              <a:uLnTx/>
              <a:uFillTx/>
              <a:latin typeface="Arial"/>
              <a:ea typeface="ヒラギノ角ゴ Pro W3"/>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Arial"/>
              <a:ea typeface="ヒラギノ角ゴ Pro W3"/>
              <a:cs typeface="+mn-cs"/>
            </a:endParaRPr>
          </a:p>
        </p:txBody>
      </p:sp>
    </p:spTree>
    <p:extLst>
      <p:ext uri="{BB962C8B-B14F-4D97-AF65-F5344CB8AC3E}">
        <p14:creationId xmlns:p14="http://schemas.microsoft.com/office/powerpoint/2010/main" val="2989559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76270" y="110169"/>
            <a:ext cx="11630826" cy="5910606"/>
          </a:xfrm>
          <a:prstGeom prst="rect">
            <a:avLst/>
          </a:prstGeom>
        </p:spPr>
      </p:pic>
    </p:spTree>
    <p:extLst>
      <p:ext uri="{BB962C8B-B14F-4D97-AF65-F5344CB8AC3E}">
        <p14:creationId xmlns:p14="http://schemas.microsoft.com/office/powerpoint/2010/main" val="2472937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09060BB-59D2-4D03-B1F6-2B53E53415AE}"/>
              </a:ext>
            </a:extLst>
          </p:cNvPr>
          <p:cNvSpPr>
            <a:spLocks noGrp="1"/>
          </p:cNvSpPr>
          <p:nvPr>
            <p:ph type="title"/>
          </p:nvPr>
        </p:nvSpPr>
        <p:spPr>
          <a:xfrm>
            <a:off x="174596" y="171450"/>
            <a:ext cx="6111904" cy="1485900"/>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sv-SE" sz="3200" b="1" i="0" u="none" strike="noStrike" kern="1200" cap="none" spc="0" normalizeH="0" baseline="0" noProof="0" dirty="0">
                <a:ln>
                  <a:noFill/>
                </a:ln>
                <a:solidFill>
                  <a:srgbClr val="2E75B6"/>
                </a:solidFill>
                <a:effectLst/>
                <a:uLnTx/>
                <a:uFillTx/>
                <a:latin typeface="Arial" panose="020B0604020202020204" pitchFamily="34" charset="0"/>
                <a:ea typeface="Times New Roman" panose="02020603050405020304" pitchFamily="18" charset="0"/>
                <a:cs typeface="Arial" panose="020B0604020202020204" pitchFamily="34" charset="0"/>
              </a:rPr>
              <a:t>Uppdrag för </a:t>
            </a:r>
            <a:r>
              <a:rPr kumimoji="0" lang="sv-SE" sz="32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första linjens hälso- och sjukvård</a:t>
            </a:r>
            <a:r>
              <a:rPr lang="sv-SE" b="1" dirty="0">
                <a:solidFill>
                  <a:srgbClr val="C00000"/>
                </a:solidFill>
                <a:latin typeface="Arial" panose="020B0604020202020204" pitchFamily="34" charset="0"/>
                <a:ea typeface="Times New Roman" panose="02020603050405020304" pitchFamily="18" charset="0"/>
                <a:cs typeface="Arial" panose="020B0604020202020204" pitchFamily="34" charset="0"/>
              </a:rPr>
              <a:t> för barn </a:t>
            </a:r>
            <a:br>
              <a:rPr kumimoji="0" lang="sv-SE" sz="3200" b="1" i="0" u="none" strike="noStrike" kern="1200" cap="none" spc="0" normalizeH="0" baseline="0" noProof="0" dirty="0">
                <a:ln>
                  <a:noFill/>
                </a:ln>
                <a:solidFill>
                  <a:srgbClr val="E6460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rPr>
            </a:br>
            <a:endParaRPr lang="sv-SE" dirty="0"/>
          </a:p>
        </p:txBody>
      </p:sp>
      <p:sp>
        <p:nvSpPr>
          <p:cNvPr id="6" name="Platshållare för text 5">
            <a:extLst>
              <a:ext uri="{FF2B5EF4-FFF2-40B4-BE49-F238E27FC236}">
                <a16:creationId xmlns:a16="http://schemas.microsoft.com/office/drawing/2014/main" id="{CD08DF32-61B4-424C-809A-BC38B32915A5}"/>
              </a:ext>
            </a:extLst>
          </p:cNvPr>
          <p:cNvSpPr>
            <a:spLocks noGrp="1"/>
          </p:cNvSpPr>
          <p:nvPr>
            <p:ph type="body" sz="half" idx="2"/>
          </p:nvPr>
        </p:nvSpPr>
        <p:spPr>
          <a:xfrm>
            <a:off x="285749" y="1333500"/>
            <a:ext cx="7407437" cy="5353050"/>
          </a:xfrm>
        </p:spPr>
        <p:txBody>
          <a:bodyPr>
            <a:normAutofit fontScale="92500" lnSpcReduction="10000"/>
          </a:bodyPr>
          <a:lstStyle/>
          <a:p>
            <a:endParaRPr lang="sv-SE" sz="1800" b="1" dirty="0">
              <a:solidFill>
                <a:prstClr val="black"/>
              </a:solidFill>
              <a:ea typeface="Times New Roman" panose="02020603050405020304" pitchFamily="18" charset="0"/>
              <a:cs typeface="Arial" panose="020B0604020202020204" pitchFamily="34" charset="0"/>
            </a:endParaRPr>
          </a:p>
          <a:p>
            <a:r>
              <a:rPr lang="sv-SE" sz="1800" b="1" dirty="0">
                <a:solidFill>
                  <a:prstClr val="black"/>
                </a:solidFill>
                <a:ea typeface="Times New Roman" panose="02020603050405020304" pitchFamily="18" charset="0"/>
                <a:cs typeface="Arial" panose="020B0604020202020204" pitchFamily="34" charset="0"/>
              </a:rPr>
              <a:t>Första linjen</a:t>
            </a:r>
            <a:r>
              <a:rPr kumimoji="0" lang="sv-SE" sz="1800" b="1"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 </a:t>
            </a:r>
            <a:r>
              <a:rPr lang="sv-SE" sz="1800" b="1" dirty="0">
                <a:solidFill>
                  <a:prstClr val="black"/>
                </a:solidFill>
                <a:ea typeface="Times New Roman" panose="02020603050405020304" pitchFamily="18" charset="0"/>
                <a:cs typeface="Arial" panose="020B0604020202020204" pitchFamily="34" charset="0"/>
              </a:rPr>
              <a:t>ger god och nära vård </a:t>
            </a:r>
            <a:r>
              <a:rPr kumimoji="0" lang="sv-SE" sz="1800" b="1"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på primärvårdsnivå för att stärka den psykiska hälsan hos barn.</a:t>
            </a:r>
            <a:endParaRPr lang="sv-SE" sz="1800" dirty="0">
              <a:cs typeface="Arial" panose="020B0604020202020204" pitchFamily="34" charset="0"/>
            </a:endParaRPr>
          </a:p>
          <a:p>
            <a:pPr marL="285750" indent="-285750">
              <a:buFont typeface="Wingdings" panose="05000000000000000000" pitchFamily="2" charset="2"/>
              <a:buChar char="ü"/>
            </a:pPr>
            <a:r>
              <a:rPr lang="sv-SE" sz="1800" dirty="0">
                <a:cs typeface="Arial" panose="020B0604020202020204" pitchFamily="34" charset="0"/>
              </a:rPr>
              <a:t>Insatser ges till barn 0 tom 17 år med psykiska besvär och lindriga psykiatriska tillstånd.</a:t>
            </a:r>
            <a:br>
              <a:rPr lang="sv-SE" sz="1800" dirty="0">
                <a:cs typeface="Arial" panose="020B0604020202020204" pitchFamily="34" charset="0"/>
              </a:rPr>
            </a:br>
            <a:endParaRPr lang="sv-SE" sz="1800" dirty="0">
              <a:cs typeface="Arial" panose="020B0604020202020204" pitchFamily="34" charset="0"/>
            </a:endParaRPr>
          </a:p>
          <a:p>
            <a:pPr marL="285750" indent="-285750">
              <a:buFont typeface="Wingdings" panose="05000000000000000000" pitchFamily="2" charset="2"/>
              <a:buChar char="ü"/>
            </a:pPr>
            <a:r>
              <a:rPr lang="sv-SE" sz="1800" dirty="0">
                <a:cs typeface="Arial" panose="020B0604020202020204" pitchFamily="34" charset="0"/>
              </a:rPr>
              <a:t>Insatser är barnrättsbaserade, lättillgängliga, patientsäkra och utvecklas </a:t>
            </a:r>
            <a:r>
              <a:rPr lang="sv-SE" sz="1800" dirty="0">
                <a:effectLst/>
                <a:ea typeface="Times New Roman" panose="02020603050405020304" pitchFamily="18" charset="0"/>
                <a:cs typeface="Arial" panose="020B0604020202020204" pitchFamily="34" charset="0"/>
              </a:rPr>
              <a:t>med barn och deras familjer. Den är </a:t>
            </a:r>
            <a:r>
              <a:rPr lang="sv-SE" sz="1800" dirty="0">
                <a:cs typeface="Arial" panose="020B0604020202020204" pitchFamily="34" charset="0"/>
              </a:rPr>
              <a:t>effektiv och ger ett jämlikt omhändertagande. </a:t>
            </a:r>
            <a:br>
              <a:rPr lang="sv-SE" sz="1800" dirty="0">
                <a:cs typeface="Arial" panose="020B0604020202020204" pitchFamily="34" charset="0"/>
              </a:rPr>
            </a:br>
            <a:endParaRPr lang="sv-SE" sz="1800" dirty="0">
              <a:cs typeface="Arial" panose="020B0604020202020204" pitchFamily="34" charset="0"/>
            </a:endParaRPr>
          </a:p>
          <a:p>
            <a:pPr marL="285750" indent="-285750">
              <a:buFont typeface="Wingdings" panose="05000000000000000000" pitchFamily="2" charset="2"/>
              <a:buChar char="ü"/>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Insatser som är förebyggande och tidiga </a:t>
            </a:r>
            <a:r>
              <a:rPr lang="sv-SE" sz="1800" dirty="0">
                <a:latin typeface="Calibri" panose="020F0502020204030204" pitchFamily="34" charset="0"/>
                <a:ea typeface="Times New Roman" panose="02020603050405020304" pitchFamily="18" charset="0"/>
                <a:cs typeface="Times New Roman" panose="02020603050405020304" pitchFamily="18" charset="0"/>
              </a:rPr>
              <a:t>ges</a:t>
            </a: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 till barn och deras familjer och utgör basnivån i stegvis vård. B</a:t>
            </a:r>
            <a:r>
              <a:rPr lang="sv-SE" sz="1800" dirty="0">
                <a:effectLst/>
                <a:ea typeface="Times New Roman" panose="02020603050405020304" pitchFamily="18" charset="0"/>
                <a:cs typeface="Arial" panose="020B0604020202020204" pitchFamily="34" charset="0"/>
              </a:rPr>
              <a:t>arn kan söka vård på egen hand och insatser kan ges utan diagnos.</a:t>
            </a:r>
            <a:br>
              <a:rPr lang="sv-SE" sz="1800" dirty="0">
                <a:effectLst/>
                <a:ea typeface="Times New Roman" panose="02020603050405020304" pitchFamily="18" charset="0"/>
                <a:cs typeface="Arial" panose="020B0604020202020204" pitchFamily="34" charset="0"/>
              </a:rPr>
            </a:br>
            <a:endParaRPr lang="sv-SE" sz="1800" b="1" dirty="0">
              <a:solidFill>
                <a:srgbClr val="1F3763"/>
              </a:solidFill>
              <a:effectLst/>
              <a:ea typeface="Times New Roman" panose="02020603050405020304" pitchFamily="18" charset="0"/>
              <a:cs typeface="Arial" panose="020B0604020202020204" pitchFamily="34" charset="0"/>
            </a:endParaRPr>
          </a:p>
          <a:p>
            <a:pPr marL="285750" indent="-285750">
              <a:buFont typeface="Wingdings" panose="05000000000000000000" pitchFamily="2" charset="2"/>
              <a:buChar char="ü"/>
            </a:pPr>
            <a:r>
              <a:rPr lang="sv-SE" sz="1800" dirty="0">
                <a:ea typeface="Times New Roman" panose="02020603050405020304" pitchFamily="18" charset="0"/>
                <a:cs typeface="Arial" panose="020B0604020202020204" pitchFamily="34" charset="0"/>
              </a:rPr>
              <a:t>Insatser</a:t>
            </a:r>
            <a:r>
              <a:rPr lang="sv-SE" sz="1800" dirty="0">
                <a:effectLst/>
                <a:ea typeface="Times New Roman" panose="02020603050405020304" pitchFamily="18" charset="0"/>
                <a:cs typeface="Arial" panose="020B0604020202020204" pitchFamily="34" charset="0"/>
              </a:rPr>
              <a:t> baserade på nationella riktlinjer, vård- och insatsprogram, regionala styrdokument samt aktuella överenskommelser. </a:t>
            </a:r>
            <a:br>
              <a:rPr lang="sv-SE" sz="1800" dirty="0">
                <a:effectLst/>
                <a:ea typeface="Times New Roman" panose="02020603050405020304" pitchFamily="18" charset="0"/>
                <a:cs typeface="Arial" panose="020B0604020202020204" pitchFamily="34" charset="0"/>
              </a:rPr>
            </a:br>
            <a:endParaRPr lang="sv-SE" sz="1800" dirty="0">
              <a:effectLst/>
              <a:ea typeface="Times New Roman" panose="02020603050405020304" pitchFamily="18" charset="0"/>
              <a:cs typeface="Arial" panose="020B0604020202020204" pitchFamily="34" charset="0"/>
            </a:endParaRPr>
          </a:p>
          <a:p>
            <a:pPr marL="285750" indent="-285750">
              <a:buFont typeface="Wingdings" panose="05000000000000000000" pitchFamily="2" charset="2"/>
              <a:buChar char="ü"/>
            </a:pPr>
            <a:r>
              <a:rPr lang="sv-SE" sz="1800" dirty="0">
                <a:ea typeface="Times New Roman" panose="02020603050405020304" pitchFamily="18" charset="0"/>
                <a:cs typeface="Arial" panose="020B0604020202020204" pitchFamily="34" charset="0"/>
              </a:rPr>
              <a:t>Samverkan är central och sker med för barnet aktuella verksamheter.</a:t>
            </a:r>
            <a:br>
              <a:rPr lang="sv-SE" sz="1800" dirty="0">
                <a:ea typeface="Times New Roman" panose="02020603050405020304" pitchFamily="18" charset="0"/>
                <a:cs typeface="Arial" panose="020B0604020202020204" pitchFamily="34" charset="0"/>
              </a:rPr>
            </a:br>
            <a:endParaRPr lang="sv-SE" sz="1800" dirty="0">
              <a:ea typeface="Times New Roman" panose="02020603050405020304" pitchFamily="18" charset="0"/>
              <a:cs typeface="Arial" panose="020B0604020202020204" pitchFamily="34" charset="0"/>
            </a:endParaRPr>
          </a:p>
          <a:p>
            <a:r>
              <a:rPr lang="sv-SE" sz="1400" dirty="0">
                <a:effectLst/>
                <a:ea typeface="Times New Roman" panose="02020603050405020304" pitchFamily="18" charset="0"/>
                <a:cs typeface="Arial" panose="020B0604020202020204" pitchFamily="34" charset="0"/>
              </a:rPr>
              <a:t>2021-06-01</a:t>
            </a:r>
          </a:p>
          <a:p>
            <a:pPr marL="285750" indent="-285750">
              <a:buFont typeface="Wingdings" panose="05000000000000000000" pitchFamily="2" charset="2"/>
              <a:buChar char="ü"/>
            </a:pPr>
            <a:endParaRPr lang="sv-S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sv-SE" sz="1800" dirty="0">
              <a:effectLst/>
              <a:latin typeface="Garamond" panose="02020404030301010803" pitchFamily="18"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sv-SE" dirty="0"/>
          </a:p>
        </p:txBody>
      </p:sp>
      <p:pic>
        <p:nvPicPr>
          <p:cNvPr id="9" name="Platshållare för innehåll 8">
            <a:extLst>
              <a:ext uri="{FF2B5EF4-FFF2-40B4-BE49-F238E27FC236}">
                <a16:creationId xmlns:a16="http://schemas.microsoft.com/office/drawing/2014/main" id="{C2012077-EB9C-4D56-9798-82CD88BA63AB}"/>
              </a:ext>
            </a:extLst>
          </p:cNvPr>
          <p:cNvPicPr>
            <a:picLocks noGrp="1" noChangeAspect="1"/>
          </p:cNvPicPr>
          <p:nvPr>
            <p:ph idx="1"/>
          </p:nvPr>
        </p:nvPicPr>
        <p:blipFill>
          <a:blip r:embed="rId2"/>
          <a:stretch>
            <a:fillRect/>
          </a:stretch>
        </p:blipFill>
        <p:spPr>
          <a:xfrm>
            <a:off x="8212259" y="-82587"/>
            <a:ext cx="3270681" cy="3479874"/>
          </a:xfrm>
        </p:spPr>
      </p:pic>
      <p:pic>
        <p:nvPicPr>
          <p:cNvPr id="11" name="Bildobjekt 10">
            <a:extLst>
              <a:ext uri="{FF2B5EF4-FFF2-40B4-BE49-F238E27FC236}">
                <a16:creationId xmlns:a16="http://schemas.microsoft.com/office/drawing/2014/main" id="{9DA3EC58-6598-4808-9598-C8E2AFBD5A26}"/>
              </a:ext>
            </a:extLst>
          </p:cNvPr>
          <p:cNvPicPr>
            <a:picLocks noChangeAspect="1"/>
          </p:cNvPicPr>
          <p:nvPr/>
        </p:nvPicPr>
        <p:blipFill>
          <a:blip r:embed="rId3"/>
          <a:stretch>
            <a:fillRect/>
          </a:stretch>
        </p:blipFill>
        <p:spPr>
          <a:xfrm>
            <a:off x="8579180" y="3359593"/>
            <a:ext cx="2903760" cy="3498407"/>
          </a:xfrm>
          <a:prstGeom prst="rect">
            <a:avLst/>
          </a:prstGeom>
        </p:spPr>
      </p:pic>
    </p:spTree>
    <p:extLst>
      <p:ext uri="{BB962C8B-B14F-4D97-AF65-F5344CB8AC3E}">
        <p14:creationId xmlns:p14="http://schemas.microsoft.com/office/powerpoint/2010/main" val="1289473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77CC044-1163-48C3-B167-5B4EDBB84CF4}"/>
              </a:ext>
            </a:extLst>
          </p:cNvPr>
          <p:cNvPicPr>
            <a:picLocks noChangeAspect="1"/>
          </p:cNvPicPr>
          <p:nvPr/>
        </p:nvPicPr>
        <p:blipFill>
          <a:blip r:embed="rId2"/>
          <a:stretch>
            <a:fillRect/>
          </a:stretch>
        </p:blipFill>
        <p:spPr>
          <a:xfrm rot="20785970">
            <a:off x="1886005" y="351235"/>
            <a:ext cx="3955276" cy="5709872"/>
          </a:xfrm>
          <a:prstGeom prst="rect">
            <a:avLst/>
          </a:prstGeom>
        </p:spPr>
      </p:pic>
      <p:sp>
        <p:nvSpPr>
          <p:cNvPr id="6" name="textruta 5">
            <a:extLst>
              <a:ext uri="{FF2B5EF4-FFF2-40B4-BE49-F238E27FC236}">
                <a16:creationId xmlns:a16="http://schemas.microsoft.com/office/drawing/2014/main" id="{38CF917F-43CD-4085-8AA8-4ED4CC5710BE}"/>
              </a:ext>
            </a:extLst>
          </p:cNvPr>
          <p:cNvSpPr txBox="1"/>
          <p:nvPr/>
        </p:nvSpPr>
        <p:spPr>
          <a:xfrm flipH="1">
            <a:off x="7000240" y="5227260"/>
            <a:ext cx="297688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Utredare Peter Almgren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Barnläkare Region Västra Götaland</a:t>
            </a:r>
          </a:p>
        </p:txBody>
      </p:sp>
      <p:sp>
        <p:nvSpPr>
          <p:cNvPr id="7" name="textruta 6">
            <a:extLst>
              <a:ext uri="{FF2B5EF4-FFF2-40B4-BE49-F238E27FC236}">
                <a16:creationId xmlns:a16="http://schemas.microsoft.com/office/drawing/2014/main" id="{C2532740-BBD6-45AA-8B2A-CAEEFF14A0F7}"/>
              </a:ext>
            </a:extLst>
          </p:cNvPr>
          <p:cNvSpPr txBox="1"/>
          <p:nvPr/>
        </p:nvSpPr>
        <p:spPr>
          <a:xfrm>
            <a:off x="6455822" y="2976860"/>
            <a:ext cx="52885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a:ea typeface="ヒラギノ角ゴ Pro W3"/>
                <a:cs typeface="+mn-cs"/>
                <a:hlinkClick r:id="rId3"/>
              </a:rPr>
              <a:t>Remiss SOU 2021:34, Börja med barnen! En sammanhållen god och nära vård för barn och unga - Regeringen.se</a:t>
            </a:r>
            <a:endParaRPr kumimoji="0" lang="sv-SE" sz="1800" b="0" i="0" u="none" strike="noStrike" kern="1200" cap="none" spc="0" normalizeH="0" baseline="0" noProof="0" dirty="0">
              <a:ln>
                <a:noFill/>
              </a:ln>
              <a:solidFill>
                <a:srgbClr val="000000"/>
              </a:solidFill>
              <a:effectLst/>
              <a:uLnTx/>
              <a:uFillTx/>
              <a:latin typeface="Arial"/>
              <a:ea typeface="ヒラギノ角ゴ Pro W3"/>
              <a:cs typeface="+mn-cs"/>
            </a:endParaRPr>
          </a:p>
        </p:txBody>
      </p:sp>
      <p:sp>
        <p:nvSpPr>
          <p:cNvPr id="8" name="textruta 7">
            <a:extLst>
              <a:ext uri="{FF2B5EF4-FFF2-40B4-BE49-F238E27FC236}">
                <a16:creationId xmlns:a16="http://schemas.microsoft.com/office/drawing/2014/main" id="{8FAB5786-FBC8-403F-8747-1233CAFDFE85}"/>
              </a:ext>
            </a:extLst>
          </p:cNvPr>
          <p:cNvSpPr txBox="1"/>
          <p:nvPr/>
        </p:nvSpPr>
        <p:spPr>
          <a:xfrm>
            <a:off x="6455822" y="342900"/>
            <a:ext cx="4850352" cy="1754326"/>
          </a:xfrm>
          <a:prstGeom prst="rect">
            <a:avLst/>
          </a:prstGeom>
          <a:noFill/>
        </p:spPr>
        <p:txBody>
          <a:bodyPr wrap="square">
            <a:spAutoFit/>
          </a:bodyPr>
          <a:lstStyle/>
          <a:p>
            <a:endParaRPr lang="sv-SE" dirty="0">
              <a:hlinkClick r:id="rId4"/>
            </a:endParaRPr>
          </a:p>
          <a:p>
            <a:endParaRPr lang="sv-SE" dirty="0">
              <a:hlinkClick r:id="rId4"/>
            </a:endParaRPr>
          </a:p>
          <a:p>
            <a:endParaRPr lang="sv-SE" dirty="0">
              <a:hlinkClick r:id="rId4"/>
            </a:endParaRPr>
          </a:p>
          <a:p>
            <a:endParaRPr lang="sv-SE" dirty="0">
              <a:hlinkClick r:id="rId4"/>
            </a:endParaRPr>
          </a:p>
          <a:p>
            <a:r>
              <a:rPr lang="sv-SE" dirty="0">
                <a:hlinkClick r:id="rId4"/>
              </a:rPr>
              <a:t>Börja med barnen! Sammanhållen god och nära vård för barn och unga - Regeringen.se</a:t>
            </a:r>
            <a:endParaRPr lang="sv-SE" dirty="0"/>
          </a:p>
        </p:txBody>
      </p:sp>
    </p:spTree>
    <p:extLst>
      <p:ext uri="{BB962C8B-B14F-4D97-AF65-F5344CB8AC3E}">
        <p14:creationId xmlns:p14="http://schemas.microsoft.com/office/powerpoint/2010/main" val="4146230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FA6916-AD09-4F02-B16A-0FC2FEABBE06}"/>
              </a:ext>
            </a:extLst>
          </p:cNvPr>
          <p:cNvSpPr>
            <a:spLocks noGrp="1"/>
          </p:cNvSpPr>
          <p:nvPr>
            <p:ph type="title"/>
          </p:nvPr>
        </p:nvSpPr>
        <p:spPr/>
        <p:txBody>
          <a:bodyPr/>
          <a:lstStyle/>
          <a:p>
            <a:r>
              <a:rPr lang="sv-SE" dirty="0">
                <a:latin typeface="+mn-lt"/>
              </a:rPr>
              <a:t>Börja med barnen - S</a:t>
            </a:r>
            <a:r>
              <a:rPr lang="sv-SE" b="1" i="0" dirty="0">
                <a:solidFill>
                  <a:srgbClr val="000000"/>
                </a:solidFill>
                <a:effectLst/>
                <a:latin typeface="+mn-lt"/>
              </a:rPr>
              <a:t>ammanhållen god och nära vård för barn och unga SOU 2021:34</a:t>
            </a:r>
            <a:br>
              <a:rPr lang="sv-SE" b="1" i="0" dirty="0">
                <a:solidFill>
                  <a:srgbClr val="000000"/>
                </a:solidFill>
                <a:effectLst/>
                <a:latin typeface="open_sanslight"/>
              </a:rPr>
            </a:br>
            <a:endParaRPr lang="sv-SE" dirty="0"/>
          </a:p>
        </p:txBody>
      </p:sp>
      <p:sp>
        <p:nvSpPr>
          <p:cNvPr id="3" name="Platshållare för innehåll 2">
            <a:extLst>
              <a:ext uri="{FF2B5EF4-FFF2-40B4-BE49-F238E27FC236}">
                <a16:creationId xmlns:a16="http://schemas.microsoft.com/office/drawing/2014/main" id="{1D5EA9B0-80FD-4BF3-A974-5E0ADC1AD331}"/>
              </a:ext>
            </a:extLst>
          </p:cNvPr>
          <p:cNvSpPr>
            <a:spLocks noGrp="1"/>
          </p:cNvSpPr>
          <p:nvPr>
            <p:ph idx="1"/>
          </p:nvPr>
        </p:nvSpPr>
        <p:spPr>
          <a:xfrm>
            <a:off x="609600" y="1990725"/>
            <a:ext cx="10972800" cy="4135439"/>
          </a:xfrm>
        </p:spPr>
        <p:txBody>
          <a:bodyPr/>
          <a:lstStyle/>
          <a:p>
            <a:pPr marL="0" indent="0">
              <a:buNone/>
            </a:pPr>
            <a:r>
              <a:rPr lang="sv-SE" b="0" i="0" dirty="0">
                <a:solidFill>
                  <a:srgbClr val="000000"/>
                </a:solidFill>
                <a:effectLst/>
                <a:latin typeface="open_sanslight"/>
              </a:rPr>
              <a:t>Uppdrag att föreslå insatser som ska bidra till en mer likvärdig vård som innefattar </a:t>
            </a:r>
            <a:r>
              <a:rPr lang="sv-SE" b="1" i="0" dirty="0">
                <a:solidFill>
                  <a:srgbClr val="000000"/>
                </a:solidFill>
                <a:effectLst/>
                <a:latin typeface="open_sanslight"/>
              </a:rPr>
              <a:t>förebyggande och hälsofrämjande </a:t>
            </a:r>
            <a:r>
              <a:rPr lang="sv-SE" b="0" i="0" dirty="0">
                <a:solidFill>
                  <a:srgbClr val="000000"/>
                </a:solidFill>
                <a:effectLst/>
                <a:latin typeface="open_sanslight"/>
              </a:rPr>
              <a:t>insatser för barn och unga i hela landet. </a:t>
            </a:r>
          </a:p>
          <a:p>
            <a:pPr marL="0" indent="0">
              <a:buNone/>
            </a:pPr>
            <a:endParaRPr lang="sv-SE" dirty="0">
              <a:solidFill>
                <a:srgbClr val="000000"/>
              </a:solidFill>
              <a:latin typeface="open_sanslight"/>
            </a:endParaRPr>
          </a:p>
          <a:p>
            <a:pPr marL="0" indent="0">
              <a:buNone/>
            </a:pPr>
            <a:r>
              <a:rPr lang="sv-SE" b="0" i="0" dirty="0">
                <a:solidFill>
                  <a:srgbClr val="000000"/>
                </a:solidFill>
                <a:effectLst/>
                <a:latin typeface="open_sanslight"/>
              </a:rPr>
              <a:t>I uppdraget har även ingått att främja utvecklingen av en </a:t>
            </a:r>
            <a:r>
              <a:rPr lang="sv-SE" b="1" i="0" dirty="0">
                <a:solidFill>
                  <a:srgbClr val="000000"/>
                </a:solidFill>
                <a:effectLst/>
                <a:latin typeface="open_sanslight"/>
              </a:rPr>
              <a:t>sammanhållen god och nära vård för barn </a:t>
            </a:r>
            <a:r>
              <a:rPr lang="sv-SE" b="0" i="0" dirty="0">
                <a:solidFill>
                  <a:srgbClr val="000000"/>
                </a:solidFill>
                <a:effectLst/>
                <a:latin typeface="open_sanslight"/>
              </a:rPr>
              <a:t>och unga med bland annat </a:t>
            </a:r>
            <a:r>
              <a:rPr lang="sv-SE" b="1" i="0" dirty="0">
                <a:solidFill>
                  <a:srgbClr val="000000"/>
                </a:solidFill>
                <a:effectLst/>
                <a:latin typeface="open_sanslight"/>
              </a:rPr>
              <a:t>psykisk ohälsa</a:t>
            </a:r>
            <a:r>
              <a:rPr lang="sv-SE" b="0" i="0" dirty="0">
                <a:solidFill>
                  <a:srgbClr val="000000"/>
                </a:solidFill>
                <a:effectLst/>
                <a:latin typeface="open_sanslight"/>
              </a:rPr>
              <a:t>.</a:t>
            </a:r>
          </a:p>
          <a:p>
            <a:pPr marL="0" indent="0">
              <a:buNone/>
            </a:pPr>
            <a:endParaRPr lang="sv-SE" dirty="0">
              <a:solidFill>
                <a:srgbClr val="000000"/>
              </a:solidFill>
              <a:latin typeface="open_sanslight"/>
            </a:endParaRPr>
          </a:p>
          <a:p>
            <a:pPr marL="0" indent="0">
              <a:buNone/>
            </a:pPr>
            <a:endParaRPr lang="sv-SE" sz="2000" dirty="0"/>
          </a:p>
        </p:txBody>
      </p:sp>
    </p:spTree>
    <p:extLst>
      <p:ext uri="{BB962C8B-B14F-4D97-AF65-F5344CB8AC3E}">
        <p14:creationId xmlns:p14="http://schemas.microsoft.com/office/powerpoint/2010/main" val="2519240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6EE33C-A0DA-4995-B0DA-14991EBFF3CD}"/>
              </a:ext>
            </a:extLst>
          </p:cNvPr>
          <p:cNvSpPr>
            <a:spLocks noGrp="1"/>
          </p:cNvSpPr>
          <p:nvPr>
            <p:ph type="title"/>
          </p:nvPr>
        </p:nvSpPr>
        <p:spPr/>
        <p:txBody>
          <a:bodyPr/>
          <a:lstStyle/>
          <a:p>
            <a:pPr algn="ctr"/>
            <a:r>
              <a:rPr lang="sv-SE" dirty="0"/>
              <a:t>Huvudförslag</a:t>
            </a:r>
          </a:p>
        </p:txBody>
      </p:sp>
      <p:sp>
        <p:nvSpPr>
          <p:cNvPr id="4" name="Platshållare för innehåll 3">
            <a:extLst>
              <a:ext uri="{FF2B5EF4-FFF2-40B4-BE49-F238E27FC236}">
                <a16:creationId xmlns:a16="http://schemas.microsoft.com/office/drawing/2014/main" id="{AE8090F8-EF43-4E22-B2F2-778A3B23A78D}"/>
              </a:ext>
            </a:extLst>
          </p:cNvPr>
          <p:cNvSpPr>
            <a:spLocks noGrp="1"/>
          </p:cNvSpPr>
          <p:nvPr>
            <p:ph sz="half" idx="1"/>
          </p:nvPr>
        </p:nvSpPr>
        <p:spPr>
          <a:xfrm>
            <a:off x="142875" y="1152525"/>
            <a:ext cx="5384801" cy="4973639"/>
          </a:xfrm>
        </p:spPr>
        <p:txBody>
          <a:bodyPr/>
          <a:lstStyle/>
          <a:p>
            <a:pPr marL="0" indent="0" algn="l">
              <a:buNone/>
            </a:pPr>
            <a:r>
              <a:rPr lang="sv-SE" sz="2000" b="1" i="0" dirty="0">
                <a:solidFill>
                  <a:srgbClr val="000000"/>
                </a:solidFill>
                <a:effectLst/>
                <a:latin typeface="open_sanslight"/>
              </a:rPr>
              <a:t>Förtydliga vad som gäller om hälsofrämjande</a:t>
            </a:r>
            <a:br>
              <a:rPr lang="sv-SE" sz="2000" b="1" i="0" dirty="0">
                <a:solidFill>
                  <a:srgbClr val="000000"/>
                </a:solidFill>
                <a:effectLst/>
                <a:latin typeface="open_sanslight"/>
              </a:rPr>
            </a:br>
            <a:r>
              <a:rPr lang="sv-SE" sz="2000" b="1" i="0" dirty="0">
                <a:solidFill>
                  <a:srgbClr val="000000"/>
                </a:solidFill>
                <a:effectLst/>
                <a:latin typeface="open_sanslight"/>
              </a:rPr>
              <a:t>och förebyggande arbete</a:t>
            </a:r>
          </a:p>
          <a:p>
            <a:pPr marL="0" indent="0" algn="l">
              <a:buNone/>
            </a:pPr>
            <a:endParaRPr lang="sv-SE" sz="2000" b="0" i="0" dirty="0">
              <a:solidFill>
                <a:srgbClr val="000000"/>
              </a:solidFill>
              <a:effectLst/>
              <a:latin typeface="open_sansregular"/>
            </a:endParaRPr>
          </a:p>
          <a:p>
            <a:pPr marL="0" indent="0" algn="l">
              <a:buNone/>
            </a:pPr>
            <a:r>
              <a:rPr lang="sv-SE" sz="2000" b="0" i="0" dirty="0">
                <a:solidFill>
                  <a:srgbClr val="000000"/>
                </a:solidFill>
                <a:effectLst/>
                <a:latin typeface="open_sansregular"/>
              </a:rPr>
              <a:t>Barn och unga behöver få hälsofrämjande och förebyggande vård. </a:t>
            </a:r>
          </a:p>
          <a:p>
            <a:pPr marL="0" indent="0" algn="l">
              <a:buNone/>
            </a:pPr>
            <a:endParaRPr lang="sv-SE" sz="2000" b="0" i="0" dirty="0">
              <a:solidFill>
                <a:srgbClr val="000000"/>
              </a:solidFill>
              <a:effectLst/>
              <a:latin typeface="open_sansregular"/>
            </a:endParaRPr>
          </a:p>
          <a:p>
            <a:pPr marL="0" indent="0" algn="l">
              <a:buNone/>
            </a:pPr>
            <a:r>
              <a:rPr lang="sv-SE" sz="2000" b="0" i="0" dirty="0">
                <a:solidFill>
                  <a:srgbClr val="000000"/>
                </a:solidFill>
                <a:effectLst/>
                <a:latin typeface="open_sansregular"/>
              </a:rPr>
              <a:t>Vi föreslår därför regler som gör att vårdens ansvar för det hälsofrämjande och förebyggande arbetet mot barn och unga blir mer lika över landet och i olika skolor. </a:t>
            </a:r>
          </a:p>
          <a:p>
            <a:pPr marL="0" indent="0" algn="l">
              <a:buNone/>
            </a:pPr>
            <a:endParaRPr lang="sv-SE" sz="2000" dirty="0">
              <a:solidFill>
                <a:srgbClr val="000000"/>
              </a:solidFill>
              <a:latin typeface="open_sansregular"/>
            </a:endParaRPr>
          </a:p>
          <a:p>
            <a:pPr marL="0" indent="0" algn="l">
              <a:buNone/>
            </a:pPr>
            <a:r>
              <a:rPr lang="sv-SE" sz="2000" b="0" i="0" dirty="0">
                <a:solidFill>
                  <a:srgbClr val="000000"/>
                </a:solidFill>
                <a:effectLst/>
                <a:latin typeface="open_sansregular"/>
              </a:rPr>
              <a:t>Då kan vården bli mer sammanhållen</a:t>
            </a:r>
            <a:br>
              <a:rPr lang="sv-SE" sz="2000" b="0" i="0" dirty="0">
                <a:solidFill>
                  <a:srgbClr val="000000"/>
                </a:solidFill>
                <a:effectLst/>
                <a:latin typeface="open_sansregular"/>
              </a:rPr>
            </a:br>
            <a:r>
              <a:rPr lang="sv-SE" sz="2000" b="0" i="0" dirty="0">
                <a:solidFill>
                  <a:srgbClr val="000000"/>
                </a:solidFill>
                <a:effectLst/>
                <a:latin typeface="open_sansregular"/>
              </a:rPr>
              <a:t>och lika för alla, även om den är uppdelad på flera verksamheter.</a:t>
            </a:r>
          </a:p>
          <a:p>
            <a:endParaRPr lang="sv-SE" dirty="0"/>
          </a:p>
        </p:txBody>
      </p:sp>
      <p:sp>
        <p:nvSpPr>
          <p:cNvPr id="5" name="Platshållare för innehåll 4">
            <a:extLst>
              <a:ext uri="{FF2B5EF4-FFF2-40B4-BE49-F238E27FC236}">
                <a16:creationId xmlns:a16="http://schemas.microsoft.com/office/drawing/2014/main" id="{2CDEE8B6-EDB3-46F9-A403-F4489788BDB6}"/>
              </a:ext>
            </a:extLst>
          </p:cNvPr>
          <p:cNvSpPr>
            <a:spLocks noGrp="1"/>
          </p:cNvSpPr>
          <p:nvPr>
            <p:ph sz="half" idx="2"/>
          </p:nvPr>
        </p:nvSpPr>
        <p:spPr>
          <a:xfrm>
            <a:off x="5527676" y="1152525"/>
            <a:ext cx="5597524" cy="4973639"/>
          </a:xfrm>
        </p:spPr>
        <p:txBody>
          <a:bodyPr/>
          <a:lstStyle/>
          <a:p>
            <a:pPr marL="0" indent="0" algn="l">
              <a:buNone/>
            </a:pPr>
            <a:r>
              <a:rPr lang="sv-SE" sz="2000" b="1" i="0" dirty="0">
                <a:solidFill>
                  <a:srgbClr val="000000"/>
                </a:solidFill>
                <a:effectLst/>
                <a:latin typeface="open_sanslight"/>
              </a:rPr>
              <a:t>Ta fram ett hälsovårdsprogram som säger vad alla bör få</a:t>
            </a:r>
          </a:p>
          <a:p>
            <a:pPr marL="0" indent="0" algn="l">
              <a:buNone/>
            </a:pPr>
            <a:r>
              <a:rPr lang="sv-SE" sz="2000" b="0" i="0" dirty="0">
                <a:solidFill>
                  <a:srgbClr val="000000"/>
                </a:solidFill>
                <a:effectLst/>
                <a:latin typeface="open_sansregular"/>
              </a:rPr>
              <a:t>Utredningen föreslår ett hälsovårdsprogram som gör det tydligt vad barn och unga och deras föräldrar bör erbjudas, exempelvis vilka hälsobesök och vilket stöd de bör få under hela uppväxten.</a:t>
            </a:r>
            <a:br>
              <a:rPr lang="sv-SE" sz="2000" b="0" i="0" dirty="0">
                <a:solidFill>
                  <a:srgbClr val="000000"/>
                </a:solidFill>
                <a:effectLst/>
                <a:latin typeface="open_sansregular"/>
              </a:rPr>
            </a:br>
            <a:endParaRPr lang="sv-SE" sz="2000" b="0" i="0" dirty="0">
              <a:solidFill>
                <a:srgbClr val="000000"/>
              </a:solidFill>
              <a:effectLst/>
              <a:latin typeface="open_sansregular"/>
            </a:endParaRPr>
          </a:p>
          <a:p>
            <a:pPr marL="0" indent="0" algn="l">
              <a:buNone/>
            </a:pPr>
            <a:r>
              <a:rPr lang="sv-SE" sz="2000" b="0" i="0" dirty="0">
                <a:solidFill>
                  <a:srgbClr val="000000"/>
                </a:solidFill>
                <a:effectLst/>
                <a:latin typeface="open_sansregular"/>
              </a:rPr>
              <a:t> Programmet gör det också tydligt för vården och elevhälsan vad de bör göra och hur de kan hjälpas åt för att ge barnen och föräldrarna så bra stöd som möjligt.</a:t>
            </a:r>
          </a:p>
          <a:p>
            <a:pPr marL="0" indent="0" algn="l">
              <a:buNone/>
            </a:pPr>
            <a:endParaRPr lang="sv-SE" sz="2000" b="0" i="0" dirty="0">
              <a:solidFill>
                <a:srgbClr val="000000"/>
              </a:solidFill>
              <a:effectLst/>
              <a:latin typeface="open_sansregular"/>
            </a:endParaRPr>
          </a:p>
          <a:p>
            <a:pPr marL="0" indent="0" algn="l">
              <a:buNone/>
            </a:pPr>
            <a:r>
              <a:rPr lang="sv-SE" sz="2000" b="0" i="0" dirty="0">
                <a:solidFill>
                  <a:srgbClr val="000000"/>
                </a:solidFill>
                <a:effectLst/>
                <a:latin typeface="open_sansregular"/>
              </a:rPr>
              <a:t>Det här gör att vården för barn och unga blir mer lika, oavsett var i landet de bor eller vilken skola de går i. Det blir också lättare att tidigt hitta och hjälpa de barn och unga som mår dåligt.</a:t>
            </a:r>
          </a:p>
          <a:p>
            <a:endParaRPr lang="sv-SE" dirty="0"/>
          </a:p>
        </p:txBody>
      </p:sp>
    </p:spTree>
    <p:extLst>
      <p:ext uri="{BB962C8B-B14F-4D97-AF65-F5344CB8AC3E}">
        <p14:creationId xmlns:p14="http://schemas.microsoft.com/office/powerpoint/2010/main" val="114644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7B824C8-8A23-46C5-BEBC-35CC742E1D43}"/>
              </a:ext>
            </a:extLst>
          </p:cNvPr>
          <p:cNvSpPr>
            <a:spLocks noGrp="1"/>
          </p:cNvSpPr>
          <p:nvPr>
            <p:ph type="title"/>
          </p:nvPr>
        </p:nvSpPr>
        <p:spPr>
          <a:xfrm>
            <a:off x="609600" y="274638"/>
            <a:ext cx="10972800" cy="887412"/>
          </a:xfrm>
        </p:spPr>
        <p:txBody>
          <a:bodyPr/>
          <a:lstStyle/>
          <a:p>
            <a:r>
              <a:rPr lang="sv-SE" dirty="0"/>
              <a:t>Fler förslag och rekommendationer i korthet</a:t>
            </a:r>
          </a:p>
        </p:txBody>
      </p:sp>
      <p:sp>
        <p:nvSpPr>
          <p:cNvPr id="6" name="Platshållare för innehåll 5">
            <a:extLst>
              <a:ext uri="{FF2B5EF4-FFF2-40B4-BE49-F238E27FC236}">
                <a16:creationId xmlns:a16="http://schemas.microsoft.com/office/drawing/2014/main" id="{77864F84-3361-4B3F-B2D3-9267A84D7B0C}"/>
              </a:ext>
            </a:extLst>
          </p:cNvPr>
          <p:cNvSpPr>
            <a:spLocks noGrp="1"/>
          </p:cNvSpPr>
          <p:nvPr>
            <p:ph idx="1"/>
          </p:nvPr>
        </p:nvSpPr>
        <p:spPr>
          <a:xfrm>
            <a:off x="609600" y="1162051"/>
            <a:ext cx="10972800" cy="4964114"/>
          </a:xfrm>
        </p:spPr>
        <p:txBody>
          <a:bodyPr/>
          <a:lstStyle/>
          <a:p>
            <a:pPr algn="l">
              <a:buFont typeface="Arial" panose="020B0604020202020204" pitchFamily="34" charset="0"/>
              <a:buChar char="•"/>
            </a:pPr>
            <a:r>
              <a:rPr lang="sv-SE" sz="2400" b="0" i="0" dirty="0">
                <a:solidFill>
                  <a:srgbClr val="000000"/>
                </a:solidFill>
                <a:effectLst/>
                <a:latin typeface="open_sansregular"/>
              </a:rPr>
              <a:t>Gör det enklare för barn och unga att få en fast vårdkontakt, alltså</a:t>
            </a:r>
            <a:br>
              <a:rPr lang="sv-SE" sz="2400" b="0" i="0" dirty="0">
                <a:solidFill>
                  <a:srgbClr val="000000"/>
                </a:solidFill>
                <a:effectLst/>
                <a:latin typeface="open_sansregular"/>
              </a:rPr>
            </a:br>
            <a:r>
              <a:rPr lang="sv-SE" sz="2400" b="0" i="0" dirty="0">
                <a:solidFill>
                  <a:srgbClr val="000000"/>
                </a:solidFill>
                <a:effectLst/>
                <a:latin typeface="open_sansregular"/>
              </a:rPr>
              <a:t>en person som hjälper till att samordna vården.</a:t>
            </a:r>
            <a:br>
              <a:rPr lang="sv-SE" sz="2400" b="0" i="0" dirty="0">
                <a:solidFill>
                  <a:srgbClr val="000000"/>
                </a:solidFill>
                <a:effectLst/>
                <a:latin typeface="open_sansregular"/>
              </a:rPr>
            </a:br>
            <a:endParaRPr lang="sv-SE" sz="2400" b="0" i="0" dirty="0">
              <a:solidFill>
                <a:srgbClr val="000000"/>
              </a:solidFill>
              <a:effectLst/>
              <a:latin typeface="open_sansregular"/>
            </a:endParaRPr>
          </a:p>
          <a:p>
            <a:pPr algn="l">
              <a:buFont typeface="Arial" panose="020B0604020202020204" pitchFamily="34" charset="0"/>
              <a:buChar char="•"/>
            </a:pPr>
            <a:r>
              <a:rPr lang="sv-SE" sz="2400" b="0" i="0" dirty="0">
                <a:solidFill>
                  <a:srgbClr val="000000"/>
                </a:solidFill>
                <a:effectLst/>
                <a:latin typeface="open_sansregular"/>
              </a:rPr>
              <a:t>Stärk samverkan mellan vården och skolan.</a:t>
            </a:r>
            <a:br>
              <a:rPr lang="sv-SE" sz="2400" b="0" i="0" dirty="0">
                <a:solidFill>
                  <a:srgbClr val="000000"/>
                </a:solidFill>
                <a:effectLst/>
                <a:latin typeface="open_sansregular"/>
              </a:rPr>
            </a:br>
            <a:endParaRPr lang="sv-SE" sz="2400" b="0" i="0" dirty="0">
              <a:solidFill>
                <a:srgbClr val="000000"/>
              </a:solidFill>
              <a:effectLst/>
              <a:latin typeface="open_sansregular"/>
            </a:endParaRPr>
          </a:p>
          <a:p>
            <a:pPr algn="l">
              <a:buFont typeface="Arial" panose="020B0604020202020204" pitchFamily="34" charset="0"/>
              <a:buChar char="•"/>
            </a:pPr>
            <a:r>
              <a:rPr lang="sv-SE" sz="2400" b="0" i="0" dirty="0">
                <a:solidFill>
                  <a:srgbClr val="000000"/>
                </a:solidFill>
                <a:effectLst/>
                <a:latin typeface="open_sansregular"/>
              </a:rPr>
              <a:t>Stärk samverkan mellan vården, socialtjänsten och tandvården.</a:t>
            </a:r>
            <a:br>
              <a:rPr lang="sv-SE" sz="2400" b="0" i="0" dirty="0">
                <a:solidFill>
                  <a:srgbClr val="000000"/>
                </a:solidFill>
                <a:effectLst/>
                <a:latin typeface="open_sansregular"/>
              </a:rPr>
            </a:br>
            <a:endParaRPr lang="sv-SE" sz="2400" b="0" i="0" dirty="0">
              <a:solidFill>
                <a:srgbClr val="000000"/>
              </a:solidFill>
              <a:effectLst/>
              <a:latin typeface="open_sansregular"/>
            </a:endParaRPr>
          </a:p>
          <a:p>
            <a:pPr algn="l">
              <a:buFont typeface="Arial" panose="020B0604020202020204" pitchFamily="34" charset="0"/>
              <a:buChar char="•"/>
            </a:pPr>
            <a:r>
              <a:rPr lang="sv-SE" sz="2400" b="0" i="0" dirty="0">
                <a:solidFill>
                  <a:srgbClr val="000000"/>
                </a:solidFill>
                <a:effectLst/>
                <a:latin typeface="open_sansregular"/>
              </a:rPr>
              <a:t>Gör barn och unga mer delaktiga i att planera och utforma</a:t>
            </a:r>
            <a:br>
              <a:rPr lang="sv-SE" sz="2400" b="0" i="0" dirty="0">
                <a:solidFill>
                  <a:srgbClr val="000000"/>
                </a:solidFill>
                <a:effectLst/>
                <a:latin typeface="open_sansregular"/>
              </a:rPr>
            </a:br>
            <a:r>
              <a:rPr lang="sv-SE" sz="2400" b="0" i="0" dirty="0">
                <a:solidFill>
                  <a:srgbClr val="000000"/>
                </a:solidFill>
                <a:effectLst/>
                <a:latin typeface="open_sansregular"/>
              </a:rPr>
              <a:t>vården.</a:t>
            </a:r>
            <a:br>
              <a:rPr lang="sv-SE" sz="2400" b="0" i="0" dirty="0">
                <a:solidFill>
                  <a:srgbClr val="000000"/>
                </a:solidFill>
                <a:effectLst/>
                <a:latin typeface="open_sansregular"/>
              </a:rPr>
            </a:br>
            <a:endParaRPr lang="sv-SE" sz="2400" b="0" i="0" dirty="0">
              <a:solidFill>
                <a:srgbClr val="000000"/>
              </a:solidFill>
              <a:effectLst/>
              <a:latin typeface="open_sansregular"/>
            </a:endParaRPr>
          </a:p>
          <a:p>
            <a:pPr algn="l">
              <a:buFont typeface="Arial" panose="020B0604020202020204" pitchFamily="34" charset="0"/>
              <a:buChar char="•"/>
            </a:pPr>
            <a:r>
              <a:rPr lang="sv-SE" sz="2400" b="0" i="0" dirty="0">
                <a:solidFill>
                  <a:srgbClr val="000000"/>
                </a:solidFill>
                <a:effectLst/>
                <a:latin typeface="open_sansregular"/>
              </a:rPr>
              <a:t>Skapa en tryggare övergång från vård för barn till vård för vuxna.</a:t>
            </a:r>
          </a:p>
          <a:p>
            <a:pPr marL="0" indent="0">
              <a:buNone/>
            </a:pPr>
            <a:endParaRPr lang="sv-SE" dirty="0"/>
          </a:p>
        </p:txBody>
      </p:sp>
    </p:spTree>
    <p:extLst>
      <p:ext uri="{BB962C8B-B14F-4D97-AF65-F5344CB8AC3E}">
        <p14:creationId xmlns:p14="http://schemas.microsoft.com/office/powerpoint/2010/main" val="364716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9740" y="0"/>
            <a:ext cx="9252520" cy="6858000"/>
          </a:xfrm>
          <a:prstGeom prst="rect">
            <a:avLst/>
          </a:prstGeom>
        </p:spPr>
      </p:pic>
      <p:sp>
        <p:nvSpPr>
          <p:cNvPr id="3074" name="Rectangle 5"/>
          <p:cNvSpPr>
            <a:spLocks noChangeArrowheads="1"/>
          </p:cNvSpPr>
          <p:nvPr/>
        </p:nvSpPr>
        <p:spPr bwMode="auto">
          <a:xfrm>
            <a:off x="1919535" y="214685"/>
            <a:ext cx="7969531" cy="62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1" fontAlgn="auto" latinLnBrk="0" hangingPunct="1">
              <a:lnSpc>
                <a:spcPts val="3225"/>
              </a:lnSpc>
              <a:spcBef>
                <a:spcPts val="0"/>
              </a:spcBef>
              <a:spcAft>
                <a:spcPts val="0"/>
              </a:spcAft>
              <a:buClrTx/>
              <a:buSzTx/>
              <a:buFontTx/>
              <a:buNone/>
              <a:tabLst/>
              <a:defRPr/>
            </a:pPr>
            <a:r>
              <a:rPr kumimoji="0" lang="sv-SE" altLang="sv-SE" sz="3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rPr>
              <a:t>Barnkonventionen i Region Skåne</a:t>
            </a:r>
            <a:br>
              <a:rPr kumimoji="0" lang="sv-SE" altLang="sv-SE" sz="3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rPr>
            </a:br>
            <a:endParaRPr kumimoji="0" lang="sv-SE" altLang="sv-SE" sz="3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endParaRPr>
          </a:p>
          <a:p>
            <a:pPr marL="342900" marR="0" lvl="0" indent="-342900" algn="l" defTabSz="914400" rtl="0" eaLnBrk="1" fontAlgn="auto" latinLnBrk="0" hangingPunct="1">
              <a:lnSpc>
                <a:spcPts val="3225"/>
              </a:lnSpc>
              <a:spcBef>
                <a:spcPts val="0"/>
              </a:spcBef>
              <a:spcAft>
                <a:spcPts val="0"/>
              </a:spcAft>
              <a:buClrTx/>
              <a:buSzTx/>
              <a:buFont typeface="Arial" panose="020B0604020202020204" pitchFamily="34" charset="0"/>
              <a:buChar char="•"/>
              <a:tabLst/>
              <a:defRPr/>
            </a:pPr>
            <a:r>
              <a:rPr kumimoji="0" lang="sv-SE" altLang="sv-SE" sz="2000" b="1" i="1" u="none" strike="noStrike" kern="1200" cap="none" spc="0" normalizeH="0" baseline="0" noProof="0" dirty="0">
                <a:ln>
                  <a:noFill/>
                </a:ln>
                <a:solidFill>
                  <a:srgbClr val="E7E6E6"/>
                </a:solidFill>
                <a:effectLst/>
                <a:uLnTx/>
                <a:uFillTx/>
                <a:latin typeface="Calibri" panose="020F0502020204030204"/>
                <a:ea typeface="ヒラギノ角ゴ Pro W3"/>
                <a:cs typeface="Arial" panose="020B0604020202020204" pitchFamily="34" charset="0"/>
              </a:rPr>
              <a:t>Barnets rätt till liv, överlevnad och utveckling </a:t>
            </a:r>
            <a:r>
              <a:rPr kumimoji="0" lang="sv-SE" altLang="sv-SE" sz="2000" b="1" i="1" u="sng" strike="noStrike" kern="1200" cap="none" spc="0" normalizeH="0" baseline="0" noProof="0" dirty="0">
                <a:ln>
                  <a:noFill/>
                </a:ln>
                <a:solidFill>
                  <a:srgbClr val="E7E6E6"/>
                </a:solidFill>
                <a:effectLst/>
                <a:uLnTx/>
                <a:uFillTx/>
                <a:latin typeface="Calibri" panose="020F0502020204030204"/>
                <a:ea typeface="ヒラギノ角ゴ Pro W3"/>
                <a:cs typeface="Arial" panose="020B0604020202020204" pitchFamily="34" charset="0"/>
              </a:rPr>
              <a:t>Artikel 6</a:t>
            </a:r>
          </a:p>
          <a:p>
            <a:pPr marL="342900" marR="0" lvl="0" indent="-342900" algn="l" defTabSz="914400" rtl="0" eaLnBrk="1" fontAlgn="auto" latinLnBrk="0" hangingPunct="1">
              <a:lnSpc>
                <a:spcPts val="3225"/>
              </a:lnSpc>
              <a:spcBef>
                <a:spcPts val="0"/>
              </a:spcBef>
              <a:spcAft>
                <a:spcPts val="0"/>
              </a:spcAft>
              <a:buClrTx/>
              <a:buSzTx/>
              <a:buFont typeface="Arial" panose="020B0604020202020204" pitchFamily="34" charset="0"/>
              <a:buChar char="•"/>
              <a:tabLst/>
              <a:defRPr/>
            </a:pPr>
            <a:r>
              <a:rPr kumimoji="0" lang="sv-SE" altLang="sv-SE" sz="2000" b="1" i="1" u="none" strike="noStrike" kern="1200" cap="none" spc="0" normalizeH="0" baseline="0" noProof="0" dirty="0">
                <a:ln>
                  <a:noFill/>
                </a:ln>
                <a:solidFill>
                  <a:srgbClr val="E7E6E6"/>
                </a:solidFill>
                <a:effectLst/>
                <a:uLnTx/>
                <a:uFillTx/>
                <a:latin typeface="Calibri" panose="020F0502020204030204"/>
                <a:ea typeface="ヒラギノ角ゴ Pro W3"/>
                <a:cs typeface="Arial" panose="020B0604020202020204" pitchFamily="34" charset="0"/>
              </a:rPr>
              <a:t>Barnets rätt till hälso och sjukvård </a:t>
            </a:r>
            <a:r>
              <a:rPr kumimoji="0" lang="sv-SE" altLang="sv-SE" sz="2000" b="1" i="1" u="sng" strike="noStrike" kern="1200" cap="none" spc="0" normalizeH="0" baseline="0" noProof="0" dirty="0">
                <a:ln>
                  <a:noFill/>
                </a:ln>
                <a:solidFill>
                  <a:srgbClr val="E7E6E6"/>
                </a:solidFill>
                <a:effectLst/>
                <a:uLnTx/>
                <a:uFillTx/>
                <a:latin typeface="Calibri" panose="020F0502020204030204"/>
                <a:ea typeface="ヒラギノ角ゴ Pro W3"/>
                <a:cs typeface="Arial" panose="020B0604020202020204" pitchFamily="34" charset="0"/>
              </a:rPr>
              <a:t>Artikel 24 </a:t>
            </a:r>
          </a:p>
          <a:p>
            <a:pPr marL="342900" marR="0" lvl="0" indent="-342900" algn="l" defTabSz="914400" rtl="0" eaLnBrk="1" fontAlgn="auto" latinLnBrk="0" hangingPunct="1">
              <a:lnSpc>
                <a:spcPts val="3225"/>
              </a:lnSpc>
              <a:spcBef>
                <a:spcPts val="0"/>
              </a:spcBef>
              <a:spcAft>
                <a:spcPts val="0"/>
              </a:spcAft>
              <a:buClrTx/>
              <a:buSzTx/>
              <a:buFont typeface="Arial" panose="020B0604020202020204" pitchFamily="34" charset="0"/>
              <a:buChar char="•"/>
              <a:tabLst/>
              <a:defRPr/>
            </a:pPr>
            <a:r>
              <a:rPr kumimoji="0" lang="sv-SE" sz="2000" b="1" i="1" u="none" strike="noStrike" kern="1200" cap="none" spc="0" normalizeH="0" baseline="0" noProof="0" dirty="0">
                <a:ln>
                  <a:noFill/>
                </a:ln>
                <a:solidFill>
                  <a:srgbClr val="E7E6E6"/>
                </a:solidFill>
                <a:effectLst/>
                <a:uLnTx/>
                <a:uFillTx/>
                <a:latin typeface="Calibri" panose="020F0502020204030204"/>
                <a:ea typeface="ヒラギノ角ゴ Pro W3"/>
                <a:cs typeface="Arial" panose="020B0604020202020204" pitchFamily="34" charset="0"/>
              </a:rPr>
              <a:t>Ett barn med fysisk eller psykisk funktionsnedsättning har rätt till ett fullvärdigt och anständigt liv som gör det möjligt för dem att delta aktivt i samhället. </a:t>
            </a:r>
            <a:r>
              <a:rPr kumimoji="0" lang="sv-SE" sz="2000" b="1" i="1" u="sng" strike="noStrike" kern="1200" cap="none" spc="0" normalizeH="0" baseline="0" noProof="0" dirty="0">
                <a:ln>
                  <a:noFill/>
                </a:ln>
                <a:solidFill>
                  <a:srgbClr val="E7E6E6"/>
                </a:solidFill>
                <a:effectLst/>
                <a:uLnTx/>
                <a:uFillTx/>
                <a:latin typeface="Calibri" panose="020F0502020204030204"/>
                <a:ea typeface="ヒラギノ角ゴ Pro W3"/>
                <a:cs typeface="Arial" panose="020B0604020202020204" pitchFamily="34" charset="0"/>
              </a:rPr>
              <a:t>Artikel 23</a:t>
            </a:r>
            <a:br>
              <a:rPr kumimoji="0" lang="sv-SE" sz="2000" b="0" i="1" u="none" strike="noStrike" kern="1200" cap="none" spc="0" normalizeH="0" baseline="0" noProof="0" dirty="0">
                <a:ln>
                  <a:noFill/>
                </a:ln>
                <a:solidFill>
                  <a:prstClr val="white"/>
                </a:solidFill>
                <a:effectLst/>
                <a:uLnTx/>
                <a:uFillTx/>
                <a:latin typeface="Calibri" panose="020F0502020204030204"/>
                <a:ea typeface="ヒラギノ角ゴ Pro W3"/>
                <a:cs typeface="Arial" panose="020B0604020202020204" pitchFamily="34" charset="0"/>
              </a:rPr>
            </a:br>
            <a:endParaRPr kumimoji="0" lang="sv-SE" sz="2000" b="0" i="1" u="none" strike="noStrike" kern="1200" cap="none" spc="0" normalizeH="0" baseline="0" noProof="0" dirty="0">
              <a:ln>
                <a:noFill/>
              </a:ln>
              <a:solidFill>
                <a:prstClr val="white"/>
              </a:solidFill>
              <a:effectLst/>
              <a:uLnTx/>
              <a:uFillTx/>
              <a:latin typeface="Calibri" panose="020F0502020204030204"/>
              <a:ea typeface="ヒラギノ角ゴ Pro W3"/>
              <a:cs typeface="Arial" panose="020B0604020202020204" pitchFamily="34" charset="0"/>
            </a:endParaRPr>
          </a:p>
          <a:p>
            <a:pPr marL="0" marR="0" lvl="0" indent="0" algn="l" defTabSz="914400" rtl="0" eaLnBrk="1" fontAlgn="auto" latinLnBrk="0" hangingPunct="1">
              <a:lnSpc>
                <a:spcPts val="3225"/>
              </a:lnSpc>
              <a:spcBef>
                <a:spcPts val="0"/>
              </a:spcBef>
              <a:spcAft>
                <a:spcPts val="0"/>
              </a:spcAft>
              <a:buClrTx/>
              <a:buSzTx/>
              <a:buFontTx/>
              <a:buNone/>
              <a:tabLst/>
              <a:defRPr/>
            </a:pPr>
            <a:r>
              <a:rPr kumimoji="0" lang="sv-SE" altLang="sv-SE"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rPr>
              <a:t>FNs konvention om rättigheter för personer med funktionsnedsättning</a:t>
            </a:r>
          </a:p>
          <a:p>
            <a:pPr marL="0" marR="0" lvl="0" indent="0" algn="l" defTabSz="914400" rtl="0" eaLnBrk="1" fontAlgn="auto" latinLnBrk="0" hangingPunct="1">
              <a:lnSpc>
                <a:spcPts val="3225"/>
              </a:lnSpc>
              <a:spcBef>
                <a:spcPts val="0"/>
              </a:spcBef>
              <a:spcAft>
                <a:spcPts val="0"/>
              </a:spcAft>
              <a:buClrTx/>
              <a:buSzTx/>
              <a:buFontTx/>
              <a:buNone/>
              <a:tabLst/>
              <a:defRPr/>
            </a:pPr>
            <a:endParaRPr kumimoji="0" lang="sv-SE" altLang="sv-SE"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endParaRPr>
          </a:p>
          <a:p>
            <a:pPr marL="0" marR="0" lvl="0" indent="0" algn="l" defTabSz="914400" rtl="0" eaLnBrk="1" fontAlgn="auto" latinLnBrk="0" hangingPunct="1">
              <a:lnSpc>
                <a:spcPts val="3225"/>
              </a:lnSpc>
              <a:spcBef>
                <a:spcPts val="0"/>
              </a:spcBef>
              <a:spcAft>
                <a:spcPts val="0"/>
              </a:spcAft>
              <a:buClrTx/>
              <a:buSzTx/>
              <a:buFontTx/>
              <a:buNone/>
              <a:tabLst/>
              <a:defRPr/>
            </a:pPr>
            <a:r>
              <a:rPr kumimoji="0" lang="sv-SE" altLang="sv-SE"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rPr>
              <a:t>Region Skånes policy för barnets rättigheter – 2020 (6 fokusområde med 21 inriktningsmål)</a:t>
            </a:r>
          </a:p>
          <a:p>
            <a:pPr marL="0" marR="0" lvl="0" indent="0" algn="l" defTabSz="914400" rtl="0" eaLnBrk="1" fontAlgn="auto" latinLnBrk="0" hangingPunct="1">
              <a:lnSpc>
                <a:spcPts val="3225"/>
              </a:lnSpc>
              <a:spcBef>
                <a:spcPts val="0"/>
              </a:spcBef>
              <a:spcAft>
                <a:spcPts val="0"/>
              </a:spcAft>
              <a:buClrTx/>
              <a:buSzTx/>
              <a:buFontTx/>
              <a:buNone/>
              <a:tabLst/>
              <a:defRPr/>
            </a:pPr>
            <a:endParaRPr kumimoji="0" lang="sv-SE" altLang="sv-SE"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endParaRPr>
          </a:p>
          <a:p>
            <a:pPr marL="0" marR="0" lvl="0" indent="0" algn="l" defTabSz="914400" rtl="0" eaLnBrk="1" fontAlgn="auto" latinLnBrk="0" hangingPunct="1">
              <a:lnSpc>
                <a:spcPts val="3225"/>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rPr>
              <a:t>Podcast om barnets rättigheter utifrån Policyn för barnets rättigheter riktad till politiker och chefer</a:t>
            </a:r>
          </a:p>
          <a:p>
            <a:pPr marL="0" marR="0" lvl="0" indent="0" algn="l" defTabSz="914400" rtl="0" eaLnBrk="1" fontAlgn="auto" latinLnBrk="0" hangingPunct="1">
              <a:lnSpc>
                <a:spcPts val="3225"/>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endParaRP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7456" y="1107281"/>
            <a:ext cx="472924" cy="438150"/>
          </a:xfrm>
          <a:prstGeom prst="rect">
            <a:avLst/>
          </a:prstGeom>
        </p:spPr>
      </p:pic>
    </p:spTree>
    <p:extLst>
      <p:ext uri="{BB962C8B-B14F-4D97-AF65-F5344CB8AC3E}">
        <p14:creationId xmlns:p14="http://schemas.microsoft.com/office/powerpoint/2010/main" val="2615202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5231B0-9D8D-4417-A6CF-E144F80EC9C8}"/>
              </a:ext>
            </a:extLst>
          </p:cNvPr>
          <p:cNvSpPr>
            <a:spLocks noGrp="1"/>
          </p:cNvSpPr>
          <p:nvPr>
            <p:ph type="title"/>
          </p:nvPr>
        </p:nvSpPr>
        <p:spPr>
          <a:xfrm>
            <a:off x="609600" y="274638"/>
            <a:ext cx="10972800" cy="820737"/>
          </a:xfrm>
        </p:spPr>
        <p:txBody>
          <a:bodyPr/>
          <a:lstStyle/>
          <a:p>
            <a:r>
              <a:rPr lang="sv-SE" sz="3600" b="0" i="0" dirty="0">
                <a:solidFill>
                  <a:srgbClr val="000000"/>
                </a:solidFill>
                <a:effectLst/>
                <a:latin typeface="open_sanslight"/>
              </a:rPr>
              <a:t>Sex steg för ett bättre stöd till barn och unga med psykisk ohälsa </a:t>
            </a:r>
            <a:br>
              <a:rPr lang="sv-SE" b="0" i="0" dirty="0">
                <a:solidFill>
                  <a:srgbClr val="000000"/>
                </a:solidFill>
                <a:effectLst/>
                <a:latin typeface="open_sanslight"/>
              </a:rPr>
            </a:br>
            <a:r>
              <a:rPr lang="sv-SE" sz="2000" b="0" i="1" dirty="0">
                <a:solidFill>
                  <a:srgbClr val="000000"/>
                </a:solidFill>
                <a:latin typeface="open_sanslight"/>
              </a:rPr>
              <a:t>Utredningen bedömer att dessa sex steg systematiskt behöver vidtas för att få till stånd en mer sammanhållen, likvärdig och ändamålsenlig hälso- och sjukvård för barn och unga med psykisk ohälsa.</a:t>
            </a:r>
            <a:br>
              <a:rPr lang="sv-SE" b="0" i="0" dirty="0">
                <a:solidFill>
                  <a:srgbClr val="000000"/>
                </a:solidFill>
                <a:effectLst/>
                <a:latin typeface="open_sanslight"/>
              </a:rPr>
            </a:br>
            <a:br>
              <a:rPr lang="sv-SE" b="0" i="0" dirty="0">
                <a:solidFill>
                  <a:srgbClr val="000000"/>
                </a:solidFill>
                <a:effectLst/>
                <a:latin typeface="open_sanslight"/>
              </a:rPr>
            </a:br>
            <a:br>
              <a:rPr lang="sv-SE" b="0" i="0" dirty="0">
                <a:solidFill>
                  <a:srgbClr val="000000"/>
                </a:solidFill>
                <a:effectLst/>
                <a:latin typeface="open_sanslight"/>
              </a:rPr>
            </a:br>
            <a:br>
              <a:rPr lang="sv-SE" b="0" i="0" dirty="0">
                <a:solidFill>
                  <a:srgbClr val="000000"/>
                </a:solidFill>
                <a:effectLst/>
                <a:latin typeface="open_sanslight"/>
              </a:rPr>
            </a:br>
            <a:endParaRPr lang="sv-SE" dirty="0"/>
          </a:p>
        </p:txBody>
      </p:sp>
      <p:sp>
        <p:nvSpPr>
          <p:cNvPr id="3" name="Platshållare för innehåll 2">
            <a:extLst>
              <a:ext uri="{FF2B5EF4-FFF2-40B4-BE49-F238E27FC236}">
                <a16:creationId xmlns:a16="http://schemas.microsoft.com/office/drawing/2014/main" id="{73AE2336-7294-454F-8AAE-921DA7F9BAB1}"/>
              </a:ext>
            </a:extLst>
          </p:cNvPr>
          <p:cNvSpPr>
            <a:spLocks noGrp="1"/>
          </p:cNvSpPr>
          <p:nvPr>
            <p:ph idx="1"/>
          </p:nvPr>
        </p:nvSpPr>
        <p:spPr>
          <a:xfrm>
            <a:off x="609600" y="2409825"/>
            <a:ext cx="10972800" cy="3716339"/>
          </a:xfrm>
        </p:spPr>
        <p:txBody>
          <a:bodyPr/>
          <a:lstStyle/>
          <a:p>
            <a:pPr algn="l">
              <a:buFont typeface="+mj-lt"/>
              <a:buAutoNum type="arabicPeriod"/>
            </a:pPr>
            <a:r>
              <a:rPr lang="sv-SE" sz="2000" b="1" i="0" dirty="0">
                <a:solidFill>
                  <a:srgbClr val="000000"/>
                </a:solidFill>
                <a:effectLst/>
                <a:latin typeface="open_sansregular"/>
              </a:rPr>
              <a:t>Hela samhället har ett ansvar för den psykiska hälsan</a:t>
            </a:r>
            <a:r>
              <a:rPr lang="sv-SE" sz="2000" b="0" i="0" dirty="0">
                <a:solidFill>
                  <a:srgbClr val="000000"/>
                </a:solidFill>
                <a:effectLst/>
                <a:latin typeface="open_sansregular"/>
              </a:rPr>
              <a:t>. Exempelvis är förskolan och skolan viktiga för att minska risken att barn och unga börjar må dåligt.</a:t>
            </a:r>
          </a:p>
          <a:p>
            <a:pPr algn="l">
              <a:buFont typeface="+mj-lt"/>
              <a:buAutoNum type="arabicPeriod"/>
            </a:pPr>
            <a:r>
              <a:rPr lang="sv-SE" sz="2000" b="1" i="0" dirty="0">
                <a:solidFill>
                  <a:srgbClr val="000000"/>
                </a:solidFill>
                <a:effectLst/>
                <a:latin typeface="open_sansregular"/>
              </a:rPr>
              <a:t>En sammanhållen vård som arbetar utifrån hälsovårdsprogrammet </a:t>
            </a:r>
            <a:r>
              <a:rPr lang="sv-SE" sz="2000" b="0" i="0" dirty="0">
                <a:solidFill>
                  <a:srgbClr val="000000"/>
                </a:solidFill>
                <a:effectLst/>
                <a:latin typeface="open_sansregular"/>
              </a:rPr>
              <a:t>kan tidigt hitta och hjälpa barn och unga med psykisk ohälsa.</a:t>
            </a:r>
          </a:p>
          <a:p>
            <a:pPr algn="l">
              <a:buFont typeface="+mj-lt"/>
              <a:buAutoNum type="arabicPeriod"/>
            </a:pPr>
            <a:r>
              <a:rPr lang="sv-SE" sz="2000" b="1" i="0" dirty="0">
                <a:solidFill>
                  <a:srgbClr val="000000"/>
                </a:solidFill>
                <a:effectLst/>
                <a:latin typeface="open_sansregular"/>
              </a:rPr>
              <a:t>Primärvården (”primärvårdsnivå”) får ett tydligare ansvar</a:t>
            </a:r>
            <a:r>
              <a:rPr lang="sv-SE" sz="2000" b="0" i="0" dirty="0">
                <a:solidFill>
                  <a:srgbClr val="000000"/>
                </a:solidFill>
                <a:effectLst/>
                <a:latin typeface="open_sansregular"/>
              </a:rPr>
              <a:t>. De som mår psykiskt dåligt ska kunna vända sig dit i första hand.</a:t>
            </a:r>
          </a:p>
          <a:p>
            <a:pPr algn="l">
              <a:buFont typeface="+mj-lt"/>
              <a:buAutoNum type="arabicPeriod"/>
            </a:pPr>
            <a:r>
              <a:rPr lang="sv-SE" sz="2000" b="1" i="0" dirty="0">
                <a:solidFill>
                  <a:srgbClr val="000000"/>
                </a:solidFill>
                <a:effectLst/>
                <a:latin typeface="open_sansregular"/>
              </a:rPr>
              <a:t>Primärvården får bättre kunskap och resurser </a:t>
            </a:r>
            <a:r>
              <a:rPr lang="sv-SE" sz="2000" b="0" i="0" dirty="0">
                <a:solidFill>
                  <a:srgbClr val="000000"/>
                </a:solidFill>
                <a:effectLst/>
                <a:latin typeface="open_sansregular"/>
              </a:rPr>
              <a:t>för att möta barn och unga med psykisk ohälsa och deras familjer.</a:t>
            </a:r>
          </a:p>
          <a:p>
            <a:pPr algn="l">
              <a:buFont typeface="+mj-lt"/>
              <a:buAutoNum type="arabicPeriod"/>
            </a:pPr>
            <a:r>
              <a:rPr lang="sv-SE" sz="2000" b="1" i="0" dirty="0">
                <a:solidFill>
                  <a:srgbClr val="000000"/>
                </a:solidFill>
                <a:effectLst/>
                <a:latin typeface="open_sansregular"/>
              </a:rPr>
              <a:t>Den specialiserade vården bör stötta primärvården och elevhälsan</a:t>
            </a:r>
            <a:r>
              <a:rPr lang="sv-SE" sz="2000" b="0" i="0" dirty="0">
                <a:solidFill>
                  <a:srgbClr val="000000"/>
                </a:solidFill>
                <a:effectLst/>
                <a:latin typeface="open_sansregular"/>
              </a:rPr>
              <a:t>, och vara tillgänglig för konsultation.</a:t>
            </a:r>
          </a:p>
          <a:p>
            <a:pPr algn="l">
              <a:buFont typeface="+mj-lt"/>
              <a:buAutoNum type="arabicPeriod"/>
            </a:pPr>
            <a:r>
              <a:rPr lang="sv-SE" sz="2000" b="0" i="0" dirty="0">
                <a:solidFill>
                  <a:srgbClr val="000000"/>
                </a:solidFill>
                <a:effectLst/>
                <a:latin typeface="open_sansregular"/>
              </a:rPr>
              <a:t>Den specialiserade vården, socialtjänsten, förskolan och skolan behöver </a:t>
            </a:r>
            <a:r>
              <a:rPr lang="sv-SE" sz="2000" b="1" i="0" dirty="0">
                <a:solidFill>
                  <a:srgbClr val="000000"/>
                </a:solidFill>
                <a:effectLst/>
                <a:latin typeface="open_sansregular"/>
              </a:rPr>
              <a:t>samordna sig </a:t>
            </a:r>
            <a:br>
              <a:rPr lang="sv-SE" sz="2000" b="1" i="0" dirty="0">
                <a:solidFill>
                  <a:srgbClr val="000000"/>
                </a:solidFill>
                <a:effectLst/>
                <a:latin typeface="open_sansregular"/>
              </a:rPr>
            </a:br>
            <a:r>
              <a:rPr lang="sv-SE" sz="2000" b="0" i="0" dirty="0">
                <a:solidFill>
                  <a:srgbClr val="000000"/>
                </a:solidFill>
                <a:effectLst/>
                <a:latin typeface="open_sansregular"/>
              </a:rPr>
              <a:t>kring barn och unga med stora och långvariga behov.</a:t>
            </a:r>
          </a:p>
          <a:p>
            <a:endParaRPr lang="sv-SE" dirty="0"/>
          </a:p>
        </p:txBody>
      </p:sp>
    </p:spTree>
    <p:extLst>
      <p:ext uri="{BB962C8B-B14F-4D97-AF65-F5344CB8AC3E}">
        <p14:creationId xmlns:p14="http://schemas.microsoft.com/office/powerpoint/2010/main" val="2103180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2665759" y="186408"/>
            <a:ext cx="6787730" cy="1079684"/>
          </a:xfrm>
        </p:spPr>
        <p:txBody>
          <a:bodyPr>
            <a:normAutofit fontScale="90000"/>
          </a:bodyPr>
          <a:lstStyle/>
          <a:p>
            <a:pPr algn="ctr"/>
            <a:r>
              <a:rPr lang="sv-SE" sz="3200" dirty="0"/>
              <a:t>SIP - möjliggör helhetsperspektiv</a:t>
            </a:r>
            <a:br>
              <a:rPr lang="sv-SE" sz="3200" dirty="0"/>
            </a:br>
            <a:r>
              <a:rPr lang="sv-SE" sz="1800" dirty="0"/>
              <a:t>med individens liv och behov i fokus </a:t>
            </a:r>
            <a:br>
              <a:rPr lang="sv-SE" sz="1800" dirty="0"/>
            </a:br>
            <a:endParaRPr lang="sv-SE" sz="3200" dirty="0"/>
          </a:p>
        </p:txBody>
      </p:sp>
      <p:pic>
        <p:nvPicPr>
          <p:cNvPr id="6" name="Bildobjekt 5"/>
          <p:cNvPicPr>
            <a:picLocks noChangeAspect="1"/>
          </p:cNvPicPr>
          <p:nvPr/>
        </p:nvPicPr>
        <p:blipFill>
          <a:blip r:embed="rId3"/>
          <a:stretch>
            <a:fillRect/>
          </a:stretch>
        </p:blipFill>
        <p:spPr>
          <a:xfrm>
            <a:off x="1919856" y="1564932"/>
            <a:ext cx="8904201" cy="4135901"/>
          </a:xfrm>
          <a:prstGeom prst="rect">
            <a:avLst/>
          </a:prstGeom>
        </p:spPr>
      </p:pic>
      <p:sp>
        <p:nvSpPr>
          <p:cNvPr id="3" name="textruta 2"/>
          <p:cNvSpPr txBox="1"/>
          <p:nvPr/>
        </p:nvSpPr>
        <p:spPr>
          <a:xfrm>
            <a:off x="2842054" y="3632883"/>
            <a:ext cx="200179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ヒラギノ角ゴ Pro W3"/>
                <a:cs typeface="+mn-cs"/>
              </a:rPr>
              <a:t>   Regionens</a:t>
            </a:r>
          </a:p>
        </p:txBody>
      </p:sp>
    </p:spTree>
    <p:extLst>
      <p:ext uri="{BB962C8B-B14F-4D97-AF65-F5344CB8AC3E}">
        <p14:creationId xmlns:p14="http://schemas.microsoft.com/office/powerpoint/2010/main" val="1668027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90D8C9F-26F9-40EE-9903-21397707AEAB}"/>
              </a:ext>
            </a:extLst>
          </p:cNvPr>
          <p:cNvPicPr>
            <a:picLocks noChangeAspect="1"/>
          </p:cNvPicPr>
          <p:nvPr/>
        </p:nvPicPr>
        <p:blipFill>
          <a:blip r:embed="rId2"/>
          <a:stretch>
            <a:fillRect/>
          </a:stretch>
        </p:blipFill>
        <p:spPr>
          <a:xfrm>
            <a:off x="0" y="1668987"/>
            <a:ext cx="12192000" cy="3520025"/>
          </a:xfrm>
          <a:prstGeom prst="rect">
            <a:avLst/>
          </a:prstGeom>
        </p:spPr>
      </p:pic>
      <p:sp>
        <p:nvSpPr>
          <p:cNvPr id="6" name="textruta 5">
            <a:extLst>
              <a:ext uri="{FF2B5EF4-FFF2-40B4-BE49-F238E27FC236}">
                <a16:creationId xmlns:a16="http://schemas.microsoft.com/office/drawing/2014/main" id="{FBEF403F-5520-45DD-8C7D-EE960FF89AF5}"/>
              </a:ext>
            </a:extLst>
          </p:cNvPr>
          <p:cNvSpPr txBox="1"/>
          <p:nvPr/>
        </p:nvSpPr>
        <p:spPr>
          <a:xfrm>
            <a:off x="161925" y="5848349"/>
            <a:ext cx="45529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rPr>
              <a:t>Utredare Anders Printz, jurist</a:t>
            </a:r>
          </a:p>
        </p:txBody>
      </p:sp>
    </p:spTree>
    <p:extLst>
      <p:ext uri="{BB962C8B-B14F-4D97-AF65-F5344CB8AC3E}">
        <p14:creationId xmlns:p14="http://schemas.microsoft.com/office/powerpoint/2010/main" val="706899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38CBCC1-A464-49AB-B87E-F99005E90433}"/>
              </a:ext>
            </a:extLst>
          </p:cNvPr>
          <p:cNvPicPr>
            <a:picLocks noChangeAspect="1"/>
          </p:cNvPicPr>
          <p:nvPr/>
        </p:nvPicPr>
        <p:blipFill>
          <a:blip r:embed="rId2"/>
          <a:stretch>
            <a:fillRect/>
          </a:stretch>
        </p:blipFill>
        <p:spPr>
          <a:xfrm>
            <a:off x="0" y="552450"/>
            <a:ext cx="12192000" cy="4819650"/>
          </a:xfrm>
          <a:prstGeom prst="rect">
            <a:avLst/>
          </a:prstGeom>
        </p:spPr>
      </p:pic>
    </p:spTree>
    <p:extLst>
      <p:ext uri="{BB962C8B-B14F-4D97-AF65-F5344CB8AC3E}">
        <p14:creationId xmlns:p14="http://schemas.microsoft.com/office/powerpoint/2010/main" val="1453089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BC956AD-1B73-44D6-9E18-5A6C0290DC73}"/>
              </a:ext>
            </a:extLst>
          </p:cNvPr>
          <p:cNvPicPr>
            <a:picLocks noChangeAspect="1"/>
          </p:cNvPicPr>
          <p:nvPr/>
        </p:nvPicPr>
        <p:blipFill>
          <a:blip r:embed="rId2"/>
          <a:stretch>
            <a:fillRect/>
          </a:stretch>
        </p:blipFill>
        <p:spPr>
          <a:xfrm>
            <a:off x="328613" y="501399"/>
            <a:ext cx="10657958" cy="5251702"/>
          </a:xfrm>
          <a:prstGeom prst="rect">
            <a:avLst/>
          </a:prstGeom>
        </p:spPr>
      </p:pic>
    </p:spTree>
    <p:extLst>
      <p:ext uri="{BB962C8B-B14F-4D97-AF65-F5344CB8AC3E}">
        <p14:creationId xmlns:p14="http://schemas.microsoft.com/office/powerpoint/2010/main" val="397340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749168F-791E-4C4F-9359-527F14DE3C05}"/>
              </a:ext>
            </a:extLst>
          </p:cNvPr>
          <p:cNvPicPr>
            <a:picLocks noChangeAspect="1"/>
          </p:cNvPicPr>
          <p:nvPr/>
        </p:nvPicPr>
        <p:blipFill>
          <a:blip r:embed="rId2"/>
          <a:stretch>
            <a:fillRect/>
          </a:stretch>
        </p:blipFill>
        <p:spPr>
          <a:xfrm>
            <a:off x="0" y="152514"/>
            <a:ext cx="10706100" cy="5754329"/>
          </a:xfrm>
          <a:prstGeom prst="rect">
            <a:avLst/>
          </a:prstGeom>
        </p:spPr>
      </p:pic>
    </p:spTree>
    <p:extLst>
      <p:ext uri="{BB962C8B-B14F-4D97-AF65-F5344CB8AC3E}">
        <p14:creationId xmlns:p14="http://schemas.microsoft.com/office/powerpoint/2010/main" val="1224765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EDDC9E7-491B-4F33-B3FA-E269BDB50A56}"/>
              </a:ext>
            </a:extLst>
          </p:cNvPr>
          <p:cNvPicPr>
            <a:picLocks noChangeAspect="1"/>
          </p:cNvPicPr>
          <p:nvPr/>
        </p:nvPicPr>
        <p:blipFill>
          <a:blip r:embed="rId2"/>
          <a:stretch>
            <a:fillRect/>
          </a:stretch>
        </p:blipFill>
        <p:spPr>
          <a:xfrm>
            <a:off x="0" y="99366"/>
            <a:ext cx="12192000" cy="6659267"/>
          </a:xfrm>
          <a:prstGeom prst="rect">
            <a:avLst/>
          </a:prstGeom>
        </p:spPr>
      </p:pic>
    </p:spTree>
    <p:extLst>
      <p:ext uri="{BB962C8B-B14F-4D97-AF65-F5344CB8AC3E}">
        <p14:creationId xmlns:p14="http://schemas.microsoft.com/office/powerpoint/2010/main" val="3559473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BC82A2-A9BC-472B-A30F-BC0FBFBEF6A1}"/>
              </a:ext>
            </a:extLst>
          </p:cNvPr>
          <p:cNvPicPr>
            <a:picLocks noChangeAspect="1"/>
          </p:cNvPicPr>
          <p:nvPr/>
        </p:nvPicPr>
        <p:blipFill>
          <a:blip r:embed="rId2"/>
          <a:stretch>
            <a:fillRect/>
          </a:stretch>
        </p:blipFill>
        <p:spPr>
          <a:xfrm>
            <a:off x="647700" y="523875"/>
            <a:ext cx="10134600" cy="5403939"/>
          </a:xfrm>
          <a:prstGeom prst="rect">
            <a:avLst/>
          </a:prstGeom>
        </p:spPr>
      </p:pic>
    </p:spTree>
    <p:extLst>
      <p:ext uri="{BB962C8B-B14F-4D97-AF65-F5344CB8AC3E}">
        <p14:creationId xmlns:p14="http://schemas.microsoft.com/office/powerpoint/2010/main" val="827684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506D53-D0CE-45D0-8FE7-CB2BF2824212}"/>
              </a:ext>
            </a:extLst>
          </p:cNvPr>
          <p:cNvSpPr>
            <a:spLocks noGrp="1"/>
          </p:cNvSpPr>
          <p:nvPr>
            <p:ph type="title"/>
          </p:nvPr>
        </p:nvSpPr>
        <p:spPr/>
        <p:txBody>
          <a:bodyPr/>
          <a:lstStyle/>
          <a:p>
            <a:r>
              <a:rPr lang="sv-SE" b="1" i="0" dirty="0">
                <a:solidFill>
                  <a:srgbClr val="000000"/>
                </a:solidFill>
                <a:effectLst/>
                <a:latin typeface="open_sanslight"/>
              </a:rPr>
              <a:t>Utredning ska se över kvaliteten på samhällets vård av barn och </a:t>
            </a:r>
            <a:r>
              <a:rPr lang="sv-SE" b="1" i="0">
                <a:solidFill>
                  <a:srgbClr val="000000"/>
                </a:solidFill>
                <a:effectLst/>
                <a:latin typeface="open_sanslight"/>
              </a:rPr>
              <a:t>unga  - </a:t>
            </a:r>
            <a:r>
              <a:rPr lang="sv-SE" sz="2800" b="1" i="0">
                <a:solidFill>
                  <a:srgbClr val="000000"/>
                </a:solidFill>
                <a:effectLst/>
                <a:latin typeface="open_sanslight"/>
              </a:rPr>
              <a:t>10 </a:t>
            </a:r>
            <a:r>
              <a:rPr lang="sv-SE" sz="2800" b="1" i="0" dirty="0">
                <a:solidFill>
                  <a:srgbClr val="000000"/>
                </a:solidFill>
                <a:effectLst/>
                <a:latin typeface="open_sanslight"/>
              </a:rPr>
              <a:t>april 2023</a:t>
            </a:r>
            <a:endParaRPr lang="sv-SE" sz="2800" dirty="0"/>
          </a:p>
        </p:txBody>
      </p:sp>
      <p:sp>
        <p:nvSpPr>
          <p:cNvPr id="3" name="Platshållare för innehåll 2">
            <a:extLst>
              <a:ext uri="{FF2B5EF4-FFF2-40B4-BE49-F238E27FC236}">
                <a16:creationId xmlns:a16="http://schemas.microsoft.com/office/drawing/2014/main" id="{6C1D57AB-D116-450F-B764-B581B45FBE9D}"/>
              </a:ext>
            </a:extLst>
          </p:cNvPr>
          <p:cNvSpPr>
            <a:spLocks noGrp="1"/>
          </p:cNvSpPr>
          <p:nvPr>
            <p:ph idx="1"/>
          </p:nvPr>
        </p:nvSpPr>
        <p:spPr/>
        <p:txBody>
          <a:bodyPr/>
          <a:lstStyle/>
          <a:p>
            <a:pPr marL="0" indent="0">
              <a:buNone/>
            </a:pPr>
            <a:r>
              <a:rPr lang="sv-SE" b="0" dirty="0">
                <a:solidFill>
                  <a:srgbClr val="000000"/>
                </a:solidFill>
                <a:effectLst/>
                <a:latin typeface="open_sansregular"/>
              </a:rPr>
              <a:t>Utredaren ska i uppdragets alla delar beakta barns och ungas erfarenheter och </a:t>
            </a:r>
            <a:r>
              <a:rPr lang="sv-SE" b="1" dirty="0">
                <a:solidFill>
                  <a:srgbClr val="000000"/>
                </a:solidFill>
                <a:effectLst/>
                <a:latin typeface="open_sansregular"/>
              </a:rPr>
              <a:t>barnkonventionen ska vara en utgångspunkt </a:t>
            </a:r>
            <a:r>
              <a:rPr lang="sv-SE" b="0" dirty="0">
                <a:solidFill>
                  <a:srgbClr val="000000"/>
                </a:solidFill>
                <a:effectLst/>
                <a:latin typeface="open_sansregular"/>
              </a:rPr>
              <a:t>för utredarens arbete.</a:t>
            </a:r>
          </a:p>
          <a:p>
            <a:pPr marL="0" indent="0">
              <a:buNone/>
            </a:pPr>
            <a:endParaRPr lang="sv-SE" dirty="0">
              <a:solidFill>
                <a:srgbClr val="000000"/>
              </a:solidFill>
              <a:latin typeface="open_sansregular"/>
            </a:endParaRPr>
          </a:p>
          <a:p>
            <a:pPr marL="0" indent="0">
              <a:buNone/>
            </a:pPr>
            <a:r>
              <a:rPr lang="sv-SE" b="0" dirty="0">
                <a:solidFill>
                  <a:srgbClr val="000000"/>
                </a:solidFill>
                <a:effectLst/>
                <a:latin typeface="open_sansregular"/>
              </a:rPr>
              <a:t>Syftet med utredningen är att säkerställa att barn och unga som placeras utanför det egna hemmet med stöd av socialtjänstlagen eller lagen med särskilda bestämmelser om vård av unga </a:t>
            </a:r>
            <a:r>
              <a:rPr lang="sv-SE" b="1" dirty="0">
                <a:solidFill>
                  <a:srgbClr val="000000"/>
                </a:solidFill>
                <a:effectLst/>
                <a:latin typeface="open_sansregular"/>
              </a:rPr>
              <a:t>alltid ska garanteras trygghet, säkerhet och en i övrigt god vård.</a:t>
            </a:r>
          </a:p>
          <a:p>
            <a:pPr marL="0" indent="0">
              <a:buNone/>
            </a:pPr>
            <a:endParaRPr lang="sv-SE" sz="2000" i="1" dirty="0">
              <a:solidFill>
                <a:srgbClr val="000000"/>
              </a:solidFill>
              <a:latin typeface="open_sansregular"/>
            </a:endParaRPr>
          </a:p>
          <a:p>
            <a:pPr marL="0" indent="0">
              <a:buNone/>
            </a:pPr>
            <a:r>
              <a:rPr lang="sv-SE" sz="2000" i="1" dirty="0">
                <a:solidFill>
                  <a:srgbClr val="000000"/>
                </a:solidFill>
                <a:latin typeface="open_sansregular"/>
              </a:rPr>
              <a:t>Carina Ohlsson särskild utredare </a:t>
            </a:r>
            <a:r>
              <a:rPr lang="sv-SE" sz="1200" dirty="0">
                <a:hlinkClick r:id="rId2"/>
              </a:rPr>
              <a:t>Utredning ska se över kvaliteten på samhällets vård av barn och unga - Regeringen.se</a:t>
            </a:r>
            <a:endParaRPr lang="sv-SE" sz="2000" i="1" dirty="0"/>
          </a:p>
        </p:txBody>
      </p:sp>
    </p:spTree>
    <p:extLst>
      <p:ext uri="{BB962C8B-B14F-4D97-AF65-F5344CB8AC3E}">
        <p14:creationId xmlns:p14="http://schemas.microsoft.com/office/powerpoint/2010/main" val="1077505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C8BF5-65BE-604C-8396-27B07141B8C9}"/>
              </a:ext>
            </a:extLst>
          </p:cNvPr>
          <p:cNvPicPr>
            <a:picLocks noChangeAspect="1"/>
          </p:cNvPicPr>
          <p:nvPr/>
        </p:nvPicPr>
        <p:blipFill>
          <a:blip r:embed="rId3"/>
          <a:srcRect/>
          <a:stretch/>
        </p:blipFill>
        <p:spPr>
          <a:xfrm>
            <a:off x="-2" y="0"/>
            <a:ext cx="12192000" cy="6858000"/>
          </a:xfrm>
          <a:prstGeom prst="rect">
            <a:avLst/>
          </a:prstGeom>
        </p:spPr>
      </p:pic>
      <p:sp>
        <p:nvSpPr>
          <p:cNvPr id="4" name="Rubrik 1">
            <a:extLst>
              <a:ext uri="{FF2B5EF4-FFF2-40B4-BE49-F238E27FC236}">
                <a16:creationId xmlns:a16="http://schemas.microsoft.com/office/drawing/2014/main" id="{960AF76B-8846-6E44-B836-609838915BB6}"/>
              </a:ext>
            </a:extLst>
          </p:cNvPr>
          <p:cNvSpPr>
            <a:spLocks noGrp="1"/>
          </p:cNvSpPr>
          <p:nvPr>
            <p:ph type="ctrTitle"/>
          </p:nvPr>
        </p:nvSpPr>
        <p:spPr>
          <a:xfrm>
            <a:off x="1765738" y="488128"/>
            <a:ext cx="8607971" cy="2600187"/>
          </a:xfrm>
        </p:spPr>
        <p:txBody>
          <a:bodyPr anchor="t" anchorCtr="0">
            <a:noAutofit/>
          </a:bodyPr>
          <a:lstStyle/>
          <a:p>
            <a:pPr algn="ctr"/>
            <a:r>
              <a:rPr lang="sv-SE" sz="4800" dirty="0">
                <a:solidFill>
                  <a:schemeClr val="tx1">
                    <a:lumMod val="65000"/>
                    <a:lumOff val="35000"/>
                  </a:schemeClr>
                </a:solidFill>
              </a:rPr>
              <a:t>Vård- och insatsprogrammet för </a:t>
            </a:r>
            <a:r>
              <a:rPr lang="sv-SE" sz="4800" dirty="0" err="1">
                <a:solidFill>
                  <a:schemeClr val="tx1">
                    <a:lumMod val="65000"/>
                    <a:lumOff val="35000"/>
                  </a:schemeClr>
                </a:solidFill>
              </a:rPr>
              <a:t>adhd</a:t>
            </a:r>
            <a:endParaRPr lang="sv-SE" sz="4800" dirty="0">
              <a:solidFill>
                <a:schemeClr val="tx1">
                  <a:lumMod val="65000"/>
                  <a:lumOff val="35000"/>
                </a:schemeClr>
              </a:solidFill>
            </a:endParaRPr>
          </a:p>
        </p:txBody>
      </p:sp>
      <p:sp>
        <p:nvSpPr>
          <p:cNvPr id="5" name="textruta 10">
            <a:extLst>
              <a:ext uri="{FF2B5EF4-FFF2-40B4-BE49-F238E27FC236}">
                <a16:creationId xmlns:a16="http://schemas.microsoft.com/office/drawing/2014/main" id="{FB9C82FE-B1D5-1249-9EDB-EFF35B2F46A1}"/>
              </a:ext>
            </a:extLst>
          </p:cNvPr>
          <p:cNvSpPr txBox="1"/>
          <p:nvPr/>
        </p:nvSpPr>
        <p:spPr>
          <a:xfrm>
            <a:off x="2106645" y="1974324"/>
            <a:ext cx="797870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377D7A"/>
                </a:solidFill>
                <a:effectLst/>
                <a:uLnTx/>
                <a:uFillTx/>
                <a:latin typeface="Calibri" panose="020F0502020204030204"/>
                <a:ea typeface="+mn-ea"/>
                <a:cs typeface="+mn-cs"/>
              </a:rPr>
              <a:t>Nationellt system för kunskapsstyrning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77D7A"/>
                </a:solidFill>
                <a:effectLst/>
                <a:uLnTx/>
                <a:uFillTx/>
                <a:latin typeface="Calibri" panose="020F0502020204030204"/>
                <a:ea typeface="+mn-ea"/>
                <a:cs typeface="+mn-cs"/>
              </a:rPr>
              <a:t>Gunilla Granholm, ordförande NAG adhd</a:t>
            </a:r>
          </a:p>
          <a:p>
            <a:pPr marL="0" marR="0" lvl="0" indent="0" algn="ctr" defTabSz="914400" rtl="0" eaLnBrk="1" fontAlgn="auto" latinLnBrk="0" hangingPunct="1">
              <a:lnSpc>
                <a:spcPct val="100000"/>
              </a:lnSpc>
              <a:spcBef>
                <a:spcPts val="0"/>
              </a:spcBef>
              <a:spcAft>
                <a:spcPts val="0"/>
              </a:spcAft>
              <a:buClrTx/>
              <a:buSzTx/>
              <a:buFontTx/>
              <a:buNone/>
              <a:tabLst/>
              <a:defRPr/>
            </a:pPr>
            <a:r>
              <a:rPr lang="sv-SE" b="1" dirty="0">
                <a:solidFill>
                  <a:srgbClr val="377D7A"/>
                </a:solidFill>
                <a:latin typeface="Calibri" panose="020F0502020204030204"/>
              </a:rPr>
              <a:t>Anna Jonsson, processtöd NAG adhd</a:t>
            </a:r>
          </a:p>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hlinkClick r:id="rId4"/>
              </a:rPr>
              <a:t>Nationella vård- och insatsprogram (vardochinsats.se)</a:t>
            </a:r>
            <a:endParaRPr kumimoji="0" lang="sv-SE" sz="1800" b="1" i="0" u="none" strike="noStrike" kern="1200" cap="none" spc="0" normalizeH="0" baseline="0" noProof="0" dirty="0">
              <a:ln>
                <a:noFill/>
              </a:ln>
              <a:solidFill>
                <a:srgbClr val="377D7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63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10D7D-923C-4D24-AF03-3B48C7420993}"/>
              </a:ext>
            </a:extLst>
          </p:cNvPr>
          <p:cNvSpPr>
            <a:spLocks noGrp="1"/>
          </p:cNvSpPr>
          <p:nvPr>
            <p:ph type="title"/>
          </p:nvPr>
        </p:nvSpPr>
        <p:spPr/>
        <p:txBody>
          <a:bodyPr/>
          <a:lstStyle/>
          <a:p>
            <a:pPr algn="ctr"/>
            <a:r>
              <a:rPr lang="sv-SE" dirty="0"/>
              <a:t>Podcast</a:t>
            </a:r>
            <a:br>
              <a:rPr lang="sv-SE" dirty="0"/>
            </a:br>
            <a:r>
              <a:rPr lang="sv-SE" dirty="0"/>
              <a:t>Barnkonventionen och barnet som rättighetsbärare</a:t>
            </a:r>
          </a:p>
        </p:txBody>
      </p:sp>
      <p:sp>
        <p:nvSpPr>
          <p:cNvPr id="3" name="Platshållare för innehåll 2">
            <a:extLst>
              <a:ext uri="{FF2B5EF4-FFF2-40B4-BE49-F238E27FC236}">
                <a16:creationId xmlns:a16="http://schemas.microsoft.com/office/drawing/2014/main" id="{6F3EA880-10D0-47C3-A03C-6CD2FC9D0A80}"/>
              </a:ext>
            </a:extLst>
          </p:cNvPr>
          <p:cNvSpPr>
            <a:spLocks noGrp="1"/>
          </p:cNvSpPr>
          <p:nvPr>
            <p:ph idx="1"/>
          </p:nvPr>
        </p:nvSpPr>
        <p:spPr/>
        <p:txBody>
          <a:bodyPr/>
          <a:lstStyle/>
          <a:p>
            <a:endParaRPr lang="sv-SE" dirty="0"/>
          </a:p>
          <a:p>
            <a:endParaRPr lang="sv-SE" dirty="0"/>
          </a:p>
          <a:p>
            <a:pPr marL="0" indent="0" algn="ctr">
              <a:buNone/>
            </a:pPr>
            <a:endParaRPr lang="sv-SE" dirty="0"/>
          </a:p>
          <a:p>
            <a:pPr marL="0" indent="0" algn="ctr">
              <a:buNone/>
            </a:pPr>
            <a:r>
              <a:rPr lang="sv-SE" sz="1400" dirty="0">
                <a:hlinkClick r:id="rId3"/>
              </a:rPr>
              <a:t>https://poddtoppen.se/podcast/1497196421/alla-fods-nakna</a:t>
            </a:r>
            <a:endParaRPr lang="sv-SE" sz="1400" dirty="0"/>
          </a:p>
          <a:p>
            <a:pPr marL="0" indent="0">
              <a:buNone/>
            </a:pPr>
            <a:endParaRPr lang="sv-SE" dirty="0"/>
          </a:p>
          <a:p>
            <a:pPr marL="0" indent="0" algn="ctr">
              <a:buNone/>
            </a:pPr>
            <a:r>
              <a:rPr lang="sv-SE" dirty="0"/>
              <a:t>Information och grundläggande utbildning (52 min)</a:t>
            </a:r>
            <a:br>
              <a:rPr lang="sv-SE" dirty="0"/>
            </a:br>
            <a:endParaRPr lang="sv-SE" dirty="0"/>
          </a:p>
          <a:p>
            <a:pPr marL="0" indent="0" algn="ctr">
              <a:buNone/>
            </a:pPr>
            <a:r>
              <a:rPr lang="sv-SE" sz="1800" dirty="0"/>
              <a:t>Johan Lidmark (demokrati och medborgarinflytande) Linda Larsson (regionjurist) </a:t>
            </a:r>
            <a:br>
              <a:rPr lang="sv-SE" sz="1800" dirty="0"/>
            </a:br>
            <a:r>
              <a:rPr lang="sv-SE" sz="1800" dirty="0"/>
              <a:t>Johanna Påhlstorp (specialpedagog BOU)  Anna Jonsson (verksamhetsutvecklare BUP)</a:t>
            </a:r>
          </a:p>
        </p:txBody>
      </p:sp>
    </p:spTree>
    <p:extLst>
      <p:ext uri="{BB962C8B-B14F-4D97-AF65-F5344CB8AC3E}">
        <p14:creationId xmlns:p14="http://schemas.microsoft.com/office/powerpoint/2010/main" val="3161503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62D982-6A34-4AEA-9BAC-AC73BEC3EB34}"/>
              </a:ext>
            </a:extLst>
          </p:cNvPr>
          <p:cNvSpPr>
            <a:spLocks noGrp="1"/>
          </p:cNvSpPr>
          <p:nvPr>
            <p:ph type="title"/>
          </p:nvPr>
        </p:nvSpPr>
        <p:spPr>
          <a:xfrm>
            <a:off x="609600" y="274638"/>
            <a:ext cx="10972800" cy="1143000"/>
          </a:xfrm>
        </p:spPr>
        <p:txBody>
          <a:bodyPr anchor="ctr">
            <a:normAutofit/>
          </a:bodyPr>
          <a:lstStyle/>
          <a:p>
            <a:r>
              <a:rPr lang="sv-SE" dirty="0"/>
              <a:t>VIP samlar och tillgängliggör befintlig kunskap</a:t>
            </a:r>
          </a:p>
        </p:txBody>
      </p:sp>
      <p:graphicFrame>
        <p:nvGraphicFramePr>
          <p:cNvPr id="16" name="Text Placeholder 2">
            <a:extLst>
              <a:ext uri="{FF2B5EF4-FFF2-40B4-BE49-F238E27FC236}">
                <a16:creationId xmlns:a16="http://schemas.microsoft.com/office/drawing/2014/main" id="{6FE14529-63C0-4E5A-AB09-D905CCD4A4A7}"/>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9935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C8BF5-65BE-604C-8396-27B07141B8C9}"/>
              </a:ext>
            </a:extLst>
          </p:cNvPr>
          <p:cNvPicPr>
            <a:picLocks noChangeAspect="1"/>
          </p:cNvPicPr>
          <p:nvPr/>
        </p:nvPicPr>
        <p:blipFill>
          <a:blip r:embed="rId3"/>
          <a:srcRect/>
          <a:stretch/>
        </p:blipFill>
        <p:spPr>
          <a:xfrm>
            <a:off x="-2" y="-152400"/>
            <a:ext cx="12192000" cy="6858000"/>
          </a:xfrm>
          <a:prstGeom prst="rect">
            <a:avLst/>
          </a:prstGeom>
        </p:spPr>
      </p:pic>
      <p:sp>
        <p:nvSpPr>
          <p:cNvPr id="4" name="Rubrik 1">
            <a:extLst>
              <a:ext uri="{FF2B5EF4-FFF2-40B4-BE49-F238E27FC236}">
                <a16:creationId xmlns:a16="http://schemas.microsoft.com/office/drawing/2014/main" id="{960AF76B-8846-6E44-B836-609838915BB6}"/>
              </a:ext>
            </a:extLst>
          </p:cNvPr>
          <p:cNvSpPr>
            <a:spLocks noGrp="1"/>
          </p:cNvSpPr>
          <p:nvPr>
            <p:ph type="ctrTitle"/>
          </p:nvPr>
        </p:nvSpPr>
        <p:spPr/>
        <p:txBody>
          <a:bodyPr anchor="t" anchorCtr="0">
            <a:noAutofit/>
          </a:bodyPr>
          <a:lstStyle/>
          <a:p>
            <a:r>
              <a:rPr lang="sv-SE" dirty="0"/>
              <a:t>Insatser utgår från individens behov</a:t>
            </a:r>
          </a:p>
        </p:txBody>
      </p:sp>
      <p:sp>
        <p:nvSpPr>
          <p:cNvPr id="10" name="Platshållare för text 9">
            <a:extLst>
              <a:ext uri="{FF2B5EF4-FFF2-40B4-BE49-F238E27FC236}">
                <a16:creationId xmlns:a16="http://schemas.microsoft.com/office/drawing/2014/main" id="{C3CE0BCB-F713-464C-A09E-25977A7A3387}"/>
              </a:ext>
            </a:extLst>
          </p:cNvPr>
          <p:cNvSpPr>
            <a:spLocks noGrp="1"/>
          </p:cNvSpPr>
          <p:nvPr>
            <p:ph type="body" sz="quarter" idx="10"/>
          </p:nvPr>
        </p:nvSpPr>
        <p:spPr>
          <a:xfrm>
            <a:off x="989012" y="1422400"/>
            <a:ext cx="10213975" cy="4186238"/>
          </a:xfrm>
        </p:spPr>
        <p:txBody>
          <a:bodyPr numCol="1"/>
          <a:lstStyle/>
          <a:p>
            <a:pPr marL="342900" indent="-342900">
              <a:buFont typeface="Arial" panose="020B0604020202020204" pitchFamily="34" charset="0"/>
              <a:buChar char="•"/>
            </a:pPr>
            <a:r>
              <a:rPr lang="sv-SE" dirty="0">
                <a:solidFill>
                  <a:schemeClr val="tx1">
                    <a:lumMod val="75000"/>
                    <a:lumOff val="25000"/>
                  </a:schemeClr>
                </a:solidFill>
              </a:rPr>
              <a:t>Heterogent tillstånd – behoven varierar stort mellan individer.</a:t>
            </a:r>
          </a:p>
          <a:p>
            <a:pPr marL="342900" indent="-342900">
              <a:buFont typeface="Arial" panose="020B0604020202020204" pitchFamily="34" charset="0"/>
              <a:buChar char="•"/>
            </a:pPr>
            <a:r>
              <a:rPr lang="sv-SE" dirty="0">
                <a:solidFill>
                  <a:schemeClr val="tx1">
                    <a:lumMod val="75000"/>
                    <a:lumOff val="25000"/>
                  </a:schemeClr>
                </a:solidFill>
              </a:rPr>
              <a:t>Varaktigt tillstånd – behoven varierar för samma individ över tid.</a:t>
            </a:r>
          </a:p>
          <a:p>
            <a:pPr marL="342900" indent="-342900">
              <a:buFont typeface="Arial" panose="020B0604020202020204" pitchFamily="34" charset="0"/>
              <a:buChar char="•"/>
            </a:pPr>
            <a:r>
              <a:rPr lang="sv-SE" dirty="0">
                <a:solidFill>
                  <a:schemeClr val="tx1">
                    <a:lumMod val="75000"/>
                    <a:lumOff val="25000"/>
                  </a:schemeClr>
                </a:solidFill>
              </a:rPr>
              <a:t>Ökar risken för en rad negativa utfall – med rätt stöd är prognosen god.</a:t>
            </a:r>
          </a:p>
          <a:p>
            <a:endParaRPr lang="sv-SE" dirty="0"/>
          </a:p>
        </p:txBody>
      </p:sp>
    </p:spTree>
    <p:extLst>
      <p:ext uri="{BB962C8B-B14F-4D97-AF65-F5344CB8AC3E}">
        <p14:creationId xmlns:p14="http://schemas.microsoft.com/office/powerpoint/2010/main" val="6321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4033A0D-8634-4234-ADBB-14F3752D83B8}"/>
              </a:ext>
            </a:extLst>
          </p:cNvPr>
          <p:cNvSpPr>
            <a:spLocks noGrp="1"/>
          </p:cNvSpPr>
          <p:nvPr>
            <p:ph type="title"/>
          </p:nvPr>
        </p:nvSpPr>
        <p:spPr/>
        <p:txBody>
          <a:bodyPr/>
          <a:lstStyle/>
          <a:p>
            <a:r>
              <a:rPr lang="sv-SE" dirty="0"/>
              <a:t>Barnkonventionen och barnet som rättighetsbärare - Likarättspodden</a:t>
            </a:r>
          </a:p>
        </p:txBody>
      </p:sp>
      <p:sp>
        <p:nvSpPr>
          <p:cNvPr id="6" name="Platshållare för innehåll 5">
            <a:extLst>
              <a:ext uri="{FF2B5EF4-FFF2-40B4-BE49-F238E27FC236}">
                <a16:creationId xmlns:a16="http://schemas.microsoft.com/office/drawing/2014/main" id="{6F9C7976-4C52-4634-832B-ACCCF179D236}"/>
              </a:ext>
            </a:extLst>
          </p:cNvPr>
          <p:cNvSpPr>
            <a:spLocks noGrp="1"/>
          </p:cNvSpPr>
          <p:nvPr>
            <p:ph idx="1"/>
          </p:nvPr>
        </p:nvSpPr>
        <p:spPr/>
        <p:txBody>
          <a:bodyPr/>
          <a:lstStyle/>
          <a:p>
            <a:endParaRPr lang="sv-SE" dirty="0"/>
          </a:p>
          <a:p>
            <a:r>
              <a:rPr lang="sv-SE" dirty="0"/>
              <a:t>Barnkonventionen som lag - vad innebär det?</a:t>
            </a:r>
            <a:br>
              <a:rPr lang="sv-SE" dirty="0"/>
            </a:br>
            <a:endParaRPr lang="sv-SE" dirty="0"/>
          </a:p>
          <a:p>
            <a:r>
              <a:rPr lang="sv-SE" dirty="0"/>
              <a:t>Vad betyder Policyn för barnets rättigheter i RS för beslutsfattande på olika nivåer?</a:t>
            </a:r>
            <a:br>
              <a:rPr lang="sv-SE" dirty="0"/>
            </a:br>
            <a:endParaRPr lang="sv-SE" dirty="0"/>
          </a:p>
          <a:p>
            <a:r>
              <a:rPr lang="sv-SE" dirty="0"/>
              <a:t>Hur står sig barnrättslagen gentemot andra lagar?</a:t>
            </a:r>
          </a:p>
          <a:p>
            <a:endParaRPr lang="sv-SE" dirty="0"/>
          </a:p>
          <a:p>
            <a:pPr marL="0" indent="0">
              <a:buNone/>
            </a:pPr>
            <a:r>
              <a:rPr lang="sv-SE" sz="2000" dirty="0">
                <a:hlinkClick r:id="rId2"/>
              </a:rPr>
              <a:t>https://poddtoppen.se/podcast/1497196421/alla-fods-nakna/6-barnkonventionen-och-barnet-som-rattighetsbarare</a:t>
            </a:r>
            <a:r>
              <a:rPr lang="sv-SE" sz="2000" dirty="0"/>
              <a:t> </a:t>
            </a:r>
          </a:p>
        </p:txBody>
      </p:sp>
    </p:spTree>
    <p:extLst>
      <p:ext uri="{BB962C8B-B14F-4D97-AF65-F5344CB8AC3E}">
        <p14:creationId xmlns:p14="http://schemas.microsoft.com/office/powerpoint/2010/main" val="392134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308445-5A98-4DA3-A032-281C890262B9}"/>
              </a:ext>
            </a:extLst>
          </p:cNvPr>
          <p:cNvSpPr>
            <a:spLocks noGrp="1"/>
          </p:cNvSpPr>
          <p:nvPr>
            <p:ph type="title"/>
          </p:nvPr>
        </p:nvSpPr>
        <p:spPr>
          <a:xfrm>
            <a:off x="609600" y="274638"/>
            <a:ext cx="10972800" cy="1143000"/>
          </a:xfrm>
        </p:spPr>
        <p:txBody>
          <a:bodyPr>
            <a:normAutofit/>
          </a:bodyPr>
          <a:lstStyle/>
          <a:p>
            <a:pPr>
              <a:lnSpc>
                <a:spcPct val="90000"/>
              </a:lnSpc>
            </a:pPr>
            <a:r>
              <a:rPr lang="sv-SE" sz="3700"/>
              <a:t>”Lagen (2018:1197) om Förenta nationernas konvention om barnets rättigheter”</a:t>
            </a:r>
          </a:p>
        </p:txBody>
      </p:sp>
      <p:graphicFrame>
        <p:nvGraphicFramePr>
          <p:cNvPr id="5" name="Platshållare för innehåll 2">
            <a:extLst>
              <a:ext uri="{FF2B5EF4-FFF2-40B4-BE49-F238E27FC236}">
                <a16:creationId xmlns:a16="http://schemas.microsoft.com/office/drawing/2014/main" id="{4C04DB26-F9A8-4E8A-94C6-996DD97F4274}"/>
              </a:ext>
            </a:extLst>
          </p:cNvPr>
          <p:cNvGraphicFramePr>
            <a:graphicFrameLocks noGrp="1"/>
          </p:cNvGraphicFramePr>
          <p:nvPr>
            <p:ph idx="1"/>
            <p:extLst>
              <p:ext uri="{D42A27DB-BD31-4B8C-83A1-F6EECF244321}">
                <p14:modId xmlns:p14="http://schemas.microsoft.com/office/powerpoint/2010/main" val="4176153413"/>
              </p:ext>
            </p:extLst>
          </p:nvPr>
        </p:nvGraphicFramePr>
        <p:xfrm>
          <a:off x="233680" y="1605280"/>
          <a:ext cx="10535920" cy="446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9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F029AA-4DB9-48CD-92B2-168B86B50AC3}"/>
              </a:ext>
            </a:extLst>
          </p:cNvPr>
          <p:cNvSpPr>
            <a:spLocks noGrp="1"/>
          </p:cNvSpPr>
          <p:nvPr>
            <p:ph type="title"/>
          </p:nvPr>
        </p:nvSpPr>
        <p:spPr>
          <a:xfrm>
            <a:off x="664233" y="239486"/>
            <a:ext cx="9609825" cy="707571"/>
          </a:xfrm>
        </p:spPr>
        <p:txBody>
          <a:bodyPr/>
          <a:lstStyle/>
          <a:p>
            <a:r>
              <a:rPr lang="sv-SE" dirty="0"/>
              <a:t>Vad innebär det att barnkonventionen har blivit lag</a:t>
            </a:r>
          </a:p>
        </p:txBody>
      </p:sp>
      <p:sp>
        <p:nvSpPr>
          <p:cNvPr id="3" name="Platshållare för innehåll 2">
            <a:extLst>
              <a:ext uri="{FF2B5EF4-FFF2-40B4-BE49-F238E27FC236}">
                <a16:creationId xmlns:a16="http://schemas.microsoft.com/office/drawing/2014/main" id="{A20776A6-3D19-40CB-ADA6-BC94CF5D4254}"/>
              </a:ext>
            </a:extLst>
          </p:cNvPr>
          <p:cNvSpPr>
            <a:spLocks noGrp="1"/>
          </p:cNvSpPr>
          <p:nvPr>
            <p:ph idx="1"/>
          </p:nvPr>
        </p:nvSpPr>
        <p:spPr>
          <a:xfrm>
            <a:off x="664232" y="1175657"/>
            <a:ext cx="9609825" cy="5058144"/>
          </a:xfrm>
        </p:spPr>
        <p:txBody>
          <a:bodyPr/>
          <a:lstStyle/>
          <a:p>
            <a:endParaRPr lang="sv-SE" dirty="0"/>
          </a:p>
          <a:p>
            <a:pPr marL="30163" indent="0">
              <a:buNone/>
            </a:pPr>
            <a:r>
              <a:rPr lang="sv-SE" dirty="0"/>
              <a:t>Barns rättigheter får en stärkt ställning och de som arbetar med utsatta barn har fått ett skarpare juridiskt verktyg för att skydda det enskilda barnet.</a:t>
            </a:r>
          </a:p>
          <a:p>
            <a:pPr marL="30163" indent="0">
              <a:buNone/>
            </a:pPr>
            <a:endParaRPr lang="sv-SE" dirty="0"/>
          </a:p>
          <a:p>
            <a:pPr marL="30163" indent="0">
              <a:buNone/>
            </a:pPr>
            <a:r>
              <a:rPr lang="sv-SE" dirty="0"/>
              <a:t>Barnkonventionen synliggör att barn är kompetenta och handlingskraftiga individer, som är fullvärdiga medborgare, samtidigt som de är i behov av stöd och skydd.</a:t>
            </a:r>
          </a:p>
        </p:txBody>
      </p:sp>
    </p:spTree>
    <p:extLst>
      <p:ext uri="{BB962C8B-B14F-4D97-AF65-F5344CB8AC3E}">
        <p14:creationId xmlns:p14="http://schemas.microsoft.com/office/powerpoint/2010/main" val="2652261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9D6E347-92BD-48C0-AEA2-5637A97FD011}"/>
              </a:ext>
            </a:extLst>
          </p:cNvPr>
          <p:cNvSpPr>
            <a:spLocks noGrp="1"/>
          </p:cNvSpPr>
          <p:nvPr>
            <p:ph type="title"/>
          </p:nvPr>
        </p:nvSpPr>
        <p:spPr>
          <a:xfrm>
            <a:off x="664233" y="465062"/>
            <a:ext cx="11190310" cy="720271"/>
          </a:xfrm>
        </p:spPr>
        <p:txBody>
          <a:bodyPr/>
          <a:lstStyle/>
          <a:p>
            <a:r>
              <a:rPr lang="sv-SE" dirty="0"/>
              <a:t>Att arbeta barnrättsbaserat </a:t>
            </a:r>
          </a:p>
        </p:txBody>
      </p:sp>
      <p:pic>
        <p:nvPicPr>
          <p:cNvPr id="8" name="Platshållare för innehåll 7">
            <a:extLst>
              <a:ext uri="{FF2B5EF4-FFF2-40B4-BE49-F238E27FC236}">
                <a16:creationId xmlns:a16="http://schemas.microsoft.com/office/drawing/2014/main" id="{16286DB1-8962-4D99-9768-6F81A97043EC}"/>
              </a:ext>
            </a:extLst>
          </p:cNvPr>
          <p:cNvPicPr>
            <a:picLocks noGrp="1" noChangeAspect="1"/>
          </p:cNvPicPr>
          <p:nvPr>
            <p:ph sz="half" idx="1"/>
          </p:nvPr>
        </p:nvPicPr>
        <p:blipFill>
          <a:blip r:embed="rId3"/>
          <a:stretch>
            <a:fillRect/>
          </a:stretch>
        </p:blipFill>
        <p:spPr>
          <a:xfrm>
            <a:off x="666750" y="2494800"/>
            <a:ext cx="4714875" cy="3383549"/>
          </a:xfrm>
        </p:spPr>
      </p:pic>
      <p:sp>
        <p:nvSpPr>
          <p:cNvPr id="6" name="Platshållare för innehåll 5">
            <a:extLst>
              <a:ext uri="{FF2B5EF4-FFF2-40B4-BE49-F238E27FC236}">
                <a16:creationId xmlns:a16="http://schemas.microsoft.com/office/drawing/2014/main" id="{F5E9E21F-7DE7-46A4-BB2F-7553E8256448}"/>
              </a:ext>
            </a:extLst>
          </p:cNvPr>
          <p:cNvSpPr>
            <a:spLocks noGrp="1"/>
          </p:cNvSpPr>
          <p:nvPr>
            <p:ph sz="half" idx="2"/>
          </p:nvPr>
        </p:nvSpPr>
        <p:spPr>
          <a:xfrm>
            <a:off x="5552324" y="1303867"/>
            <a:ext cx="5598275" cy="4931333"/>
          </a:xfrm>
        </p:spPr>
        <p:txBody>
          <a:bodyPr/>
          <a:lstStyle/>
          <a:p>
            <a:pPr marL="30163" indent="0">
              <a:buNone/>
            </a:pPr>
            <a:r>
              <a:rPr lang="sv-SE" u="sng" dirty="0"/>
              <a:t>Vid beslut av rättstillämpare</a:t>
            </a:r>
          </a:p>
          <a:p>
            <a:pPr marL="30163" indent="0">
              <a:buNone/>
            </a:pPr>
            <a:r>
              <a:rPr lang="sv-SE" dirty="0"/>
              <a:t>Ledningsnivåer – strategisk nivå</a:t>
            </a:r>
          </a:p>
          <a:p>
            <a:pPr marL="30163" indent="0">
              <a:buNone/>
            </a:pPr>
            <a:r>
              <a:rPr lang="sv-SE" sz="2000" i="1" dirty="0"/>
              <a:t>BO - Prövning av barnets bästa</a:t>
            </a:r>
          </a:p>
          <a:p>
            <a:pPr marL="30163" indent="0">
              <a:buNone/>
            </a:pPr>
            <a:br>
              <a:rPr lang="sv-SE" dirty="0"/>
            </a:br>
            <a:r>
              <a:rPr lang="sv-SE" dirty="0"/>
              <a:t>Behandlingskonferenser</a:t>
            </a:r>
          </a:p>
          <a:p>
            <a:pPr marL="30163" indent="0">
              <a:buNone/>
            </a:pPr>
            <a:endParaRPr lang="sv-SE" dirty="0"/>
          </a:p>
          <a:p>
            <a:pPr marL="30163" indent="0">
              <a:buNone/>
            </a:pPr>
            <a:r>
              <a:rPr lang="sv-SE" dirty="0"/>
              <a:t>I patientmötet</a:t>
            </a:r>
          </a:p>
          <a:p>
            <a:pPr marL="30163" indent="0">
              <a:buNone/>
            </a:pPr>
            <a:endParaRPr lang="sv-SE" dirty="0"/>
          </a:p>
          <a:p>
            <a:pPr marL="30163" indent="0">
              <a:buNone/>
            </a:pPr>
            <a:r>
              <a:rPr lang="sv-SE" dirty="0"/>
              <a:t>I samverkan tex SIP</a:t>
            </a:r>
            <a:br>
              <a:rPr lang="sv-SE" dirty="0"/>
            </a:br>
            <a:r>
              <a:rPr lang="sv-SE" dirty="0"/>
              <a:t>etc</a:t>
            </a:r>
          </a:p>
        </p:txBody>
      </p:sp>
    </p:spTree>
    <p:extLst>
      <p:ext uri="{BB962C8B-B14F-4D97-AF65-F5344CB8AC3E}">
        <p14:creationId xmlns:p14="http://schemas.microsoft.com/office/powerpoint/2010/main" val="1506837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4496B55-8E09-4779-B82F-3E430616B91F}"/>
              </a:ext>
            </a:extLst>
          </p:cNvPr>
          <p:cNvSpPr>
            <a:spLocks noGrp="1"/>
          </p:cNvSpPr>
          <p:nvPr>
            <p:ph type="title"/>
          </p:nvPr>
        </p:nvSpPr>
        <p:spPr/>
        <p:txBody>
          <a:bodyPr/>
          <a:lstStyle/>
          <a:p>
            <a:pPr algn="ctr"/>
            <a:r>
              <a:rPr lang="sv-SE" dirty="0"/>
              <a:t>Perspektiv med betydelse för arbetet med barnkonventionen</a:t>
            </a:r>
          </a:p>
        </p:txBody>
      </p:sp>
      <p:sp>
        <p:nvSpPr>
          <p:cNvPr id="6" name="Platshållare för innehåll 5">
            <a:extLst>
              <a:ext uri="{FF2B5EF4-FFF2-40B4-BE49-F238E27FC236}">
                <a16:creationId xmlns:a16="http://schemas.microsoft.com/office/drawing/2014/main" id="{C7DA13BD-088E-4B41-976A-D5CC097D66B5}"/>
              </a:ext>
            </a:extLst>
          </p:cNvPr>
          <p:cNvSpPr>
            <a:spLocks noGrp="1"/>
          </p:cNvSpPr>
          <p:nvPr>
            <p:ph idx="1"/>
          </p:nvPr>
        </p:nvSpPr>
        <p:spPr>
          <a:xfrm>
            <a:off x="609600" y="1896533"/>
            <a:ext cx="10972800" cy="4229631"/>
          </a:xfrm>
        </p:spPr>
        <p:txBody>
          <a:bodyPr/>
          <a:lstStyle/>
          <a:p>
            <a:r>
              <a:rPr lang="sv-SE" dirty="0"/>
              <a:t>Barnets perspektiv </a:t>
            </a:r>
            <a:r>
              <a:rPr lang="sv-SE" sz="3200" dirty="0"/>
              <a:t>– </a:t>
            </a:r>
            <a:r>
              <a:rPr lang="sv-SE" sz="2400" dirty="0"/>
              <a:t>där barnet själv upplever, känner och beskriver. Inget vuxna kan gissa sig till</a:t>
            </a:r>
          </a:p>
          <a:p>
            <a:endParaRPr lang="sv-SE" dirty="0"/>
          </a:p>
          <a:p>
            <a:r>
              <a:rPr lang="sv-SE" dirty="0"/>
              <a:t>Barnperspektiv </a:t>
            </a:r>
            <a:r>
              <a:rPr lang="sv-SE" sz="2400" dirty="0"/>
              <a:t>– när vuxna med våra kunskaper och kompetenser ser barnet, försöker förstå och göra det bästa för barnet</a:t>
            </a:r>
          </a:p>
          <a:p>
            <a:endParaRPr lang="sv-SE" dirty="0"/>
          </a:p>
          <a:p>
            <a:r>
              <a:rPr lang="sv-SE" dirty="0"/>
              <a:t>Barnrättsperspektiv </a:t>
            </a:r>
            <a:r>
              <a:rPr lang="sv-SE" sz="2400" dirty="0"/>
              <a:t>– när vi utgår från de mänskliga rättigheterna som barn har och beslutar, planerar, genomför och utvärderar utifrån rättigheterna</a:t>
            </a:r>
          </a:p>
          <a:p>
            <a:endParaRPr lang="sv-SE" dirty="0"/>
          </a:p>
        </p:txBody>
      </p:sp>
    </p:spTree>
    <p:extLst>
      <p:ext uri="{BB962C8B-B14F-4D97-AF65-F5344CB8AC3E}">
        <p14:creationId xmlns:p14="http://schemas.microsoft.com/office/powerpoint/2010/main" val="2242956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ags/tag2.xml><?xml version="1.0" encoding="utf-8"?>
<p:tagLst xmlns:a="http://schemas.openxmlformats.org/drawingml/2006/main" xmlns:r="http://schemas.openxmlformats.org/officeDocument/2006/relationships" xmlns:p="http://schemas.openxmlformats.org/presentationml/2006/main">
  <p:tag name="TIMING" val="|8.9"/>
</p:tagLst>
</file>

<file path=ppt/tags/tag3.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Region Skåne">
  <a:themeElements>
    <a:clrScheme name="Region Skåne">
      <a:dk1>
        <a:srgbClr val="000000"/>
      </a:dk1>
      <a:lt1>
        <a:srgbClr val="FFFFFF"/>
      </a:lt1>
      <a:dk2>
        <a:srgbClr val="000000"/>
      </a:dk2>
      <a:lt2>
        <a:srgbClr val="808080"/>
      </a:lt2>
      <a:accent1>
        <a:srgbClr val="5E96A8"/>
      </a:accent1>
      <a:accent2>
        <a:srgbClr val="61B9BD"/>
      </a:accent2>
      <a:accent3>
        <a:srgbClr val="3D9378"/>
      </a:accent3>
      <a:accent4>
        <a:srgbClr val="C4B79F"/>
      </a:accent4>
      <a:accent5>
        <a:srgbClr val="FFFFFF"/>
      </a:accent5>
      <a:accent6>
        <a:srgbClr val="FFFFFF"/>
      </a:accent6>
      <a:hlink>
        <a:srgbClr val="00B0F0"/>
      </a:hlink>
      <a:folHlink>
        <a:srgbClr val="D1FF47"/>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S powerpointmall 191010.pptm" id="{57414CB7-05A3-46A9-9B67-90CFB09EA43C}" vid="{7785CABF-60FF-498B-938F-67D0AB8A07CE}"/>
    </a:ext>
  </a:extLst>
</a:theme>
</file>

<file path=ppt/theme/theme2.xml><?xml version="1.0" encoding="utf-8"?>
<a:theme xmlns:a="http://schemas.openxmlformats.org/drawingml/2006/main" name="Tema_sveriges_regioner_i_samverkan">
  <a:themeElements>
    <a:clrScheme name="Sveriges regioner i samverkan">
      <a:dk1>
        <a:srgbClr val="000000"/>
      </a:dk1>
      <a:lt1>
        <a:srgbClr val="FFFFFF"/>
      </a:lt1>
      <a:dk2>
        <a:srgbClr val="44546A"/>
      </a:dk2>
      <a:lt2>
        <a:srgbClr val="E7E6E6"/>
      </a:lt2>
      <a:accent1>
        <a:srgbClr val="377D7A"/>
      </a:accent1>
      <a:accent2>
        <a:srgbClr val="CC91A9"/>
      </a:accent2>
      <a:accent3>
        <a:srgbClr val="203670"/>
      </a:accent3>
      <a:accent4>
        <a:srgbClr val="EBAE51"/>
      </a:accent4>
      <a:accent5>
        <a:srgbClr val="6C3F80"/>
      </a:accent5>
      <a:accent6>
        <a:srgbClr val="D34B50"/>
      </a:accent6>
      <a:hlink>
        <a:srgbClr val="18A7B8"/>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mall" id="{C0197AE7-D54F-5043-BB08-EE43D68BCDE4}" vid="{1FF52E99-8E52-0F49-960F-93856A592B9D}"/>
    </a:ext>
  </a:extLst>
</a:theme>
</file>

<file path=ppt/theme/theme3.xml><?xml version="1.0" encoding="utf-8"?>
<a:theme xmlns:a="http://schemas.openxmlformats.org/drawingml/2006/main" name="6_Region Skåne">
  <a:themeElements>
    <a:clrScheme name="Region Skåne">
      <a:dk1>
        <a:srgbClr val="000000"/>
      </a:dk1>
      <a:lt1>
        <a:srgbClr val="FFFFFF"/>
      </a:lt1>
      <a:dk2>
        <a:srgbClr val="000000"/>
      </a:dk2>
      <a:lt2>
        <a:srgbClr val="808080"/>
      </a:lt2>
      <a:accent1>
        <a:srgbClr val="5E96A8"/>
      </a:accent1>
      <a:accent2>
        <a:srgbClr val="61B9BD"/>
      </a:accent2>
      <a:accent3>
        <a:srgbClr val="3D9378"/>
      </a:accent3>
      <a:accent4>
        <a:srgbClr val="C4B79F"/>
      </a:accent4>
      <a:accent5>
        <a:srgbClr val="FFFFFF"/>
      </a:accent5>
      <a:accent6>
        <a:srgbClr val="FFFFFF"/>
      </a:accent6>
      <a:hlink>
        <a:srgbClr val="00B0F0"/>
      </a:hlink>
      <a:folHlink>
        <a:srgbClr val="D1FF47"/>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lm om ptsd" id="{8EA6B038-6FA4-4C41-9BA1-BD8961952040}" vid="{82AEDC9A-FFDE-45D6-9BE2-3FC0E191AC2A}"/>
    </a:ext>
  </a:extLst>
</a:theme>
</file>

<file path=ppt/theme/theme4.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Region Skåne">
  <a:themeElements>
    <a:clrScheme name="Region Skåne">
      <a:dk1>
        <a:srgbClr val="000000"/>
      </a:dk1>
      <a:lt1>
        <a:srgbClr val="FFFFFF"/>
      </a:lt1>
      <a:dk2>
        <a:srgbClr val="000000"/>
      </a:dk2>
      <a:lt2>
        <a:srgbClr val="808080"/>
      </a:lt2>
      <a:accent1>
        <a:srgbClr val="5E96A8"/>
      </a:accent1>
      <a:accent2>
        <a:srgbClr val="61B9BD"/>
      </a:accent2>
      <a:accent3>
        <a:srgbClr val="3D9378"/>
      </a:accent3>
      <a:accent4>
        <a:srgbClr val="C4B79F"/>
      </a:accent4>
      <a:accent5>
        <a:srgbClr val="FFFFFF"/>
      </a:accent5>
      <a:accent6>
        <a:srgbClr val="FFFFFF"/>
      </a:accent6>
      <a:hlink>
        <a:srgbClr val="00B0F0"/>
      </a:hlink>
      <a:folHlink>
        <a:srgbClr val="D1FF47"/>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S powerpointmall 191010.pptm" id="{57414CB7-05A3-46A9-9B67-90CFB09EA43C}" vid="{7785CABF-60FF-498B-938F-67D0AB8A07CE}"/>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2637</Words>
  <Application>Microsoft Office PowerPoint</Application>
  <PresentationFormat>Bredbild</PresentationFormat>
  <Paragraphs>264</Paragraphs>
  <Slides>41</Slides>
  <Notes>19</Notes>
  <HiddenSlides>2</HiddenSlides>
  <MMClips>0</MMClips>
  <ScaleCrop>false</ScaleCrop>
  <HeadingPairs>
    <vt:vector size="6" baseType="variant">
      <vt:variant>
        <vt:lpstr>Använt teckensnitt</vt:lpstr>
      </vt:variant>
      <vt:variant>
        <vt:i4>13</vt:i4>
      </vt:variant>
      <vt:variant>
        <vt:lpstr>Tema</vt:lpstr>
      </vt:variant>
      <vt:variant>
        <vt:i4>5</vt:i4>
      </vt:variant>
      <vt:variant>
        <vt:lpstr>Bildrubriker</vt:lpstr>
      </vt:variant>
      <vt:variant>
        <vt:i4>41</vt:i4>
      </vt:variant>
    </vt:vector>
  </HeadingPairs>
  <TitlesOfParts>
    <vt:vector size="59" baseType="lpstr">
      <vt:lpstr>Arial</vt:lpstr>
      <vt:lpstr>Calibri</vt:lpstr>
      <vt:lpstr>Calibri Light</vt:lpstr>
      <vt:lpstr>EMBEDDED_3C58938B22E48746955ED62E3EB3B6A6</vt:lpstr>
      <vt:lpstr>EMBEDDED_70FBC61F18448F4CB143D44998BAAFA5</vt:lpstr>
      <vt:lpstr>EMBEDDED_E56A056FE3702B4EBA5A8E8482AEFE6C</vt:lpstr>
      <vt:lpstr>Garamond</vt:lpstr>
      <vt:lpstr>Open Sans</vt:lpstr>
      <vt:lpstr>open_sanslight</vt:lpstr>
      <vt:lpstr>open_sansregular</vt:lpstr>
      <vt:lpstr>Symbol</vt:lpstr>
      <vt:lpstr>Times New Roman</vt:lpstr>
      <vt:lpstr>Wingdings</vt:lpstr>
      <vt:lpstr>Region Skåne</vt:lpstr>
      <vt:lpstr>Tema_sveriges_regioner_i_samverkan</vt:lpstr>
      <vt:lpstr>6_Region Skåne</vt:lpstr>
      <vt:lpstr>1_Office-tema</vt:lpstr>
      <vt:lpstr>2_Region Skåne</vt:lpstr>
      <vt:lpstr>Delregionala tjänstemannaberedningen Nordväst  den 15/10 2021   </vt:lpstr>
      <vt:lpstr>Regionalt och nationellt perspektiv</vt:lpstr>
      <vt:lpstr>PowerPoint-presentation</vt:lpstr>
      <vt:lpstr>Podcast Barnkonventionen och barnet som rättighetsbärare</vt:lpstr>
      <vt:lpstr>Barnkonventionen och barnet som rättighetsbärare - Likarättspodden</vt:lpstr>
      <vt:lpstr>”Lagen (2018:1197) om Förenta nationernas konvention om barnets rättigheter”</vt:lpstr>
      <vt:lpstr>Vad innebär det att barnkonventionen har blivit lag</vt:lpstr>
      <vt:lpstr>Att arbeta barnrättsbaserat </vt:lpstr>
      <vt:lpstr>Perspektiv med betydelse för arbetet med barnkonventionen</vt:lpstr>
      <vt:lpstr>FNs barnrättskommitté</vt:lpstr>
      <vt:lpstr>Policy för barnets rättigheter i Region Skåne</vt:lpstr>
      <vt:lpstr>Sex fokusområde i policyn (21 inriktningsmål)</vt:lpstr>
      <vt:lpstr>Patientlagen i det dagliga arbetet – att konkretisera och beskriva barnets rättigheter</vt:lpstr>
      <vt:lpstr>PowerPoint-presentation</vt:lpstr>
      <vt:lpstr>Barnrättsforum Skåne</vt:lpstr>
      <vt:lpstr>Stegvis insatser och BUP-online</vt:lpstr>
      <vt:lpstr>PowerPoint-presentation</vt:lpstr>
      <vt:lpstr>PowerPoint-presentation</vt:lpstr>
      <vt:lpstr>PowerPoint-presentation</vt:lpstr>
      <vt:lpstr>PowerPoint-presentation</vt:lpstr>
      <vt:lpstr>Kontakt anpassat för ungdomar.  Värmland och Skåne i samarbete</vt:lpstr>
      <vt:lpstr>Vad händer nationellt?</vt:lpstr>
      <vt:lpstr>PowerPoint-presentation</vt:lpstr>
      <vt:lpstr>PowerPoint-presentation</vt:lpstr>
      <vt:lpstr>Uppdrag för första linjens hälso- och sjukvård för barn  </vt:lpstr>
      <vt:lpstr>PowerPoint-presentation</vt:lpstr>
      <vt:lpstr>Börja med barnen - Sammanhållen god och nära vård för barn och unga SOU 2021:34 </vt:lpstr>
      <vt:lpstr>Huvudförslag</vt:lpstr>
      <vt:lpstr>Fler förslag och rekommendationer i korthet</vt:lpstr>
      <vt:lpstr>Sex steg för ett bättre stöd till barn och unga med psykisk ohälsa  Utredningen bedömer att dessa sex steg systematiskt behöver vidtas för att få till stånd en mer sammanhållen, likvärdig och ändamålsenlig hälso- och sjukvård för barn och unga med psykisk ohälsa.    </vt:lpstr>
      <vt:lpstr>SIP - möjliggör helhetsperspektiv med individens liv och behov i fokus  </vt:lpstr>
      <vt:lpstr>PowerPoint-presentation</vt:lpstr>
      <vt:lpstr>PowerPoint-presentation</vt:lpstr>
      <vt:lpstr>PowerPoint-presentation</vt:lpstr>
      <vt:lpstr>PowerPoint-presentation</vt:lpstr>
      <vt:lpstr>PowerPoint-presentation</vt:lpstr>
      <vt:lpstr>PowerPoint-presentation</vt:lpstr>
      <vt:lpstr>Utredning ska se över kvaliteten på samhällets vård av barn och unga  - 10 april 2023</vt:lpstr>
      <vt:lpstr>Vård- och insatsprogrammet för adhd</vt:lpstr>
      <vt:lpstr>VIP samlar och tillgängliggör befintlig kunskap</vt:lpstr>
      <vt:lpstr>Insatser utgår från individens behov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Delregionala tjänstemannaberedningen Nordväst  den 15/10 2021   </dc:title>
  <dc:creator>Jonsson Anna M</dc:creator>
  <cp:lastModifiedBy>Jonsson Anna M</cp:lastModifiedBy>
  <cp:revision>25</cp:revision>
  <dcterms:created xsi:type="dcterms:W3CDTF">2021-10-04T14:45:35Z</dcterms:created>
  <dcterms:modified xsi:type="dcterms:W3CDTF">2021-10-14T17:58:27Z</dcterms:modified>
</cp:coreProperties>
</file>