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rts/chartEx1.xml" ContentType="application/vnd.ms-office.chartex+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314" r:id="rId2"/>
    <p:sldId id="1316" r:id="rId3"/>
    <p:sldId id="1317" r:id="rId4"/>
    <p:sldId id="1315" r:id="rId5"/>
    <p:sldId id="1275" r:id="rId6"/>
    <p:sldId id="1311" r:id="rId7"/>
    <p:sldId id="1312" r:id="rId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B2EC2B-EEB2-4486-B63B-0624E30FBE8E}" v="6" dt="2021-09-24T08:32:06.0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20" d="100"/>
          <a:sy n="120" d="100"/>
        </p:scale>
        <p:origin x="84"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mroth Lars" userId="560fdaf2-fbb4-44e9-8bc3-6cddbc4c94f0" providerId="ADAL" clId="{1DB2EC2B-EEB2-4486-B63B-0624E30FBE8E}"/>
    <pc:docChg chg="addSld delSld modSld">
      <pc:chgData name="Almroth Lars" userId="560fdaf2-fbb4-44e9-8bc3-6cddbc4c94f0" providerId="ADAL" clId="{1DB2EC2B-EEB2-4486-B63B-0624E30FBE8E}" dt="2021-09-24T08:32:12.448" v="7" actId="47"/>
      <pc:docMkLst>
        <pc:docMk/>
      </pc:docMkLst>
      <pc:sldChg chg="add">
        <pc:chgData name="Almroth Lars" userId="560fdaf2-fbb4-44e9-8bc3-6cddbc4c94f0" providerId="ADAL" clId="{1DB2EC2B-EEB2-4486-B63B-0624E30FBE8E}" dt="2021-09-24T08:32:06.066" v="6"/>
        <pc:sldMkLst>
          <pc:docMk/>
          <pc:sldMk cId="287995887" sldId="1275"/>
        </pc:sldMkLst>
      </pc:sldChg>
      <pc:sldChg chg="modAnim">
        <pc:chgData name="Almroth Lars" userId="560fdaf2-fbb4-44e9-8bc3-6cddbc4c94f0" providerId="ADAL" clId="{1DB2EC2B-EEB2-4486-B63B-0624E30FBE8E}" dt="2021-09-24T07:09:59.378" v="4"/>
        <pc:sldMkLst>
          <pc:docMk/>
          <pc:sldMk cId="4097156637" sldId="1312"/>
        </pc:sldMkLst>
      </pc:sldChg>
      <pc:sldChg chg="new del">
        <pc:chgData name="Almroth Lars" userId="560fdaf2-fbb4-44e9-8bc3-6cddbc4c94f0" providerId="ADAL" clId="{1DB2EC2B-EEB2-4486-B63B-0624E30FBE8E}" dt="2021-09-24T08:32:12.448" v="7" actId="47"/>
        <pc:sldMkLst>
          <pc:docMk/>
          <pc:sldMk cId="3808758706" sldId="1318"/>
        </pc:sldMkLst>
      </pc:sldChg>
    </pc:docChg>
  </pc:docChgLst>
</pc:chgInfo>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https://regionskane.sharepoint.com/sites/fv71covidvaccinationplganalys/Delade%20dokument/General/L&#246;pande%20uppf&#246;ljning%20(FW)/Torsdag%20ppt-utskick/FHM%20offentlig%20data/@Folkhalsomyndigheten%20j&#228;mf&#246;relse%20regioner.xlsx" TargetMode="External"/><Relationship Id="rId4" Type="http://schemas.openxmlformats.org/officeDocument/2006/relationships/themeOverride" Target="../theme/themeOverride1.xm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Karta!$E$3:$E$35</cx:f>
        <cx:nf>Karta!$E$2</cx:nf>
        <cx:lvl ptCount="33" name="Kommun">
          <cx:pt idx="0">Lomma</cx:pt>
          <cx:pt idx="1">Vellinge</cx:pt>
          <cx:pt idx="2">Kävlinge</cx:pt>
          <cx:pt idx="3">Ystad</cx:pt>
          <cx:pt idx="4">Staffanstorp</cx:pt>
          <cx:pt idx="5">Båstad</cx:pt>
          <cx:pt idx="6">Lund</cx:pt>
          <cx:pt idx="7">Höganäs</cx:pt>
          <cx:pt idx="8">Ängelholm</cx:pt>
          <cx:pt idx="9">Simrishamn</cx:pt>
          <cx:pt idx="10">Svedala</cx:pt>
          <cx:pt idx="11">Höör</cx:pt>
          <cx:pt idx="12">Osby</cx:pt>
          <cx:pt idx="13">Kristianstad</cx:pt>
          <cx:pt idx="14">Bromölla</cx:pt>
          <cx:pt idx="15">Eslöv</cx:pt>
          <cx:pt idx="16">Trelleborg</cx:pt>
          <cx:pt idx="17">Hässleholm</cx:pt>
          <cx:pt idx="18">Tomelilla</cx:pt>
          <cx:pt idx="19">Hörby</cx:pt>
          <cx:pt idx="20">Sjöbo</cx:pt>
          <cx:pt idx="21">Skurup</cx:pt>
          <cx:pt idx="22">Östra Göinge</cx:pt>
          <cx:pt idx="23">Svalöv</cx:pt>
          <cx:pt idx="24">Helsingborg</cx:pt>
          <cx:pt idx="25">Landskrona</cx:pt>
          <cx:pt idx="26">Klippan</cx:pt>
          <cx:pt idx="27">Örkelljunga</cx:pt>
          <cx:pt idx="28">Perstorp</cx:pt>
          <cx:pt idx="29">Burlöv</cx:pt>
          <cx:pt idx="30">Malmö</cx:pt>
          <cx:pt idx="31">Åstorp</cx:pt>
          <cx:pt idx="32">Bjuv</cx:pt>
        </cx:lvl>
      </cx:strDim>
      <cx:numDim type="colorVal">
        <cx:f>Karta!$F$3:$F$35</cx:f>
        <cx:nf>Karta!$F$2</cx:nf>
        <cx:lvl ptCount="33" formatCode="0,0%" name="Dos 1">
          <cx:pt idx="0">0.90397607137331748</cx:pt>
          <cx:pt idx="1">0.88637051484682383</cx:pt>
          <cx:pt idx="2">0.88022504853599592</cx:pt>
          <cx:pt idx="3">0.87755725190839695</cx:pt>
          <cx:pt idx="4">0.87590331422875656</cx:pt>
          <cx:pt idx="5">0.86826301786393012</cx:pt>
          <cx:pt idx="6">0.86025818963058731</cx:pt>
          <cx:pt idx="7">0.85976070809055727</cx:pt>
          <cx:pt idx="8">0.85185080849625328</cx:pt>
          <cx:pt idx="9">0.84773243987076707</cx:pt>
          <cx:pt idx="10">0.84388882560656109</cx:pt>
          <cx:pt idx="11">0.8384739073234907</cx:pt>
          <cx:pt idx="12">0.82849555901474226</cx:pt>
          <cx:pt idx="13">0.8278000112733217</cx:pt>
          <cx:pt idx="14">0.81557922769640478</cx:pt>
          <cx:pt idx="15">0.81296948143847303</cx:pt>
          <cx:pt idx="16">0.81196127834504706</cx:pt>
          <cx:pt idx="17">0.80846732215153272</cx:pt>
          <cx:pt idx="18">0.80695116586009674</cx:pt>
          <cx:pt idx="19">0.80357004868248205</cx:pt>
          <cx:pt idx="20">0.80244766105485499</cx:pt>
          <cx:pt idx="21">0.80201265533277422</cx:pt>
          <cx:pt idx="22">0.79216593669944635</cx:pt>
          <cx:pt idx="23">0.78425224283598993</cx:pt>
          <cx:pt idx="24">0.76934951646628336</cx:pt>
          <cx:pt idx="25">0.76275557682592854</cx:pt>
          <cx:pt idx="26">0.75892310830104015</cx:pt>
          <cx:pt idx="27">0.75510910980256318</cx:pt>
          <cx:pt idx="28">0.74703557312252966</cx:pt>
          <cx:pt idx="29">0.7451835459515751</cx:pt>
          <cx:pt idx="30">0.7350339320230822</cx:pt>
          <cx:pt idx="31">0.73120818575364033</cx:pt>
          <cx:pt idx="32">0.72366859222916835</cx:pt>
        </cx:lvl>
      </cx:numDim>
    </cx:data>
    <cx:data id="1">
      <cx:strDim type="cat">
        <cx:f>Karta!$E$3:$E$35</cx:f>
        <cx:nf>Karta!$E$2</cx:nf>
        <cx:lvl ptCount="33" name="Kommun">
          <cx:pt idx="0">Lomma</cx:pt>
          <cx:pt idx="1">Vellinge</cx:pt>
          <cx:pt idx="2">Kävlinge</cx:pt>
          <cx:pt idx="3">Ystad</cx:pt>
          <cx:pt idx="4">Staffanstorp</cx:pt>
          <cx:pt idx="5">Båstad</cx:pt>
          <cx:pt idx="6">Lund</cx:pt>
          <cx:pt idx="7">Höganäs</cx:pt>
          <cx:pt idx="8">Ängelholm</cx:pt>
          <cx:pt idx="9">Simrishamn</cx:pt>
          <cx:pt idx="10">Svedala</cx:pt>
          <cx:pt idx="11">Höör</cx:pt>
          <cx:pt idx="12">Osby</cx:pt>
          <cx:pt idx="13">Kristianstad</cx:pt>
          <cx:pt idx="14">Bromölla</cx:pt>
          <cx:pt idx="15">Eslöv</cx:pt>
          <cx:pt idx="16">Trelleborg</cx:pt>
          <cx:pt idx="17">Hässleholm</cx:pt>
          <cx:pt idx="18">Tomelilla</cx:pt>
          <cx:pt idx="19">Hörby</cx:pt>
          <cx:pt idx="20">Sjöbo</cx:pt>
          <cx:pt idx="21">Skurup</cx:pt>
          <cx:pt idx="22">Östra Göinge</cx:pt>
          <cx:pt idx="23">Svalöv</cx:pt>
          <cx:pt idx="24">Helsingborg</cx:pt>
          <cx:pt idx="25">Landskrona</cx:pt>
          <cx:pt idx="26">Klippan</cx:pt>
          <cx:pt idx="27">Örkelljunga</cx:pt>
          <cx:pt idx="28">Perstorp</cx:pt>
          <cx:pt idx="29">Burlöv</cx:pt>
          <cx:pt idx="30">Malmö</cx:pt>
          <cx:pt idx="31">Åstorp</cx:pt>
          <cx:pt idx="32">Bjuv</cx:pt>
        </cx:lvl>
      </cx:strDim>
      <cx:numDim type="colorVal">
        <cx:f>Karta!$G$3:$G$35</cx:f>
        <cx:nf>Karta!$G$2</cx:nf>
        <cx:lvl ptCount="33" formatCode="0,0%" name="Dos 2">
          <cx:pt idx="0">0.8521479036666495</cx:pt>
          <cx:pt idx="1">0.82873188283956012</cx:pt>
          <cx:pt idx="2">0.82459685407504257</cx:pt>
          <cx:pt idx="3">0.80805343511450378</cx:pt>
          <cx:pt idx="4">0.81235983055071015</cx:pt>
          <cx:pt idx="5">0.8059293044469783</cx:pt>
          <cx:pt idx="6">0.78465501834705398</cx:pt>
          <cx:pt idx="7">0.80402971133745493</cx:pt>
          <cx:pt idx="8">0.79091779818581331</cx:pt>
          <cx:pt idx="9">0.78742371664472899</cx:pt>
          <cx:pt idx="10">0.77981546873220187</cx:pt>
          <cx:pt idx="11">0.76392340301125572</cx:pt>
          <cx:pt idx="12">0.75725666147788662</cx:pt>
          <cx:pt idx="13">0.75119779042894985</cx:pt>
          <cx:pt idx="14">0.75175955868365985</cx:pt>
          <cx:pt idx="15">0.72892549987299049</cx:pt>
          <cx:pt idx="16">0.74313751491844582</cx:pt>
          <cx:pt idx="17">0.73617119722382884</cx:pt>
          <cx:pt idx="18">0.75213374395072596</cx:pt>
          <cx:pt idx="19">0.73441001468201839</cx:pt>
          <cx:pt idx="20">0.74256072560104369</cx:pt>
          <cx:pt idx="21">0.73225585118548453</cx:pt>
          <cx:pt idx="22">0.71175935873068341</cx:pt>
          <cx:pt idx="23">0.71979792700984235</cx:pt>
          <cx:pt idx="24">0.69587199424986934</cx:pt>
          <cx:pt idx="25">0.69091489191991706</cx:pt>
          <cx:pt idx="26">0.68590658780338565</cx:pt>
          <cx:pt idx="27">0.68964322826463453</cx:pt>
          <cx:pt idx="28">0.69581686429512513</cx:pt>
          <cx:pt idx="29">0.67632127050247326</cx:pt>
          <cx:pt idx="30">0.66792824188382693</cx:pt>
          <cx:pt idx="31">0.65824478551751275</cx:pt>
          <cx:pt idx="32">0.64453588668196571</cx:pt>
        </cx:lvl>
      </cx:numDim>
    </cx:data>
  </cx:chartData>
  <cx:chart>
    <cx:title pos="t" align="ctr" overlay="0">
      <cx:tx>
        <cx:txData>
          <cx:v>NVR - vaccinerade per kommun</cx:v>
        </cx:txData>
      </cx:tx>
      <cx:txPr>
        <a:bodyPr spcFirstLastPara="1" vertOverflow="ellipsis" horzOverflow="overflow" wrap="square" lIns="0" tIns="0" rIns="0" bIns="0" anchor="ctr" anchorCtr="1"/>
        <a:lstStyle/>
        <a:p>
          <a:pPr algn="ctr" rtl="0">
            <a:defRPr/>
          </a:pPr>
          <a:r>
            <a:rPr lang="sv-SE" sz="1400" b="0" i="0" u="none" strike="noStrike" baseline="0">
              <a:solidFill>
                <a:sysClr val="windowText" lastClr="000000">
                  <a:lumMod val="65000"/>
                  <a:lumOff val="35000"/>
                </a:sysClr>
              </a:solidFill>
              <a:latin typeface="Calibri" panose="020F0502020204030204"/>
            </a:rPr>
            <a:t>NVR - vaccinerade per kommun</a:t>
          </a:r>
        </a:p>
      </cx:txPr>
    </cx:title>
    <cx:plotArea>
      <cx:plotAreaRegion>
        <cx:series layoutId="regionMap" uniqueId="{E203D44B-88D6-4A23-9052-954F20CA3F9D}" formatIdx="0">
          <cx:tx>
            <cx:txData>
              <cx:f>Karta!$F$2</cx:f>
              <cx:v>Dos 1</cx:v>
            </cx:txData>
          </cx:tx>
          <cx:dataLabels>
            <cx:visibility seriesName="0" categoryName="0" value="1"/>
          </cx:dataLabels>
          <cx:dataId val="0"/>
          <cx:layoutPr>
            <cx:geography cultureLanguage="sv-SE" cultureRegion="SE" attribution="Använder Bing">
              <cx:geoCache provider="{E9337A44-BEBE-4D9F-B70C-5C5E7DAFC167}">
                <cx:binary>3HxbctvIkvZWOvw8UNcdVSdOn4cCCFIkdbEly5ZfEJIl434t3J//fwuzgpkt9Aa8sUlalk3KbJsn
RmdiNBHdskQgiaz6qvLyZRb+/nH428f0/qb+bcjS3Pzt4/DHq7Bpyr/9/rv5GN5nN+Yoiz7WhSk+
NUcfi+z34tOn6OP973f1TR/lwe8EYfb7x/Cmbu6HV//4O3xbcF+si483TVTkr9v7enxzb9q0MT+5
tvfSbzd3WZS7kWnq6GND/ni1uE8NPPG2qINXv93nTdSMl2N5/8er3Rtf/fb70+/74dm/paBe096B
MBdHiAkpBWMMKWwr+9VvaZEHXy9jciQUJ0xxbsMPjOHyw7NPbzIQP1SpLyrd3N3V98bAyL78+0R6
Zxh/vLpIPv9nfv/q59PwsWjzZjPFAcw2yHT3dRSAUGQK5+GSU2xGeTH7Mi2/78Lzj78/+QAm6skn
Wwg+ndVfXfpB83Wb3z3O3nMgx49sRKQSGEssGBJ0Fzl6hBWzMbIp5nCRycdnPyD3S232Q/YgdiBW
Dze/LJCKLLt5nKnnQUnYhNsUScWVEkg9RQkJ2+ZEUokps4V4fPZXlH6pzl/A9CB3KE4Pd78ooK7u
0xTMIWz257OF/IjZYASJopSyvVgRhAhmVHIlBYUNt20LD9JoP1zfRQ9E7LvAiwJt9fk/un8BarbC
CoEDU0yAQcRPdxjGiIKNhC2mpCJPdthhKu2HbUv2QNy2JF4UcPrzf5rm5lndlzhiRNiwzwijX/zX
LmzkSHICDoxQDj6MEbK72Q5RaD9o3yQPhOzb/S8KsOvnhgtsI4EAUAlOKYH99EO0IcE2KiltiBcp
JnwXrl+rsx+sr3IHQvX17hcF1EVz8+nTTW6aoi4f5+yZ4g5GJIP4UHLEwWHtbi96RJAgEJbYYDAl
40/i+oO12g/brviB6O0KvSgQF5//DG7yz/9hnhNBAQE8GEfwWDa35ZcttZuZcS4RXEZfN+Xjs79m
ZgeptB++reEciN2WxIsCbpVGZXmTP07dc2w8gI1ycFsYM4QpBP9PNx6miEnOKRPCVgL25XYQeYhC
+0H7JnkgZN/uf1GAff5/EPOnYZFmj/P2PJhtghAlKQQcNqdPQ0iIRQQk0YoCqrDdnpIgB+q0H7Zt
4QOR2xZ5UeDptk4//9k9J3L8SFAiIGNT7GvYsW0j6RGyMWdIUgKhC9zw+OgHG3mIPvtR+yZ5IGTf
7n9ReF1EWR2Z8CZ7VgPJjzgXTEpEgZ1S1IZQcRszdgQ5gbQ542A+GbGfRiaH6bQftu0BHYjctsjL
Aq+7v7tJn5nL4khCNg2MMZXCxj/GlODUOOaCc45t/oRxBHb2lwr9BWyPkodi9nj/iwIMYqjPf9aP
Fuo53Bo/UsApIlswLBDA8kPOBq6OglkEv0YFZOOPz/4WQf5Kn/1wPQ7kQLQeb39RYF3En/+8LR4n
7HnAEhSoRcxtxYGoYmzXLFJg+8Fuboj+p8n1AbrsB+pR8ECgHm9/UUCdmdvxOWESR8DUb6phgu3n
8yFnk4AhhSifMQoobof3v9RmP1APYgfC9HDziwJpBWFGE21YkOfmGIGpIgjYQwphIlRYdvcUO4Lg
cBM42pQDzcifGMCDtdoP2q74geDtCr0oEHVdZJ//TJ835IDytM05YhQRZUuOAaLdYJEJJYAjFhy4
ZEmehByHqbQfvi3ZA7HbknhRwM3M82dlkEoTiDkghIe6y4/kI0UAFsQmGAmwlE/23QH67IfsUfBA
vB5vf1Fgnd/Xz84VbygrWwFWCGgOgOWH0AOya2VDJAm0lQ3l0V2fdpBG+wH7LnogZN8FXhRolzVU
q++fu3WHH0HyvNlE1Gab1pwfmUZuCwyNB3TTwIOfVNAO1Gk/cNvCB0K3LfKiwFsAr2/S++fnHDFX
mG3oKQ6FmB83HTSDYMizCfQayKcsyKE67UdvR/pA+HZkXhR+l0V2n0bPHJcAiQXcFNAc5Fu9czsu
oUfQMSegnQ6oEgG9P0883GEq7QdvS/ZA6LYkXhRwQAzUz5u88U1TAWw1gO2BMd6NJumRgAYtoEuQ
gi4gICd3Hd0B+uyH7FHwQLweb39RYF0kbd0+cwWb2RA7gpWkCNhEG2L73S0GBPG+XoMDNNkP06Pg
gTA93v6iYPr879BQfPPb/POfz908J47IhvUVnDEsN0n1LlwMEjkoV3PoNYCcHHK13b31T+i1H7yn
X3AgiE/FXhSYF93N82duapOyQczIoK62L6ZEUCHdkMr7KONDFNoP3zfJA3H7dv+LAmx9k9+ZpC7y
Zy7LSBs4LgXM40OryO7Og+o1GFBIxr+6tSdF0AN12g/btvCByG2LvCjwPv97nUAaF7d58KzwgeGU
EJPYBDisDbW/6+QIWE0F4GIBID/N4Q5WaT96u+I7+MGBk92r/12odo9e7J5A+V84/r8+gPK80/Lk
vMm/9gTKyU0KDO2j432mohWi0AzKmIByh9p06e4uX7RhAIFYInjThvgkoD5An/0L91FwZ8n+NWSP
t/931/D/KFif//+/hOeDoyYIkhyA5IeeUHKkoGQlgXaAQG3Te/i4Uh7qwYcotB+ub5IH4vXt/hcF
mI7b7nHGnmNvQelDUvAJsH/Q1+rU9t4CtDC0h27ODEH9g/InaP1Sm/1QPYgdiNPDzf+rQfor5XZG
iL+bjr88TPTPnquE3gvgZjlQ6lRBt9OP9B7QetDotOHTYUeSp11OX08//rU6++Hbe2ry++j+ajb+
Necln5jLrQOT306kujfNzezLWdaDr34ZOByyfSL6tcy+f+M9TOPx3R+vsMDQXQbGbwvPzTftVOkf
/cVesfsb08D3wPFKaCkk6msnL3xff//lAoTbUKdUisOxWgzYQ0SXF3UTwlnbTbOiVDY0ckAu/KWh
2xTt1ysbMgOOJ4G7hMYqKb+dJT4v0jEo8m8z9vXv3/I2Oy+ivDF/vILa9qvfyof7NmOEOFHITclb
STiSwaBpBOjH8uPNG0j54Xb8b2EU5GqQKXbKoQndvjGnLArHWUyruwonr9uwGzRPbkYLj7MsnowO
m961kB3prL3ifuE0lqichsjKC2xr1vUF9uC0Qa7rxDrPxXQseK5NPu+EOjV0FMtaVk5gj3dcDl6S
NU7ldx+GpD3taOiOJT7jPnN8cc6mOnHZGIZeI9pIp/g2S6Z1O/U6RcmtaZMTGl3z5tPUrspJaZwg
nYjcVRZz4cjeVVyGxx2yXDCMvQ6CbN5UvoMQPRZMndjKnDWhnWqaxpe0iV3VNc7gFzppGq9i432W
mOOwuORDGeh8qNwywTrIl1aPrql1kiBxqcpB+3jyZJGcZyhwYR4dkl4n8b2VkEWc5pqbbDEpOpNj
cpqY0sPhKbL6WU2CVRmUOq3qas6nKXFkbne6tKZ3tSoz3UeRLkV7ldfYnYZsGQuYDuS/a3m7Clmn
WcpWxA+PiQgWpI+9Oou9sIrdJizORCB0V5JFXt41Va1VeGuViRM04xsZhVqEV74du1Z7H5o3ERmQ
28B0+MOcoLxxWeaIhL1RsJT1NKWR5qPvtGR8F5SLprodJh2Gb7thYWfnLNc9ObON1/ZpoXGuE7q2
m0xHxjjFMh5nKBqckBWLuMJOErI3WcpTRxHa6TGNnUyETiiSExFXiUaF1GNpdBfJY9knTGdZc9JY
VxNF96VNPkguncg/qQJ1KYOZidYWjG9ihRNYoW7jTjcJmfflOUWDk9bt/RQh4+DGnDPV6qksnD6t
3HryXdEqN6yLu6TLjCM6fl2H06Kv7DMlo2sVOWV7PbBrv0VnaCrmEw/dIP9kx6Un+nfIHj+E7X0y
rkieOImPcmc0cj528TVp8RwODjiJdWWa0uP5chriY3syy0KSczudZmM+tpqG09qKpabVe6v3hipw
uBVroyw9dJFXBUtG8mOLdouRTcfAOp9b8jyIQqdQeDVF4tTCiyAIz0rMz+s40SYbPuFofAOfrdLk
PQ2a8yY/D4e7opKgX8p0Fb8nljvJtwXJ9DB167S7GdPG6+zbqFG64pZbptkxbWs3L9rLYFrlOV/2
7Di266VktZtkoJA9eHX9wZhTajGnyXJdxI3mwW3EzhBMTWkZF3fEaRXVBX1DwtQtu9d1eG9Cvii7
yyBiukOxO7LQ9fkbhOa2yaA1Yo3K67DtdCKP2/gytN6UeE5wv+D+ORtHPQaTjsQyaBYVsudWL2b9
dNf2q9KIRe5LB9PXkYhgIU8OsY3GY7TG04Ly1pX+SdBmNdiR5kNnIkdG51j6YG7u287WuT85Sd3N
+sTMI9K4ZmBuVUUzXzRuTc25ydrjlHndZHtBcJsH0x2hsPZx4CR2syZoGGZFma2DMHRKMTpTYb+L
glPTTG8tY+sufWePy45EWsWpHhus42qdiVtaG934fqit9DwqloT7Z9tvINgx6h+LcoTXFoRf3xHx
7c9/QN0G/vvySoLvH+7++T1f3Dixb68veOIbH15B8ReO86cX/zmvuqEnvr194gevunu+6wff+oXb
ePStFNq/gUQWD7ERuLevzhW8LrSMQ/oCMZVNwM1tO1fwq1DotuFk9pdDiK9+2/Ku8F0cETgLt3HL
/5R3JZuusSfeFbw3nIOEkgSSGz5717vaKqnC2oTEUf7k+TjPZ5kMzlEgHIrLGSXDnbC4JoX02nIK
NMrxwipLpxobLTkY4bymDs0vwX/rILE8gy+LhmhDkaNqrvOuu1JRqrOeX1SwBIuo0pXi71XbfPCl
WVi+9Q6p26KR4awLidspMw+GIfVU9bFskJOI/r3w2bu+LGC7Sl2Hl0ZU8xilM55Yx6JsNAQUqy74
6EeNtiR4w4kNiyBBp0U5cN2mltf4fHKyJuQ6zqPRCS15PEVXBZnLEvZfhp1WHNPGd1RbL3Oezvxc
3bVBedMNfeaENnKVDb+QQLhCXEB40izDWCZumAR6VAueD2sInaaTWHRLU/awlQq+aHjvBFV/OvWx
O4hpNQi+SqbhbCSdZ7W1r4XPvVKCTjyy1lkejs7oZ26RWSUYxgB5tKNaoVY6bZN/QlW9YoMN/tyi
7/IpXfgNm9nR5GWT/d4PitVYjY5q0suOn/jpsJjsHLwUeGpfOfHAqFuEi4DRWsv4jkR16g1BXehs
FKUeq+Im7qOT1roK00qHQa+JqFw/mI6DptB9O6fFOyRt12pSbbPj1HqvMup1yUVoBRqQHMU8boyO
g1o3YpnVPdjyy7i4ItYdkLwOJ5f9WC5YBj5Q+Rqj3iUhujRxuE4HiEjKPLykNXObBL+taOWpKcIa
EUs4PJPnsRGJi6w6A8HszAfnW+ZK6NxuXps41+VEL9swdtroDYnoIhVyNfqtTsfWTf21mkqXUHJM
xeimcX+a9WjGBLxsBU/nvDsb/WqRB9bML0JNmkmn/UKK2GFx4mQQHLa1re0k1W07zYY0uMIpUk6y
CYkKiI1qfsHEXZXFs7w8HerUCRHisOptBesPX6pICi/189X/MTv6yBh8SU6g/wp68SEX/IkV3ckM
d6W+pibsiIN9guREPDQnfDef5Ahq39JWigog5OD6d/Mpjjh0yCobOr3g0uZQznfrScEcQ0YB9B5Y
BuixfPQkO24MUrKvf2/nJpuGzR3jCQ0R0PBiC2jZJARs+ca4bqUmJJMdjvoR4ouG5U434DUuZDdT
bV/O1NR0Tm+jRSzbRmOMJ4e3WaCHxICR8hXWDN8ik3o0jKlny0norancp93GdG8nThvtoNmNQtsU
HK6F97XsaueHdZaUBhEHs9zLWOA0vdAVnc7bNHWtfCbqzoNOrEiL4t3PH02gDLPzaCyAyQE2AFqC
JIP2SOBKtyemqUxuFf6IHdp307zGoRtbYKtZ3975jLkdeJPcT7wyaROXtld+RFLdSNKfd7R363Ac
XSgQNQ7u7OWQgE2F098fFO2VbgfG9YiM+cVkKfmjysAhwhtRqFIIzplv+ji3VWZ+LOLUEtghtIlW
QdNcbVqtXYzJOZ6GVidhs46HQS6nMHrLR4FOGgOOEaHEG8eS6V6g8z5WZqnC5n1XxGLFJ4mXU1pA
BMj9foTImR77tVzKoQvntV1Vi8gXi8EKEs+31F3aj/EbO4vHeVJZy6kl2ZJ1JFvjLkuXE8EnkuJ6
XgnhDh0dPTGaWZOUajZWNNcdj5D2R0qdQYCyFe3FazIODo1qvDTduPI7wuYhCs5QGZG5b3QdV9FJ
HF3FLB6W1E8vkpolLhmtWmc0DpwwTTXr6vpYRnXmtllI9DjStzGMapbZYetEeYdnuAzXOGuipcnz
adGl4nLKCF3GU+HlY4/XpfXR9q1snXFLeDXNP/G+G5xiqM1ssGpIkMCFcG5yx1cxOLu6L9ypi/0Z
y+23tE1a3YqxnU1jN+qYi0i3kd3MuSKNbrr4smWDdC0rbZbSrKElf+L4OJV8chuftTqIwAvTMsj1
GDPLGaZ2ESVj7voFWeEWV6skFAF8N0XzZmDr5DU2VugNwBbMWZ5cCjGdg5NInamKfZgh6abUjG6D
q2WaoRrghZ1eMXDYLblOUhK47VC7U9A5LAfosnxcVBKS/RFWLIqySQcmntZkgE0XxHRVDcMlSgfh
DNg+rjpeOLLgySKr1jgq1KwPIAfsfU9Ojqoa4eUUkjRZsWku63IVMX86nYiq3GFSLpM4no91y5ZF
1KbOQP1Pgo1eILi9rodh7ret741x3jsGixL+LCYtYjWfJDGLPm3fJQnlnhwQcqcin5vB0jQyTjqi
jykkkmDMqqTTcDp81hZiEZHi7QgxoZgo5EfitK8Gj58Mki6CJnWDMbgsivY2lrBocvy6D9J3NI+u
Kp9cNX1wZ2P/ghgr0Vbg4rJ4X6X8ok+py0R54oOL7aJuMaFyVgbGHQtbN6hxgNRx+6p3qgp+R5eJ
CuY8Jp6ExD4V/bxqC8e2iZYSkm0q10PROSpS7uQna+xb6xypZT0aj/mlF0GAM4X4pA+ITmn+egI4
QthymSXmSZMuJCSX/tjP8jB3Mc9XEDF7CsgCAxvBJ6UmnXAt4H9cMLmunVk6oGHuNdl4YkEc2trE
TfrRrfIQltugVeBSiAazMF5MZeASrOZc5jMS8mUGdrkMBg+jCRiUcA6Bvt6Me+BAi3T1jDZmTopV
LQoHjp/COKP5BNxIF4AHkWtWAY+i7nNUOaSAiCls7LNWDKsusxzbVI5Jk1nFCjASyNlMT8rErMlK
B57kcfiM1nLOukYrWS0bwd3OTzQUxrwpqOZjhRdVEh7nibWyVajH9iqWbNbxeh76kfZNsyTGXMhy
7HRHfG8yN0BVOQOJF4HtdWh0bOXDOG9p2wMBEgaaDrZLk+605Qo8ZbDuQgtC2cShxp9jMSxIFp73
TqbM+ZiFic7z4CTzY7pZgAS8ap9qYfBNq4y2agqzKqZilprxGsg3F34nemBB6aYEQtTE6v0TFpWv
Ldue921UL/qswjNQeNZG6bi2E5XorrXDRc06dUqyVJ0GdG7GkJ8mw5gdWxiIpDi9tLLIeEB7s1nB
IH9oUykXARc6M8VVxKr0fAry7syKsWtq8OVR2AWaZ8DSMN+4ic16b6R9ueyA/GL5iLTlF5ljaPC6
FdX7NoqpFmN0i4Y4dRgaW4fXaetMkZyjdlakdTHvDSo0sxZGdVoG0SnwAdcFkzM4HI49HOFmjZn/
iRVhvuw5GDq/soAVGjh7TeVw0otSLbuyh/SHNOAnaH/WqnA4myRE+ZCVKSf1O3Qe9c28aYsPPJeW
A2pUruwMngeYy7UxxZs0y05wYQZ3VMgAgxJPrkVq5RjVIOA5xyg9IVY5raIscCvZKbft5Bnri9gJ
VYbXMcnUwpZ+pu0Q8pGAAHlLCIlWcRHcBFaXrGqLJauA+auegjvqwwivWlpfIlwnK0WKC3i747Ik
kYR0j1nLNOhDXaKUz3PMWw9sQzlvQsYdIqBa4KNVb7rqmMEx8GMyVbbDxryYF4adBKwUy8SgVAfp
eGPHmEBGcQ2TF56TeHxfVV07T3zrIzxJLmD5RLrnwKGVlbC8QWRmXZSqXve1Hc9YD5F+ENfHKGuB
a0ZT71bhaJ1kWPknuZ1bJ+nmB+57fByV/PT750OKiVsWVuPAgiiXOGpcNAXqhNK6c6oyq7xM5b5u
UV3PWxl+ijpMTwsy1cctp5buy8u+Vh7QlcIhPBlgGWNwpyadZX1ZgeGMYMLhWNMc4kKuy47hWZUb
ezFFanBYh0uvye1+3ZkByGpWFsCElzfAvtcXUVIAU9qSRWKxBSH5mZX7Zt5a0n/LgP5tGmv0LFsB
d1ZQzyR8OK0TMYN3kLZXkTBiHaPhbQ4RMgQtBV0aZJGHHzXQqnNJi2XJQ7qqNz9IPw8CB4V5d5z7
uHSGcLIgeGH9fByTt0NLqpldDv2Mh/gGHpI6ogw/xNKqgE42BGiHrJuL5rYHZ+WNloXdWtSRU5R0
XPUS6M/cKPsYetBd1vhvm4mRZVo2VyaqIRKIMnqsuiScp3k+wu4JX8O7oW5a2wdSQI6107YBX5hi
oDqME+aKDIuZCsXMbmPs+ImdOkUAS7yvOmCRW0f1Uam7wYpgwdRv00oFuiJ0mFfl4EMxQWrI1O0Z
afhl0tuJR1N0ylDYOE3bZjOVEXfCdewNCjaLTKXSjS2SeRRNV03K5JyDVWrJ2ySi9Ty2UeaMGX2D
wN4cByy+ILxswRkXF91YDk5lNQBpVl6OaeFakBRoUtrWPMnS2zRWqa4YMU5P2TURQDCqAJUaXOqb
trEDhxVpP4vTxKvCjrnMT/G862bIzs9Y1F21Y0E1hWTFCbl8lzEcuRV4qMVIwKor1TkTHVKNRA0B
nPB9p5lE6VKBYEklkZvNczhX5chJrvs0C3U3y9+VBQuXI5CNNVBfumnhf39Qnqmbi5aBhZdZ7+t6
qgPHqtKrERvQbhyPh0lGEPcluZbhxOYymBK3HwrjgvUxuld9sQghNSfRCPWHolvIu0A29iof+pOC
MDIfCqg8gIl5U/Z+AptNgCcCnTZOo3OMTAcX0Risu6WoO1q5tVDF4OAg0XUVFcAAEduxSA60AAZj
WIxWNWvIytTZOemKws1RLN0et7aOGrbuomAZd1Xi1BNLwMXCqKq6CHQJmxB8e1I6Ql3zgFuzQkBN
QuWNI+0eLFJodKmsZCbrFOhtYKjrISi9vPFPoUaXObmcVRRDLJKgwClYMTptIctZHcbLTtXCZXVS
aitMwhMxNsu40m0iy3WT4coNJao08PFeUdncndoqnTdMt8UQa1sVtbZK4x/XmXDLiUczzipLxz6U
xMagctuEvJbN8CmskkjbsqkW6SAzSNeARDb++IYaSzdROsyAZIRi25RfY4iS5g0xt2GLPpU9u5cG
8mAAaiG5VTrhUF3EJek0smHuggyKAZEtCk8aBaUWMA+yDt+iLkfgVbkPVE4zuCqOzzuZhtoEcahz
aIh3aIWa2UTs1K2i4bSI4kUUQRXMpCVfQH0oW6TMuFkRY4gVPsTY6uZZMFY6MXYCzM7IZ6YjEO0H
rQvriKyK6tLOIcHAFQEqMpFOlqlYW5HPnSQqZ4aIRQXdwDPgPP1WDeCG4vffrhKeTQ5WgQ8cusiv
U2GyWVQxYOxy7KRWD8VDiJzBtFqLrFyKqMnmTPUeg83k9vF1kLB6PglIinxxr5KinUE04cdh4gg7
7tyMBsjpVQLBJc2hfJKnF2QqY9fk9H3YJfCorG/cyKrfVQpd9/24DiGLWUHykWsLQYFShdO7iSAX
sidg8dLEPu1FvMh4fyuCgjthaF0mthXNknx6E4B58yJR9vNaNrdTzle+rCEk8i3isJJlugWHOx9E
AQECXU5j9LGNeOKWvD5tM6YWKqSTV7JpE4/XgddmdjUvUXRPQ6gswfkut666FEqKhuikAjdq2jZ2
Ss6aWcvMh8CegIG1Alv3PbmhYJIQZHDLjKy/2NZ+QIsxr9Fx2fUOhM6BtjiFRKIDKOG91RDe2ys5
ldOs8xvuRIaASaOd71ArK48tC+gXeGayTK4D+03SUwX1Oruec/D3VhhMnkjzk7KCKMiHOFiVcT5n
hnqNxQM3BnbR4RG+HeTAVxSsasNYvsyH+g2yg9Srap9AkNfYM1x3UI8JwgkeXQVuxEtYoXaWu7aa
5llKB8/KxsxJ4EXbYLhi5rV1ybWdF+8iAsUuv5eXwPJkyyw6Q1aXLlXc3NsdHueTpbxQ8E/pWGoO
NXEvJv67Sd50xpoWvDC3jKTJvDXVfdVFwMYbAZE4gu1eS81hfywVj2cdvEBjLeLpKvGJXABt/6Ei
LD/uKuTFtpmnmRUf4yG/J0Paz9Mxj6EaBvmTmAxkeXA+SCdQ1HD9SDg/p4yAk9tljKBRAI5GwyEI
KIZARwEUQ7bpF2jLk5CXjaByA/lEg04sa7gei7D5BdHzlLLDm+dABxK8TxoDr4ie1DuYrFUBgb5w
8oiEjh1BupVU/A0QVu8aNCa/GNWG59qm4L48DfIzAW9QgLNVX0inLYKwsCeb9F0igNmA3UVaty8R
pDXTzOfYUdP7Lrgbi8H9+VQCxfrThwIxuj2VeccqMODwUGukbkBLMPHVohgDXY/CxZDw/vxxe2d0
a4xPSFCUJIjHPBXOJpGElG6Wp7UDJTEdE/wL8H41nXC2d3tkJh+6NG9i4YQ95GVpNUthoWKXt1cE
Rxr8gS78B879oYP3/AGrbY53s+5+QJATqFVAZxMQyk9owbwlphcqh3IY8JG5DwVvP13aFnICXjkq
LF1Yy7+YULwZxs+euQF4a9UkcPMAHkw4PUGONQGQCTQlNHQWWGbR5vnStm0dq9Ijm10bmOOqJscd
SV5nNjR7f6Pj94x+767cGv2TXdnFcTCBs4JdSTM34NkMmXbhJ/Hs54/BT6nqL/sEzmND5x8YEWgS
3B1xlRpWdMDAOtn0IYOYEAFbogjV/0XeeSxJrqtJ+oloBhIEQW5mQRFaZKSIFBtaVgqABLUE+Tz9
Jv1i4zz33JJH2OnV3OllWVVUZEaQwA/3z512rMIEu0ULl45f0oT+zQX1x9/ut/f96VaRihWz3eJW
SZzBx/jgG+rJ4ZtS9D5mtY7Qv1kPzD/+QPFsgoWUs6GS//iLsqb1Yu3gq43jGoLgrYdvlxnNquYy
Wn7pee5hro2r5eoaMuhxI755wUK+Tazkf7JOwFYh3ILsDeT5x5+lwtRgThSX9qKxtUqfWeAkGOzU
njXF37zXb9/gL9e0g0pCxIQ9+No/rbtGTW2tNd5sEPFeFI90WJNJBKkyQy9v/FbOfnvf89vllvrt
4vodyPv9Iv4XUvaVLPjpj//n+O/HXvxIHPyLMfj+Vb//r/9PAAhYSL/eq78ACId/1dz/Sh7gVd+o
PgqMABYYImoEdOZX8gC4rQdTBrkolGYtLtk36wwPYmAI4GAbJotP9qN3BreLgvgDII8VBnVA/8A7
+2Upd3ANwB6CT4T/0uY/XXxtZ7MEJjjwKyN/s3v9Rkqx1jMB80KxoKdbJyNHq8vrv1tqltaiH1fX
n975p1tQlEDOgPmZgTDrNjBsXH29atrQJd16cgqfC7BbSbmsd3BYSglRlF7Svovcsgd20/qTBb/O
emO5XsUZXc2ZNfli6kK6OOtlbvq126x6GNolt8OsS+8rncN8g+VNYX1bsMAFMXD4sQ2/nJLYJ3Kq
N57otm6JucSTkBeq3rm4JA51SwP3YxjeoE2sZAFLZhG5mxIHA7cEAZdknj/Arc6HBOCB4sUKn7Tj
E2XdxWgs9OWsX5iOmsEIUndcVWa7M6o8tItZ+m7bbA09bFlhdtir2RcH4oY3D5tRJHlgZkNk1sVO
e+66gTvXzOVmML1garKwUPw64LTceU8xO7fevpsu8WRF0lOPOVO7sZyBTYEZUCrkk73JzHsntWGP
p5HjOnejNa9Sx7oaHtnaM913DEN7XN4IPTX+BFXALcXGaO39rKsgbj80dYORnft8z8rct9u0xAG+
vOv6AuK0VIemzsLccGGw1cMXqFJPme42adziZNxDCFsoDkipbEoCbpTbYlC3gDl23TBgrTOGuzRV
HlRVkfpOU0VOVUEgdp1tJ2B9WP8bSCiCO+TPF6Lfe8p/WYiWV3318C0AwsvjCtBGi+we/uYrAgVr
H0ArSiGIi6dUYN//xhczZDNxFkBpxO91p9+Z+Bz0E7KbnMGpRRLnHyxE6DH7eUHgKMxF3BcPDcKU
bi71FN+PW0lujW0P4SegUn+kxvhRFHYVjA3DTUpB+0FMO1EG9jjtcMxmg8x916z7TZs4oSp00LlT
hjuNQCyCjukOE/edPH2YcrVq82ZLVR0Q3QUOaDymP0swIhYtvLU19U9OZWC1c+1T092QEk4ddKRq
+JxB1HSyv3OUurQV1glUD8HbqKvCTx1nX5VVVJB26zVGkJmvSdIEnn0tvMvMUiClZ61YKGCk5Gkn
Aj3AIPGk2waprbedXd1m0olx4i6PIJMOcsqjHKogiTPly8JZZ9547Oubela3Q+0AlpmnkMXkhfH2
qHLt+E7tQPyj5hkm6cYm10nz1TTnK9sdLnh4TAhla9ewGcwXNOpxFnf2xEPL7QOn3ZrzkEdx0p5r
p/HNoYGqPctFVStgdwprCtgE5S+eki2p6lWC47PWfJNoWFVGv1ep5bPsgeK8Whp8NXNvbaTejplv
srODRT5T9bEbyTs3pncOLNpPetz5I4sDzrywtdZ9Bjc8rjbEMLcd5b7X3jWi2+P0e2RTfVVjA+yp
AYI9bSq4FkMFOw1nXst8NFgX1kO3NvunYQbwjHOjxYBYJh6sDhU5Xgr0MvNH66623EADDnPj5plZ
mR1BJbqz+2xdz/KdYV/wu/zdqN0JvHOLCdfY1lacr9KRHxSrJl8zj+PF27mwA836+zozIsqqgwJL
lvY04gN7Grg5hbBONoPdvZeCjDCpl61CV29tM/jMhKHUTztlus7ZaUmYgBz1sz5dD30fFVMSjeZV
EYiPECIMYwiEDfYN6kjhPjL3rhjlDXWrwQc3Djs4xXeVeFtjSMJWjX452gFJ+slXE7wWz4mwkQAZ
mFdjRnxqHRNihnVlbYX8UknQEarTbyXAtUmJVdWYATebkMkL6WWYd/aq5fG75zS3is6l307dnVq0
8upex+52lJlfCGetiwbMCHaQaU59/HSwk4agmIsdpQsWD7HMTd6EZ59BAGiQuc62Il/6qrLDRuOW
ScdjTZ1VmlsAJYDbxQJXnPAzYd90XvogDJH7ueWB/ruPWX+bk/S2614ziLNWgztq1MntaDZlUMjq
6rjGnXTVK+T+oGvquxZoom9xbLCsS9+1K8K4WtQX+LbCdRWwkfaqc/Uuc+xaDQxkzNrEUQG3yl0p
jM+2yK+x92YM8Br0VmrzPKUri1cQ945cVqs0NVeUgmrX2W2fklCk4y2nEGpj8uEZ0o4S5Z2IK66S
wCd1pyKqqHN1dBOHCbcjK54f49HweS52w1hQP2vBFmCpqtRHXw8+T+JI1M1GGtkYTrJdpZi/R+A1
QEJ3DN51majrYHS+gIDR5+NJWVOYD9YMUxfQaBwLmIX9VptZ79tu+obz4WvitbAjepD3UBnBdlfu
uR7r0ockFzW02890uMlntSpKl/lalgdbJ2dmqbtaFQdPTqfc6iOAyKiKWtlSbF1Zh3UP5b/e0xR6
1Pyu8i3hL3q6FuNOyrs2u5HQP+0m6Fi/ZUa8rXr6znCbiu62H64i0efUmkNWjVGiH4gJdRnHDXEF
sRpRPr4Kc4Illj0x8ThASK/nRd/uyott9pGn1qzclxxSOS1XEMxS3PgGCJEGsqMRMS3DljpJwHj8
aLOXWT7HeTTR4TjSzB/4i1vI2zqD8A/p0Do00ti62bqkr218Jd6dM9caCQRqBJZVspUiWq65nCCi
yMIMucMX93x0L0aT0JWXCXrbJAZZdd64LOMHIrPGd2hnhJi0waVnCfPLvF1JkwZNR3emk1yUyT6K
lOwdhm2qotmqsXsbsGZ9LVN+rJ2hubU1EEtKmmQzDfO/Bu5/dPz6j4O/CWaAPx95/l2W8uvMg5d9
PXyh3nZJQSHt/ntd8deZByMIJiEULoHwxsn7h5nHpTiYWUg8LQl6/NX3Mw+i84uUCI1kafX/BzMP
/VVwwfyEZmtgMRRxvt+e5Pb9zEOtliRClFYgzdIIYkSswOGZXxQdmk3aw5Fxger6NTiP0qxhmowx
zDGas2gg1dopybTC1PHSWDaWx2JT6H2q7qkLQ9weEJ7JPeRauiT51EYW+7PmTQhQ8UCG4Tg7WB0l
VhygKlEMtqFWHxrrUY51CeMLhn+sVL0Tw3WcH2G+RHxZyrB8X11QH8myyJlY7RwjPlVZaUdQiT4K
ymEjTbcd1seCFLc21suiAiCE9bMrjhSr6Zyu4DWeY73lLYvy7l3p8mo7gFNcLMRqygKr64PJQ+wJ
ibERC3aKhbuEG+dLLOUx9kwI/jLMVP5Ol9XerfPS77EBTDjbeV3xyrAxpE1z1ctOobFlmMveobCJ
SPe1t7JbA1sLzx6s0tjZUsFHwdaT0v4hrTR+anLTpTSsWvjDHFv+7VBO4Nn7qDLl2tbz2U2GSNE+
ILVx8rxNShR2iCGEZXa0SrUpvdJ3Db0TLn/KxnEjMvsCbmzXW13Ae/FYwe+fva4KcqTofBzStmZV
Pfegonhtgi+Iry2LP7viVLrZwS6bvTvxm0pMoRhEBMPny5yOoUruaN5EZO6PPclDhl/Unkx4lnSd
toDLxmeNBVXzo2L90TXHaFAQuUp23/Z8P5hz1OrXPLGC0rEip3B31YzLwNanqWHHxCFR1fcrp+Mh
yV4RNY1Sjx9TjoGnQ+7AYCuz2abOEXGKm8x+yGt28Uz8o2zyaace3AlEgmXuRyP9XEY3u05w9hZf
wC3s+CL3N/1+BH9Rsyog3Ln28bzp+atHanwp4C2E3GQdpr7C8cXMt4NtrD0baIfDEc4qsLklBSj2
8jwk8blEnKwz+o1tLx4MgoRUrdKsDAyZ7QeSrTW48TFvJa58cw19f8VEFyREHhqanyGV75sq3WOM
esjojKs5OU8dfJsMUQGwBxV8F4PETZgnNXTBvnpBotr06TxHRZ1u53av2/lLVvGobIzjTMsvfGxW
KbN987P48FLrKCZ+QcCu7setS97dtIpkv3Ab4tTwNuw5eSjAGnEmYPK2NmapuLonjIaDzW7GGSkB
L45yJ3Jsp15NWRW49Kpjcu6p++DhNwNzfHK62s8KkCxznd+jfOdLM9IvrVl0flsTpAdN6TNW3HhK
PEgcX+ySX3CzBgTWrEbSEC4xPYwFhutCIwzX4kYxXbjxVloHPZR8Oz9THX/0M7AIkndmwGQSWDo9
F20T8g6uJuZc0p+6pFiRygxdd8E7PqeaXMFpIt5UbRGD+Ocy4n/ePgb9+c/3sW8PXvx1J8MLv+5k
qFBwHGi2NlwbtLl/Pb0jHUyWeqXFtfutzv2HncyyUc8ARxyTx29PBvpuJ0PnEp4nhN1s2eacf7KT
LWLdD7IyUH4c3AHqYBZCgmmRGb+zSmJuVcQaTFCOgbkHSrVu+d9YBNavmv3yHsuD+7DoMLC0P72H
m6azqjSoyanIggL0QFMg7aJGs4Tr2z0w0BjZ+Ak33PdiWAkDKeoQ2Otyb+7Mcrwf+tpvAeREoBzC
FGaZj+PegCSUqu1d7wEaQ6A1Ax46Q3DUud4q4e2EcU6rJtB9FbCsPUhiAMTBrjG5Yt2XNaiuyogm
DOR12t8ncA5yHI6rzL5ivU7MUA5jhq0Td/3KTeh2bh5S91SPVYDkga/i6eLY2W6g+rao7ugAvTHB
b9ateLuc86qjY6ejbxeVPzO1Ks05jDvzOZ9J1DWkDAZoe8C9r51j4tA7ykBAzbcH494WnxaW6HYY
TlKDZHO8UJlGABkaISucIj1WRyat8JtX/FIO/S6uLtp89UQaKj3saR3hPLlym/TeARDtAxOH1VX5
lD/ncjs6T27+DvfNBCgnQJG2WGEziCTgO726iDItV5N3MKCEukDsIy+WR8iLAAhuFqovJc+VISFC
wJzHh21Pr6N9bcEjdKKMHDL5vBtvNNl1CFv1ICmTDLLpXctuPBr7Y4Nzp/02E8xKg/S9Bl92lWef
tE2RMj/FtfRHjOozIJUmXmc8xs5Pty3DRwMaF2rDoRwA4FSRcr5kXXfg7W2ev1j9DdBSzBt5fqu7
w+i+mfwAYWXWkaoQJTklHt0mxV7GK3juFfvUFYAndo75VYPzVtbVyV6S+LUjYYlxwZW7GQuhWZwr
cMTdZijFEbF5JA+Y49y5r9O4SRq/WbXjw9gfJ33S8xKZDeZRhU6ySpdhzEOkYRguWVq/Ks7PEKpo
UCCZ2jWAjUtgbQHcgVXN7KMHuCObvXObYD6Ygu/WoT/wHRfJ7efbGqKcC/mPeNiOsRp9f1tT0WCv
HoHdebjd5nkvIa8n2HPS+X7hsf76zX61IrAOffdmyxrz3RrSEw33muLN2hoGcvE2ptUu9mwkIKBR
QRaW1lOOpN5fv+mSCP3LX/En1dGsTaNMG7wr0Fikzj54OfiZ8nZ17ADusiAMcb9KeNDEB5z5/an9
/Osf4O8+4p+s3ZQJXU8S7w860ceJHHtvlKZAe0m6zOB/Y6P/0YED/S7AONATAg14eTT7Dx+yJzJd
E02CBBPifJLd0Snbm8x6tQtg5KzaLPTZ9HdWOv2jTxnnGwbn0flNTf7xbQ3b6l3bHAkm+GRDMQyX
qfZt3UcaagHQzYI/LUhGP+lobjGMAf6OvY+aIbplGYGItZ/xNqDDu+3g5+5VUCpxHRV9oHHYALSE
blbFh5aBek+QVcwK5wC6H6edfBMn8/qvv7I/3oqAkeBhsnhEAHpff/oU21EMM/IxZjA7jlhLq/ls
cG1wBuAi1ZvK5ki8Tg/gKAHSTf3Wy3G4Uwg4euKcZ1FS9WcArRiA3T7E9yRx+7uBUSWPpgZWbwzb
pi8O1qS80F0CEjNzAltWp0pQwCqGBVWLfM5GMHZIcs6AqbOcbU3J1mWW3MsOaFqpRciS9mBXXgan
t6hwOTmvVCa4r1AQkJYOopPl1vHuQSbtWYW4Kx/qtykpN6R1Sx+86NKBsZoQaKFujumvdXEkg0me
2POdrNITbY9VbikfdOfBiNlNLcjFNAC6cvk51BpkFFJKPsHnX2GXtGHm+R7SnX0qoNWLYFZzaGKH
EjFg6/ZsQvjtoZRr1D6s3NjbtMBlRjmWAe7Mjer4YzWKkIOQ7Hm+pJLyvVe1p6nrXrIckj4aQoQa
31sXizwHYg5U5NSKNUejSIlmkUF5N7bGH1LwzCsDl1CVWTXUGQv/3nIjsaTvEtSVFOBxfccbJmCl
L/HYQMQ0k8sgyne2dJ2IuT51cylDGle+ZI+pmYalkiGzkzXHVqHb8zh5q0a9Mz0d3UaHPYhcQj1o
SZ8CBRYNkDGdJBEh05tjjRctCxkWOT5kPnxiwg5qidNsryNHTzdeRzdWJ33Vk6NmxgapLxeSvyGT
MEZ6ouzB35iAUSCStRMLNWTWGDmnkUGxR1TMgQQ7wlGwyvPyV2n5CRpyxejkj/booxfllpv0IvHq
TLf+bLZbO7Xuu15u9WS8tkqd5gJhKCdHFuEaD7T3cTpe5THbQGiu/Hgs71AjAjmxmm4MOoOedmHX
IC6Mj9m293YWkpapyFuA2D3LxH1uQ6D08iMuUIRLUM2BXwGKQ0rKe89ii22KrDZDw0nzQfhFlN5e
x/nz7LADIqQfoOfOgOPV/4BK+I87Ttjw5/78OPHff1jH+11R0fLyr5Yghj6IYKBg8KxlHCO+HirQ
No6zBh5HBD6PYOiGff9vSxBP2V4K5j2HoEyMAKz6Jo/hqQ8WjhuounZAav3DziFgiz9vztzkUNkw
y+CN8PPhx/t+t8I61egG/QsQlGO/RVpoVgeY5ytCYDXHd62rYQ7FyCUZxt4Y2/Uc9+tp7iMxjlj/
k1A07gW5rI2qXmLkbyq0JUxI9Mm8DnPgBSlyl1arICTjtineR68aEQJr/XhAZpAVmOWh97gr2zgN
CFQ66yQFJYBik4S8tHQcIxjrsAQBs0oM2NyLZMzC2HE+Rog/DTaHBphvRdzRdxFDQFALab/Wh+Lx
1vRkL2byNDVvpZUGHUKNc+9EqCSJTM4OpOmvUwpyFt8C5CedhxgQBr91JBbENo99N5t3iMHd94Wl
/ZJIBGueClBZdLqJzThMwaHZBoCtQc7nFvdWL9oL8IaNOZVPljMfeeq+ZqQ5QNL+sLq03GnSAaPP
jnUuTfhgWFYA4r7RwTyxNrkUHn5JoR4FaT5dcP3Ylmp35WrkBcsO4xIo6yl/tYcaXQ5QDEtjZc/D
ymKQz5x8L5P+kADUtd1+naHzBn0Vz21b7zsICRUk9snZ5Mb42LQQP6ce4pvFkee5NXjXrw1kWv2h
k69U70spErQaoCwpu0zkjBUqVAIdDoWT3s5W81jFfAhF1ipYUp8lRLESzlpusfNSMIFUsc+aJrIs
EeVK458wP2u6kxRZNDQEe5uHH5j4EutjBwPNgrFWUGwWLV9ry9lNUGiKBO841+tsicmwW1C+9wSO
gdFfHakiI4fGmrhtGmXGFFEC0XOS1jaee6hQRQkLrMeJAQnLhK87NWHNbh48qGezMj+BTzwRVkTC
jvraCKcU6In3YovtZJWreMgOw5zaoS74WtlvFN0JuDB8ZBF8TdDFMBZnaRoXA0KTXS9Xr4oSlFml
AvNDy1cue0ummwHKsVfLAE1cW0igQdup0zTYvsYe6CYidKBH0s7xueW+ONWNnb8l6bDNY1Qx2Wko
axiQjh2imuxkQEudFxIeAlBlY+vA95oaSai913p6TXEuQ8ADu97oe/mKe0cLecmStaex4Eu29iLn
xE8HsHQtmpq6S4nPonFe3DbZpKUR2R3qjhxjXfQDUkmi9jt4aSlVfmITxEobZDjg5rkI2nKEKkYk
BcQ2Ni8mhLPZkr7Am+EBpKEsWhzke7+pwAvQ93TUvuavIP6D1hLohGK+3Su/AzI0QURA+CaA7hLw
9NWwxg1wBz/GBOJx/AdOs/ZgOtVDiXKsw1iirEOSMGfJLkVFkGbljZG1+Ony5LZAxUDUkBTWlVaB
tu0OEjwQlyzbNBaNpJjOpDHLEGfwTYbhpmdI5KnqOiIKjvEfEcb4zrOg0xXY/9Iep71qlcmPjj7H
sxkYDrlMhbcCw4NrWTLlT+q5H/WKesk+LynMQbymhabfyQu3B/Ss4NBmADjAaumV9obObWQhLSKb
JqjaG1kgIADnkgISILEJJhqedPOF5d66j5N7J6/XI8XZs+3AJl0zrwo96SEgfgXX7DcJFBbv0c2N
pQhqO+KAXwxV2BlIp8GYZom1T1A3QEYHOVlIB3N2JBAQY2dEYB25rbpApVS5FRSVcDIPFYxq0ylP
sz28kFq4wUzy4aDSGWkhInasgP8uc5SojfhGk1XCPx0R411iJKhlPPrIkqebtgWy6iUQIlvCTs2y
EtS0/tLIXc1Q8pUNE3Tq3kClVsKfEbmeHDdK2HzLRXooBCK8Dh8RBmao3cF4mvMhPcRpGhA0lrmY
9Qusc0HtKqR+n7vYwCG8msPBG00kZWcEDFogBWpokKcYmgLCt/tSJMWu4iglQHdelEC/iBtcVYY3
oBcK1LSXGrs4SQOrwvojxYPOqwMRKFfoslU883qfGXkD5UJEpnKQNXUwWOmgsYsQAX9IKDyjx7mA
GI52urDpMoQtjzP8m1plodO1Q0jK+UptAhemSIx7E+4CaY2nEakgG/HD1W9Dxv/fBqOJ2eXPJ6n9
f//XkH3/TIPvhqjllV+VWSTGob8Cy4T0iZaPr0MUAE8UzoDshFdoogYEr/n3EIXHhthoZvnugcXf
hFmAUMCqkFWg/1iYtZw/4CwBb6FNA+qxbeEBMj/OUMPA07lGLX8gkaOhucw3lpcdi4nflSXbpx2a
eRS7ji5Z1Yl351JsHjAxmHxwgAw2aGpbZMaRkm0BpLAri8dlOuinS+ftoYFVzTMKIbCee1f074Q9
0MQaiGINVNEs4jUBukiAMI7oQQJgPcLYBhAByNFeaMcY2CMH/kgXDjIGENnl/S4BIFnD2UMjogA2
2XeGidnJBq7oOj6bZbnKFsqyxzlDCIw/BQJRRiKQCnVcWJoW5he7dSJD61eGbo+pRO4v01W5rguK
dbpqnxPShDbS0kOs0dohtnSQrr80VbhD/8FBMSqXRroECY4VrWHOzphk0BQFQhwwtAYWTQm7jNmH
bXUbq27OI41PtClAILHpbpIXNdggqWcwEoa28elmX3oljYgU0y1I922ZYfOSpj/Y8drJT66bbTsj
0b5iztoT7orw+FUobMnYgNFg1e2QOgZ56TVs4/TY70favVjFpcRhdDaNU0GyI9J6qa+dIWBWm/kx
fypGxm9NOyn9bmhfaMatlZ1k8ZqjfIMWx7TOVr1VHAtDvMoM0TLxSVAzZcuH0WlXqi4Qd2h3TnsU
jjh7MchNBKK79qYfRrRJYCjKMDvzk5cVd7HbY5/ENJ5FGaZbhn9YmSR0u3RF284n/V07sI0dx5vl
+N70B7e3I4L6AJpdZ0z1TnrfWO8jspfY4joGPytpotTa1TOIP1MFBKwLFu9q1oiBv3TtNUvsQ4+i
A9QaHExhhglcTBwigppXm3wstiK55eS+8S4WSAwbUjPs7AA9I8HQ1Lfe4oK5H1n3BYMd6CSk0Uzk
GlKUVhbogXHkvnXNk5gqay3RFGRIA0yVg/Q6n8iNqNAISXr0b4VVrp+z3OvDHukunZckzHqVRAbi
3WihLO5jDZkHxwsEF9m+yD7iMd/UZfJAVfpsyGada3fTz58JGlnDmkYjq7Z9ZT0YprGp3OICZQIh
Fxy/CW2Chk4njrB47mrfLVQoTByKU8wZzcaVOPzAqeQ+c2vUbZpbdxafwvDuJtqdgMMcbOEAv6vb
sHS93dxdVQugGsaEgd6VHhtn7SIoTOmrxf9XMLZLBujP94Pvn9v+i1W3vPTbqRppDvAjWHVRTAR8
5HfmBA+sQdYNmwWefAjxdXlgzbf9AM4ZnpKCSxXC4m9/9W1DsFGIBFLk9yTAPyBOcHD+5UgNjd1B
0sTDf7rsCD9uB0AsJoNbysaCgm7WUrKbCQet8yAFtMrZfSzSbJfK4migUTMn6kJioLe5IK+8RnPU
nBg3BoN+M8zsaiQmmjuxppIXpNr9cYhviSJ37lBGykuDFH5VW+7tHE6dgH09oxJHuX7bvqKMCrW2
z5llLRP4pUGJDM/VxvX0bcVvC9Ks+UJ+cYSqQaegEOnObcyo5cOdBUgQYRwUK4xMw5MxNwPPH+zk
qYF8jSR5GPcIZgMfzaz2A2xfqAbnNrWzqJPTXamaAK0q0eShaKad1m6xnumK5TFUzWPczyds1oHV
oV6mJWojvCmos0M6oo2mm7aA8CIP2dxSot5vNwmM1A6wnXjVjHXAdRGOwwHVDRLkxZSWPq3uwJ8t
kZoEu677SOCoY3ycupe6HbaZomsyXid3XToGbKwXC+XAw/Q6CBQYVk7EinRvGSW224ZFGTRcG8s6
+mnB4GyTQZ8hpQKR6I6zeVu281NuoR/IFNXaHPpVPz9YLQsmt1jOFffG6FKf9+adK82NzdCIk7Nm
hxHR52OxQwNQjkgEipmlAVcV/jPCfMx7MCYjQP0GSoBTz6d2fouNwIOCW3+YYCZUhR4Ml6gXIYx1
zvtj3mZgUi2wfzcxTj7S7JAUd4J6cFpEjB87LDKD7ldN35yL1Inmgoa52z56JN6aLZpQqD1tSRLf
SiS8szm+zAbm+kKEQwJ6kWCVxOFNo7Qjay3s2O65UHdcQlJnai0s/tQm5U0Wm2sEqDYw+nCWqjYW
Co4qj9xkNnqrYgu/WrZzTGxKTX5GwnDNyBNp4RagjgV6+pdpKHz4MHvljns+XYSYZxRKxeuk55Bm
3k3SQQ0yA5KR51k3a43yFeQcgwF1SGalT4gtHETL91xUJ8jWiMaTWaG+wVqb+qxK5K2Ua20gSV3S
0dlBJKf+KEyCvAeuQcjpDWefbFYnS+SP1PBOnlGswX8csIZEXT9F4LE3SlXPHsLAEOvzG2Aolj3f
xiOquOtsZ8/5BY0Gj4nRQ6mx5dZM0BNWoviW8PyU5Nm6UUOFWh76YNr3SsJqsdS2S8hd3BhhB0U8
Ne6mhCICjk4aIrJt6XAUUy3EzUj3EwPhPuRb1y721cR3ZEBKQ2YfTWGhKHfcM+FCMqkuDTfQzFLI
8+DB0DB5gEQ/xoEelFWFmiQv/URh9L7sZcSNOCiL4pLW8H9svVdOheAf9I2a4GQjcYCKyzn0dBKM
KIiMhYaIldg17Lg8qrnARyvGEPUDHwCCQnMs8ViBEkCAi9MkbIS0WXlu+ekW0DFUaJJiOzY3VtJZ
oVASh3YclBwEcee0eqgtDw1U7GgXMN1cZR9V3/aRxFqHVrCg5DeKw21K/crVtyUawI10IP+XvDPJ
jtxKr/CGDB30zTQC0TOCEezJCQ5bdA/NQw+MvRR7C95Abcwf0paUypJURx5aI+moksVkMALvf//9
7r3cfJdw4kB48pb33y5JlUU0eE9wZ2Sg6g99BSzFB0xTDkYn7sxe7noPY5KQW0UcRIG8yQvqsOlo
mu5E/g7Kn1cyqia+3uQXM4owp6c8YMg77XlGipsQzgz1tN6QejJt1Li8nSxuyrm+MrLeWbbSOpmO
cmMmkcMU1/pRCHSctd6+xTtQ4iFolesUR4HX81udLQaZSTIsmxVBWGIzyGPkERsSOdWNkk1gu4BS
/WxY0JOBBBDyN3q8DLB+Bq9E5l2s6iHC7ZBqry7ehwwPRIEXomOSBB9iKzTC3FazYcLCOWG51e2I
k6LovgiX89Vh3MjmTL3BCeGJZD/8F9psxMgdD0nwy8Kfocp2qePXqPBtQG3zjE7undnQIVm9sTgl
2Ho2eyS4PlhE+M5sA/m3qO2bkdAWc1nb8UOKW4ngxV0ovW1YhfdWziEjzVVUIYIM3OodPMS6VyxJ
W1q0SuP/DW7DsyXnj6efxT/+s25eP5hyvpUrfHcXnr/uf0cfbry4FedbL7iZhhLwy+yj026qMvng
ZXRmxyOa6c+zD4KCQxAAUqpNi4LlMUn9PPvYPxmaZziMPx4+o7/I2zr8vX4j9s9RnNzH55hSg26s
b+r4d4hB3CepyDWCQkmDWMRWvS/NZFsqxMvmDzGJL/xDKcOlIQi+rMtb7DT7QWk3dkzMYjnsdFd7
Fmm+Sp170/lQ2naZp2TuAu2EDu6+QCeKzl7p0H1mZqy0gZMlyJeiOBZ9DMWio1MUV5UH+T+zPmjV
cjiVKkUKpfQxy/HJum+jYm96r152KnJ0cPXSgbx0iGlYga0su1WTftXjvFDNmPvhEymijq6vZTlm
0EzTWs2fsqJYRIh3brosE7QJoW/bMUUfvSZvbTnUzZU5qr4x7NEmNzjzluQNrr57X/wONvIjyfHj
y/zDyqHA1loX1qCTd3cjwrNmEbzKNbEujeXEDh97fA9L+uffc5bcv0dVfvyeP8y1biSl3mp8z67M
tpV7k6fBwlKNRVJ+tu2/ynT93W+GX9dxkechGn7Q/yvXKXmKTjrCvdin3pOKmqAP7VYLruzm4f/w
g333veaB/rv3LAC1mjoVCXxGHflV8pzMqdLWe65vpuT9z7/Vj3Lbt9fwu2/1A2GHa5xVUcbdU3dm
5PaUF0hI7ZtQbv78+/z+ywfwwTOCLddcUPf9jxQ4sgtynh5LxqVlIc7EoWWxS6LNpoz/xY/0T8DL
/DMZDAKsvxzaJ2cj9fffq4caLuBdGNUJNyyztYRPnA4tFhxLy/ZGRLARBRG6Wf8L0oby3396RzqG
h0qK83uGbdz51f7uFzcFlTkHv+nLPidrqkvw6RRacZ/MsEBNEURoHarefhCiqUgHtFkVVEdWwgvu
CZu2Z7LiobLLJuucjCaURDiAHKCNFNPyobcNwC/yhZyUDC5rVVjWparbE1k62EqMa0ECVeQNvsze
4pHxgAAiYWhXOiRjHFXXygg74MTRIW/B+4zRW06i2mqiP2gCbUyVeI+Gl1wRjGYfSqY9QElChRsf
w9BdSVU/tK5yY5ufsTT8Jnl32fsoJuJexSlNTYjS3HWIr5Ic+lQ0vjvH04flVTEHLnePGUxJZ+lP
TZFh4ZlYlwXN2s4rqOSyJVTJaVaWIDlUQM0FtVwUZLVrgXermv3NmEL0IdCMEX900uUuTqa3oqof
2oLMroYsLYULY1wYNH1IduAMlWXIxbZp4p03mqs6gB6n46NqjXid1yXPfv1st92RcM4b/AxLyQ3B
bgXND8XOm3T7Om5C+6gbvbXOEuzYjjOdSHF28TQmiEPJcD8kRO6PJtFY2v2krzt0F5kAxvArWIfR
PlLOeNIPINQfTRxRljGhGt+UGJHy7kkjfKKyd23wJkW86VjfFFwMSDHDmREv46lbskNiwWm9Klgt
UV2sXu497aQO+9jTAFsjguspl1zPAU6KzQ5JK58EwaAYRBFJcpLWExsA0U2ubU1YC1m6G6+z243s
tVNZo9XKGnN6K6+MvLotBn1T5u56GhEcNG8HnHFNXQLOp1i/CZxqZY/JVgbXWUTWbrO13QA/a7kj
OnCbke1k53KjQM629v2Y0mMwTYB87VM0iYMSHkeL0DL8aDV7zdwCAGJhUFITAMKzq1TTpwhlFQDZ
VtkhnHFTvfc5DY3IXWvZgNDl7lIE/DyJuOrk5F7uS8/1JbUu5L8mbr1RPLFL824tEaKcOtxVZrL0
uq8iXdNHtLX1+NFhfPRiMFaFqMjUqIj2fZs6lLL2uRHv80Kut+pbp7FRnwnkww6QV6SCBcF7Vk0b
PYYtjc2aWC95Y+A4xWXzQnySpEwmvbESLmW10ly5pruOR3PTk9KaEL0Xc1OgKWcTl9OWLGrCxkNz
rcEbw/7eY2uhpieent262CjudJmkli1IToWiSS99QlKa3u95fJ07DQte8+iq8VfaTz5MGVhwhKHA
6i6xzg1HkiqUmOeoyPgtDVhDHuopeDem6DZ1D8VYXMbqADkA5VX/z7P8/7fsY3Ii/fGge13/2hD/
/ZTLF/2y4EPOIVjxZ7KeM/kXV5nt2cAvhFvpGtwKR+ivUy7/DU8ZmAsk/m8iPea6Vsp60H1YARKn
b/wlFn8ev387C1kM0kSnc+zQCcGq8bcnD8LgwBsdWm9sCHlXag9JfHrEzV2AW9RgF0RqnJEBb6yA
C1Kv7MksXWDN37TgGq2R3BgzvgHGoVKYZYB1DNkrXOEqB/ZQw8oAa2uvIxddo504O2p2DQIQItTL
Q9NgZU6y6qBg7NFxVB8rpVo6Y/9eNdO1sN+7hEBpSImRPE6vXdUYadCTz5yVayxVKXxeot7K+SoI
4pFZiOzTxUndGw1796LsJvBBfPAYW52KJ75xUGvSKzrtPKnqfWBHZwX9WynJvxD8ZwJj8XZbAHUm
p6+FvzhptTvRsDy7mSpI8AL7MFYibQt2C00Rqt1iqryKRUD6XET9vrdoYInoShrD3cxAj0CRTRp9
9rq5SLKRGDe5pNpjpWbkk9toV9HRsFOyL/ul3j7r411lvyehXHeGvqCYa1GRBNCxIbMUZ6uZH7ie
AkP18Q1vjP5OMfRVFkYbgC2YfXsXNYxIozDuEK4dul/qK0frIRGSlPXpOFtqHYMXfbA2HYn0idWs
zdSB11D7Of883RDenC2NpIc0R6jQlV1YU2BSpEcRRbsUAZI4D4VfsMdWlqSkrdfla4dc3SVNZ6Hf
1DYLDb1cKq4ZrBpFbhOb3E8zS7i0SOUpDJ0lmOO6cOS9iQtr9uipEznGuXcn4Vk1Q5BvreOyEEP2
GRCcwJNtneX9WxuBKqguU6whn9SMa1I7az/C3EasF+q4fzNVfV2VRbNOyRicE1N6t7jS5tTUFEpD
gdlp7AYISINP1G61ariSdvSqKMYydo0lYRVfvaPDaowfTdiuFNnunQy8YhQ+aDRGjyOZjlcdKRLu
yIKyxjnOARZ0FenVIthFE/VwhplcGUF6rFTrWrOfnKpa2+YG6GjTam8hJTFeJRZx2t5G6aOSYUNQ
tetUTZe9iR1Cb4eDNaarwPHuNAphbNp5RGh9VJrt60g5bnVHpPNLmo4rQrp7v3FIj2S7yhqL3E2p
popfdxopapCcEnnUZp2ljauoIF2XrXAgznnzyQp7KZKI6NiK8qtUVchP9laKKDcTk5WZ4YSTfEgy
7CNtPRytOISReykMlODahVllfMlMXKa235MggHfl6KUMC7Yi2blV0BBbcohXWeWcqXddRy7VaNRJ
+I2w+rcR3/VtFFRPhdXhCFRyc2NEUfQaNHp7PdgERkCCE9aL6qlpvp3l16Q3+m3RvTdqehZqcp8R
2+2ZyFtx80qKhS8DUiDhNwbM4OestgmSrZxtqru36UQQ/mC2nR9rPBeMgcAIpZmvyyyczk2pl2sV
HneoyfwNS4YbI9voanedZGW6mTq6CEI6k3yF+SmH3J5FWeTcoljxcT8TvD7005FypJeOFwt99KlE
I1m0Zu+usH0zO3bOyvXShLwh5R7lmeTrNJoJqGlRtncRSbe5HuxH3pQLq/NueP22JUmPg/6pKqQw
YAhpsmDTdNaFdSx67EAqM46PmqygtZWY8uI5qzT2lGNR4duDaGR4mSaE5gkVD11BpNYmAMxSQu81
GsjaaQc4bpW1I76eZGsPEXC8HqlIeQgZVQgul6w9QBlSNNdN2985KajSTNKMM1MzzXRNV9JTp8lT
TRVGxHu576qlCY5TguXYEEN4MejGmwnG/OixH9PAeOIBJ6dhzIbJJdSwX9XYq0bOl5LEJD3cD6B7
alStPO+hpHEonXkh9QF1YFdo3rUFTdSm4s7rg01iv3WwRhPMkQ57VMAghbBIznDWAN80CKVKa1aD
Zm1TyKUOiiqFZOrqnqrEC76gbaFTSKHayFF9esj0cT2lNPOhSo2Jw++JloXK1S9Zqy8H8ZJFn2Uv
1/PX9KV3GXgCp0W8btWnCShM7Vx/AL8y2uqhA8ci02Ups2Zbd3bhC2+6zi1zRXbRlkT1fWbTBDVp
Dh5em9DbuB3jmwmIoPHMXQwMJoDCBuAwShSQua68UmxCk3I6EDKX24IH/JOnoGXcYDoNOohghJoZ
nxe4BkQziTToS2tB8eMSxXbp1a8xf0Mj/5BAbG3YYlzCjtpFZEsnUON4O23db+WlCXc1IJxRnpRK
blU1pp0EQiwlxSkhvBd2bhh4vFhwWAmJJJjIN6EHVpkyDMQRf72XHAbPw3TtqfsCKCHCjdobC4XY
V3IHKeU0Lh3wnhnIkwZfR8vWEK4nA8cDrU8xwJ+dvHoETgABKvMJAA/XAQcahPEGwIKDYpxqyEcR
Z5sBmFAn8GJUm52RvdvBNSzTi87726YMxeF2IALiyAETKwBFYkB4GeTOBVx0MC1I75yWHw5QYwzc
GAE5tl2ySlyMVyhDSq4TfAJc4V1SM2b8R6Pj9cSEAERGtCu38BrKF4qynXFK/verAb7SCHcF8ask
87QyXBXBSrWL1dhmTypk5lA7F95p9y2vENjYJgCCzNv+eoDoDDRCt+3e2DlpUa75xa/GaUxWwQyC
WhChQcsUTiounOhIrwura9YrrN9T8sRIfkitfQBdmkGZ6jaXezwvIfRpBn1a1u46wZQcctKlUKoQ
RlwoB8IpSJiAYs1LzEFAKUi95INni4I7UTZ9mSGJZHLGYBVZPiZmdOPO4EaKrmCX16O4aIWglA3F
ayoOLVRtMOO1wQzahupNAXf7bWz+/3030P70bnDV5r+3AZ+/6BcajOwq7ga4hrgG6LPA/svdQCPr
1kZ2N+jXJp/317uB9RM7cdfAp4sl68fECfIpnHmnrrsGBtu/lDjBxvyHuwH9hth+HY34XZ3b+49d
WcE0aoKVCm1UI0k+Io/eh9Z6brLE55z4VBsIyIrCVw5UrhE8Fo+TR15eygcLb3c3Lku0LqIFBmpI
KwJ0/EZ6T21bvIUaXnnRDhstMxd6lPoTZnrLTK8H6OrCsu8lwnFe5wfyha759yu2wnSi0Ghg65tw
pobH2a6PbT+MxSFleDEcsVZy0muCcd0yYPaNdlWF4blI5LVBDADuX7ggggEiY/Bpg+XJcR+RGeDB
iZXWtA0kvrK23gwIzJRabWVaHFxprXSFptOiG98TL1mPWbFzMnUbq1QTqZWaUtJB3QFhZ2Tyk84B
i5sSJRTfhCI8FMO9a+7D4KS3MThC7HfpQ1HOPUwvJCqhW3oDu6CMx3xZ3rPRUZpsWbGnjc6NthVY
+ktnGYU3ovYdFYk4vKMFqM3p5Vqn9XvYr23jabBYrO2oY+3TO9HfxqR0VMOqo4lVCXdq/qkOxTPj
Eo0X9rtbDyG7CtDysLY3QSmgD6j3IHBG3RSm8VEoRbMxLf7vCX/D5eR6VL+YL3r/2Fr9TVu/NFY/
LVKz1RaKU751ebdyW7HLZL0KHWWbUvsDrQz3NbD8y+4M8ruSzAoXZtmsDf3GnoHU4pKH0apUyOUo
tGRpN+JqGlK/+4ClIjfnoI/5MoTZq1FNh8ncZvptHHLYTNWyxv3MHyLxDN2lATzvb2vWhMnwyaOQ
RIt0OXEkwbHuWhJ/In06GU66qit59NxTZTVXUgv2ivIcIxbXNmmpDnUzlYS6y+s1qQg0QzCptIUf
Rek7S8L70PvEMeLX4VcSRHdq268mU9uklTzUcuA9yOWGYuY8W1hNSKDFpyS9R9Xqxw42ssMLJkRI
NuFJC6i9gdML49exOep6yx2Un9V95plwMGmxmJMgKUl8SvroRKfBKp2Xe1r6mQX0ugRyrdbh2ZjK
Pd6Jh1H2j64eFH6nKQDABudg5W6VZBLUEGlMRMM5K5wvY+z3nvGUTC+BEx47U960br3wxMYLyAXJ
m5WjfaVFt4o0DITZsS7HZc3N16b9sSeXIXsVob4V6mer39YMZxqehDK+mD3OcvszAlzu8lOoY6+L
i5Ub5mc3Q7wxLNLLgCt7ipsD+hicEQ+yXHW2eR5NSqj6W92RTAX5qlWrR7v3UKRa3wznt01JE3Ox
MpTED3vpF87OwDrMJYqrTwc+UNwoXbHVQ90Xbr9yZb8b6oLKz/BcV7w4MT++OROVPBhPBoilBWoZ
6h9xZFzMGhEXEJOmMzZ/4XKuI1bHwm+KcCUAN10ATrC5TzbSwJqQndILEIToMgH5tHVKGEBAy5kF
tfhpaaSY+VC92k5K+zoO6HchCGk+s6RJgPSfgZfysMCtOod8jtScLCSnbE0sm1YUYqFLZdV2786n
QFZMNc/Hl3eJdOY3Z44RxeGwU2s41ELF8a9n4oOqkG3D/YdPk6Z85NrDON0FkHi1vTcI3oxRyrEa
WflzTLNnPwxLl8oYngkVMuXkEuFXPPKuVbi00hwENC/9kDKtcH7IKQ9xHx8HukTFyAjaz/WigRso
BO3gceCXtMgjUvxoIg2JHuQGuhgRk4Jh3LbWMVLzO5nOvSTMBlHwZFNsGvSE9FB0qk/aI+1Rw2LC
lR9k8sudO1EdikBjO1PXYUuKgnQwTJliXJpUqRYuq2mJRT2YW1YHVvgJtatwW4eeGtZOjX1iBzDf
kFZT0K9R9kyM1bDHkThBYgxXo9gJPEcNw6tvzV2vln2rUf1KQQeZqJbmtwP/0lAP61ETS78H3qty
T9nMsrOx27IXYDoKyTaO0XXdXa7TvZPP3bPt3ELbUUdblgP9QeV4UimqTYDAWQ5TBBC+V5nO24QP
l+rtOiCedCw3o64eYxNeJ4oVmCGvxDHBSr7iSWm0lK3xZhhG/Sp07EVfBGcMR+dutH1hYmkCDnlw
W8ZKmZtbJwj8hoJao8AY7K0sl8ug9eTQWdM3vH28cCUL2tTVd6v8DHGd9C53XTfkd+ni3zDqtetm
lPI81Q1NPAFF9IKDcuhID6RoIzG4qaXYYdPkkoly4Rr1RfaBoJ+ESsEenqLTipdIDTeBEt1hWLmY
0KmcjGHObK3PyJ3B0ajzgWhTw0dDBxJGl6l7oiQgdVlNdAldMxqVU1O3QRnZJLq4KuCo/CanE4nG
N8x1s4PnbzBHGiiNf7xj3v7jv8LX/B//Uf8OTjF/5S84hTNvizk5UC5piGbT+7/D5Fy7ahLj7Zk6
m2ZyoH8dJmEmVMNlZERhnTfNbKd/xSk0g9LqOSuGf/xFnEKfnZ6/WTQzzWIocHQC1ua/jfeDuKrL
QsmHhloiXZCVHoFWCmtlJS1pj2XjLjws/Rb/JKHyKREWOJXR3zYYOtFK7AlnV7qjwbI84CLamNP0
nppltkCA/qICcFmNsO5hvq2JHezYBQFMQBYaJhfO8qwolb2FA8URUGj7Vk2uG+BQbV73MDARQYnb
R7/NZtan01dFSFxZF52aFEqNRaajE5FapHuZ2WvVwyOeUpeVPBUD18tBvTCIX7Qx+xJm4xfVTR9O
9YLezS86Tl4y0/ooWu0S2vGelL/HoVE/zNFaevrEqouAmJbEP5Psl0BB5zIIuyz90aq4vgd3FffC
hg+YZdS+nL3sLiWCGZ0lIWtPN4s/taKB1bQztEaXAc/GspAs55APzRx9xyyCb0KPrYTbqer8BEK+
SojPokmpQdkkJvWpiV+SoceEeudImmdC57kkilCkXPOyqrxuyDizO3ZIWZsg3jl8IzwenJnKLiY5
dG7EgFBVZbSRrn7qcAk0YbrLYuLakuc4Ek+NmPw2UFy6dcWW/AbuwPUCB+mXiaxNi3R+NabxlQLj
SUnVsZvko2bomOKjD5i7fVdpJM1H+xndV83okLhS41XAnIvToePnuXeaiI0gXTWLIGTRTw6BuK7r
6kTf+b2Tqx+ag1xQyDUxANu0bQbwDtouenq4AUywfUkmFGupFAW8bgw1C8WqaNuisl+raOLu7DQO
l2rOJyN491yF1xE8hdy22v4I7ZxtMnFx8ITC3goJ6B9NV0m0Gxud0eTSDA7Nai8GXxYTtjN64jFz
iTTgHlMOZOZ7Z9mFBHVibGnGCgKTBZK2741hpTTldUU4S0w5ksZYFNJGGFIMxR9ZWYVN3izIzvRk
ZPTdARSNmGdYy26rqjdZBxCKmQzJQ+IVN5XgTWyHO2fKrrI0W9NFR+A36sKjM8+5iYmDgokIyneh
zD9V2t+oCd+X/TSNm3syzzfuZCKj+riCVx0UAg1UoXOZ9H0alis8MJs8KnxmHn/o8zs1rbbMwj5G
Wb/IX+v+q8u/NHKMmtA9WKagK4lCUzVaN4TM1aF5NE2xrC32hHF8TdOXXCrDdFW75lqY8a62e4KG
8hW6FaXj9TKdHUS6/t727wr5pCppFm13zpEORrqZQRLafe7IvwOXZ/zpSuIf/56HnyIqRPZ7Z8n3
iwke03D/mP2xlxFf+d1ZgtGffQRAk+qwYeCU+VW0NBxit/D683j/Zuj//ixhBHBZJ3gulA3HzF8y
JsxnxfcAF13VHExUccwoIK4J/nrf4zJIJBGsNouJMVc/a/i8yOgZljARDL1GRmXDYs5116lTHDA+
gg15oMjgC1qQ3hZkSXfKcFUFGvG4bnKabJQVjTZIkrTZWOxseIpyaiD46+uCnD4evZta7DEQrBVm
apFRFjt4KIbyihanU97Gjw33iEopNzWOuIZw2iJw1riQ9s0k9th7t9wOAaSCr6QO2WeUpz7EnDzp
6P11dLDthJrWCSxESatw1xvpYzrdeaThVUG/tOOPpvvIp3Fbh8MDapzfWe1eVmgaoUdEAdJpP2gf
loaemsd3sjpVrXJxShKJx+a+JkxqkPkhUwwSCt1laXzKdlpUHlaMhIemag+EPj+m9D3mN3aIXiYw
hxEF2KU8Bnhh+9xbJONtGq0rOETuS8tRe3XyEvfZxiiOlNgtdEHIpzgm5kPD1a5EmIx6a6tolCoI
qsIH7ikk1I4szO0G0odDzUgOSXLfwLPrGEaUKiDLJDvmdg5xAmupPQ5qvLO8mxBLAvrmkPEHHe6f
vdnehWnjj5q56fri2mopF7CKmfNJiQUdbBMVwogWg6GQTlBt7EBu6qg8mA3KEMnmVBGFZGuJm8H6
4D555+UAki5ztE3lZ4djKsgPHQBir+kA/scRN63i6XvgLHtFgUO7iEZq1eadhMFwYpP6FNjVBZmC
E4ifAy5MDbNlxl4kwvSxUOxql5m3EcucTvEriqCX3sCdX8U/sjKkoEvbHcdxTYDNa2WY6TKR6ooK
z3Oss18QnTwS5eX3mep3rYGCWTN4mz1p44XHL0eIF9UIl0Cgxyyl25E8lIRNiNsdYtfpDo3Bejnn
TboIolOudbshIS0gRb47lFZztuLsKx4FeTRNu7bS2gXCidxNl2JcMBsxexqxZ2qd8ZVY7Kh6MjpJ
VGuiLRkbWC7JATDrNczIZSjBjqZKfcoaqBiZUbhZXgXWFRs0wm2UNf2wftjeubBeGcxXRXttylui
Td4TiLCx+Orgw0AWD+PMi8GNjTbtwtp4mUqc+Mg1AGbqN9IM5GwEPdNB0Go54lhjrQeP4NilvUwg
1bJBLpHprnSo8tgAZc/eZr0UKwS/CY1kB31tDAC0hnFx4OCaKdkMWn81wMfdrNQWgZTRKiOmeWFU
xprQh3NR97vAiWEcU0HOP83RSXVE5eeghcOrAfLUyji4M6AHqFc02X3Subx+gUIYDvRMDUUzVQdz
yC7ueDAhbBpIG+lOPCTqtxlhmwbSM8BcFdSBAuHX5UTzjP1c3+sGoV9oMWukERelQ1h3HQ1fbpnu
7eSZt4A/dHcKW82kEX7PSi+86U1mEzPGHBquszo+0d1aVuENOZGbVrLrgS1qbZwmSN8tcksnGEja
hCfjpQ7jO5qbN53KsyFtrlXWF1X+aCovE413CSqvbcpHdSAKBSyy9hcYTEhIre+D0SYrt9lUtjJh
5nccP1UqcXIaeZ0AG63qeXtEUE+/IPCJH7MY33TpHN1ePXWOvlOGEbyKhl/7CxsVmi9OSLdeM5j4
cThdiNR6oH8+7LzE17TgKTEpOp7MaB2M1O+G/SvF1rhHrWvY/IuIWBbl07EI4MB6xHXpvABL0wZa
7CAWmBlIh3ssByBG2Kq6Z5rUHjIdt6Pp0U5Z7lsEFZUOdc0rMZ4+IfssLbc4F6p5LNga59MLlBzj
cuYHlbfQCL6dKUARoumZFOqSZpDqQNTm+Ik9+WscbcyxeyvJ/Zjhmx3f2hX1Wsp9l4SovsGRxI+V
l5NzFAUsvVkzi3gblQYFndo2GDBUpGWEwsk63cxvix7FZZrG1d/gtjyLIX98W77tPj9exevvzDfz
1/0ivBAK6qKu/I+9QP31rmz8RDEHUUYgwCgzusU19uf5xvrJni+v4BwqAUjfRp+f78rWT5BaWP4Y
S4jM00hN+gvzDTfwf5pvmJRcx8TzzzyFzvPb+Qbnbla7OnvVaRrQeHnaUsoQCDBDU8NxEDxLirj2
Y9UQY8d+SWLFO1VRnK/coZVEEeJAgxzpWmuhkICUV9VbSfBwRgCxFupvY31wjJQEiGkVST4ZJYHF
hce7sEWfMSYNRrDIdr1zhMrFdYZvxusIlQPZ8a7MlrIIxJqeJR7aj4YG5KIFlUQ3e4H+nKERRbbJ
rm/e7IzzjqesUm+Nc4FPOguglkVQxkJIZTFU4dxxWBQ55WPuWpeO/RHz/tqlZr5RntXyK3L4WBjs
mqJ56eTp26I1Dha7KIWdVMxuKhHZyzDvqual1SgRYxIR3WDrWWletR2o/0vZcyVOSpYABzP7r0zE
JT1O1a7pnjz2Y9NYrQf2ZaHH4mxggxaxSWusz059n4x82RHTp5WPBcyRy+JNrZ5M1nAD67gat6GV
7WlQJqJF36oiDlYp67uyajzfGRzk5Pg8sOAzcVyPLPx6WqCoFPFrFoFqU+4oA2SWmHeEybwt5JG/
HO1kJzt4kLJg+2c+Crt/ko26RL+JhkGsew9TV4S3sXEjav3eQ0V5bIeK3hP5IjvjqWS1OkKH4+i/
DWIuhqJ5GKDPam9alg3trsUdntO1CYVcObdOry9rN2YHQtSVMxTL2pm2XUlBa8BtX0pib/ThY1LZ
8gtrKdzwPCYd/cFm9kl4Aelu+SGIXbYipnbXGNA2MU4fwm6PdV6snZHIIAyJXiS2HYRKkOrbJPnU
p+cwZmhBQHOK9Bw46totuZmrZGYBKUfjcx/sCjSGRAUJ0ak30ZzbQJO7ksdq0jTrnj2m2xFiDWHi
KOFdpHB8UNd8LRXnWAt910rMgma6iTK7RxYhQaKkWd4wHqjWJXo945SCiJtbi1vmwi89fq7a9AiN
9dZM7CrT6SrVmBs49ugYBfydMAV69lnggh5K7bryiudmzhW0WcoItJyEwEGj07fdtwRCRiV3poPn
bMLZXagSVij421WEF6r2cSQrhvcRLtrQL2OqV+asQ41I9YnwQyFpT+Sg5jYTK59lnbyVoXoJCEyc
kuYxGRry+4GDjH7ZavqXqdrskMePwKZ1p03mcBubCIe6f5Eqsz5ux9C+LrJijan32smUrZm70Agx
2QH2G+XFd9MYPeUJUBVZWYJX6V0Ic1+U9iaXiP6qQZqT6xxmCxMLdqU3XhppbBmewi0kqUq7bHFL
Y+6Zt8BJaoyZRk2slDNyxyLWppv69ZAhGkdpfV+otrq1zWb/Nzi7DPxqf3x2nT+rGp92+TuH1/yF
vx5eCPM6F3DyAuiq+OVubvxEAwXuNx3Gg23vd0cX0PCv/5kLOAfKz0eX/ROXee7SjmrrJNPof+lq
Dtv/T0eX484pgVzOXdYBP6Z7w+0bsSvgRTmFVDKt5Sm0ePR47mccdx8THZnjhAtTncqN0fE4sTVr
lU98oLkljSG0a6hu8dQhd3xESr8hRXg30Ylbd82b2yuL3H2zGeFMaKbcHM/M43VVrEylX7UVRTde
TMp2cCgzl0jQZmuKR01/MxK9uFIcZdhmlQVsy/VoB+93Dh2678zHKXCfFQzzBhvqU2LRfzBx3R16
edVFntxPnnzkWnWJkHRX7WArdMwh6eJKaOMvED8EkKC4jSMPAKrujWWDL2RhKPZW81ghZ7pHJRmx
aGSYQCHSzZ7gUVDwOVML5qUnmw4rVgoE7bcx21cTL7Y/xqlY2515cmz12JX1NrGCvZrK91yqPuzg
MlAJ8nL7i0QYRXOKe3Kn1GqNFE4HKrcJXDQPtFQTezISZ5hvnD68b+OBpq5gqWRdh7b4KQYFE3RG
6iAFB2OIKBrwXSfAPrfsVmXY0DudYAqh5hy9WUVVBBsWsEdqOgHPNdmjKTsqx77iknohr+8U2CH7
v8k7kxy7rXRbT+Xh9pnYrMkH3M6p64gTdahDRMm6rjmwnEBO7H7bmZZDUsiC7+s9d2zAQpg6J0ju
v1jrW7BjVXX9N3jOJcjj5885G51//bP65CmXP/b1KbeYr7GT0Xk4YX0wA/uqDdIpDR2srjxiIKT4
k99LVB5mcvl4/KXVEEct74bfn3NkQ/wBMzhDo7KFnf1XSlR4ST885w7SJMFfj4QB6W78tkQ1nBgj
U1/qEoyZrgu0/YmhrsohaeZ+xROugDDrQusV6U6HPz8ict44u6OyAHmHoK0f1o0R7uwK8oMevNgK
x71tWxujMR/KvJw5forT+83w79uqgtKoWhe6YS8sP9p3Q7SJO7GI0C+YUYP4aASDrmtKc92ltyKP
xsPYtclR12OI8rrSIr3G8uIFS4JFVs1g7TgCVx1S55hyIR130CNu3RQMLUBEqvx1YHSPSgxKFlhm
5vjPQpuKW4LsjkaT7/UswcdGdTLFEPLL8aXznmCCn0OEoKl5ysOpR9YOG0HTnnIDTT1ZMyQEE/kE
FhjugYdwBP2//mZVzBZVG39/Ga8stfXmWmpt/cGHd6HCGTFyuPpj0DzHQkOBBSMKRGnWLrXYfKy8
Kt4UFBONdecCMJ3Z0biMunJLJNhsEBnVJyxoq2EOoUZwcD2leskqoI25A9iUrYKStvT1onsfGuOk
9e22boKbKLENtEudsWRJch56dF1uViuEgE3Txg2RgQ4QEdhJE8njuf1z2OoOb7qmmSfIL8pUrNMW
yYRdL0u9XMStIEnGDh2kHFdZFVx2rB66kQBVZEFemfC1YrITvD8zlkPzsqAREUojdyUEB1Js+3hR
gqmeZ/64Q9JNDluEr8RPxNK2x1UxTgwq6bl9dR+4ySXRhQow0xp2QF0/l323QpB92yKSCScN55y3
QLeEAmre1cg8wmXShCuZoKIa8Qrdy1xnD5LFr70gGwzlL/iozl+7Ft3+BLQSV6AargoK/txE62DH
/rnzi1t7QH7RVPVeR5RhZ+N6dHCzJcWh8LudorZ7TWbuwGMJvOUQAI5haQLYAvn7eXDfIzFeZoSr
2dXD4EUPmGUOSccxWAfmqXGoySjq7IbVVLsfvZuJBVOYknYKhSXS7y2phdGMjWkqq7GZfMaO0JPN
c53mi2mIKDPrvaZ12xqAYDhUAYNCKTRmzAoyrAdErUTUalODGdnoIdhY/dosM5KCBpPVoWptszC5
1IMKrfxrDbM2ghhWRuY8SyduWcU/CP0i0sdj1mWLIDGLVZza29wJF6brcV9rgbFvrX6Rj+1KUcaF
2UcBouajL9r3cnLv4Ma+OBAl507r2WsEECfdL3e+nWx09K5OVZ5bw97WkrZIUghA59cI/g5U8RsX
AMkoCri96bHIWhdCg7ER+eOUgiukPMdHP1yFdof/EhuCHWkqPUn65W9wJum8w39+Ju2rsG7Cp+wn
3Ab5w/85mQwQDLDsMUrbpoQ68+r/ejLZxMRgof4toIxD6OPJBJqZypRoWP4pk6g/nkxUjMzgvp50
f2F48sNqiLMScxzjGzCuliX51R9XQ3WLg6eTae2lPy39SpKhFsXEuOjrN3P5703T/4GndpmHWVP/
93/9cPj9dhELybSqMfL5fj4TKGEXtyVzZ1DDAftdV79okJBlyvufX4cv5ds917fX+c2w/sEW7gUF
UfDkWyHb4eCs9It47I9/folffBT1u+9LGWxjUkI+iiQ1gsgSLCnQRWpqPv/zC7FM/PGzOATYYXWU
qDM58/rwWYx49KK2kIgZ/woPa4Dv2UqeeE92jvtvDdDL8H/9NwauCSdU9qtfD/MzHWclAUO2XIl+
vJQ5Wg37HKBSUsaftojOMKMVUTXvlYc//1Cf3W0fr/RdFZQ5hYIsmrstGmWCbLzWqwmoZfoLQMCv
LvPdPNCFzhg0JJ4ARtsS4uMRKqQ16eL/6bMY4ttvbXL0Oqwn0pAstViAJz8PFZaRJPh32/7TX85n
9/SHr+z7B9RwIGIWIZcRFAqmYy3A2K7+/JN8dk9/vMR362GIep43KXxdwBCUYjdhpmwZF8FE/F9c
x1QBe3BXsxSXv7YPt7Rph/g7FR5PzVCvVJQ7nnWndsp+zMX/4inlGl+vJD/xhysZhRvEg3yr2f21
7eHT1Ra9f9ApZf78E332kH68zndPjiiaIS0drmNEydEu0yu9dG6dQFtpQbaoOsIg/vx6n94MHz7X
d89PNU5TrBcpLwUtWLhjuZyQufz5JX71kb57dtLGKrTG4RJjD9fZJcQ7aLexW14GQDjjrvzF0fDp
o/rHJ/r+ld2D3UO5xuVcQqLGttnksbdPE/sXD6v8Yr5RQHAyYNkikA0bOFlq330qza9zXTjceg2r
4q6jKke742oXeLzZ0w6LpvjF5/r0N2Xx4ia5Tco/vrvX1TFxUyBgvIJa/WB4PQee8Ys3A5bzHz8V
V3BVhlV0txzg397mdhhHfadD5Uq0+JD6WHUV6zYL2p3aojzAAaIsyQ8ERA+Bzx9G4htjphik+CB2
cO7KBluxU/eAHiZyu/jiH6xUfxyAAMJBh8nQaE139rQBiHhoA0yfxfbkbpxcd45KJNvUsd6W0YhZ
xQvnJenJBvGd9EDTZa4Cn7erYp6V2bPWME1WCW0UApAwfhKEjErdHwfD9jAqj3eA/VEjBOmtVRhg
K0wjOrkD+URRVuYLVesusNDkECnMvRuYx8nMTipbctfE5JBiHoVAvoUZSkNhbnSluxo9A0aIae9V
wYSYe/m1ye152U+7OrMPjpndDv7ElKwnnYIOVZKoMkPBtVtslHA6l5p/MgbvoDTtQ+fpEOrYotqB
DVjJfBMFed1aiyijzZDDxCW9im9upgzDhpP7BxebIhHzC72xVyQ6YownkrVMmjdViHuRt0u9qV6n
LjP2XpW9W2X6GroWfk2frbToxHqqRvnJ3LnVR6uwZq3a9NWcTJAAWEty9PV2aZa8XjTOTSUI+jut
QRaeTXV2Q3TfyS41d+8Vmgqgzoh2jVawxRhDVAAdWRxN1bRLIwpPWoESbyCEfWSLOqg70xnGObvU
7EC9+maWAyr2yPySF6Uz6+DpLazYuu3ZKI9GfTYjU6NBQ2agkN1KWEFtQCoZmRsotfpoNf6q0b1L
s+27BTO/6haVyIJtL6JIT79QYrgsvGKWhAw+VuSxrXJCepd9NPq4VMpD07jpEtgoQ0MPl2gc5vum
z19TD7GCPY6bMUqzS8YD7jo01XEnkPwtAqIzqlYDYFiH59Gd+nk5dDqbcUNsxRQdXb+mt7KyXaj3
3TypMcIOSfrgJL59dKf8sar7nWG301oNaEVb5AizMFK5rVsc4HmToC5P+PoLogWLUsfJAr4xl9Ej
U5mjc48HdY7V6ZJNQ7/MowYJBsgRQydq3q+TfWR05ow89oM6EDBHYIoqynBmmO2B8eMynyDfQBdD
EEnEnVE1KOwz9Bx1v7ZcZUWjByF/Mkd7HebOi41jh5kOS5mpLGdC8ukF/NcNQJ/y2lSscd22TAmi
IFDQRyYY4ZEl1aN1abvRDojJxo5wOvqCLCU1vUnK5BR3wcUYOLiTPWDNSWjbW1OCcfwghrVgef1j
hbLlIg7Ko2Oi/YfWw7Zdt6tV0ZKbKmJ2PkOg1tx0pCV0veoTaTQetEz08zRU3lP867PJ69ZmNfrY
ksDStNCRrknr2LuMR3eOWRQLOl9ku8xs4MzmKxLexa3BR9+HNXTRkpiiGUJPgtXKCQEDGlX9JPoM
VxSGd2QgzZWftcViaD2QZJYgAD0CzKbZFVOlHimElsskEc/hUQVKwS3BbybJzIUY+wa4RvgWD8Oq
VyNynRJxoU0WWrPc1QAXJP45KLtq5pleNFd0q98wKq7mUSH0c22V43zo4RC5elJfOMpkzEq+nrmF
ovo+QhYyU/R0BacqXgQpTtbCtW/aagJCFfAOMR3lELVIkBhHXXtj6c4KL4DU7mTtnFkmhjud/A1r
WJJoL8iohXWZJGDtsFV4iyHoDgW8RqbXGm9g62wTAxznPdjWaWAL7vnbyMdnbrR1wN1lbgPScLV0
eOqU7NiWvFFE5D7+Vjf8/21IlRbNr43s4ql5+g+A8fSUvv33f82qPP3XP5NPxRHyJ7/295IqzTKI
lZCAI80p/Z/+3viH7vBfYC0ImmzsoR/7e42un6LEphDGzsr/7vfJM0Npja4fkCLT09/+6C/095r2
WSXCX4rmnpgEduvfVSLI5kq9JrltPijlKerrVZuU7zB5jX3D5kX0XyZoI8zUZ6pzFH1Kko1YD501
SwplqyKUG4AeapzGXQwVVntNpgecfsR/4/7m8YOQMSuCitDpauEjGvd69vL8N69S93os37RXJhjR
rI82fT6trMQB6HvrwLQtDcHm6I5ucFa4h2nS54ObrBgeMB54GSIcVS4iqY7/VlukRLneLsAnO0Ah
SIg0SJAN5LW9QZay9Pz8ERncVpW77PzUecW6SsnUK5mBatj1db3oeaMNS1QiPDs2M3KyaZB0qd6X
3NK3VgweZQId11ZPpnUxjR7nsLatlfQC3fcM69jGNl8UV3TXldEbMKIKcvy6Zm8lLoxgXFgeDNrV
1GfH3LRvnAKAcI98XXGhSTbpjWnkF1Xy6AX+na5Hy2b0tokPRcIdlJUbdHetD+qqqZa1gckpK9RX
Ne2IcXOLPWaFhVYlnLVq8hxH8j2diHmMpWo+ydlhHt9mmbrsiK8JiROwQ3QSEYgOXk34fjeUpc9h
ACc4cPx40wfuk1YZ+zIrnbU64IkkOKee4FkRuxe5KGbhHxBULaMgflP+i3VkT8/FGHzRhrdBR2iJ
IS9tvPsxQXRhssRuOPobvkjHbZY6lotevzXdjpe6s0QkuVeNdjvC2NCidDURMZZkSGDsAcRs0+9t
NgxaNBw14S3VFFsHrkWy1lcW2zot77fNaL8rzl64vLqClqJgWFQN6RIPHYSEokJ/Y0d89WqkrK0e
FUAmKxlfRsKMqn4YR5X7Ksiti7buiZco/dNQsw5QZSHEmqbc1LI48pwu2rmyYNJhOe3HJjqpkcpy
tPLPmuOPZJNO3V1gpOU8RlxjdA861BGP3z8l7rL3oqNhd0+TdVL15lhmBZqTfBtQt4UqscTUcSPw
ny5Pp9lEdaclX0Cfh2jwYA31iKl/0R5+1sizybaInrYcnPLat/0AiBbCmDNiE6JOX8SNMWv1F0U5
FGSpfXgPfjIx+qydYmBEfJ2gmRLud+2UnwdsDiKicit3B69m4aXh3AFAXhYrrwFWrP2iffvsg5l0
bQBmTfop47s+e4hbaEXhwBBEOdjojJC1kOfb8gb6D1z4p+OWz69k6IYqh6I0pt9+hd6koUceuJJB
NoqhHVMbkXe8Ed4vRlS/us5332BbRN3EHcv0yLixIsYTZBzbl4HmzP8Gx7LGLO3nx/LhKXut4wpX
zGcbYX7060aYIEUoDax3pb3iw0ZY+4c8WpHdqCoQ0Y/HsgljGbIoWkJ6Q0OXP/P7sUyqEOJCKdYx
ZcNNs/0XjmUZR/HtQALBBwtrCMIW2yEhxScfJ1QZWzDdC9DJhT16xdxi8znZiwrEomGPaxG9Qxnf
G9lYz9CDrC3/mg2RAb6KoAPHcN/ompCu4RmwS4/wXkHarwkGx1SKd3uqVo4LSLMq79hDYy/TZ9IX
mDenWOEcnF6SotoTYo5GHzVdY/E+Nlg7CUKou7A+KY62jOq8/veN+NMHS97Q30xg+MA2G3BSOlTD
/OEDB04UR3pKVlJyzav1MV1BSD6r2+gXl/kxhENeB98yvyteFrr4bkDvm0wT4CipcytFV+kG2WxU
TmQvHhtL550RLqpRnfkYiuPLgU1worwUJCJ1JgHgGA5M/GEWIKsoOwUmhLs700RpbivY72WC/TJ3
SQQ7kpEgnHIBqAttiTPXvGZRSIbshOBOUuh6b9fH8dZknhpKEU58h+mDjXa80DSxo/+D5ul/QR+3
JKjGkVmCQ/iLCaj+CY0Eea3N6Il/oX+SGSof77AWJ0Ga5bBuB/OuLL+4EmlG2o/an1JpAUVkrXi7
mESg1iStHhjB0KB2ebWjm4wsTiNBrE/g+sCsRj9I9R5hadvYQafTXtsKcj/A1+6k0qh4JEPh84c1
MaAZYPlblMW17jmnSQZgAMoi2aiuLxsXdI+WzY2K0qi0nHHl9soBltlh1A1yEd2rJsC+MQTNypkw
2BR2RENqaKuidofTaMWnoRhwfMavAcEZJr6TOIk3iVWsIjSyZBhDATqQHr1si4yle7tJjXIJ7mtu
2oA7fHsN4ARDib6n/BFzP5yes8JdKVN165natiN/yB7pQLMC1401tPeWgZMEDnWnMZjqvuiFdGGK
YKn7xUNZD3cihyRXCNz3ExmmiYwjLe4GPb/Ipxx0U29AdXJUEK8oNIsMYX0eoaCE6DYhwRRdd9AJ
Sp75fXY5eFo7g9DYTRrxI+VliAaioxoarLhEYtQiiDXV5GG0plXVqfhDb0tLeXZTYe6GBDpspM2U
JNhGdTPLRPgy2QIAQWDNE5Et9Gy8SBSxgr1BdxnqDWkU0bqPTjwnaGqNk59AJ8ztZ5gAVNWpdfYT
DeVCpd/zIlzXTnBtZslqDIudWY7LrLMe3Oyy5uwt9PFCU9pVRG+sIkvwC/5NBTRm5vRcktPt5+qh
TpVhB/TqOLByL+Lymm2/urRS5Rm4CzO0XN8mqXGOxmbV+f5KS813T1d52TH9c69tNZsFSCxzf2eV
6wZvsvYWdRz/gGXgftFq4OQgj7vsdlZhzjp7Z1HJp0uHuLQABEM4Xdd4GNqj2uXEP5CP6PBj6N/I
eMkmkFXWtAtiH1t1gSXf3gS9vjbcbtGaazu+rqfi6A4OcjR1hZ9gVqjShwAC8cTGbYu/f843M7d8
dW0BZp7uw/gY2hdKunbdEg8qaSXRgoF222MM4i40ptkY3qp6vswc67ENyhdgc/O4ConAABMWXCPL
WdqiOFAMQ2Wu1w4GphRRbFjjgYZXaFpb3TO2XvsuBJI+KZAb1WYd1Mde2fh5CBoIk7XRnNM+ukmC
iwCH94g7ubLKc6ogCHGUe70/eJ5NjKpyDEFEwku7bbwHwb2qqME+9OuFnyEfCnncVQJ527tU4FYh
88Xw9z2sPYOiH9DmWh8NfDOYMFx1EyTx0pmAbmomqF0DhD+umCy6CyDL9Za6VlEgeNkXLyQ3VYd9
o76EE4J70aGAm660UHtTNQjDUNoEaI9s1C41oA5rTwaE+TIpbCAyTOj6KSBDDPsvUywi7BlX5aLY
gvnaBs6z7rwNiOfbqrwSLXmeGFp08sm8jleNe+6CW6O5SolnLexio1N1BSSbCRLOomQ8NKhcYpLP
/g6FF6flzwsvRPr/+mf3WdHFj30tutAQsN1jDoLllKCur8MQnCIknTEoMaHwmpzQH4chlAXoS2zV
Rv0uVP7oj6oL96sjMyBNjVpOWH+l6iIV44cqhBhJBHg6gcMs1uUU5+OhiK/TgdWc6/NaF9aG3ftO
hfEMcxTFG5AW3cIj6koSeulhvU7yVelVZ8Mv3rNBmeft8Ni12XsY3Az2pM402wJ3Dgw3nI4a2gnL
Sy4KcHuNRretlrmUYsEF6VcOaVlDa22NtBY7JWO4PZ3NIWSmG87CPG95kaRHzchuDd280tLmHIGN
bSHbaJARxwLLBPDMZakge43UyFnqcVPshK9lM8uuHiSZk2GlPiuH8QW6EFgpuLdjM6/8cYETMaNQ
6WVy1pF8o8WAxdXP0jvh3tkayKFcw43f49BIsvYxbDp3UQHKXMaeh6P8ADd8YdokLXrI9ax8pWHf
j9SXNOMtofv3Qf7mTNFDhQLRUDRkWZO1sbhIgUbRQqvYolkcsn6tShFjAB2+QdWIdWOT5fRVLXpH
D91jDteZFUOA/QRNZI42UgkApE3IkBypR+I289DJYWGzuyviofKZIoJHoREVa25KqWkKEDdZarn0
eNWkiJ4601gJRFA5Yqi4Cg4d4igXkRSAIzRtyYacqV2PiEoEur12pa4qrI2X0lPulKl9d0gAqDku
6f0XBZVx63QUbii01A5LWsHgJUG8FUoVV46cK0bWpeoXBSKvatSaWeiZ8xj5V4MMzLVfCROEaJpd
FomzdRIFtRjF/zJAQKZLJZkmNWU+bz/EgtxNwXOD6KxDfBZJFVqDHE1HluYiTxPI1BrkaqZ59loT
CBxHqjp6KxdZm2V1y1i/R7kFR6xYCsRvk3djtnslJi0OYVxgpgsgPach6eEVCZV1BH4G736K6r0i
+svRfYc4efaidy3occ0YxyZeUdPNiDZd+IC4SqQnHvuRCcmeg3RvgtsUKA1Jn8A0ppw9DyK/Qqr9
3ILQc5b9qyzwWRJKTaBuVGxe84U93tn4j4BSFZAqhDjCvCTV0WHJAfqIhOyUhgddxabFkghIDiSt
u4yLYaOr0VbTbKopzMaLsWlB+TLkmPV1hk09Ts5gle7Vyb4Z8dHK/UFZKCUHIvvDPByv2fw/oqMP
HpuYv5ZBBUtW/czN3QeXZDBR3WRKALZI2Xuu+Vo4h9rK0JgiPI/zUZo/vwAK4zByS6ylg7u2u5KK
Cum5XnkLYBukEjx2mX5pZa8RViZ+vZqBnZfxXuTd+gpFXBLcOlp2R+nbyTEjMlceLEXaKWPPp/ye
kusqyDdgQaBzRUSexGl7ypJ3K22dRY4Ta+Wk7XI0rIwYUPZ8xZMwmlPXAEq2u+AYxsPGtToAg8Uz
gZfrOFxjJrtSrGGOaZt9lmbcjV681JLbDl3rkIlDAimFpKqZWjKoHIuZDyA49M2ZYz0oYlpl6l4j
+jvwl47pL5vG3JuNWJOfwcSXtJ3amcJFhDNTySCyqWP5XoyEjKcevjOMv2n7YMi41FGqIJUwmkV1
dhxJVDWa+qQTsJrju8noz3JrMjfJGONRJo01YGaZZy60wNx5MsnjrjtKUBngapPkqgV49V2QfwQ8
kPOqCn0roHBY8Mbmnhd+0bL27JEKK4TPjLgjKLbULgX5eAzzLuE23yo9AySyDQu4shj7Fh419gQv
TfWxqnFvQXJfQQFYsDnNmTRGTkxbly9LiGs65DXL7xYj3ITUb+91yGwqhDYYygO8tsiyLieiyQYb
exo8NxtrUUIkTwCmzMaXWCvsB5FqGGRp2MPJx7GllG96X8xYlAew0xGsLWMBxi46pDbwKuW1oqQm
pBuLM0xxAHkQ6JTk3YdHh9N5GTTrtmtmrUHuqqTWBU9mAhMdCkhjvIvhErL8cOlJ1J1luJs+RdfL
vPXOsah0R2287/Xhboqr3QQvz4abl8DPa+HoiTpaV3D1FILz6okBpY4BX4OF6Gaorp1HkYds5Nv9
0Bz7/ingVyRA9o3BqaDTaQH5TaG2mgD7FQD+dPHmNsEyAvtnTI+GgCU4Mdvwqv0IZm0CEhgCC6wI
yLXGheK8ZRIkCFDQB7ji9AZoYmXuARz0JHnQAEFYgSKU+XXSCuj41t4KpqOI6qMGvJDp76kBZlgD
NfT6cKUQPte66oOlwUWCgUio0NKEiViNZ2eqYEWOoOmue7iJFfxEIylWmjyx40M24P0muhPUogly
MQO9yJwEyA8wxjA/l1ICrF3pgBpDSWysVFkYpDc1KEcpko9AOyqAqhN8izbFQQv60bOL50iyIGtJ
hWxqSYekHL1vQEYisj8VLmyJv0H5Kd1RPy8/cYFUz+Mn5af8sa/lJ/M7G2oKia4mCQ1MwL9qbTFe
sG1j3YaqVo7GfzeByJkfI2zJbWHbJvdjfxSf8LccGSZra7/RW/5K8QkN5rPi09WJqpDOkh/kOihk
xlpoA9iCqVySPTJXU3PthM1jVKg3Rhg/Eh/rLvvKX44DVCCoS55RHAbnPSvEtjEvqTGXjere5O64
LMMAAnTor0J13MeQjTQyFOt1hmgvtLZN9uQJLIv73BtBHncAAcEiXDsJ1UIZbCoD7uDg8I6SGQLB
SyjmY2jc5zX5JmnR7dSSCb6aPNYKFg9wh5eOWSMEwMHJzll06U5JoF+N1iZrB7HIhtE8Jf159Irj
WKiHvC+afemG+dxSuj2utKfYUxU8L/7Jn4w5cbjHLrOu04Gg86raZsWbCrw9UzL2S8lKh2C1cKz+
MjCoklw485apQqyHyIYWZVx6YcuDxz59EgGvphScQEvAt9y3q2a6TYVrXlVyD8/20Jh5cjcf16qB
XYuwXIfEB4aqd4Nh6vNx8FbW2LyMEoHuysU+QdPOUhvTnTmJq1rRcYuCHwntR3JIqZ5yf23mFd4Z
vq9mdDZ6pvB4J5eD3mAxAHpJB5rE9irX83ThwE5PERe4ocWezP6SO+XcdOtNFmxr79i61ryTBHRv
LnCNqWgS+ikgWrYa9JmvoFUwCOtMewuVAy/ZpoftPVjsPj1umwplhGy8dUQ2S/B2OgBNVBQ4Vq5s
y0dFFSxVqY+QhWEQZDCy9AjwPdqJqn0TNgowCudZSYXlsw2bU1Ss09DX52mORijinYZwTdz2Y3Gb
T/pjrHTpvafUwCKHy9LUcaQQ3+uR/RgQWm/356yx1ratrE2qrbzMslVYsp9M3f4iHPQnNGrZnLVj
PB9Hk+lCeNs1TFvGFJR6px3Amm5Hi1yRkrig7snUWM85GWBVbEyoqHLIN9rR8dLiNiq8p9SVqgn9
4ObNo4n1yOeQ97AilSDgGqxJDolHYHU7DEuFAk7YoYRgzRiKd6RMRIQYHoNyaXZi9TMcbPMG6ndz
bUpDlOsU7BA5aQkhJWsw3KhF+ZTiowrVFwktE2P2BTH/FtQEXvVDRH9UykYpkC1TTO/U0UPlUYus
faITwbNh9PldT7cVy66L7qutM+nK1x6ycFiIqsX8t3B8bn3L7l40C9eNbOSQ2F2K5NGxxwxSfFzs
soYUg7DAUG056LcYlC64e3apkvP42USAVGedtlGV7SNtJKb4dj5C9WlAzQ3T2aPd1GXfmXg2EeaI
bWhIUxpTMwQGb5v5GmE/cBJmp+4GQ9IsmtZF7yyCcnxOaL7ygVGMGM5aUhN4hIEoc589fbw3ZCxN
HrFXwKRTqPa9VV37nbr6GxxjglH7z4+xm+otSd6e88r/5CiTP/r1KDNc5igQzdmWmCDPPxxljEg4
yT6QK/84y5hZYCQmz5wThlHMx8NM1y3HwrFsAQZ0MBT8lf2VIdcH3+5z2OK7LgckV2LN8N2exYsL
TmGPfQ49MdWZ3kLxAgokIgo/lPA5+Y3chPQzDFUMqPm+uUUg4VD+Au3STEBWjN15b4ogPU8oG9Jh
E4zllitBtNLujPC9BqWhFuoCmsUq7nq8xi8O0QdTUUPJInaN6Wno4A62h+FLnLobe/KWCDff+uGi
U8lsiGR5nqQLDU0D7xSweAMFZVGahImDIyKExWSG2zMfVGknhzq8tczsMnH5awtPRR1D1YhD+VnX
YYCU6c0geLJK5jz9pJxw/8463bkdPXERJ/eWW8wJiwIt4K9E4K/yFJ+zYV6Cfls4iCVvYmnTMn1e
nkixkOXd1rbs/WAOCmPlRsXSFUhBh+1kvJJOQh+uHfM3o+8A9mQlxI4M+AYNXnlqJMFkVCtokKW/
Y6L2GHnkDQM7EUhGRS6WmoqMs9kVEiMQwhNwkR7PIhNVhUQNYLtjaeiegSGX5CI6pzhULmzoBJRT
YmdKYEELucBWxJfRhVuULcW4d3LCj6LGCma9YqxTyAeh9dxjCF/kEonQKdFDACOB9+5zDjNBh52g
m4QDD86FXxWrwLrwWVp6WSSbQDI2IRXP0jJiTB73r+inDh2IhsBj6A+yIQbdIEA4OEa1M3y+bzs8
JiBGw2m4LgxmKwxeZphwuFHacF235BnZ5rxOIT2OeroBdPWShA7jblfsCQmqTRQZEUAUH16HQb5L
I6ynSeft58cm8/uwPgDBmzdTCO8tCW8CQ1+bmr4dQIjMBsiJ5LUrpnh3JkWb5RyTfZaddGY8NVBZ
Wt/YXZRtdnCUDgYbtkaGSAVIVUahwdxhMzgYKizIur5IkmVGQDrCULOMlPkwtvwAlgQ0KLc5+xJX
7zaFLoBxV1C+Jn+Nz5+5fER9QObKNuii95z0V9CZgnAsmyWNne+UoX7WQ/NL17fordJZWhjUgt54
j+I2nKnGhIbUXpsQ9H2vBjc5WC8uHNB+9GtsmaxAwEHmlX0UGrExcH5W49DuTeRfOg1YUgjkX/Q0
sbpPZLer8rcz92nw2lZLOKlLMW2UwCQP81EFljrZIJzyuV2V10nkHi1KGey0QFvqlVkEsyC9H1Oi
vl5UNPiepEa3B0/ZJf6r21gLLyBloGtAkbJKaoHEew8OvINBf826sxpeGEW48Uyo4E6VbhzidtsO
KKAwW3650s5MxFLu4pQi3TBIoO3V0xenlHM7wlIY6nbmwQo9amMQmHyrTX1RWUxqoRe49nuLP7nj
mBcPpW0tcZyWRQVuZyIU5LogIQnJ6dzlwE54QCi17QRFVc+fOtupyF2kZWG2b72QsRtIcf0Llt7V
ONK2kzlU7kKfeYw9oIflGT4IXyFrxLeWpmh5I7gODs6CkVGEMB88ATACcmq2WQOcPFSHlHEMvtWQ
pOOUsoYCJ4c/JuZ9sW6U9d/gqJVb758ftRsg0HXy9jN+5x9to/EPIcmYKKfkVkCKMb52jWg0AXsC
6fhPb/j7SUuwttwhIIKSms/f1CV/tI38vyz2DBAFTFPg9f8LJy2CkB9OWhttKV0O3jwpJ/1OwMlb
xkl5Zo05oGR5ZjA5TDjTkGHzNqFy7aSgum6IgG1q8o26bIBbxwBKc4A8tgyZiftouxXk2YGVhlfv
HTZry1zqtznZAXYOySbrvHwlmgp5BlLvUmq+TcTfOQVwPFMDQs/MjkOa7lpL5raSnhRvQFeWnQaE
5Ebf4hhBWa50JjUpsc2jcxm45AAXdnbTqamySPm2lglu/3VR1OW10saP7GOZJbX2i1/z50qKlkLS
FntRnca0OLgjuVtABHcwCsXWJ+mboVpNbUBuYtIxBIrBUM+mxk92Vlene/N/yDuv3EiyMwuvKITw
5jVNpE8ymUyaegnQFMNH3PBmIbOU2cBsbL5bI7WqpG4BPa8NCC2gq9iVRWbG/e/5z/lOGW2FF16b
mAdymCbpd0+x7+lYSlbR9MMu5rymncJBXzfaurawQhQ9vv7EdRFoYuYMvVWblRinHKHNrMBjGhvq
T0nX97hi7dJKLyjH8blSKpSslh4NkZh7MTstNoCA9hFXlvySrtx7HqmUsg3kB91w122uSQxUlrJ/
z751fXavhFUBEEG/N3sssxABuhdwf7QKFiy8JzvqNrldGzten3UfdiPoAX12KJgCGgWooLogWGyx
+ZVbCDDKvdlMNNk2dCR0kT3te7tWV+OUVI+6Xe4x4oP6Tij8lUWHneZFy0qjD8OrR7wOkQrxdfAu
M+5YbCsaz0EFmZfRYdvq3Paw9ZE9NN8718vWalU7x1CblFvg6u2+4qe5EtmEd9RMKeOdt5mrajAR
g8Afk2JYRG36ljW0G6tZsdNHo1hHGFbov6kbv28omonyHZxk/dRJbswAQGYCJKPOQYI5gHPa7OPn
DO6M4dUkH7vK8gMJpekdpzmVWU8JbWVMnD/hU2IN94rnHkIYi3h7ypemm+6tualXJCYgtoyN2Igk
Pg1VVZ2dbPqcQw0NPhqc7VTXzS7U8GBlih4fsoC1Qdlq7YIWcmfrSZSDNdOFObB8A9sK8UEdGEIh
PpyVdvoK/g8MYRrvc8T+ZhaKsQ4tNYGlO0LLUJ3XyKuVu0QyKXC2vBuSUhFYUbAcYkdfqYWV7ipb
AKPRaf6yYGxOgn2RKYxxU0cRtCt5UXYYzHeBiZGLgHUkW3yBSefRdmg47OlMeXCYrCWAd5XIy/pf
4FyQK+Q/PhceS4A9EF/ffucGJr/y7zcw829A+Nk9W5THghdkV/zbqYDHTuecwFzo6gTvfhYTOSpY
E/PbJbj5VwMh/nsMhD9IM9CjrD9zLJjO76yyZV7fgynlWBp21V9X2cPszqkbm8YSCYO1s5avY21H
dfKynNzVYMTXLixHwnEzco691/jkGW5/GefcH0eHhp1no0jZ5Rp3Uy5RfSF+aZNPltczwChA8dmr
7r0sstaDQvNMkDoLy1Eegsw5czdwYMoa676avqW0VZazPm+o2Wo2kcSSZg8GdhlL1hNlKyuKRp9t
18VO05XpiW1So5B3bc8MTc6IwFBewmbOD+w7JYJwFSr1DuPPI4rQkZ70RbZrEEVD/Smt60M8ei9g
A3GcObtBra44NWWbm5yIUsbH4tGlLbZw7udsBMGHRaydurWXmierSLxlblhQigOAtfXNIXHW9tqJ
j22/NuJWJoTvrRyQYwUNxAWfA23RzC5TwgmJC4e6+WXacaoO1GaxUw9AxmlOOKxqBwNRkK/7mEND
CclFjEEFmZTEUDmvHLmvyCrEvISKO5cFQWiNBwNuqlmIS+8oy4HCK3CIh5K5s4vDr0rr6ErEtJ+M
7nLwXLLFyV0xY7LJNawIJCeyejg0GPucKPtObn9RTc4+bQRcl2JX8Q0tM+vQi7qjfMHjfpTvWKTC
m8FP19ePnXTjIDGPhX6Fc79LcYuJ7JYpBqtB9oAEzjauVp5te5qXI926QwZl0WYFlAz1c6mWl9DJ
adeLV4GjPRiU2DyMVLYHw4Za9te2qLZdN601yTL0Aub7YmMqHrSS/Nlm1do41pfBXS4FZj2GcBxz
h1p2xTP3RhRf1JLS1FLyG1wu1SYpO0pi2gbwM7T6sxl6B43cUjfEhLO4jvBjOMXjGzDha8ytOmjB
UaYPdfyNt3H0w2VBta/uPfTKI7cZxpM63pmmt2pFsCOo75d0sEoSU84X9wkGwSy+R3fxk/Jz7gqQ
jltyz8uouHR9t6pHFeG2QrMv9qb71JrBMopf3KqhCAfjbpcT2QSTWLfJZ5dN58qKs8dRZrd6Qlzp
nK/pYCBTHfsMjSuvMjf0jS65cq+i9kcMedWQnWUZy5FFFBKmuj1Wp7x87PUKQPhwhTp5TpgMOPIp
5KkWalJiTHgKdPMOKe6aa/O3NrZMIBFdufVcpgkOtTXdmPdgJIbVPFFo5Y0gnPEmzufc5aTkW48m
Hbnr2tNvaerdHKu5JE61qS3jKFwC0v0xLbgn442ksOOWuOU5CZQvS6doXf0+JajjGrh21xxOoTmy
HZsuTgGL2BI7U4OT3W3Dmn7S8dVpDJ+66NOIlW2wqsc8Yt0K+5kpA3+d6F7LmKENW2ev6zvBp83i
Ml+K4JJ1OnRs1n8x+88ZGZbv+6dAh1zmMjHapo9aQOku9ZELrw43E67WoTR3XR3DWlM/BDe/oUK7
J5tiWsMG3vRl5mlRGB3crZ7VYpgdMz4FmuVSXoF5YiB9aU5XN8m3kVLSfynex3T2k0J/cNh1xMG3
gR4oHh5Lq+JSzECuWGJJvckin4fn/AeBNaBZz9ZJxnp8UG1cG07eNX7I8sJBxm/M4Cpmooqt608J
y2CLVmhV2dVN+FC4BjiJfGO7wUfbmPuqh0ePtBbkbBVMnJRa/awn2i0oKjjHbnqh5n4/jJLB7XGF
VtJVosdLKpmoe8YQGTW8jQhqG2YFRd1ZBdPwyhNqYUTmxiIimwk2vOlcOau4nMmCWQ5EL9FsBFkp
x4QBkk5+YNoLLSxejUDZWeykg8qlrlP7NDuW2GKOPmlp2gRxcDX1zFw7Qf2q0S4lCDL0+rUQJB29
ZB16KWh4fJAWbyoLnDl7oCgibt5sAquFn/RcEAPrBIpywKyNQUhp6h0PnJ05VU9dpVJ51h6yaeVi
Iul1xW8D4GA25X5zdRyj6i7qsETaBQ8iRdc+m0H9TNWTzssNW3Npah9BQlDF8TaF4vhOle8y67Fh
Hxt0h9gD5zqMmD9pVla72iegw59a8wMOdezxGruMfsZGrva1shCEQ3+aPH4nSqPL7MovQiqlDNww
TZX6IMlXlr/+E6tiQE3MyxwW/9S6q8lUNiGnKanti8pThxLbc1KKYRmAQPU8qmUy9AMSDNC9LpNW
+RGp/t4Q+yHhMd5Wa1WMZxKeINjZR5HFmcZ6k2r47ekLUknLTN3nf379P3zk//b6DVt3DINLHO77
X19/1A3tRME411OvW8UQsITulUt1kk8wnjX0BCmFsdZonx+S4FER3rbK011iuOyx4qe/wqzK+PjH
s+o1+Z//fi9/b1Dly35bFVC8qdrIF6wEVAyWP02qFrFTZAip0xvsxH+ZVKkm4ZcMmBhyu/3zqoCV
AztxnTSpJvEVf2ZSZRb913c48QOHXhSZRiDW+q/vkC4bSg1+nLF0GI68tFl5EQHNxDcpA58Cd6eV
wXNq9FcGuXIhTPHgJu6nPls+SYlV1l546q1KpAk7VNYhdXlJO35ooPl9s3+fqNm2J33lsFy2GSc8
1fcarFqcak3Y0BTUTQuBlNmmuI+bZDXRMNK2G+ZObr4Vz0ZS/veZeCzdZ8qhiWzXewk9jaacxS++
lfhZ9g4PHeKoBiW5yQnZyL3dWDh3djftvY6aD9i/3ig+ipDdfjgguNT9QJAix2Da6HR0tjRDOY/K
AMCvob21r49Uwvtk7vfzMO/chkohfVTR6MW0iAfnOGuKstBZ7lU8gL2uWUXKdO+mCsv4go29mw4U
B8hntzaZ67rGra7iWeHhzp2VxlIOdf5iWUK4XJ4CdUKrEsdCx/ZO55gYmMgXYhz3iZdfurJF4OFI
maLumc0l7QXugyfGN5IGy44jCO/lh8ORVHI0IRY/mBxVoTIvZ44uZWY1XeIED8JHl6OtrGa8/Zx1
liTqcfhNgrgqLZZ0JQZwyXMF5xGtyfVULaX3zeYIdTlKR47UJEDD1lZ9ZT4MHLgI+O8hB7DbFVsq
uq6FQzrUyJcWnsBoKnadnh8jDvAkBYarcqSnHO0WR3zHUT9y5GdVu6gZAeCDl1F5HpkK6AMglxyC
jmBc0JkbXOaHgjmikgMFYLLvqrS3SqeVHDlyZg/BDOJBPqmYSQZmExk9EcwqGjPL2OAwYoYJJOp8
ZKqZmG5CUZ2K2fTt8bVs5VuE9wAZCSYil8koYUKKmJQ8JiadyWmWIxRTfDsYfspkxbB3HsPhZhLq
ahT2sxSDMIcBKD/2SbMx7O7StMqtyK1blnlr7iQV9kQe9ZN3npjsUNU3KpNegpGC/rh7nQ+UY34n
zrrDpXFJYvOaVMGR9hxYCuHZ7TplozXdm4NRQ0dUI0aBOD5j4pgxc+TDpZTeDjONBMGcfay2d+XE
uyqjlERJ9zluEINR1K2q11m6RFS0e8t4gW1ALggfSVljiqp07Xnql170Qd8DHjEmuwr/yRiGWwc/
ytRl10oaVMqqV9ncH7rysSveEhs6Im9T/tLjQ4P1JI5GanmC9TTwDQmdcR11zqOBI6ajeAR/zOR+
QYk5DmxcZtwzQ61gdNNYyWMVLuL5Ec8NWoyxqbuZw0msI3bVTn2t2FyHOF6F3GQLVj1BPTyrk/2u
MkxhHrkq7L7J72xyduExO3FPrvvnTViNpwZ7F9BZTLmDtrDVa6KlXzhiXnO84qSEvgTecSssfMgO
fpRh3qg7m4hOlz2WCYhVFec5APV9aje4pqvZNyz6hAvZLFxQMVy1dA2HsnU4V5KtAmlsk4FScWQz
sVd9OA1WWTfOX1PzM4x2teEu+GYnlBpH6XVMH43+hltBax/i6iUa/NR7bzS2kxtHbObmsU/ZxxCT
Ui+VQwsMh7a3VSOktk3ITUbAsxe3WbYtV2FHeYcYI27V3wSFzEP61FLP3HURsPczF7chvUUUOCsU
OQ810FXoGLzn6EqzZEaDqpt07Y0jYY/Y+hqphFbM2Det/oOCt5yLjrUWlEdHA+EaN//IKwpPtO3s
2E9xJJamrgGRwaFsWLwr3X1ke29mF63klMjS8QsF8JDqzlqJtZMz2mtX09bgPi6peUPXuY/t05js
lOnOihUG4XARO3BhPIfQtsZt4q1i4iopJolsdT3WoIW8/uxxgyU7vi9IiGQAfNz4rdPmdd05ME6c
c9U8dCyNHFrZEqs70frghcG6Hl7jZlh6+LmGAno3puYelCkg25Oe1+skvhpZvwpN6z2ETJjh/3Am
594o60PhZkdrPLtzhBxhBU88EsHvswAV4jVAjcgE8u/ktYLTb/AdMcvLKAbqdq+k5iUdhm1ZBS/o
onzYUAtppqs998SVakXvxCrSWZV558zolikZevwZd6UWbZyAyxRjfF4/NM5j2bTLJjF4tfp9HXh4
/AmCBTgbxUmprGJRG7Yf1u29cJ5aIcxVqbIOt3Z1rKNduybUgY82kZdWHlr5zDOE8FYO+QBa2V+i
rVRHmfsP813/9kepGr7utwGPEhV5OVBxdoB451f+LkXqf4Mu4sjrg2ob8CGYvv+5oQJuzW7KsXTo
JEyBPw942ECwIWoEdP70hgrI9r8NeLCmZbQHfROPyb+mampBnVw8EyGNAnKupjbYrDjkldxNtqJp
v5KWpX/fRttW2sYtaSAn5YDUBDw6dg4eDnMdp3leXUrtkPSTn7YvCV700NLJK0PxwKOuJ0x3eNaz
QB5OWJ+n24yjPdHNp0Ba3GfgOA6BXXgQdKbTylaBIIqHadvjOqjxfC00HPMurcYRWytppE9wIGwt
abBPNFK4wxnoj8WQyI6ZtcS2MYprIs35TotVI6mxTvVFs1Rg5W4cvPy0gd0UrNPFeKtw+ms4/pt6
TbiMS9xHUmr3glQAOR4lPs4cRvQ7MQWSGwgIECguSYJ8CrgJG9q3QKYMbGa/Xml2CgkEwguHkkQC
looA0Swgp+DKwAJWq2tHgmFiUfw6u8Gr/iPcgO+ulnGHatDJPWC3wPXQk4eIsuLSy4DEZE+Y+zsm
rUShCYCcFp/uhMydNm1NxFXKU3MdTH1tJBji1eqoGVg7vCJHb5TZEa3JVpT5tNi4bfyCrsI4RuVb
pq66nNWW82Y49EDFxiMvjJOXbSGa2KcdZxTM2c0pq733scfO7jj3Vvs9Tioe+C2Jpo55Gd/NOsmj
nellXGIN0jjYV6buNeNbRNnnVG5SQeUojWx5MfO+8TivAH4Z4Ep7Xm4XJ59qA9kqT5ZoiSniVvPZ
Bs3O7sncZoO3YcG7TEKCg8m27QjABPWSXk+j/dQJhQ8TXaaDozPdhy1WQtePnYly22wXtgYLu1Qj
O9yMX0qTvnoEx1tQJAifOlG5fF1zHNpGhkpOriDTDjMzZjX3y6i8tPhGFBVzb3kM6+o0j6G+UDHh
gWDjx8lfP+z8dnrQMRM2ue86d3CioWAj6vD1PWox5WV+O2TPdNKsaqZDrPab2P2W8yPBThEab6nH
IlYttlnywtu+WNKROjPXh6BfYpx5ffrcOV9t6iy1ZNxVnrlsaAiLpEfGmu9wkGhUw4ZHtr3BgocL
80G3iYbmRL/da+X2Bs2GsgSeJgyosLW90qz6NWh1pjHzRXUS302sTZ3mwN+TZWdRMeHUQYZCoS50
K3vz1HrwzW4+JFz3sMSr74ZS3XXCCGhQ/cbV84jpze+7+RoYJus3zKrU7RKlwARBw46ttmvRTls3
f6fCjo89aC67es3JlGNfXqS4ztrBPcDI/m6R9ch5j2qjQxdxCHFQmXwHUZj7WT93n3bRvgVskkn+
Yq4pPyBBYkH2iCwFVD/FaLIiN26iGy7wLc9OU39l8ZCwX7DZG5LWrkhtF0LGt3WWK4QcIhnsLmTE
O3PyOyKoT8iiGVOddq5Jg6tluBakw+c5fyFSvTZlbLzSr6Usi0hvLGktmSuP8+a5lEnzIsTOBVwR
WUwn1CxudexS+j68O7qhQkTS8LaSdQqdjUmMvSLOHuiCwHK7bYm5myg8LjCwTqWN196kMgxPKN4k
HC/V1BFAu8zMEyQ/a1YxnUc70P2sVRLIbTSryax9Q+jeInw/yhA+JTm0hhyFTOcbMqcf6vGdrZ8S
CmOziuy+AuGgu81tySL6C8cEI3n4RjPlSVq3+b+ibLdGnAWgbhyd+E7zlwCJI4j88QCw/Z41AJv+
wBBq8LV/HwI46mmocJgDzB8rRH7ltyEA8C8wHnAmEk6CgvjPGUDX8Y1gCPhHguGncIP8j2mIQzSa
q671p0Qek9/+LzImcwagCYc/h0kAgsqvMqCm9FQtI5OzzxL3tWRKzDAOxogZ0OZT5XnJueJTlvXW
zW7mpVHOXF35HObSaMaO52MqyMrrKvm29q2uxk839e768D3J4FELnGoGR8/Qd+uerdowhyc7cE+Z
VVFsoxm3ItlbDWXbqKSFGZDPnLf1BEKf+swQpSez9HlFDgmeQ/Xd1p5pkTmmwXYI0iPbzyP+n5UF
kJ8PzLTCeucLA3SBbb6gypylG6NrAUVUj5AuV1Fj3YayvVW9gz1V7XHo9WbupxMVNQET0sI25u9t
b7x5gfT/0WaTZ7famle5xbN4qm9RzNorVYI3U/4mSm2TqY83Wv/EMqFZhq3EXrAWtLh3eUHfkCfb
d6jQZOcL9hPC2eQa5rCpg1Qy9zy8u3QPmm3YaY2zCUccpp3e3ysD8DPsII+oAMGiMoLDbKR7z72J
Gc4l3FWv3dle6Wd2+40mpHNsZXAgjYXKbi+23De2KvfCBn8WPNI/Hy5YA8mUICU2L1Xh8Jo9cdXp
WsxERD6f8sWWFsaYNkbTpq3RyhcTfK6AtsZZtjamIRWXxE4qjsrG5+ICNGNa2CRLMwqDJhvqdP5l
Td/dgRy24eR0dbpHEU/rcY6WKhe0HOueblANmY2rOXobNILNrX1qneq+CMyl6r6Mc33EUstMQKV3
V0N0xSaExKTHzyl2PZMOS1xNDBTP5IgzoC7WOOwtgc2H3ksBh9Fz263dRsdEy7b1cKSy4Q7z713X
Nwhmb/UoMMA21YOShDDaDOpqq+Itjl6iLg8WYwI4BB/BUxVpF6FFqyrq/J52TgCVEj0GZZLSzokX
TYmnN6hno3JOkBzfx4S6hz5fh8wBcqM5mdNlirtd3mO0bGcMR9anU2rfGH2+gNY2bJ6527Yrdcq/
ika975PgQYzefZu8iNTYa16BYbK9xwv2xYG7nbOvjOBdQHota7V1hhYfVerVKNgTTr0FYBLrfnLt
VdzUpbavXYOuN5cMd6TcT4BJQsPk+5Is5zLHMhlRVlJsFQtDkaqlnJvaV2IKGBDB8EFj2qZXUnGw
0mSn0rKM0ONaCy4G/NchUbpp+WK3eF1ZQ3Dr5mh96wZ9wN8pYcAhvNoQFCyV5L3a7Oe2J+ygKp+K
MC9tFO5YQ/sNAs2QFztVzORvD24YrRxPue/TZj0w+/Ratel5eXGcfqA6+tNgviYkL/WqJ8KgL4ox
3klTahQo/ES6jTKSsRk0rUCfyg+hRuByzJedk76PmbkSZY824RSXKCE6ZLbjORLvepKthH3GaZPS
fGsoQ7woKpZHJV1OXZwjN8luQOIzU/bZYVEegMhyxaakLvYh+i0D6yT/HrGKw3TVtIzl0zutNgxM
LOZ1VlloWO22KcalbRpEEA+lEe888CZ22LLIih4UWUtSb2OvOI34m8OmOCr4be2hvBaRjobS7zvr
q7WdA+nJPXwxhEOMTzXKkEd3pX00Op2ybwYyNfZnDOxWUqLLeez/cTWbhUpAZj24/DUk1TWIeRSm
qxx2oh6sDeMQxs0uKnkQTcp3fABLFbhG6Q3LuTiaeXDqUwLLe5jAkaF8L7jShQwrrWt8GjCR+6bF
xIvaR+WirTDxoLoOlk/no23sA2/JZuMO6T6UIL8+L7jXefTJUGpLnp+Onr5XMEpAIbqr5DA5NpVf
Un4mF3w9b0V+C6Gr6U7lGRzN9zmQGq0c1yPQGhN4TQ3EZgZmQzTvWUn566VgboQpVVvVfDfNmW+p
eTYB4vTJOQaP40lOTpPgWRaZjk1avYv4gHK5pcFC03gIZx8FCKQA6E7ca9g7PGK60HhqsDyWc1NG
fT2Fml+XDe7JMj+12ghfwRkWXQqDihZcF8pPB+3HVs+DhP/8BbZgMpH5x0PSgZ5R8Vb8zhpMft1v
KonFwgpFA+QVioj3i0rikrckrYJMAReRBdlPE5IBBc7BaiHxIj/HPwGxMlJp/7+qP9P6t0WvLfv9
GLZoXNEl+/XXCWkOZqjw4cRHLcAxkH4mJkSmCtFEYk/JiYgR5He5HogExM6yJopVUcOUcOnNcbbY
1DMJapqKpnmPa3qb9JSC8tDL7hMqnSaqnbSchsxI9QeIoAERPnABQH9K6qC4Ey9NUAVOBeMp5tGm
RWm3rKmQ4hHZYQ3gkqZaPIir7H3gXT9r+raJ7WUuwKWJ5N4wQAnQTJV0asUzvVppbrtmqbCaem0z
xsFybsCN2JXDA36EGGrm0y6v3gg0roaqvK8bKqeDcps453Im0Yj7Y1G0KhNZlp2ioXvrjd5apfgD
zFm9EwLvKPjyvSZFRPAp9TLUxF36bZ50qrupPB+5guS0psI4rfSFppbngQw3YjZdehmlesHAEzkR
9OzV85cpxvuZ+j23PEFi+CwI4CJP1xvMrn5GWd8g8xVjT2VvntYHy8suiiz2kw1/iXtWEpPHZEVU
Njc+w6LvaU8LYCp46SIlGOfY83ZkAGn69GmgSTAeZ0w8LeWCTVTAIbe1cu1400W3Jz+MIBbRSKil
1UdKQ+EgGsyr88npzfMsKwwtWWbYy1rD0eWSGit8o9tyvqMhQV+Xjf4IGHXCT4yV55Jb+oXtDxLa
XK/ShAt6PqU9uCdvz/m8z2NnX88MNbR1KUV1J6CSaiJn/1QS/XCPTvjMgbjuZ3VVet6+FezK8oNw
7sohYYAH/jewnsIekSyboDh6TSiQ9aKTiXUv5fmFxXqO2gP9vVE0b6spf1KmMmKPmG5KzhKHP8Yg
MhvoKUGI7OTVtm9Ex3hWt6qJn0KS2AgTXZAJaKZt8m1CPcnyR8VNrvswT0CFD8OiLO1r2hWHSReb
GKgvibiT0akUYymEVavgC24Zt4uuzDnR8rtZMzdDDsFqah4NR7IVApwpNpAQ8Wh7D5Ma76b4JegJ
D0myQdgES4MYmjC+CRf3s/5oJocasr89YuRlhIXQCSytWsSCrQbbnxaAemUgFZXiWameaPzQMj6u
HgElVmq2bxesVrQ3OmGgCzFkRr6SXcfCW9jAiAdI7BnCeog4VuXGsioe0pPl+Er4zKJ0R86KHrUY
f7tNzVjxPUS00jV90xrZoSVD2lU1ud4EB3R+q9NmL/hh5ywqzdL8ZGWwLSnrmFMUAmr0minepxGk
g3B8qrFljx4Xd/HS9/Ea8j5jCdP5MBEoV1aGSDYBkSYtCXC9qV9lrZACcB6COX4pk35TeS0uwxjg
0LQDdycyanONU+LezdUOnMqTAgJWsJuYOvthRBzJOd7nzL1AVr+lngEESe4j21VV3+lyXMJ7GYXj
SknntcEoP9H7oaomZj7xNGJizLALKV23sgkZlPzpHL6BuyeHd4dm8mil3DUUhxg8woeSXDsNnjIL
pTRKiKvJa2a0jFSeeB4opLxfRGV+NwD7MdvvZVeuQwquWmLXYlbXDPGr0LU3TGZKS0qIVcbW0fqD
QHSmYHmpKhKGz+e5l6yzGRmnqr5Pqb3WYOPrk0crXrCsDWNptt1TjhHKpQTCSZ4rFwEy/WanD5Yy
LkrW9KDdYXeY17C8CKS9Sa6hkQplZ4yFdFghIdZIiZxc60ZqiyIg9YDYCGHwy5Pqo9KgQzaB8Zgb
IJhCxzelUtnz+3upXWqSbKl9jjpVz1AtZuNsFfG2MPYG76AU+dOSOmiDIEo34GcmFVKjBzsXGtu8
CT8dWDugQJekLr4apNVMaqwmYmuC6Nr8UF+lDmsjyLoIsz0CrYFQGyPYek2CkZSQWGN1OOPnErrh
9wSJd0DqtRTlfUL6xQUJx8P2PrmPUnDeQJMS1uOsgnqq3lvEYwwCqzrXMbMpV0Oqy7ATEK+k4swN
Dx8UIrTeqZi58Mf9FRBt5n9k4/7Pf9Up8eKkK8K33xmW5Bf/c1hyVUKYJile3ZD9cr+Z2xl58JXr
DCkW7LVf1CT+nYGTB1cQI5NcNv0j82T/ja+AOY3l/UcrsvZnLENImf+uJmFkgmVt4ClD6uTl/WyK
cwMx0EfDrJSGuMZ7ZZ9MbILHZO2Gz6YIjsimS5UDra2rXV9H61bBGcGB16nu3uYAnDkIddH0lKhz
NlrylExiF8ugeeFAusRwNpTIUBeKNVLTAcoVmGIzcZrkLKKWYixh0zcunkCaiM2ISHM8xtYqiDEM
SGddwb7ra5S1xu0oG45pdOET09yNw9SwQcBrrw4ztCBGLWTlXdXOJxtFYZUTh/GC/G2Q+ZhOJmVS
mZnxaDaJCdG0icFjW+Zqgklp96i7zALA2w5DOSE2aQneBi+/j7sUtAwBG0XfTL3J5HR0Ap6cBlc1
a7KGO0Fup5H5HXI8YceSTQ3stRnMbPGHJu459pRLFPeP8OkvdhsM59GY9oOlgjlirEgaXzW6U5l8
h12zddXMgteO5dqcBbdDsVHs8gD8+54ZF881xEYI7aCsz4xkq6aqrkkXf5Mg0cYgnG00eDK7yfLr
HA6BxA444yUr2rPe33Rvz3f1LYqnp7B004VoG+6aMXHyXrASCbRuA29oE072h1qT4Z5s5Wj04W7w
yB+oM+XRghKBpTkW69QK251mz9dZqTaxNm4J+DzPRiKbXbH95vg6aOVK9PZdE4kLMlU9gPVPnpSh
za5lTXVroVzVvPk+OuOdMT8OKp4MR6UjdO7aJ1EpOWsQukdH/j3OXe3SI+LrhbGKjPIUT2Gx0Emb
GQXn2qRy/mcFC5p68pnNWVg0bjmvgxGUkmJwKe4U5rqnUXnqO/OkK8lnhpGkofw2MJuDB5jIHRDo
bMwjAV1pSCgSVsQKdUYbC1EZ08lmwNf3E8E5MZFqQmJA8XeC4sCbE9OMfR7dEObmsAZz9Tj3FZli
OKJyyJrkuOUydzXMX3K1MMuBLGIy06Ojy5xm28lJnxJfZ35T+JSZzFo0+27acmTA42OmNtPW6C6J
8kTb7oFPV5OFyLkOOpByrBMNKo3+nMIxxa3KVMUY2cuBkgaIZenc/QVuutIf+cc3XYSxP/ADyK/7
7eGNWVimSz0bV6Wt8Yz+7emt6q6LFZRf/b/b7D8uupaEngPSdH4nmGRz9+X2Sw2JZ5uu+Wee3faP
POovhmDuuRpoYywB/Hl4kX99dk9W3UCedrHlH6lu1ocbtfZk1be2QXpmzz5sUSTdKjM59NWnykIu
W7UfRYtpbacc4LSd2BLM7Zq2LWce/QatylHeWsQ5bqZwHTLljmuYoZz4Jz6yDEOBbyk3nN+L+lEV
h6aZ2IS/R3UP4A1T8pOOl5JwU3xqDyJ5dB5E+Zx5q55rJVffifXisDX6VVK902qyrI56esNg3tcP
ZeoH3mnGKTStsquOXJQ363wEnow/YNk9SFwPtp8dCSndLy+Bd6y8tROWCwuro3AyBrxgi2tPn7R1
iYFJ3rKd4VmLeVgMt8A5u0W9sKJ7yoM1SLSzPzUfNJvkwTEcILG4i6i/n27mgFUtOLzrcHtKDLMp
ocQtTcFN4+vsXmfX9AMG2/5ltp5S1gQgN5eqoa1JGMUTatgZRM+yY43eCn2XKtdYHOYkh8gjfL6f
ygME5zAjcHnrko2rBGD+6HbSrGWOPuqYzetkhJsu2tuhbJj+1sd+GE7bReJzj4jh67LK0DGht/CW
v9DYRX+ri3vVO3WxvuPU07eBj5yxqXdz6Pr9ZlAz3wthdyx4Xq0xLPg8DMnEaMvc3igUZM23chV/
6Fw5hB+2qBab/BoEDOjL8ZatTdlqh867jNuVAsfihJW2tnoMhWvWJc9mvOKx59yimajOPuAOMPnW
pnustU1F8h4W/qzSZbjgf1oEUGSV/i95Z7LcNndE4VdJZQ8V5mGRLMB5kqzhlyxtULRFESAJEARA
EOA6eZPkFfwCerF8l5RsUqIk+4erwkqqvJFJAmDzdt++p0+fPk9H+brvFd2YfHjlEpIpYnOe+Urr
Vd3LugEMBhqNEH8GiPSR3uxNwgcP4MWPelY2NLpSa9m3ujrL2Gd6M9TfWGGAphtGt6ndmk/6qjqC
x7mgmcFookjnL2qe3Rqn7VXWzZBxSupF2IhnY3c9QcMTsHDBtu41GFt9OaH17VqlaD4IS6UWA3es
W0CGKVxDJDwADS8g2sHA9MWp5zxVridFH2F5utHU/Dy9TVGw5FAUi2p1fKkHXybpael4DTpRO6nm
Ru1CG5jA+VJnquvtGEnlmT+p6WWnjJRaBEQfYvW4M+tGn7sM/auVcSvUmYNH9oG0ScJsAgCdSQMd
rlnoZpwwl9fT7NOEgSe3ltf2i25PRi5wOki1juS1WVCMsHGXQFluwSz7vJPkbSjMHLCLVmxfr28b
k5Z0RaORPwrsqzSkO6wOry47Q0qJEzO4bcuj/mFyxK+BeLhTV7oUwwLzmjKvTc+yohbXJr2u5A+Y
SL4eph0yjDriUO5p6nUA2uzeoin3Ac3vrXUNWawLZxB25GaMbqJLcND48KLZLm+ikX93KXXM2UD/
EjaRiKk1cBk0ndzp5yljiVqmdT4TDBF0KFpiqKjaXtHiXHTMmzAaGHcNl3agrKsNCC2nysgC11JO
/SgQl9J6stFIril+csa3qCWAy7uLzqJZwgGvye1k2rpcG6cUpaLzVVvqWJ8Wvcivt7P6pI9KTP7V
o8enaKyzFhTiqdeoBw/11bnMfzoNNBspyF9KDKp7WIgE50ZjtRW9HB52czzUzrTLnobVjKBOF7F7
zXA3CPJuCOs1PaXyCc0kmjTgDRm1+qpm9fVB8NCbh+SZrn0+PjXPg2a2rOOns2n9QY27E6OeWl0f
/bHbCI0Sd95b9JIm6x2qyJmv1ZJZbfoQrgfppF1Mm1Ak+ce4ivnDNGkmDjm366ZL1+0yTc1wtaBt
+Z15fdbxael3yMTdNGlqRdOBOzluzCR30chwJ5q2shYViBKR4d4StdaoU1uazGLsYr+xVJvE/dlg
einVo4HfLdv16RkKCTfR+bQOeTaZfOnZ4adFcqGjfqZpjYL+0AKdBDnpOX3t3qgD3XXSZTOWEJi8
s7Jbv7V0p1/q/kA1tqM7/7eHpanvam08/jPN5kl84NApPvcjb4G9QN7CydIykQj/nreoJ6hW0cJC
94iuaLSL7CL0DG+hC0W2GZ5OarHTqAJCD5WYPmtlm7j8UuaiCm7FfisWHAaKQDrJELcjg9rPXLK1
kjPPg5mDxQpsLFgifR3dZDCx1s4YbBotWxhaDHPqs45s9l+UONLyIpvlTQdOVwq3K/WUbinIXnNk
SWXUG9HhqxeZebmEx6Tndt0EFypXFzROx2BFUXHjgBxFIEgQr65TEKXVBpZ0aipIE5zvhgHyZK3R
sMvkMTJ96FrZNPMiuD0HqwJk7fkCu1IZacve7INpTcG26H1kQ2SIkVPQWxy2kffrZtP5mcleGQOP
BcBkFnCZjecS9ts6MFoOnGYIWM1B8Hlsf1Isv2YAu6nAb5LdLROtuVJbFtDcmMa0EKiuBLLTgO5Q
SnTXQHnWBMQ9khszjyp9ICEhBIKmnilkBwYUe3mlthcIRcsAhBFAYca2FyT6xQIAccIGESj23WK9
gle4ZruFjkxrDNjjggrFmHmYEpikAjYZg1FOwSpVMEsJ7FIHw1yCZa7BNOdpcGNNJ+MOuHkBjGgv
WrEpdUtYFrq6pokgj06DlEFpmfUQmMppTA+GP4EY4a+6kWc1/Xg5tNVJI9LmLUboCoXjm3Ranho5
4hSMyQzDkpEOqGXOr1aaQZt4hwGXzXmyaCKQeJav8kEmO52loyPE6Qxks2xA0zjNo1XQWEpFP/Ji
hnoEl5kzJ1WaOb08EWLaUQ+WDkCkh1QIOsC+Rp+jo42skNkVqnUZzJe3OcIpUKsKKBo+VA2ouExD
Se4MKBzGrBND4JxD7PBXf5TQPKDZ9ZDT9NwMAognmCCZmn/y14Vry7moLtgjY4rhVmrNY6v0tGtT
kTvrBWkujRsUVT8zRiXsOmOW99S6sOj+WISwB7IO9Q26nnNm043/kH301uV5Z5LACgy8+ZWX+52s
GH9xOCNG004hUc5i1klNR4JgbnuFiwIy2XlYl+mfiJNZywqKM2+aaC1Lmt4hkwSdpNQ/0+AgdJb1
FLptfroUEyy8nF4ob5L4p6EkZ/8P1VJRwXznDDlZ5ocCMR/6HohlS0UhV2MOgw0G+EPbgkBscWaj
iIpKoAz6tBeIVVXWLYZoC21BeQf+Q0MXzJBJ8cZTkP6VIyTI4YFAzPPZmmkIxRxTBOqdnlgG8hUM
z83Umi638iVS/FMIXSHELguCl5LTZ5x0Q2hflArVugERzF7GXYR/XApCI7yhl8oqXSzUVw3vlJ6m
W28NeWi9QGD+S2as26VKM4TQR8M3UoinvmCgWvNJEzmpO0tSmrRb9kPjLhOMVRXqagDrII/QHzIg
tXqC3apBcy1gBOcZg2NzwYCFD1WL0qglZyYnKboTocouNa2lQp21BYdWWzFpZD0HJgtKeVM7uM3m
ywG6QS0PCm5BBEBAoq/GdzOzYarK2YzOMxlKUYDqHaMSO0vovMuETovixizH6JSvGS8BgIm4hqAA
S/FnCVXQGcxgXxsa8IQBzyf23ayAj8kfwnck4UWS8KdceNYKF1sLX7OF14W430T4IY9/F5qA/TYu
usBVFVw2w3WXuHAsfNnAqSfCu0vcXMHdveV57DlDiSCQKMX8SvPBNQkPa8IEAiN/jAkbE8KHYSed
ElV5ggrs5AuPIEPLUYj+Q/o5JPzIhCEzXHcywpK0Hq5IORkrToXKRLo2MTj+c0xbQXOT4bstBfHN
hgFXwoQrBCVuJshxASw5PWR6s4dEvOnDzlW6/jqBo64zuFJiSmisIc9h0py5Ampu2ewPGmy8aWoP
53PYbCj+XEXw9UqNrtNocuPA4/Pg8y1500JajSRB9FMXwH6WfEZWI8ZrUOdZOwnnIPoJNx3QE/2C
4nV9HMafPciDM0iETgiBWj5NoBYqY7m/RiM4C4u6LriH5oJp04i/juUQdVlGYS76hnJTQlgMIC5O
BYNRkqLtGML/biL6dHcxT7cRZUFWni9HSXkxoh8uS5+l0MSrn+ZBlF0x8OjPvOn9Cz0N8r0qYwb5
Du/DAKdKs4RWpL3AKAstVNFyvxdMN8+1eej3LjMb8tjLe65vEP4MjShKD84GQCPQzubR+OllRTuh
0VrTHcNSVKZKCoIu99sx01uGeP87bi36/nve/gKCN7MxfOf+b39VTGRc0bJjH/hlS3ChPVOYRG5A
RoFOiibyl6aQ4QgblJHI2bf9SsdpCpmzSWVT0FiPIp6jUV87aApmp6qKrkG+tk1ta/tjXBV/xj9e
rgpLnKcgqdubzIHvuu8gyC9aimxBxRJ9bFCjjnNVCNJW5VXByG8HQteTEhi5zQtTMLkEM+Eh8P2F
GuSRmoJfuLIpTMGEY13YNC6IFoQXplApYRBK6FKEMycIdcdpClGermgK6uf0VaIBw46EurCQ295f
FRqERot4ImQ0CCnHagpxKKhoCgNlVXAgSlsoa+MKr2KFLUZOQ0wQQ3ghIhyrKdTfsZk6bJIyUJli
yrRTvTIFnFYOa9gJbXf9eGOFXt0UJqvCtNhHfxw+dx2EYyttzoIqggA+J9RtcDrCzfTpybZzk78n
wR8kmy83U0dhhwADYo4hxV/x6l62iQWYk866Oe5VoVVPsQTtSChxsjQMoGERDHZNoZ4Yhi3zMvLO
m3ByrLFCDGqoGDbNEwAdiu6GLoCYDaSzawokrlGPhu3F8G0NUOVoU6w/dRrbdxBMAUIl5FnF8GtN
zKbYNQWxgk2WpkgqAKwMwZ44zrxCaK1VXBUGHgClA6of6TXici8cRD8hoqJSy6LgOAa38lhNIc6R
1U0hIwADodjUbBPVvf1VoZ2QdoE3GlBq8CPjeB3kd2ymQkhE1rUnaXuStl0H0U90wSACHKahV0Mq
5FhXhV79ZGqegESQU+sQmQ7iFewvyNdxhhdHtqdM/wjzCiFCXdlBTA00AiloCrSO/foMYtEEhOb0
lld2nCFTq37+oKgs9gVySM3UNoOSXjiHwnAl9ldL204MPFrneMkU/xlY89VGCm5JVk0geJlbES9J
KBzOaihMIiTAJ49zSajVcysDdgI5JsNBROINa34/XmonGm19bB/ssSggPa3BIwwSrygcf2ZJQM8A
xAbZBax4hdkIPSrE8mGakmyK3PxYV8WrIW2/bgrjhHxK/OgaJBTSSOE7++cwwc0FCKfhFEDjaE2h
VI+ZpJlkj+RN6ndQZt8UyIxxUgX2NE1WzfaGR+ggr+YJ/fqq4EhqOJCYDF02AC8P7KI4BxkoHTRg
WEebcIv0uHI+ASaDAVgVoFSvTqQahHSZLiIdVeCtyvCRbiCCJ1bRFOQUsNRsk9hI3LQcfvZd/1BP
cBsRJMhDBQXuaFeFXD3hBt5l/jLnLHq7OGYxHWvPFNRKAWuOG9itnliRUFhkmD9meO4bQbAhmfEp
K0++sV2Axxgvt5taFTRTVD6QJ0c4YyOBf2AX5eRF1YPDOSog5jYsHaEpXrX1/PrWQYsOgO5TsHwF
ZmogeGJXQbiT6ggecqyp1Sty2q9bgngpyF+cRymGCkzmpX9QQlU5mJgCpSAfPVZTyFvopIp/sChk
jSoYom8gEGjy75uCVSEOJeTiCL1RRf0F//gJJ/pO14HWObvfEHWCUXqIz/PWG57pKa9f36WfPPNw
9t4tyDvbB9gSVcTff9/j8qgbEs3Oq8+kms3dnj7/9DVfP8DezZ6/2/N/toNRMky++uXmhfLpYU+H
IXyfj0c4b4g1B8hHu+HyvTtc08SNKODoAEdHEFN+fOMX5Kafvf5tmg3vn6+zQwAS5dvKF0eUI1ke
6gQQ2UPlqw+Gs/Dx2/OFdp8dX6t89ct8dD88OBhOINCVL/9Bd2fVZXOZDR8ehtFbnRjiCFr5K/Tn
YTh8vs6O+UWdvvLFL4MwCVJ/GB6SehLlkOp3eHeeStUf4MPJglVv0F9Gh/xWnBgqm6b3+K/8ragj
iE+Vb9B+/JZ8KZ8vtLt2fodv9YfRfTpN5tGh1amSs1d+flSdH7/lzxfaeX4BMVa++uX7SvBVVw7G
x/zPz7n78L/DcRHVPGiY3+GyH7SWVTbMxwK8VW/xgXxd1cu7yZwt8fA8U0Errbw0P42St/YUURGr
fH3W5ngYMa37+Vo7y1OwRCrfoMeukgViZzyY9gjEvvI9Hv9BwjZ7a9j47wjQPzHPvOpS+hkBoer3
gIk//Evr8dsbKa5gw1T+OdzHf7/xaws2WuXLn6UHdzJRkf7g2ofOI9+7AV6fUp5Z/oc+tn8QE+/4
OhsNk7//BwAA//8=</cx:binary>
              </cx:geoCache>
            </cx:geography>
          </cx:layoutPr>
        </cx:series>
        <cx:series layoutId="regionMap" hidden="1" uniqueId="{5E1736DB-8565-40BF-BA2E-8754C5C12164}" formatIdx="1">
          <cx:tx>
            <cx:txData>
              <cx:f>Karta!$G$2</cx:f>
              <cx:v>Dos 2</cx:v>
            </cx:txData>
          </cx:tx>
          <cx:dataLabels>
            <cx:visibility seriesName="0" categoryName="0" value="1"/>
          </cx:dataLabels>
          <cx:dataId val="1"/>
          <cx:layoutPr>
            <cx:geography cultureLanguage="sv-SE" cultureRegion="SE" attribution="Använder Bing">
              <cx:geoCache provider="{E9337A44-BEBE-4D9F-B70C-5C5E7DAFC167}">
                <cx:binary>5Hzbct24kuWvVPi56QJAgABOnDoPALkv2rrfbPmFIUsyCV7A+/V55hf6C7p/4fyAf2xy25Ytyaqq
Xd06E62ZiIpySCREEIvIXLkyE3+/Gf92k91d17+MeWabv92Mv72J27b826+/NjfxXX7dvM3NTV00
xaf27U2R/1p8+mRu7n69ra8HY6NfCcL015v4um7vxjf/+Dv8teiu2C9urltT2JPurp5O75oua5s/
uPbspV+ub3NjfdO0tblpyW9v9os8v37zy51tTTudT+Xdb28e3/Lml1+f/qWfnvpLBhNru1sYzNhb
jxPGXSQkk9JD8s0vWWGjb5ex+xZ5nDMiXIFdyj3v/tmH1zkM//PpfJnM9e1tfdc08DZf/v0+7tHU
f3tzln7+T3v35vde+qbobLtdyghWFe7u72oTwe2mKfTXS7rYvtNZ8GURfn0Mwz/+/uQXsCxPfvMA
qadr+GeXfppz0GSf/9nfr9bLICVcSTyEEXaxcNlPSLnIFQRAwsiTrvsEqR3m8zxU9wN3xOr+9lcF
1lna1V35smBRDhhhJl2EOePi6bZiCEvmYsLun/p1Q+0wk+dhuh+4I0z3t78umNrrT5+ubdMW9QuD
5VEiqJCeYIiJn3cWQR4BE8mFxIIy/gSyXWf1O8A9Gr4rfI8GvSoQL++yDHwm2O2XdGKUI4kJmD2X
PuvECEIEUxewFZ7r3j/7657baUbPg/dj6I7A/RjwqkDbfP6P/l+AGpdYIkqppB6BvfXURmKMwNOB
rxNSgOd7jNpuU3oetgdjd8TtwYhXBdxV017f3i/cy7AQSiTD0mOuSwAe2EuP+aKArSaF4N5z7u3P
p/M8YN/G7QjWt7tfFVDq83++NFTeW0o8DgaRUBd7FMEGeggVeSsYkZQToCmIU0LuP5OvVnGXCT0P
1veRO8L1/f5XBdjqLmvAj30s6uh+4V5if3lvEfWE8MAqgkfjEsjGY9BgXxEqGePwP4yfcJFdJ/U8
cI9G7wjeozGvCsD9zr6wZeQIvJiHwWVtd9tPlhHDZoOd5mIGFylEBF8J0LdI+s9m8zxkX19iR6y+
3vyqQFp9/md0bT//R3O/Wi+zx7AEowiUYhuZfYnBHu8xxgSCyxCifXFz98/+itRuU3oergdjd8Ts
wYhXBdwmM2V5be+X7oVgcxm4K4wpSCAgWz02je5b7CIqGHOp53HpgT7ycIPtMqHnQfs+ckfIvt//
qgD7/L8gKMviIsvv1+1lMNuSDwnKFQUZ0X3K8YGDeGAOpQuownZ76s52nNPzsD0cvCNyD4e8KvBU
V7+83Oi5xIOQWtJvOtVDGwm6MMeMIuESCAbghvuP5ht53GE+z6P2/U12hOz7/a8KrzOT16aJr/MX
NZDsLWMeFQK5wDOky0FbfIgZfQuxgOCMgvboUsKfcMcd5/Q8bA8H74jcwyGvC7z+7vY6e+EsDEMC
5A7g/q7wOP5J2wdd3wM12WOMgZz8hDtCJuRPJ/Q7sN2P3BWz+/tfFWDAoT7/s763UC/h1thbCYkW
xD2KISHDfub64OpcMIvg11zQlp9IVzvM53m47gfuiNb97a8KrLPk8z8/Fi8LlueC9osZlwyUREof
m0X3LUdgN7ch20/ZmD+fy/NA3b/EjkDd3/6qgDpqPk4vCZP3FnLMW13Do89noiFmE4ChCyyfUhdQ
fEjv/3Q2zwP1ddiOMH29+VWBtAGa0ZptzuxlZWCQqbaMHVRDF2gi1AY83lP0LZDDLXHkLttmQZ8Y
wJ1n9Txoj4fvCN7jQa8KRFUX+ed/Zi9LOQBBzhiiLiKSC4afqMP0LfWkB9qwx0BDFuQJ5dhtSs/D
92Dsjtg9GPGqgDu+q188We2BzMElMHgEkTPQwp+8GQRskgM5ASWEQ0r0sZncaUbPw/Zj6I6o/Rjw
qkA7ryFDfffSuj57C/HYtjjH5XSr2/8sXjHuYajCcrfqPn6SjNlxTs8D93DwjtA9HPKqwFuBVNxk
dy8vY0ElD6ZbxYNBJcjPmw4q4zCEbgTqC8TTwHrXOT2P3qPRO8L3aMyrwu+8yO8y88KuDnQRkDsg
cibfk9IPdRH3LaTTPMi1QfTtQSHkE7Ky25SeB+/B2B2hezDiVQEHsWb9svEA2+anYasBbF9FyMcU
033rQbUqROBIQuUP6F2PHd0O83kesvuBO+J1f/urAuvzv0NB8fUvy8//fOlKLO8t2SpUHqMUi20A
8Bg0CqQTUmsMquggfgBe+Ri0vzCv58F7+gd2BPHpsFcFpkq6/n4ZX0LbgsBAuMD6Ic+GvsVuD60l
eQtFW4Rua8EhOnDZE6byp7N5Hrivw3aE6+vNrwqks/765RM0clsIDoyRQqLmOUaJIOW2VSmf0yB3
mdDzUH0fuSNa3+9/VYDtX9vbJq0L+8I6v+AgmkiQsr7WHjw2j5AOhXJxUJS/ObUnWbUd5/Q8bA8H
74jcwyGvCrzP/16nEMQlnY1eFD7wbgIYCSdgHrda8UO76L4l4NokgIs9APlpBLfzlJ5H7/HwR/hB
V9Djq/9dqB73zTxsFvof+f6/3zf0ssvypFnoX9s+dHCdgeT3km4dGr2QC/W6lHqgn8ttuefjzxdt
+4pAViJ42wXxhE7vMJ/nP9z7gY8+2d+H7P72/+43/H8VrM//+1+i8kHXHYIQByD5qSUFSBjkQASI
DsCmt8Vs91/K1/KLXSb0PFzfR+6I1/f7/0cD9nuTe/SS+MdX+budKX+9uxKSwBAFQcGnhMqMn3Uj
0IugKGMr1ALY5GlFxrd+yN+fzvMgPttH+ePtfm81/jV9lE924oNGyu99qf51ex186Wjd+eqXF4cm
2ydDv6UEnw+Dvi7j+va3N9jDUAkDSeEHeG7/0qOM4sP6lGeH3l03LfwtKKvxtq1hwOqggo1AxDvc
fbsAEj3UkAqQ42Efb4NdW9Rt/KXrlkNWBQtovd32m20vNUX37RKFXiXoRGNQBw4lPPdvelxkU1TY
74v27edfbJcfF8a2zW9vwCK8+aX8et/2NYGFcCi/8wikeOCPIo+CnShvrk8h6ofb8b+lUzY5nKRU
D3IgR0XMjifedkd9HAk1zeKdTbK9JLYHDuLLHKUnKJwmlUfomldlq2bjHDtMpKqf2aVj8HlkGmXQ
h8GlaujDU5SiM9EXQSoTneDZb4oNzVNVR6UWc6bHVKimuR76WWXVVUaIasl0UidkwfN0JeR4WvJT
i+olF7lqeRnUuROkNT0TNQ4a3p+RyIn8efCYGti4Nhavep5fUPO+tr3qhswPu1E3Q73OSHPHSeGn
vXea0Cxo4+msSGs9VTiY5LTMm2kp7HJ2FywPtaEHYTcfQhWVJi0pVYPSVSQnXWX7yZCtRDutWcEC
6ZigiM97tjdFmQ+5Mh2Hi3qoNB+tP/T7HVnFqRNMSaHc8izMA5nXytilK96hSndNrqf2Q9X06yx1
l2i4nMSy8Bwl6w8kPc776bqP5oOk9AJmkw1xij1oe2RBJjNNmwxWzB/rcG368Ui286q07cGMT4tm
fp+TzGoclUvcd4tuviAN05Owl4Mh584gXMU7fCZivKLMxjpn9V6VZooPdq9x0ly3iVfp2LGZRp5X
BRmTF87kaFOaxHcSqVyan0ZeJJVsqztcJpu0dB0lUPohipxlzruDvMn8JiW+ocfhmOoYt75MPF31
XqOFfdeK0u/HblF39ZFNvGC2rp+L5p1E4Ro3WQVPmNbIhKexKYNsDk9mZ1aejfzeZIVCxnZq5CPx
y6whwVSJI5ue8djRKUuXEeHvG1McZyFetqhdRU21TIdyRXB4Vkp0nNEumEMCr5bteThZuHV+JODb
Zug9aiZtOhmryPs49VZVU7xJxbDh00kUzbOqunBpOu7P3S1GrZ8nWKMMXc1jvRxrqSvU6r4aNC7H
QxYl+1HDNzwqD+OhiJVFcxogTpZ4PEoL6+lUkBWJzUkyeHsZj101RBiphMA3WCaHNWef2Jwekih/
5zryUDp2KWS4DzYkaLspYFO9StPySg7LzClVfjzPAaHzaTjE/lBle3TOT/q0fGecLlIRjdfYEDUV
3awRzw9Nni3rtC9V6rgXmJ6nMdIdSdetQWdh7fit5wSJczYZN9FlLzWKsnXh8eUsYOXp4G4m5uis
z9eC2k058T3UJ8qLs7vaEp3Ww4ZFAilSntTcSQJq46NeCu1grouGqBJ3uepKeWdl8mnOzKbo4oA7
oS6sPUmqWjt03KReqYzhy7RCsfbi2qqwmH05Gj2E1SqMRqY6QytFYVdVPIKljQYfROI7Cocl4KEA
gahQtRW6jVM1JvVCiuKTsMdgfXyM7Hqoj4lpiR+lcR+MZD7wpkjNSXlREakylx1Qm0gtUnqQdk0X
xGDrUDbqgh+nPNVFokoxnhbtdkP0SMMaJQMPelSdwfe3TlJHxaN8n9T1po/I5VAHvIUNhp2N22fn
dKjWg2x9N6tWTrbJilYVsKC8TVTb9odOn3LlynI1FYlPWntC43hcOCkYmFyTAWxkdhqh1BeENMuh
6uclMuXZzPoPyJLAzQeuu4odUu6c0iTmisadH0ecBnkn97rK0+WcnnbOUSqHAzkAqmGWqpwiLScb
ZCPeb8fqIJZhqGNenzr5vC67qNVDXxBFkjHSTpSqIWW+Ex66sBK5PGH1ZWxqneJrUTs6R826KMqg
z9hGZLlV5eRmqi6po1ianjBRn01to4r+k0yEj8ZpWbXHQI0OWem4Pp6699i1cmm5VHT8xAoO1rLT
JK10ndfrMU/BRicXvJ+4quiwjGaUqkZMmUrsqGvj+RxX3erf4m5opzajVDeeuUxdAcPTdVTJVVRH
F8yCk6loENf5go0J7ItYF0QWeuoq1Tmt//AEiUee96YoJzh2Iv52lsf3H/8BiRv478uREj9++fjH
HyHjlmx8P37iCYf5elTIvdv/Kxf/GvuhwFS+nxXyE/v53pT3E/XZjvtGfSAMAY4iEWIgQWJofvrO
fQik3KANdFtuDBVbX3rm77kPtCVCgSuFKtdtso1JIGH33AdKwDDULQP9kd+6Be6X4REGwPueYT8c
5vWI/EA6D9K1HAviuSDZYPSY/JghSTOLJ6INA3PDmr2SJqvSyVRnL42TBvCPU0bazSZfNuXZNOd7
o9MtPdOBNxzXUPV0laU2SPkF5bdO12mbNmB5jI74GNQh8XnuBYQ3Ps3dAI/gWUKrs+KgGExQ90R5
TrFfSxkMbq9LBPxiPCxRc0jLys/GFnbWRRcXe1Rey/ywsLPC6KSvE9XTzK+tz/L8DCVDMAyxQtT4
JnnvzseckEVVTrkK83mB7Pu8KFScHs4i1WUSqTQjq25KF1F61Hdcj027Tyfku+NeV9tl3DE9IhQ8
+C6eWWcA+Q+XGUTLhxyzgPCmKdhIdEZPs+gYs1Zh0ammdPUcGZXz66GN1B8/EwKjP3zmE14r4qoi
HYZn9mW+qsWpTUMFGSeVlHdd5/1XHrYtqtmGalCGvZ3MAxJdC16CFZ2JbvNsL5Xv0cwUGbsVDve9
9vK/8GIPnrUl9A+eZUuCUl4jot0m9uvkKuFW5ezGkuWc3PzxoyCt/fMaPnjUFtcHj4KGnWSuckw0
4YNfeYe2yHTffcyc0z9+zrNYQdktlOBCNTTa6qYPnxPyqg8tWA8NdEkX2TEf9nMjVBcvS/Mnr/Rl
Sz+Md7Zbflt5jYDUQVJk2wHx8FlDPdsCjbB8cXw8lPmiwhs5bzrrKobzPTcO/cyJFaHN5o/fETLS
P60mh4Jv6BeUkLOGY0K2q/1gNeewppVtONGDTUvdJzHRBS4uEmqWvCl1GrFNPXiXWdbWi5Z4yjH1
gUwcBXHCshuAWYFRWeczO04mushlNKqYJaopZn05eO6BrKf9mKdLEbGgYOykbrrDdHAXNXWPsrRU
sRz9Kv9oJqAH1ALHwfukrLWJ6yNn6jzNTbyxHYNQZZJ6zuoVzoYNztJRo6r0h/GDdTKgZrdOji97
UwVl596OY79fIbLphHPq0TtTuX6b3IikUQ7tllkNXjocl0573sfGr1JnkWatLzKjbFTuFw0wrv5d
jpNlz8j7tsgTReb4JA3bhWdrjcqy06nlbcCyXsssOsjCplIF6Rc4lGeIDqdTGsKYYTXFcOtMqrVJ
Zijbai67olFl21LlQMBoCnc5gEn1WiCVZQSBbduatZxo0IR2RefQrzvXLGxTgu0nx17XH1RdcYpF
pCuIELwuC4a0WMuZeEemjbwD4g5skScm15zPh9QuxFiphHcqGS/GxJNqoqMv8cVMFj3tVZWQVAEE
iyjei53jaGo33SxuWxP7aT4HTnpaZljZ/j0OK1V76y78WGVm2Vu8LiAwsChRcWW0mXttkkRZh107
dl1UVLGh2pP4EI17RuKD2Y2ZYpDzWFRJvXa8ct3h8n3WtHtpPpqFsQMKEq9d9SI58nDGVFWKpey9
blkN+LBsylBVDVZxV+27tj4rRrIsrVjMUxRgLNcdSo8I9iLlGnIa8jrwpmRVhUd5XKqqXXkiVDIu
12M8r/I+1J6tlg5rgs67mFKi5Tzrpurex3O2caKDiRnFG6MaE/mWRXoGwaAsIzW17bpG1OdzE4Rd
CZRtE431HieDD97QjcUC56OaUrFOSRvYJIZQx+pG7pVS+FXSKyb8RDRLR2br1PaLanZ93kTrmiZa
9p+KdOHgaeUR844DfZSGl8qZBz9162CIPs59fMK7qza7yUexGlhzxluPq5hHWpgjWzN/CMObvJ6X
xFSxMrS5Gobq1GWTdkX3gQtR6axOT1kCQVnjtPtwpNDCTHQ5sHqZpOCiIVKQmC1NOa+KxMOKRnSB
K7qXhtNFIZ1eUTNfiaZYOmI+mSucK2cINcvTkyHplzkZ9sB8HfeYL2j7TiDzKR1mf5q6AWh+GcSs
PzEEIpwqUnVCj+MiB5TGAM2XzRzeuHN8lopNMRUnU72pm1zxvvlqy79pdN+c/VeJ6TuJffLj6yO6
226q3ye69wU8P/Hc7bBvPBcqxIBCgmQIqhwD5wJ045vG5wLPhTpbKEEC9RaaIR9KfNuDiKT4Wv++
9Xr3LJe95ZBj2QqCnCAOdTB/ReMDlfGJ54F047ZslLnQ0Sehy2XrmR54nqo2U4PI6ILmVgXw/Wic
s6Uw7VVS4nNq0iuQAIGE1lEwja1fiM4Pabk/ik+2ROuWHZOoDloszws5BZWJZx2aaGHwtEmB7hKI
g5ulFaMy3rq11yE6n6dNEU5IlX3fHXqTPRNZuJBVvKpptiKjKFRGEhXGNwbpydB3RQPfaF72e7jK
iI+zq8apGjV55bFgzVU91iqjg0J9vudk/KqcvJXtRuTbcWKH2XAyheXBVOL9YijbTSVNoT2n38TO
cJ2G2FmWc3QYzVSDpHnQW+8sH6eTtq7XtrzDcwHm1B6bKlu4bjf4whuOY1oHsSzTJbTbFauYC6r6
YgpC0y1MPrjrGcWTJvkIQsyo0joFMsvydY4kO63BMWjpzFSFbtYcpQ2mfpiC4Cky95za6XKETICe
xnDhTe3NlNpUyQwC56xLRUCmfI/N6LRx3NvQmzQy/Aq0JL+Ni2jJiroHw4t0O4mVa511Z7Pj0W11
4jaK9ZHOUr4o3CIHWWBa5K65k8arQDP9UIBNYrJZ2XjdhAed9HQ/H1kWagTuAM+RGuYY5MF6dFXk
iExREFzywTOqsHLRDjTxR48DWvDZ1N7GFBKvXNYNAdQvuGCtytK3dXvKvejCK+MAD9YoKA5axbEN
nNZN1vXctOBg7xAvlGlD8DpDqqK+STX17DI3kavzIlVtwiIFCgS6GKbyopjdq9Tp83eh0/jMG48r
BhIjfH86hPg9TvdaPpzY1lty7ixZXPhFZe3CVDbSuRyOzOhemzSxmtQ01dPE/Miai74tfVhks6x6
sm+Sbj159cqpwOT314w0gJIdsF/Xqe+2xSZJyIEI8/IiKcPrXDr7Sefuy6K9Yh5aRrSG+Ipuqig8
b/NpT4DXwoXqS29ROnQvEnLRhHFg0KeygkinpmEXjH2XHQjExn3Ozglx2jM2yV5JUZbKxqMCIQni
RbPCZXWdY6Aa+AZn3gpN9gPldB2OhS/L/SQM9yox5kHc9tJPbXfVTzIokq5TdsZVMMtLOhSXQ4Z1
6pT+mBQHXWM9wIS8t2b0Ud3pBvkigk/f4/0NNHhv5fhO8Vkeo+xK8MmCFJyWe7aVPDAlpAY80XaB
V0ofvp693Clg+3EVZvWJ67JTTO0FtfnB5CWdntxYtVW8HOeT0Frt5g3ay0K+FnPpd3hY5NGkmSn1
yFmxhLzFgkXD/iBXOYguybwsB+HH1fQxI1gVY7EM0XhCsgacVgavKj+G7vSOZq4DAhxTBVDMEvN3
Xn0W9XjxxcL/v+3G0B9mqx5W7P/kyrZDv7syiE4kQ1DaBzaLYPBL310ZlB6BJ7svTQI/ci/ZQAE1
tCZAAwM0dW2PkoIQ/4czg+oy4UGDkIe/NoL9BcnmSyH9o6AUnBn0aEpwkPCk7Zl+j51ZmJbghUMP
6z5rEkXd7roIO7CWCXb1WJMCYnD4CKssO4e+2953IraeBysUH+toTRhkr0JGwG6iOD+ZE7HOx1U8
VWt4kjKYXFLzqSEjiPjYj22xSPvhMGE3orVqLhuQSYA6x8DFBbBQPo4f0lyu+BwGdAzvhvGox0a5
SaUJ6J4+pF0SsCljo0fr6LJikBCqFw3xVswwPVTyBHcRKDDmwmP2OJMwbRTiTYttq5rB/Qi9wx+n
Kj8fEeysKqrBUjuHIWRqeldcTCE6SrN3niw15BarRRctUBwtirxRHWXHUODhizgsz9OGKsEiMJ5Z
p/PUvWhAjkrD+LBFdCGTMpDo1shxPdNbOsuTEKxecUeHHuI0W1W6twIoZD9Uhy0rZzXhen9Kq2iP
Y36VhKAZZ+YIDckCFSggeJ/Tdq+EkoWVSZsL2VKqEjYuSFgTxe2kOLyzaSGIc4w4TI1zxOfiDOgU
2oNG6WjVVe6KO+jDJCG5YQM0bUTBe5W0XqwGhy7zjO4Z7+MQ8dQvErfWvZO8j1N6Dnb3Y9GZtWuF
D8firqJRHEV1uYi9o4jKu9AmBxN2QCcZvFnlVVKB/DXcgpSz32PyKQ57nZhwmY7tAiVAq2m9RyNY
b24Osj4+NPN4VlKm0wxUwtkx8KF0Ztl0ZAFpGt3kEDNPbr5yPXuTGVEqIdGGy/OGFes4KTwV8XlF
Y6Na5F3PLli/KGWZ9kyzP2BHt7MRuszMeUzdJZS7r8dxzNTYhgpybg5Dn8TsEFWAmxysPXRDeCKc
WKTwlEq/6uy+cPo1k4PioXNZ1lxDQjnWImz9keJSV01zlGWBhSSXGylWJY4epw4GNEKFor8oKERB
br8qXbSKSP2pF3O0tHPLtZMAP6gFWcd98qkABU/xGAW9yw0k34o9Z2w+uoZ96Idu46a5yksKXDCc
3jlZYhSm8wL0+SXDsY7CJgI507uRca2HKWoWHPSPpol0UfMDRMougG7fxTR2G9Z7yh2ozkqkxqJU
SYo3GYfthGF2bJPHt10dzHUPAc3KgWA3lld4XnUzX6RVoXldnWWJPPCAyuCkg/xRs2BlrOL83ZSv
Jb/BCaSR5Khttx86e1l0K1vPD+PWz/r2gttGRV0UJOF70QMA7q3tT7A5oqVZhazIlKjzlQDJtOvd
WiHWAbhAyUh0IAt52hQQocaZjJbN/EFUvU+IhSROq3q275kQuLGAZC/XbXNUe55q00pJ/qlDkAgF
N4/eV9wLIB1WlbWqq1kTclaOjqJFpSU47Aw2CFBtnhEVD3BVrOeykCqKjd10oQlQPGrhfoh5s5im
gyxulaj2DCSAUz4OOoc9vI8iZ9Qkglwy6sAiSJGt3JKDXOMUyukLo8RQsrVtx1EbPOYKmHAgDKjV
OdAaIDgFJPqQHspl6yz/f3C1ILv+fsR4X6P2s5uFYd/dLIZzcQiEf1+Oo4IL37wslPhCs62U2+oO
DEVB4H9/eFnoIIPEB2JQTvLlVLIfTnZ7XDSkU6BED/ImQvyViBEatH+OGLd921LASZ0UTj54olXG
JrJyFMAhy7GFjHILOQkTT0HiVrcVTk+6uB8hl3c9gZgS5MncqLgdfCgRATG/u2QhOGEHaghaIsDS
cifohwIv4IBlq+rUObbevAaPpxq77D152LiTt1dDlBLx6ZaJcZHmra7C/sOYdoe9G/sQ2x2xkOrQ
O6YzsHM6xfGi9TqjMvwxT+f9bh5UhtKPTZceuOaKtZ/mblPOUuEUqdSzvnSoDwcDXyZlvO6RA9oc
GMwoypdtBXEQctcelQdcNkdtzDPlZsm5C6ld2bd6DAuVtu2iotNdnjbruDhnI+hUdqz8MsUqsnvO
gK5c5yBF3rksRxXieSEKqN9AkQ/rqEl2lSZ3TkpWSWYVa/LVDEl8MaWHaVMucHyInCGoSbQpoxJq
OupqyeY5hTIJ8HylM7+rZZmrwRhVet2lrbE/j/le4sFyoPBdx7pNDBIjzeiGhPGaeNGKgDuu82QR
V8k2djzyIg8CE7Ky5W1b1aDRfXTKVEftdCpMDGn7y5BDGru7i5tTQyCsbmE5QLUlyLaQt9JeSk9B
ssJqhly9YlMIpQLTu6hctdXHcVZxfNGPK54fg6YMBURggaDsplDYqtTd522uTNPoYi+ZAmRGHdNi
lVQQmsT0NM/AC4JW3qspS3TuxTr20gMvqVKFCig+KhvVG7EWQ0pVnrcHrXM5u+iu5OQDMERtwoMq
kuciChqz78D7zbTQEWj3HZjlNiUg+R67aAQ9rrubDWo0bptjKjvgcYUeoHimBuHX66Qf18Vt2ueN
9np2VYN6OVT8SApzJY0uu6uRXoUdOkJzsZxZDIHkJ56UC294h/j0Ie7u0mlDbKrTEFk9NWI59ckV
ZJ6WcPodRGCXTVsumN2bx2QNmuZeIcgxz+Zg+j/kfdmSnria7RNpB0hCwC3DP+ecTg83ivTELAaB
AD1IP0G/Sb/YWbj2KaezvO2ofW5Od0dUZdhOp/UDGr5vTah1ilhuL6QMIta/I/Nu6bPYI0D0QxIt
ptihyuJUHQlO55XbI3xutyS4zQrw1KF7toW4Ju4hy/KbzvVuhxIceLN8dYv1Hn92rqt3LBtvR3Wb
L5/bPsDnqzmQ6HeUJDZ409ImWqy51OZ5rced8T8WYxj1HoGmpjmyaUhUOz1m9qyUd5r5sfSHE8oi
4NX4QP6yG4YPWl8zwlFtq6gtx8jLPhb8xsGt6dCyu4bGU8iilt3TvE46czfkX3TuHToDiRgAFadM
Vp4n0rt3HNAfDfz9F6d7n08mArY7lY85ue/cPXXngydvOar2NbM4RU/ZeOgh1yGzSGf7eZrPnQYc
JIPYZXeFKDCRcT76GvVRcUFtAKgiCeRVNjUD9pHxg9EFoNxbN5DYbr5Mxo+UtNCsGED8el/QMdEL
T/q+SKUAbMH0rW6mY813BkVGln1Umf1MGea+m8WVP16osyxp2zWXLM/jDqiNhVyhyK71aN8Q7Uem
BtB8MhSgSFkD3Xajsr804iMbdDRKmUekvi3aE/Xkzf+CU3WzRPzrU/Xhh0j7v5yt3/wUfwgu2T8Y
QFe4C8Ufolkcb3+2sFvuGbpGiG3RQgocu98PV5yrsNb7yH//lk39soWFCEF4f4ou/9bpSrfok1ct
LE5v5IYiWtQJNqPjjy2sH1Z9Pmjwf6G0O+kqlTZBdutkImZulzK6fBYEBHIb7CaAl5EDWSPpUMuv
qOu8jT0bWMwU+luUgCDVtPvYjjTSDO3Y4IFIMk9hUaPZ8R56TMG26KM+9N6F0/hBBvpAJHnrhB/b
MchTk9PEhHqfoecAQvupG524EvM7IfnbuWuxXINoyB+16PelU6deRY4CUigUFBA2fZLFGJEAp6Hl
yyGrnOu2W6DLqskOOJ+NmxEleqmKFWJCVKzFU0v3QYf117jxJI5slHE4DSfl1alU4ecp657NMjeQ
HTlJ6OMXKFcTIR5QnoynvAyqJK/AEIUHTy0XlE7QRgpz0t2MpdR6h9Gb46yfr+28QZb2vAjvXNnl
ZgVhSKZBRkJ6uy7AZ/IKcmkUUNxVNknbgKvpy8zZMcOi0JmCeBrVV6cfzhwqw0gS9lbZ+iBHnvqF
3TXWfyez9rz2axyONdSfV7JeDnaj4Ruc1BJasIWzpM0PGUenEJSfaTHUuyUb2qgBqB2tfftczsXV
RJ5yiB3zbI6o6BOZ2WM2ttE87Vn71gn8hGyiMX6sybuwYTtTPeQEGKn3bhX7EgKqEi3qCEBumLGX
P5btEyWfQQ7EHn0EhnrgDc7AUEI0Mic0dx51mV/qBRVJp/JHNvBkrNw3Pet3oS3cyKFEgGcKbkst
qsQhQ4MfbG4kDt9OhSICD3un0T91lj1OeRlPxT0t2KEWwXmVU1SvU1LLSwicjzJ6ZGJN6nK+btBD
coG387j21jM3K7R7KiOphCKSjhD9zodAlDEvq7hBcTgNfuQD35gmmy519uTWThhXW0nUojYavAcu
PvdNmaruehnqOIfqCLMeMjHL3cewCMSuluoP3v5/DhCIhuKbMP6bah1yckgooK/4xS76g2Xgx5/6
Z2vC/+Fhf0JzIv6IQ/i+fdJ/wG0PPVfIBAgqfP/79in+AX4JzQn0IvjWpqv43psAB0YzQ4ExY2dA
UNDfAAC31KEfNs9/arYEcocoxV6+ba4vyCzaBADZZmi2ppGr2ECv6LaBScNpBpZlRxPPvnMogwm0
jOva2JuaLFqqTWsgQ/Ct7kdHg+zJS7bzA/s7IdC/kJdAUe/iNTEg9141ThJywqoD2RYDFt81PIvH
WUQ9ZFlTXSdEpWKAesFFnyTaty+e4j9515dSfroBny+VLYBmkWqMoAP46jle9PRKrTP2WhHQbm7M
oKffD26egIUeodedPkuggQaniZLVrqsmEBzTkyxoHY0BnW8Nm5MhX6FxC8Mxdo1/WirsqXjhzYeQ
zWE0gbWKVkfr6NefOAz++pGh7oOXgcEYEQp4yn98llyWoqwJsFzKxuKcjeOTh7ywBB6KW9cuU1Tl
46VcluBk8+KNtwrnatQ4GB2nAs7RwWIgnNu5DPUpzMd3BoT62bOBe7J1iwrQk/OKypkd5RCcgsXk
+8Hv+0MhxWGBhHUnSfi5ntfy3m/KFUJjcrITbU7c0ObiGgi5LHWvYBEZ9r0QyWLYCtZOp2PVhRCd
MwVop3AiuTLgzgIftmezuKPrErNicE/arGdpKN/nTnbjdAXdSw1Ovi+uyuKp5OVyYrJ+gJehAidF
hqhhZRbnNfg3A24yKIYmmZocou2VvSlxVWnj51AdKuOmbpdf3GYsTlopezC1eLQNZafStju1zu6l
I58ABjaXxiNiNzD11ZsNpMvLoNOFDGiQcIR4nlaxhP42noa5TawpgWEr/w2bqimaxAqR/GpWoLcg
AqfCH/dQNY3RaMrHiS9BQkg9ngJ9Qa6c9dxjHXg2GSWfoqzAKcy6TEVryYE12glQ8KoS2dKzO7n9
ucpFhn+bOftx4ZfqztUk3y1AC/ZcVY9C2FscEnVs+1LiDgVJzfSajG5/qhtnwOPFSu85DuyJvoeU
MUumZUhsZmJQUCfeqPXQB2j2V8xYp2hslOnSXuiCRZeV7NwvyyNk3CJeXP/YG6+Ng9arDk1/cUFs
QgGCHnCWu8DGYT+KnWJo0oKe230wdOeCS3ttaQjbhQ0THkC3tA4TP7XFBCcLk18FX3cZxIGXYVn2
cprkbi3VHGtXdPhtCwtDGUJDT/Vhrqe3VcU8CIccJ7Gt2mugfazQcb06n2DeWLGZ9ZUBQ0fTqRWH
grZvVtSEwjL0R+J67pedd7UE7JCNdZKt2WPbTh/LAJNGuXdzVr9lqnjqJX0a5+yzD+8DhbUjglnG
7dp3fe09zDVLuOiuJI5YU5iDdbq0y3Sytj6AavAjVicz3Ax9v3EljxWQTQ++nACNfS3mPQRSED/R
KAjQbLPgsrSQaBVhYmV1cSW5KCc8DavecdntChQ4Nnev5oxCdqbuLB5HjiXXELGvRthp0FzKdU5V
Dum+p86omHchwAKNhSDhvqFGQGvO4wRbLhhSEmUsVzvQrlcEdejk06Sa16SHlWWxSxRmCUM12OTl
wXZZQt1w7wUqpbl3arAvd9mycx0LBCXf4y0b0XbdiwdYxAwpG/WetudBtDEylHGdxd4CGzEZTpDg
wnvgKHAtOMCjW1RM+ejfTGI5mwbafd3Huq7SnrfYJJx4uz01F+nYdDFG2nn4MzYEe25GEL79aRRe
YmQVwYy7s1m/hw3p0Ff5UVUE1EEerdNTGfDUQDaUyyKS0HBRrR+CbjWRoXJn9TOgqnih5SHzdwbS
YT+UuM6PEDEAAMkh0lr8hFXmevJCnJTZxeQEpWwF1ajcu2I50Ab6R5Dl+nZtYJFQKrtqZMm2CQjN
7DLXkdDu8xRCyjcw3FVh27TW63uAbwl+TaOFZ11SU5SoFSRKV1AC3BHf389TMRzmBrYqfOB0Kur1
4lchDGKTv+k/THhNmzq8zther7l3XS2A5okLIKmsH0mzIfYQiqYtR/8w1UEA2F9EjW6fYPaob22m
zA0p3UQPOMuL3IDSaIDScAlOy+fzbmVzdzIAvyC2cCIi2ybWLLubRP9uKkoWibX46CwlDFTOOsXe
AE4M9MvemdK2Htr9rJ024uSgwcsHWXENPOB9yyHN8Fx35xbueHG5/MrbXJ1mDxud7AlQocXjdyxY
rmZQ5CfTzWh/oE0bKzbfwE203NgAVT66sjCupXFui3ncj1P7wVMBifEx+iQw2t1nrhdctG7v66a5
clu9JGvowCXBSpsQCn+RDkcHOOda1FeUdPZcNFnSBxABTCa4AedfxnnYuJeSbpQklAvga9CPZBTg
LaW0OJdt9pzBXHIeCK/OGZfnmeE4mvPCPU9seHTcoTqHtH3Ayz9PHS0CtHt8o0kgL++c2tsr15t2
2BvAAeSgw6j41E7SOc/a9EeOLPMjtb0f81W1+1bzq4x34lRpp46yen32S5eio3iPm5ff0nJ91/dm
2leSfMJIwQHTp4CHDxha1wuyW0SjL20XDpd58GEhmlHpZxA1Os0ErNmBYq/PV3LVuKG8Ur4iV/X2
xZ1n91h03vX3P19qFz6xlowxJkR3cosxcWwWXjE2mLjvmh5KWiWjyRmG/RTkXwvjsuuW2uE4bYqT
uXuch3AHuFLE1KsWTGMXx6mu0waKUmycBW44sjn3qFo96J24m24a34MFpRpz43a7UUHNbPQCsJp3
LZDw7hkk+/BQVC2QUjgEK8IPIItuiJJ6P5FAvuGAf8eRrDuosoCdtWynK2+5HiqR4uW001MhtLiU
zvJGoUJG0dKyk3YI/ePLAFh1H7D21Hk5Ow/bFwqPTBY7uTJHJcEJQqFJULzAOrOu1Ztlon3qd8uc
ern7jEFATXb5hzIgPeBkTQE7NGYvxo8zDqvdSggkMmIo4rZj63kOAH8qHfpHKOMSPso3o+X0VHfj
ky4GVAJFw46hqfJ9rdSK1ZPf4ZVhz5MvAQoE6xBPU+YddAvGLi8rnggIX9IwF6k/wV0nK7+O2wxT
HDYnoMhTHM5FF5mFFJgww5u6D7Oop2zZ990iQSYE0MDUfkpH77Ga/WrHaucaeqYxHqdpc1/SxLpD
uVtCLJagDkLoo0S1Lwr7BJ9QsPewK030TVUwqDV9B/bMht072G+OGS8fqAemcmrbB7N2S9yTEY+0
6R7Xuk0INOfwu0GLVDX1R3CQNZxJVMewwb6nAgBjmDlgM62+n0ZoSXlbz2lZV7s+Nzzhsnb3Bpym
r254YZ6mtWURQ7MS517wtuEupNM4oQ4rxa4ehgZaWRDEjhhQwAm4tEYrugQGZEwpKEybvcIbYqH0
Cy5z3eSRSdXbruX5aQXYOAD6isYJ/8sFCqVhfJg4dvigmWU02AHWrr5+Wl2NT7eux8UGBeq+SkVB
bjmE5baCDrzVCXYfHcEvDHUcWnNarOAfWnMIPmfB6J/VMl+1lNP90oJ5wBZz382ywmITOInwmbZD
w8Q6qCFGYiV2dxKyZCWKHMIWwguYy4a+gNbJpyChqQIs4GIzbFfSpyM966G5paZtE8iig2R2oUQq
RvD4RXYqTV/Fg+UQ1QW4qn5os6jDIsTZDsJZhO+9zCNpK8BJhGqMA3/GjpRDKB7C6hMMNeBtINTD
knU7NcprcHRNrIK0Zy5qkcoBX83bNZ7aAD7kvDyZcBAJHyCtJ3mVw0A4nkpYx6qgu4yN2yd54PQR
8Phd2/seTKN9vYcgfWqXMvLDdohIp+VxaETSWa9IPd6TqJSgxNasT6aK3gXj8jXvK+ikg7E/1Mtm
gQ4AImu53jNNorGolxQgI8g2q967qJL2I9Uf8wmis5l/CTT6YDyoQ+CRLs6X/qHsqIkgw2uTDEqK
qPBFuwt0CKoF20Mw5G8coxycqh48EHKEgr0sb01Q55HOSjhYYaqIGUyuqaV+nfTFct0W5aEowILp
uvMO4IeaQ8110rSli1rhQ+kSSJaztY8q7VdAdlYv1Yai2s+mBPOIntv+0YdeEH0BBRRZBXHThCXE
IRA5VLD+blKZHqadFJinnMIFx1D57s/vUq+xsRtmEhi6UO9roZu06DkQO+XGNZlBHqJyxtZKDk13
EsXY7Hk47zgWUzKX77OKD3sr0BRJ8SWs2ilFNSHLvIohdzRJwzLQ3SFMzBVUJfAh1A8UztxEK/Yu
NxWGauYxKcjwtg8dqMBhvkAXc0bzoSLigKAMc/vWUidB9wQUD/LM61mUh8abP4qs9WA/IY+VDwN5
pex9hu1tV4hu3g/B+NEq7yyDASWRJDTmHYddFgfufhEtCgR2smvxaSq8Kum84XpqeHgIc2Z3Hbdb
PT5ku6nx+33nFF9YDmYJ0uBk6E0NShHu22rzBuhpgrPX42M6cf0B+hQgsCTzo3mmzwxbkoMO7tTQ
y7e9dV6cw6oG59gZmJtxekbEY2gkDB4lXmiO8t4/Q99nUyNHLy40xZbGYABgpOmOhAB+wZjVqXqf
+fcwpITg6/xh7+G8J3lmd6JWV12PKkiiDg67Uu25ZruReFlSAl2EXND9uASLd2bYVaEoUie1DPfw
+9a7HhY7FHmjn7oDJLBVllsM3WcJ7HyYoX6jEj+0kA0x+GebtYkrvIEdG1fJd9PQeZAktW8LCrJL
zsEjoJbm1EDNREx9Csvxi2/cdW9JCBWR97Veu8gDJ74rqXxrg2ejiT14rf7IaV3tJ91/6U0BNF7D
SBM6WO5DEHlYH6fQKyGaYfQiSvtUSQr1rgg/9JSro+mdXenrfd2Q8ugu6gtdavi5V1WCDUP/JKxG
l4dE0qgCqZHIQsS/BmCAyf2IGEEogHxviP1AhkBRADLkJZTGXBagL1vxkUf0E6NzRcjyfm0hH/n1
OK8hO3cbB0GB8HS6wBWdV3wHD4awRaEvYlXQHEYjtFtV790DsHo7Omv1m6v6i9p9Gw39mYCVDGmu
30CnFwBh61ufzqYSQDawuuiUzJ2Dtsam0nNhQ3lnss9ru/zh7/0j6Oon6NtrC9u3S3wxKIDRl7dS
Gd5jA8egZGVJxjps8f2hhad8WEXiouH9N+7oi+FegaBOVTle6dUi3hpJtHSpqocYlBgCBNzfPLzf
3U4IRV9emVaLqRUiIeJ8Rl9WIw8CE9VNvOmJQuyI8yBq5W+8ctu8+wHJ3J6gR8FVIPIGgPIrWFBN
VM8iREgCBFSxkiC8ZX2CMDDOPOih8i7BXP7NDd2CXX455vaAX8yaCn95wQkm4pk6MbF4kBVECSNL
M6IPk1In3/ejMux2dFu1mT72Az0aWt3BvfrrZ/vTVfni6l+tSlOWmcVhhVXJmiTzmtTR00FWZfrr
Yf4CVX+bsnCmIKATmwiCvX684r7WvDVAYOPGfmhQEzpAS0IKTb+skgKnhQZL59+VBfvNhPr50/0+
7qulkleeslxjqRTCQKMHVKp6J/xDm00RarXRYb/ZDzbB8k8eLV6VukUocaDkP16oN+hQLgKPVsJf
l+n7EE/XI8Ou9/N0u2hrJ5Br826bXaYGHjfjyWde4h8LWvw7+wRoFQfGHrq9puTHz9KhanBXhqm9
YWy6Wm48CEFR2FVnD47u3zzhv8Dr2zoSsOkimByK6eDVvkt6xiEmxWAmk+dMvWVm76xZDFVlsiXR
6NxG+nHy77cl9W3ov8WaXRWfhla3X8cfIw7+CDV46R3757/6/0XiAW7hv6bO/us/fhaK/CIuapO9
/8mhIdMAmV6YcnjfdeDgO39KEPDmSR+SVhyGDt72iinwfyUICD5AKAI8wg609A52se8kGl7qQBH3
BhuZwLb4NwV+qBH+uiYgBN4mIAbC59umzovtDrJk2KqwCcejJyMNaM5Wl87VO8epk0Y+6AASUCMB
AhJyJrNGSMi0X+2UZvN8QWxNkg3BHUDQQ9V9kAC7OkgTVsDnedMnTdbGJUiOzVGDnSeZ1ec57GYg
rjqSBgC9p5CdcxMUwY6TawP2QuyLUkaQXm/RUZrNMzyxwEYdVI45PC7wpuXSS6QQX2b/XT24sR1Q
U3dOMEOmGkRARQGtQ/cu7adhcs4IBHm3Dp9aWsYjGAQ7iRT6n9T1vQvcL09riTIVT2GNyNIkeema
SIu8jeGHlDBq2RMw58dJ0SVqnRwoFmwz6MfXW+nKpMSmzwl2R5PbG00hdsj0HfxgB3dt31Fhr/wy
eK6d4bLMwRc6lu1pcUb0rPVV3+TusYdWJEXV+4kZ99rTxZ0KcZFZ9TZzhq8BmugkmPsArADA+XY0
UY2WZm2euekhnJARa8mOW7OjXn1vRHPOi+lSoCrmAczWEJhBHPJe6/48wqXQrTKFUa4h89tBqzBZ
J5Z0FF5W554g4GtPQCBFZsyf2XJuc6QwLBbKxPpudW50VSVVBsGEEuW9pcPbTvomyWpYtpT92g5t
3DoQfFPvZlNzgMKLvGFIKc3SBm5xEEJRPYzXeVanZnCi2ob4wE6UsxXJNYgFmtZIMXcHddR+oeK0
wqCgCoxo+z1sfvvVu0dJ/ejA5UOmJ5FXKWlqCKgDXaY1WVPm5N1uzelR2qmOZtUmwzLdSNCGHHlB
Y7VGeh3ehL13Zyv365pX7xxPpRlPp54ka6njLvzAs+NK25009cXYkieLQtIQ/8QgVMDEiND4R4sD
4cOsbnKX3JFpPnI4EqWp0gLK0TILE7TXu8D7VKy3RsJd1ecxZK9H4sFdNVbXq+HRQntIzbJEIMmD
jSLyafABlkbefCpKc2wkdI8w1+U9yB/BEe7jXRNAE3ZrO+E22eT0Fs+1JEWyhM/9+lyafENTYofN
Udjs/PCKgpxoPX09K38jsu5yW8BFhoNLQxY53rW4F4P4EOjiULYk5cgX0oLAdmUAAWYwByLvp2QV
bMwOOJwBgEkFcgmslg8EY0Zbnh2lewc7aWIpokswGF5ZCVeMTqiFp60Dwcw+l/MCP8Az2utY0wwC
TC/iE+x8dFPsDXCdzDEclLFfPhMY9X2g+RLVcQizPFDEfQgwpDctlKiXGXr/NXeSxitOJfR4i9fe
khppcrwp7hX4/HRwSgEorIoXzkdQF+I01vVhoCzNs/XGgQEPaqHhUM9tPHmAv6tuSzxD+pcPvkA+
hBSCeuXfZeUUjTCH1PmXkb2X1o2JcO5WuB0FeNnIy70KBvP307zsWFicm5aNwJ4RV9IPhxFmQcht
Sxg3LdEgxhD71vIDg1udAprJhyHu9G2u0I3nPGWe3Rw9aECmVA0fvSbcQ63/KJp+PzP/hurx6Kmn
OuySMA/Bxj6hiYgGtHkmfBs0ZFNdHmcY2JXpkpEACoY1wivouQC370BXsMBswmx95YzASsUMdhgg
aa+g32yPGYP+Om+SqqNHV7TXliMfqs+C2DqNuVQlpA/MyU6emh77vIFiecYTRUiA/1VkMJwXEnRl
Lmf4PsExaY36MCzgidKOdz1sOwGEQx+H/NR7UNTWZnXTciLQr8KzCn5zFUFaePbeRwyaysCXCX8G
8+ZB41bZpPFNeZElMpcgDw6A8yrsc3EfVKDY3o+SAMjtLGRpM0IRlEU3rwExVQYeInxREe+DD6pQ
p86HAgBC9bRgMpIDZhUJDUSYaFEQm3GSRRlT+EjqPHuzNB0MEFAyjPVOWr8/16QZ4kwj2KASIHZE
VHJER3GVgE1H3phfsyurmvYGUvBkGGswG1dWh6Bka6RIaJM4rX1i3FkOShXk0fXkk6PJuxkQHAfW
/0dv8reKKQRH4b//RpWUi9rlX1dS5//6T1O/fLPEiyJq+8k/PRKgZ5Ffj5QmKCUhqfmziEKuFNRd
6A3RvLgcwanfiyi8FYRDBoVwxk3q6eNnvguREHaJFwQCGGCgvFAU/Q0hEhVbrf5DmyrgxEBFhs8m
OPXEqxrKmC0eB6lScQ7QijV5c6BhfaVW/6FtvXM5QgZXeU9z4Oz6InwIGA4PD5kd+Rux8sMAWbQp
/WRmzlF5MDS36u1WHUwwp4dn4t10w3uoL7Cfh08Qu8E9i4RB2x56qHZcJfdOr05ODdkyRIfoZpCB
YmRSUO8jV+4YycUcfT3AEGfzSHZNMjbTqQjmXW9IDPtBZpcP00hc1E78YYZzM/Js3u5qg/jOCUq8
LEP5o4A+kiIDBSOCIsop6heuRUqW5dmDkGZtAbLXS9fuewUTetHp94UzJBzUpJELJDLZkZk8iDZZ
SGCmL34PE2/A0qVF24UdbfDEiax5PCgFxKSB8MVL18K7m+svnI4H2g83M0PE3KBCMCHrw4poGAPf
tbYIQSELx92tP05VTlJHrfdoK49tjcMrd5GPJfeiuQ6C+jiSAiZ9T+zDLNg5vnzOKhzJOIAhFx3h
OiQBQN7BO4gJ5/3Mxg9U3bW2v7YuuVZOfQVovIwWYSCqROSm9N+p2fPvXV600Wj0B1b7dMeLWu59
KF2YuiqRJDBRdaVI9pwj/05mXx1oOnn+ZhYaLjUFbEGfhL7KRHYTSohdwT6O+nYyM6QbKIpq1M7+
dVirBxlMOCdRjddpjerWw1/sXDi3R4RWasQRTg/aeAcu5cEHmzBMl2DiqQOuntVPFlW9KB8H+nkG
0YEjbvT6CEkDaUlPvV0j6lbw/19X2Lw7u4Bz/TDqp7rglwmqAmgILm7mJoWgKZqIuPe7QzOrY1bc
+87jEN5RH4wPyWPrlTFEPbEZ+vsQ6X48+FKPH1HYHTsH0K8LEKGEQ0RBdCXysw7c62zt6D6HLI/k
m+ZJgCr2V+c262C/cOBB50nXLO/rJpySCVDq0rROgnCEIiXgUmH5UI9yqVOk4AA8Lryzqr/IuTn0
bfGGVeV7kg/7Lbhlsl+REdokPUtnDyk4HX1DXHLoAnWXI2VKSdWiihriga3XPpjZBuEVgaqSzH1v
RYk6YzjAO4sOo559BMr08La4sLBnXzMSPqxsvGaiuPAM+QpFr5GXEZ7s+FRpoDWFmxCInCYcnD1C
TuE5eqY+/d8g7d+0fb84D37yEtIXR8L2w3/21RxFImJM0EJvPTI2/j/7ah85CMj2Qoj2twD770cC
UgMdyFL97e1ryEDZ3gz74kxAmw5s6NtbtTfd6t84E36GNMFWANASVTHeF/zqRNAT6SezIU19ZtNN
ne13YPeeX9yZ2z8OmJdCz5+07gH3BeXMxSvLYND7sXXPSWGqCWxqjM4tn3Ns5zcjtlhFvv56nL8c
b0CPXozzDT98ARHIvAOM1QE9WgxBbAS7qdb56tdD/OZSXkOQZPE5/NS4lO3gQ3azswnvkOjltr/B
AH8GzyMM30NIAd8yuF/h5bxaZTlBWYIiFFbdfY5ALlE/Z+ZkIAL4+9cE+oHB2AnEzd/E2C+RFahU
wf4awKqby7mZHFjN0c2VsD6Td78e6Wez7eVIWAovR1JBR2qVY7aVa4Ao7WrPBosaofkNGv+7YV7N
N2CLRT5uXENgj8o+Ic8G2v0m+X+6Fv4KqrQB04W2AIWF2yVAe+4Q5ZBMdX769TA/m9MvbtnrBcoD
FBhdgWEcX6deIBJ0BbtfD/GzOf1yiFfwNhTyUlow0jFS+kh3sh70tEXi44j5N8bxXCROYlYjXGp7
bC+Wp+cXI2ofLE/K3XvXA4kpnlxDzmvr/BurFGP8OdJ2xS9G4l2YV9/wc39+8GViCE3m7MKQIPDr
K/rZIn05zquV43Tj0vQB7hwv6yu/b+5ZH7wJcrqjEIYOBhFQvx7vp5PhxXW9Wj/DCp8t60C0dDRP
whXZOUWb/nqI313Sq7XTIHGQjgGGWGe0yWG4p/l0rML+NkdNU5n+N0fDT5fq9yt6vWXPyINv2Yzh
Qliw12k8tJU8N7X/m8W63ZgfGp9vvAKMBpTjLIUJ48cJQTPdMifYSAwYgowxSBGAF4rewLMUzQMS
q7rfXNdPn5TAxs05RVPHX811d63DBtlQ2IKQwcTljAOP/2ZnQATnX68KI4TbK0DRNuIA//GqfARG
zQZ5NHFNq0uTLZeeiDcqn04upDtQ9K4kHQsFXA/R8NmytmAIkZ1QiGpH1+Cp/z/knVeS3UaahVcE
BXwCr9fb8pYviLLwPgEksJ5Zw2xgNjYf2C2JpCh16LUlhUIhkRXFe+si8zfnfEeir/baAQLhhImP
N/7Jza1nBZ2esRKwQDSh/XVgKmYy6Okb4OsQl3ZeaXlnLWHWG4zsFJMR+mEQL0G2re3UogEopqvS
YJYnmmpZ1MWrKa0H0ADnUNfpy9QKud9aa4ezskUAB3Z8YE6KXDnKwXHZuOUcO7nwlQPhpKjLFSqh
S5knJahE5+hHznlyiguDeb7vjNdunjKNc/w92yu0Ec7O0vqbMUBPlTniCN4O3ZiXv8tSLOthwn0g
Tp5T3Ct8a9MI1MuEmjUjkgtbWzl2tdPi6bo2wwvYOCdNdk99YIFOR+oqIvEySOdDr6KMeTBe5K6I
111aM0FDDjgVDGS8Mjz5jAKjwl1ZUmycKDYx81iXdSY/kBg86ih2LNm8T31hH4Om+HTrHJKNi3Nh
1sTrvb6dmnF+Zf7SxRIft93TJIdmyYolgiKanUML8kjN8WJyb2pRNDygZh4ZYLfF3VhkFwIW/DGo
TANyup0cCIJAXzMibzahlzFCBIplJ/EFFNVipRyfpogdsnFwPIW4sbIKaDjiw6kVgoDE+VJWtQdI
Dou1m7r3gxE8jXZ7zRYfpkfASlvr0N/ry9YGoTlq3UJrjWdXhhtpBVfw1vrVZHXNvRcU2HqyZOEH
1qWWstDkiFkXIn1uEr/flHEYrocE3YEw65OUfr5GcoefIHDJvojLoxzK9zxQRFSMmGOSvLiausbf
xo4xHnQjLFcRm4gGSejCZj0x+hMOAKwv6xjL0V6fkrMftsfOdYtDjM1oCYIJulGWP3lZKM7+VD43
7XCwRTdtjSirTp0daIs4MfhYo0pfljJDH4uirKyGiq4TEw372m05b3KmukTjmyoD1WV5JectEL7y
Df97q9mwawgsyY4JQ4JFHoQnQzUfBfsnQ6/jhe10J5wm63ICyQr2mkZS6kjz5N7PC5If2mHr+hpA
GkqzxeTApYlL7w3RS79yw5wKva4x2TLu0yGh7SDN1rdYZ8Zt15n2OkGptcqM7C6DnsRuwb0SfnJo
EnsnEtYdod5eDkZ+l9XZRdpHl2Pk7as6oPfNYiH2zkxsDaPUpeAMBliGpXGZRvXZczDBWoNj7AJL
NJuqy6qlnjrNWkVGy4eO4XM/GCHS8PFkFjpK/Vj7zGeG0RT0W6dhjduOOG87sL23LD+Ofuaqg+eA
4+vcoV3VRjsRgILAb0bq2bz0Y9wSe1FPrrNQzHDwKMxgPggz1oU+Q/tKCUafcJqbsOjgxnUBrGxX
H2i2IYabokEwhnJqZZbzYiYAFBgZpc9Hgp9MVjgrfRwk7o74I1VqMxhJvnIz/dJEYLeYSt/ExJGF
11Hdw81zgmSpWS7ez5l9mFS6dY3BeFyqAUCuP4MTvRmhiJ+K5XgfNY9JA2RRs3K0e3TpUQ6EsfLF
XdegY+4izhDHm/F8TCNYT94GY+0vqiBi8EVexZIQWuSMFusMV62HwkLDnBHCkGWYJkK2ZCsV9aeq
progqoET2L0WMnxNy4E8kQl++BSEe9zByLm7NuLT5ewjXAPwH196rTh3NSeKnvjPX+uG/+6R7xxs
9OctPhTV//vf5ju36r8yluYv+23e60I7FaBUvRliM89uf2vuoavyo8KZj+VOd/iV35fmmOgBm9oz
ep0NOU33N839TDzFY/+16ydE6W8090w9f6wQ4KgipOaPh5RqBgV8XyHYiN1tNdTWvN7O4Ypi6LCN
Ta0yuQybCZMSi4g+dt8NZ77PywSVpn3tj3TP8FoWclAIgOODaJgPWNGbAM/oC+HubOk81WWN4yR/
MqwPO3zsgFAuCxiQli04opJjr5JdCh8yMeDuJLLCyIJFxZohkn1+r5fJeBpnvKSF5WftW1wfMVb5
BgQlHoKNVO6hA03ZF1Qd5r4DWEmazr0PwHJea5KivQUi86ylDjyL6Fx44atuTtV9CgzO5lK3iowS
D1bVlDrLrh7f+uAlaZLrOJcIWpEBT8NWFhwQpvlSgoyxcoDO3CsL14EwY7K5tjMsfdaH2wzNxhBI
xup04xpdwHPk7kMVkv9jkLtkl77Lble+prqJhZZJL0KDolubKWSWoEl3Fesj6T74POcLAVMGyfde
y/C/64VY+SGJClLDbJ5gcQ205g0yKUtzD3lCWLJGxhOc6P2nkvaFOXT7VkZ3SSbsmzDr7fUg7Ws1
BOwmC8TVgZymHYY29uIkxKwkE+194A+vcWfBa9GkXGaMpetc34KuXAHeQiZer9IOyXcoYmxqzU3R
RFd9bz32I/A94KbYGnlbgY7raM4LW8H0qwxUDHhTRpb4WoeZIWzh0UztsgjHg7I7vG+JZHmd6Wsh
xk01TgtlMEUPjWPkZ1f5kGpIElpcQm37Wg/9RoTefWe5ixgpcOMGK00AfhfLnl4NpEkm443OOtew
qVkH7p8CWXf6PujRqvWvFUPgPtz6rpsjiWL4LKURbyonP5QO3AORhtd9WN0LhV5DNu3RYsgJ1G87
eoAsuOsrxima0R1NPV85DMujgMuMIC0wnZDNrCi6Vv5noo9XhSWPonlSQfIUNhYMmmnWIjkXEsrn
vHcUMuawBStwNwHIifNq7ZJKlViPrgeTzLR3jqNtRjnBeu1Q4DvXbY6DVSUrVP9H0+z3LWvAWDXR
sgNN3rY5FqHgZUgjwnrGhTFJLMT2QKIXPkanLpq1rpC8o1zdF3F2ZUXNQrXvLcoT8BJLCuVlkU98
ZLXwpFuXiTWei76A9eZUkKrEvvTileMHfK7NyKY0GrAqdBtNG1fOgGzetyjVu88aLivqjzePvTBd
TCDQ+bsXVlgfQgGJDQ2E19TXnS32iO1PhaGjcfHeE/LIssm98wlkwr6E+iY/V0Xnk1hj7/TyecpZ
OiKuJVdE3cSix5LpBSsxi0BHL//yD7iT5lHvn99JVx/Nd7mc346c+cLfbiXgBY7pz5G9FuG931xK
xPzSLppcPjARuA5+v5O++d94v+g1f72TCE/3GUWyOnSBv0FF/Tt3EhLqP9xJAo0fmLj5YkTCPf/6
N8MZGPpW7GXCwpyClTjq64vQkSYOmI847t8nJI0jN5PQp2pr9XANXcNZw3fkfG4QaKRLJ9R3Vkai
mPcOMXsbjZJmzlq1vXz1Bm1ReK+uYn/lmqvCHq+S5tw25doGWdY1F6npx1jdgmOVe4shkjs7ezTM
Vysxy5MmNLXLG0ySpieQu1TpFdhO7EyPU+A9a/C3rLrUYKum9WJKsYAPNR5Vvz5Mfv1oj941Xvhw
3SlXo3vJZt2C1cWfuAxnnVd5G0e+vQqhpC5BMSWcyO7O8KG95Sb0LB1hDVswAnSw0iSQWjUyx6hm
/fTCdUaydfLSXnZxjFSFXLTVGKfZxu3tCwFgoK/aXeIEBz2t34pahx+bQVpDCuIN1zWgxHU6xgPK
Bb3ZRPQcFI2gE7P4AVMBi7MRQVyxFUN432FgnmFpWt73CzP/yBTDgiaf8XL55RiOJWDwbIN5b+9V
PZ2fxCaQQEvBlbLqDX3j4k7B/6AWejqhR5H5o133VzWbrcqE1DD02iIt3WXLsHv7D3jO54n+nz/n
pzLPGTl9A0r5d7znt6WnAU2Y9RD0DfhQDpO8f5eeSA0oIfkHNvtXvMnvjzmcfoe0dvwT+gw4+V5r
gGjB4ilnGYU0nHPob5SeP3vIGX4ZwgVNNW+5vn/IW2k7MfSiGemdv9mdetNBwqtJB1ZmocRP9vRa
Z4by9fqbd+knqybs5j85Xr79zj/MfsMSViB8RmMZGnVL/Auy4S5t2pWny+3oQgpH7BnGYOdDoj5k
GeFmt64TxFpe2cFLg+JvAlox35xcbYLM2kwZwjASUFbWjEQqc4M9abPpIBGVLH8zmdxViupRwiqy
YBaZsItCnSdasF4uR0CqiC3rnR/KvVdiKPEjfKFV5157Oo1cS8LBR9+/YSrdRAUsjZlO0JQ4ujwA
p06c+YsecUM+qxxkKooN77TLA2be0oRj6EcU4ZDbhUQiQSqBHPagIZ2wZw2Fh5hCQ1ThzOqKBJmF
iyvVn/rdEDJzMBBiGAgylO9tGwQaDUKNHsHGiHCjSMUD66CF9J8C57L1j3K8DkaTiAFOQ4QfQznB
uwP2hOpSIAzJjDsGhovWStau5yLOmDaJaz5ovr63J+soGcV5QXnFBJIDHDsng7Kd1trHSVXLoP1Q
5NwNzmWXH50STUWblJSZ5a3sqPUQQ54aVBi55jH8qftX7MRPBI3tkqDF0tjhYJ7xW3jgnTFeCq3c
F316A4XrIPsekbrW3yZJ6mOHRxThNtRlVYWz33P3MuSU/kfsuedh+J8fRLf9x/tL9rOjaP663+sN
j/QP9N9fc/F0DqnfumBDd1GOs1cUSMudbyoOwtvhv4JERyqFhXo+D3+tOJxf0H/PZxEAO9vmGPk7
RxFSqT8cCbO9im4c4biBCuuHigOhRN56Zs5kBNpGM4tcwfEEcMALm5YiC55rTAaHsZGndkaGA8+p
LxpIxWtPdfVcpoCmRnrMp01DcF40zWvVYOWvcPGFAM/bo7BSBHfTOqp5KKuu+lL6ERb92ifeziDc
psz3gzgTJ8WDiGrPB/4CwUL3T3Z3jvV06wwA7xp9ZciBBM/4o6qZAgfmM8i3t8iFSR7PUtixxDJY
Nam/qXQQM6mZnbrQ3eYTJgkDMSSRkwJfrKgeC8+57s1mCdtq44HQkNqzXn1GAo2phSkXTPwcr7Ar
O+sIjeJa06K7WA+5vXMQtlhKShg/Y42vPsmiG/Io14bf7BTWptSaY6NSpFv5Ms9K/sHdriP6lP2T
D3d9GpuN8myih8GfKZYrEXJZ5ua9/jZZsK+cZmlUjyXyHo/eUW+ebM88KOIgWgis9G24w1HEmjs9
i4N1Coy0aqS/EpBB/Cq+UiVgTQQu42ieBg5KuyO0t27Xuqz2GJ2gbcbauExsQ6e9VEvyHUDmeAsE
XzsBHhAKzFMNLjBy36KZHjiAERzACVYzV1Bv30JNewTOs6uC+kvdW08VGMKRWDMEVLdBTFhnJh+U
yUHnT8uKitUr7whL3lBLLxpxizd72XpQbxucBUKVQM9BHVVMG4NIbOqa0g1M4qSXay9zlhn4xDGh
um3t/AOt2CaHAxfMQDjcj3eSiRPOAoTdo3dugfoL4LsjKjg/ynb9RFJiCpw3+TCn5xA8Xge3SADw
DYS+8QD6JoB9J9K1ovF5CPYlWtR5FOKbGFsNcRsY9b4CDpwACR6ABXtAgyfFwlcLYZha3EFghWtN
nNuMyQu4YT4N2yh3GXhzZcUAiYnEe5iZRa3PKHoAijc7srujLT/N+LkBaZyCNpYz4hjUcWq8+gGV
Lf5JEqsm0mx99ypL7aUCkkwn+CxFHqxdBGEZ8YCJFJh+zF1PBjFqJ9D0qKMGcLsbOT8xtX7O+NM1
YbDR3fPIbIXPEXdvuKogW1nc7XTLzW7y8XXXbH+6WjFOiLWPqk1eWVZcB4FzNUHMTyDnxxD0mdov
O4j6tu6eQmjOgVuRTJDMWmIXxVw7fKl1a6sR0xu6l2VebkijvoTos7MB9xcA/JlSvWLMJkEoeioS
JFpYExgKVG8Z6P+ycrdFDR1HtxDPewLIbbEes702WF8k0QH2nCGA/EPHOVve4ga+4iNwURt9vcAv
D52G5n9OIugnYLs5sT5R2t6Xc1qBS2zBP6CI1il6/+LuSrumq35SRc9f9tvVNaueuKBok3WDvvSb
q8u2OSBRbc2MVXaF31bRKLmosE1vFuV+/aLfry6eTcDgmHkR+lr03n+jimZO/JOrCxEQYKp/icR+
uLoss9VZkJWEPxqltgyAnEPCM15Tq292SQcTAQ0yyj1IS6XBTigdsHbkVu6se73auqU+8ilvvjQm
7eVQ7Ap1TNI7gt9atKvIxnMfsrSM40+lYViZlGhWFhETet+fJxd3eISBAFjUOmB0W6cfin1Ljqgc
FSVVXB4eOheLTzA9gj9Yk1YSoF90Hzy4S7EOjok4wgeXyOUqK+01Ps2PwhKAHMYbJrPAMIob20KO
XoHowh8ji7OF9mziQWdlyuxStM46l++pKh9sFzyUZ5aHdMyWpiS0xwc8jmBgyNP3JGofyKFLFxEQ
rKAYSa0A05yl+bslqIu9mjiArqlvR4p0n7QvNi+3SdM8KANbkFLxjdEQepJiZIm8l87MbnDE3Ijs
3iy1A7c0m14/uU+sjlQlxZ9av5IJvqQWQou4q3E1lbiyPDahRrS11YRJrF+zBieCUrvw/V1C7HVb
9ByV3tks013J6MvTFHlL+MKGYRdmzNtreegIeBFd+FhB3Jl8iQ4Ljj3b8XRvVNVzB5dM1AaEn+Ch
dYJPWVyUXnayy+bojeKqCsdV2IdrkAuvU0I2YHxr5QwJp+7czaNNXqg9Upj41jZpwbsNzyrV1kqc
U6c7e8aw7hlpgHi4aztx7I1p3aqXnOV1iZzWLbxDxZHa2+pibJxz7Orrqus2rhQrPXtxBD4KX5wT
YZEYzpWuORuj2SfuGaAx0fX3ObYm3+A3ZePCkum9N8IEMo3joCWfFcgnm1InY33F1P8gZsN90x0H
CEi1w3pRuA9Y5HadePH1mh8KxKMw2mVy3KHyW4ST2Pe2tvXtOetVgEefw95jAjJZjPZxcFmm1klq
3c62ZwoCKH8r3SRULVqUHXs92yrIrUPeRnzyjS0Oe7Kd5DLWo1PDxAOz+rGpkmM52PeZRZIxeYqj
hJyAwUIpa5babjU9aFZ5XOPMpegzKHJxt0zrok72U3tU7fSaUSSWFIuTVb4KVgkJenrjs/jwWVSE
o7gGcV/j1fL0d49km6ibyUnhRSPaVSf0+4K9nZijcBLGrWIOx5mH4T1pOQPDMM8P1qQ1u3OYzsg2
1rMeFBk7zPvvfV4ZwtMLVyKiLpjXk4p7Z5PO0wzWa/s1rqfW4fejK3Cc4spPw/tolkOX4pqHlSBT
Z6dg/cNpsU4DUUBizgQy5nQg42tOEIFBHV56O7+0iBHqJjSJeo6nB83D0sTLV7TNSuAJ06q3Vu8u
UKFsdLw4njcDlj7HWn+AlAhgvNoDIv4n3GNsB//8Hnv4yP7MejKL6H67yWjBXIy6Hqs+UOK0Wr/N
g3DzMmiduRmOw3333U1m4kgBqmExrMHm+20TxtJQ2MxS/nXN/S3vyU8WkaivUF6xDkVk+uPQNxAY
m0ymhMt6SXzxGZae+A/aOPOPrnmAvQZ6WSZcBv3e18HzN4NlL0mmtFJwC5HCLBGYLJoCRXM6GCXc
FXnvwEPKhk94NEhREFT2elEjC8zmZ/NglMNd39WLFiTWGs7QKgFXQWDepqcJSIk77Xx2MkRKZAAa
JyZHKlf7NPQPoXaZEEqsumrpZO0p0jWst9waoxduu7Jm2FyxCcmHizrp7mK8+3licnbYD5zXaO+j
fsi4OnnqN15MUmNzn1AAIjWB/bsgYvXatbNDb6mborqdI9dJaodrvRGtv9f66uzaCTmqLEknJ92U
xrQKpPGcT/paNnpJYrNY4Ud7kK4B8R/hdYif3u61Ozv8NDmi276/iBSNqotnmWAn5olLlDKgJZ16
bVgVr7wS12XfHYLqWhkvfpisUtUfrXpts/b0muTOBUlK8B15t+ztLPGcR/vBfUJzBf/CAFUXwnFs
OWGz7taFsOjXxTpT0Wb0TxojLQ/I7doPojNzopVuXcWex435XOHUcElbSnmz7fFlsB9aJBGSjair
E8klhyulH0gGOXawDOOM+ddt61z57LIHsuYL+23SqZUwn/oNP+wqzz4tgtfy7iJA1TYIwMpgoppg
mwnCmFNr35I/FcLD1DUiOam9UcOl7msm5Um0N3n+xeyugDtSb+T5jZK0nm+GOFnG5aTWaQXM+SL2
rT3BRhFdiQ/j6FMRvIYhKhAPCtJqaj642Zc4eEHiU1IueNFh4iA0issKkifpxiVB0cYS9i/P7q33
Mg67GHvMph3uh+48qgs1zaEVy2lIV268QTW1gI6PPqW/zpL6JRUYM63CWhY9IFRERnq57dEL2/am
dmxStkM2cv5lG1MfjMtvzqGfjFupm7/XVfLImTalqWCqwnXMafTtLscKG+7qAUOkz+M2TUeWMauY
OyeZ7mYi2l9/s7nW/U7E+cM3+2Gy27H0zFyLb9bWLDeLtyGpDoFvwyBuFsBy8Xs95ZHzH46VOZPh
L7/r/BZ8c6oYtaGVSAeMpYhydL4fosTlnvqHOnDpjE3gI2JRxWLZBKeQh3FsP//6Vf+nt5hj/dvv
T8ioqkc8/0tcwQurh0RZr5MEuCYh29Tg/0E6/7OGg5Eb0zjkpgbKkR9eLiv9TNU6YquYCnG6iOTZ
LdurzHyxC0CuTrWb+W/jf4LZzKHCf3iX2TvM7A/Xsfk4ff8qNdvsPNsYdCr4eGdRDJeJWqA4WCu7
wdK3K8TTDEXqiN2d0IkZ4FcD/6NGJTqYGoFtapGJdmn17zaLZ9Wh2kzDhyG17i2y0kEdEpBXBYz3
kFChf11lhQsUAhARg4IgnrZ//SP7+VUEyIkVLM4fg0Xs9y+nHcJ+glAN98F1Q8wbKBT5bAjGX06i
dhURdl023kMyZHBCuJ2f09ylRAz44WWOW6zqLkFKUgATbMzPKeLx95ZaFT8aSi3I3EabWJzMOU/P
mxHFk4MCPaouKiL3/Dl7L3T1z0lbDkTyGRM40wwNmBE52zIjtE8ChytVuHLi9mRXPmSIsCDdjqg/
K5ozdInomTMAG6fcu/4dbLCjUxE4Ifr6bYzLnd6ShgyxcU6h2owgpZkoUv21OLtZ/C9je7qNquTC
as9VjmkFvuJJY+hSM3wxNFCTIvrs56kMuZYQfHj/K25Je57c+OQrdIxyUjJxJ0Y7BjcUgx6Iv5cG
g5+OAZCaJ0Fe4O9aRkPD1xlRAtKDoVE1hKvZVdjN0yTQ2ke/ai/IZv+S5ZJtivqan9h6HPICyCuw
pos23AoyvUqyvfrUv7IV/5FAFN1ofISqzKw3WO/4/aa3Dmf+fUxgWAERc+H6/biW5pcA5fgiNmJE
JuU7uqERkyqpk1MZrSxUOZHzmBjgDlBxOHa8xVxzUigvR3/TpO+OGs8ewvMOJqZu+QiMP0MipJqR
sWlMPJ4+vrnmcK2iIloVOW+y6D+psJd1RDfbqbWrxitfWjtTRgs0PGflaDu46x5h9xri6AB+cdlB
wMKmFDLxbQkUVhXRzkztBqfezLB211Fkf5A9VF7Ov5SUn/AINw7QiwFpIclkN1jQriO+OlOQHYx2
byfmneyiWe37AnLjYsKV6KG98fqHoEf6TXfMHNPZsXqqFsFQ3hLkVWLmHa80a4Jf6tkUSXNsRmKj
40Lx3Drp2p+RlEcnC+9yu9srPz/zAQXvTDgWL4GJQ6KXd2wW5v0XaSkOGWPNhw4UofSPKsjxP6IB
s9wP1CeX4GnTf106/926Rusv2wl0jeFL8X//0/5kMjZ/5b/7CfMXlrffZ+f+1k/Y/MUv2ahLDHbF
v/cTs2+RDHj+/tpOzIC+Xydj8IAsEonmNoR//c3JGE7IP9wY3BaGYKGDjhIl5Q+lh4kWo1AS5qyZ
AcKKDOaqztpJOoV3TdJbcls4/Dsd66ckc0gTsIZb2Xjkr2hEqsox3RNPUB2hVmztaXpLbULr6tz4
hO++bEa81WGxa6N6hZxXLCs9XUaWvYz76krTGnc3DS4O9NI4dHpyKftb09hOpCsQTO3b0CXM27zh
WerNdRkyCSOSVaaAZLR6J8z+mkHQoc4Z9fscPyks5OSpVP5VqvRrTptrY8w/M5tY++ZmCDlvCFX4
BGD5Jbed97IzrkM3PmSx86ik/m6PxLeb01o36D06CyIEbUWgrQrH2iR5tRqxWXVEfjfM9yS2BcdC
aT0fkx6WixwgZVjOZUT8YZTSWgg33+TEu0Wui0U+Wc71o2GPK2GXyM3qELhSuJuafpXgyG4SJjNg
cmUb4KmpnmT8JVEDpq47UYMVDcVzhV4lS6H25E11KRmfuT073bzDC8BKJE9gCpArqO1jWKAz7nCU
AD+ibe2ZFz2udBmm+zxmEpg8x1H2JLNp1QWaR3BKtqM0WAUG+a0y+bQTG6J6UZDzS65e4q4hEJ/7
qX4keYbzNnpX5nToGwOMWHSYreK6HR0TrzZ4F4BB4azveT33QpL2GgMiXQQYIFdccdll2zYXhFkR
taq/G6I9Ij7fcMPs0k6yZqlAGSLCXBtc061eU4A7S60s92A0l3arUUIZu7JxX4jo01a2kAJKgXYq
reDN9zTex/DKYCTYuu+hW3CQMokkToAA9azGD4CQMIn2ozSJmrqWSoDN/mLxZTF9HOrLx9zjtnQk
eZcA0fyrug934K1IvBibPdkQGAAOg4VuXlaXDXV/DPkWt8Q6BDUfQv3lt6yd0j2l9G/R9GTlwMzT
WfzAnqtzd00zkGGYGQRqqOQh8cubJuND7IZkApLTkeYbQOOIAjbIRUWHCQMxkXTCZeHwE9bmV5UO
NzomK3DaIE+GA7qIrTfZ6wIgrcl4uiUdLNuG4noyD2lYrWfRZRGVbPrNlRqKOz1tdo4khrfhQShe
2uGzLz4NWmQZekfHzgDhklahE6vJ/LIN7bNtZ8vWYZgYx5dgnOulpqZT69mbzI73rTvQwxZr5v0k
SrXLdCZWmOZbN7xpSb7QKZS6/qqgyhoJ3llOWXcoRP1PuEp0uqw/n0w9t/Ll/SfXyPxV/75G7F9M
OHDsSlil0FDM6Ui/aQMQALhkn3tASRgYIFP8VY1IOLv42gbgf2doZfFLv14jzi+zop6NCL8DAaHj
/50FC53Nj9cIgBULD6eN9oksqvku+7a9inNzwATvE08XqY9EGz6KgiplaBwkPBYhjmYlLiyHSNlE
Qk92+ggAkFF3uzZ2KVTVUnojwuGJOqWx+YT3o1i4eXI/5ummzcGZsE7XFRUoIYuO+izZ69Kr46oc
uye30tBCefZFI6/0kgAW8OBV/zkRlCYj5iVpet1WTGVRWBBZUVfUTa57rErcU3q79xttmRkvrHeW
vv1Q+NdsZRZTdalSZ4V9Z5Enkqj2vkRZGXmAn2y1l3Z1k0VusKyc8kzg3Cka83VOCagHGfuTwt1m
/oBBBNFeetPjPTemCVFwoH9xRHtOc+Uu3JoK02L2YRfpztYfRiU2OOg2tse15ogVwPJDA0QKoTfV
5RTe2qNYmV7HPGdvTH2+DmKWy4yYjL4hrGCKZlg69b4bmiPqQ4DuwRjvdZawMVRkpcQuViSQaN0R
af/Cye4tMMSlJjaT8Lda4h8c4y2S9nKmoqf1WQ76u9DGd+bVoC46dEGDEzBC9zl0mNwTchRUO8Y8
ezbsC7+9bUJ5BGp8RmP5kA4NaXbNnlAcJADABCvm3tzypvGoOXJV93JrYAmcyLF1GjiBJGfGcF78
dO36CfM1dgnmbW3Oxna2VUHz7JiZvQb+fYtOYVtP0buDamwh83et9uD/8SfGawZhjyljMghOYqiA
syuPL95PBQtyB9JVpgHlqk7pkKySjh1L7zz1whhXJGKwk5HvZYjVaqpnIZli2N7g5jTICenGQ2p4
7qXb6tCocqy8XbLtO6heY7wejIcUHl4MX1rT+mVIc1ygDSi8R8e7LYboykLhuSAOGNBbws8qnoeN
8YojfcE2ZKnHAPGoq/Y802tqfRaO02YAlGeZqFmMVQ3AK4xeqwiVTSrVW0ke4ZiGm4orWBjNyomu
9S5a5dLetCJ4993mJrUmlu2jvE3nCITqTgXefsAmVaBvUQX6Unbf7Tgx3CPaQ0Q9lsfiYFlz2jEM
dC9+o+y6hONHP+a6sFxeu4qWpqEWTJLhzFaSYogFUK+dsOLxiQsXWWhfSTZ7oRbOZECfUMe7gM1f
ric3Ur5k7APNeTE4sCEc5lVhEVUPLrvDyEtfSHFYSnaKLYmTC3NeMzoyeVdeuAqqGarNJjL0aGJS
dpOKHWWUo2mjJzJBqOpuSuJ9eShD7bMt8ofAf9N6IiTUPlLG5ZhsTNagbXEWLEWTxNhYLEmFym46
lqYMmG6EBX8/0D98DV5bnPoXOmvWaN63YpxbVyxg3XkTGwt7bbKaDZBEC1a1PUYyFBb+euCoqtKP
ru4XApFNyIo3wpCyGqN2k0TVasCcQdLnwSGSqIzTh14DJoe5t2OGnSLkzXtzWliKLNAgCMmAoWcz
MvZuXvKmt91L7LekTHTIeYDHAyWsvMt6qOkCpbNusFFMjLDyKd0UJaW4isqTreJLx0xv67Q4+dF4
kZvdmnxZtK8bOwr3HiV43RHoUB8tjInN9J7me118UeNDMRyi6LbNriKGjoyJJAn3jhbsq856d3hM
Q3nT9Q9hrC4Tc1o5Fc5Ada8bhAZAkQ0fQnaglhheQoqczM6enPCxJx+hnuh4pSyvbaNb+2izymMp
UDFZ5QYOOqgPh4aBjyTkgrWj8KGA1lk6Ini0nS9T9BzAv7T684COphdfvCK6qTPyHCDCm6cm0vZe
ti2tlxb8mn/rTrUiWBp7ommWzibVVcQgAAwmuVLGikXKHIo0eNdaE1sbTJ7WTRNr+kb6w3yMn/R5
8OlaktrSQCky0hMsyrxlbEEfIK2D4cbXqeF8FIl+REUOHcjKNo3dYexy64cyQZHm9s2NrUjOtPQm
RtU1rb9WA//d3bNNDfDnJc9l+zr+pOKZv+i3iodyglyTX9dqvy/irF9cyhxC6gmehOsyG/p/rXi+
hlEiKEH4yBruO2G2+wuGgzn8F3YBdYpj/Z2Kx/1DxaM7Bm5FKl1ELbgQf2SVgwpUsagY1Y2SjEUN
/1beTI/cuiWfvJblLcLoq6F3b5wg3YeDdiAyaPH/5J3JdrRWmrWvCC84wAH+YURAdIqQQr00Yaml
73vGdU11A3lj9eDMsr90U7n8Tz2yl21ZnyTEec9+9342I9S2A+Da6fGtvgBdAbuq9NXrgF7H7A1R
0c2JEKrEo9C0uuvQhnTWkTecm2jpUEOjFeWxbTly4qw+Kmz1BSffqVZqgt3DR93O16n86GP63Liq
TtThOJ3bsEWHMHlTG5WHnyJBnIvVu4ohygD6mplgN+eLldi3GsfwquxnRjLmFV5AVo0KoB/VBg9y
r93Mqvrgy/BG4W2nlLiYU/4xfU2cwSZqmsHbzOQciDvtPm0xF9zONVekgtc8PgJth+bOqyxQ+9Vc
OzUWzeSlCIfDYAZIbFSVT8F+WYBMKKIgTr4GTIJxNtGiUK3jEcRZRpZQQrMLTzqxagPCqOhexHRf
y484qLhDCa5y8EWZ2HpooaZi7TTjE8uDr6sb3u9bfbhXdOFmQbjFjcTCTu7DFjDYlOr3oCwtqpeb
K0sboCHECYa8aXn1EbEBimduewohY7P1jMSC4KoOS/1gsqU7jdxjPLBmAl0mlH3Q0B9cJKc0DPcJ
SEJM2Qo/YCexcQ1qO6fPPctAodcXu13byOe4FuVasQ3fbRE2Ygk1yMji8VxWynMQWGs0Tq+wqgcD
C8Zi0FFnasRy577imqXp6VqvBSvWdMy+fAZcKtm8LB/eu5DzRrXxvujVs5qNtD/O0OBSYxciVTTR
8G6owqvLovWSWt0vvvfBLq60pbQogdtK/MVtZQsWGJOp1O60Gi6GDN8URV9Htr7mUvE9WBhIi+mz
DToXANbBygCuTumGvQhb3hOVKlc90749NUDlOeHpBvH7mvK41N+Hc77B0xxf6X5yqlXzWpPPVl17
0tiiiW4xZwV0NDt1SqC1uwuTJ4UbcKkSokdDGgx2oaIbj+aUuL7l3Gv0MUvKsdPA/Kw1uREYje2a
5H72miSTS0fesGktyluclkM0xt5bqUQoG7jzhY+MWwFMlB49ppMbFpRbFYfWT2/y9itrpnUKwACP
EN3ziapQX+a4Slpu5yzm54QNpuKXJGN33DXjyYwCqNmvhQ4bsrERrEkfZQYWM7kZmPRYXJ+chFWl
VKr14NfwUXfUgLlZbd3YUnohIT5Jm+umTc3hfeJ8vAv9+rkwe+xASm5sCVOGb34ruutRMtizBqIr
Cw6ipm1kll9TnrLpiv6DRP9NqsYPGa15joGbMmrfuG1sKh+LMETXkUP7JmskPU61tUuEfZfMo0Kz
X9dvIvwNnJcM9kq7eKf61LxpS1F6KmL82FC5FZTdttKzrVD7a8SxZJHsaMqisnyjwLHNWdssmEYA
j0Xh8ut+Q+/hOMwnuslfe75ZEBOfSzxoq84YbJfj2QapaLm2A4VkEsoDKQ2K5xKuiHMw4wO/Dyma
yoV/mHgoV2bv3PL925UUrYziS1WYltkGtxku1N68FB0jcDtSisa6tyHx4ZlQWC6O5SaRo5yKOqdL
naTJvp4xABszXL8xx+dmbn1QzUrgvIUj2ks3ssRRhbVnqR/v5BiyGaNLm9CKv47qYNUDY3RA51Ji
47XdcG8lwIsXtu60UHbnhbfbl9NrqFXnhibakGd56GvSrQWQiHwvYQiziF1rmH3mOj85eCa0gfgu
BuJU1xe31JqVwaZu8FZMnC8luRcRHMaOBX9Yu47zWFL4nSwEYfUxs7p9oTnXJnzhLknvncHfxvK9
hz48QyEWXCQLptwAOrE13miQOzSYxbXWuqNm7hJYxlyBaDoi0tEMK7O5tLzfCwG/SpXtin35MROT
NycvVG3zeo4tfk6UnNa2uGSdAAPymoVf5VB5y8cMJYli3sBJEXmd+jyDiVZ7G+e/2Opd/dhjnufu
va6IkDc9cJLUma9z03BJoOy63j5kkiL2WbMw8Ek6p7gkRbczWNHWMfYReOgUNswILtqQS8T3yimR
v4x2x2V4awOXdtho5QmwaaDTvQYvmAG26dfRYkohgWQweg6lSXwhWMNwXDvNW8SfUM8/K7DWXdDh
WsCL1hMZljErI4xdJCC76tIG+wY0tl6elbraqWq0rRb+eUIWJ6Y7C5r2OPJ6MdnfxdwccZBuA0Lk
fcIwEIX88V5zqNwOjktHPRRgSkOsaIO+UmhdovZjRb3UpQfnbfjVWYO4Tcn9GHgzyG+L0vUIF4aM
3xwuBmDBleUEgJDdYw3T6cLyuWWNin5uYKGnAApG8OKCi8mktns9+5D+NXTjV8HzLekituCgpj5t
gKDKa5DlXNf4NlR7G5S5xcayQkIvPy0w5xG48xDsedfHbmzjumiEq+SCCyq4VeeSoBc7PSBsvp9s
IBl+aVaCfdfA/Yer3i2Adf791QhxXQ/2Be1HKChdFbiF76qycKcue1ZhtY+NdeFJe+j4DgGS3vpg
0fNuuB5hvPvaSHYV8IeVFKXHD96d5il2/QUNb8KI97vHBlS0Bjl+olYZ8Qg2L60FyWbE7Ncm5sFv
rG0Gd16QqSS5SYnshCSrrsrG9mIciQEnXQK3Hj8yMvvIJYKbAFz7vETSB1OL8EU9X7Yq5pzGlG8j
IFdWLWB8pSqfYiO8tReUa1LEG1leT+lFK9JdkOBWn4tjB2ffX4D7/oLeD9TbAhL/3+BuoP2fd4Or
Lv8jNXT5oF9MemiM3A2wDHANEAY+iF/UUI3AvlRZm5NwgRn2692A0CZ5Th2THn6M39rNMaezbsOf
butLiuqv3A2wp/9WDUVZNSxLo4VFCK4Ji1r6g9nFnyctLUQPyWJCcYHV+DF25gv8rQ3nxJdKPKkk
ptRyoHKN4LV4mh1Sjwm/WBg7+2ldEnEardMocqhg+CxaIlBdV7wHxBjA4o5bLTNWIkw2M05a00iu
R/oWClM+VDht8yY/ogNd8/dXAEkWgBm7eLENlh6BafHq4tkNovSYMLzoVuopOSqDP3kdA+bQald1
ENwUcXWt4wHG+gcpGFdwqIMcy1reHA8hhmEHcnRpzju/wlTSNduRpls65XdVUhztynSFwpas6KeP
2Ik9uE57K1N3kUrCRq3VhI5cUlGI0lRiYs3Hege2o4zgcQTHYnywjUPgn0UXuY0VbfrksSiXGvRX
lC8cbc7orOjnLFdl+ZBGW6XN1rXYzuFNq+1S/LyltQ6D27Qh+w7lIriX5bbLt7XmJWSTBk/qz6N5
K439bD8MyX063EVoTfXo9q3D+b9X8y91LF4YlyiclR92MwaQNCibCBq59ct0h5k948VJkXlh6J+F
UrRbw+R/j0iPxcF2aF42XsXw1JnDbde8tibRnsTotBVMjvc+7127S/cZeavAUnYJrdv0F0CCHvGD
Z/c6OmucAQ0xytbTxa1cEPXFJQ9Ct1Qw5RdavJZtejWPyab/hK6MvnEUU74OoHg3vUoTtrHLxF0U
cNjMNayoi+Q/Qpl2OyYfCtLumqC8iscvXoXY2ZP1zJHUNv2+Q5kJxXzWrcRt6urk2OfabK8qzT8o
yksEf7+RlBVZJToKqFYlbzws0RSzMqksm6sw+Sjq5iFwvuiQ2TTBd+yH92o3uLOhbZO6OjbVyDPI
5SZ9SXJWqG2Am/2rQmVh6/rUQ0vvMYIQ/l/J+qz5tE5D7g6it6k9CdFxB+VrtV94JxwNSmSXPK+f
GM/xEJ6pFHUTHoVeS74yn1plv/LUJrjR5/JAm8rjVA1PtvCLTa8pVALonIO1vVPiOSWLpTERjTdZ
YX3r0wCF6jmeX30rOPVGddvZzcpJt45PKCBvXYu1dtG7ISwe/BVNOa0XKoFUPsWAKTt7SwOxS9Wv
Ttw1DGcaLSVldDEGbKXyK0Sz7vNzIFgaszO0g/zGJkqZ6iYqM7j1IcenSh2qBYeur9xeGjeTQQf8
cCesiqkgdzu1fpKDA8O82xjB8tiUJ/bOrq4AyxmqTWHtdXyDXKK4+vQHlXYNsAU7EYhNuvBTqmE/
NgVr0OCmYWeqR3z5xsJY58V41oGum8DXA/EZhfrFaAw3BM3egGiPbfaRuXlQQRe0ReCmoNxtwsSA
tL8ULjjGwnqvHH9X81kIfh6lAIxTNi/lQoc3+WophF2I8YJEmdK9TSNu+wCofC5takt8K1mzrVzz
ssCqtkS1J1qGVxWnbIN8rhUFqMBKcbv+w/pKJ7FONGeDKecSCuY3awmD03myVxvI9IWK3Vdk6SdN
vbuW+w+/TZrymWuP03zvg61p5EEnPh2xGwJmY+YvkRKgTY9rm8Zm3gm1wiNhs2opnnhqFS6tFHfv
NVltArrsg+UlpzxGQ3Qaq+ItnRhBh6DmP7J9hZQNrSf8kFZ5yLbFAP7Hiogb6GqyeFTHadeZp1DN
76tkqQVmNgghRcLX8QcSOnO6E7P2RHn7CBCvPvpZ9W2rTMJWQmxVZtCEOyzUlUWFkgGr0IjYgNvY
NCv8qX5HZ88oei+ex+tBmsdBguJXow2eY+p4iKogQtflwMRYjwfsSPPJyMcrEnQpLUQtw+vGlBIq
vrzTArmhH5dku6ltupG/aYPyzcmdT+p1aWMqD3Q9r3uJ1w5dgOkoIDUbPUaKvc8F1dd5y5+p8/H5
9qnileUI2q+czqox7mJqIegSoYcz+KgzwWPCL5fq7Ps5ga1RbiehnqIldBou8dNoCaKqCgcgb0qd
hGrAwzCSWA0suRpIsFJBdNPTsZgahLliMq52x1hZ5eD5SL+2/aHRC1yBDoATLoPms0VSdmh5fJzA
rQqf69eHWX4FSNKDzV3XDvhZErnV9cazieCa4XPTUoTtE+1MOShHoroKPbcx0V0tYROZxJcsJVip
N5dq8FPqgUn7DkvsVyteQ2LAPnFgg1iwAa+ekzFY0sJiEcV1jkbBL0SX6BvWvdQGQJJrBnzksPuR
JvqYqmeSyCmJ5JbNTUxCuViiym1OJfm4xJfDJcj8N5gj9f9zjvzHf+XBVxoWafYHSvPyob9Mk7if
1KV1UtASQuDwl2kS85ZJoJF4PTWpjIUMcr8qzVB3sE1JFQFaLL1sv+zWsWjxc7OZAQnsgwf5S6Qf
lOnfTZME+AEHYYHF9KUJ/ng/TpPoWmGKMoNMmatfjYklUh94wokpjINGqrDlNmXbXmIVR/pr1kXq
HMup0ci8JncFi9peGa9qX2P3ZMfnWSKHacTuWVMzZu4lxVLl3LqO0lwXJKtwNG2b9BDlGDh5EabZ
tKlGB5m3uqL59kxW96nl5V8r5bah2KRl81P4lkeZxKGd0wMtTTuO9HNe+N9xEzCEluchoGNqFg63
zPAoZVxvaRUf4V7UwX7Qk6dkvnfIL9X+sJbRZ9t/5vO0a4LxEQl105vdoaoRogKHpjn07mHUPk0N
ETyP7qv6XHfKxSpZ903tQ4P9f6zyY6aQNVbtdal/Vd28qh0yEjGStipHNqpPSXFAmpYBIic81ZHw
Vp/gruEbO+TOKp7uoBLVpEQ45NaT9mblJSUiW704Ufy9EimxzPQUG4+QgJ5K1ORwMHeKBs8kTTb6
yOHC+mdC5ZAt/e38quvxMY4fWpHjViDkWPu4TyGTyXzr9CXG16dRjfamcxuIewVResz4Dy2GhsHo
7oOk3Uyase2H4trs4HqYBVkLkRDkHKWBdKSHq1FXKJmrt9Kvtk1Ykh9HzsM2QH1rQBoivR3NT4aA
eycf3MHm5SfPcOopviAq35u8jjWxqqbTRCmS4oiDXxvShZ3SrcKphgXAIKnj+ZP49H1ZX9CWMHbx
dRjNUQ3AFzDMhhO6nCLrfWbchUzg1AbUlcEpNzKoqX43u3qV1rBUpmnysBy/1bqRrONKdTvFvokE
Q2HaVyfCF5shUzd9pyM7N7wtjYFVfuHww0nTV1Unoh8WpywR8PIqoJ/GZPfHyLb6Y6ujCeQ8pFAC
zrnW78eY0rcEzfVYmu2NGWXf0ZTiIG47z0waG393aG/7BGu50aZLNQ3QFq3Xv2OTi8VAqpIMTBvu
qEr0qh7ShdF4+gzIrmR5Otfqc9aSp6+ydcEw7ZtXXHuwIyvegGk46O5tf9xmdfxQD+024ZHo4o+4
Yrgrvntbua1VcZzG/qpiwTrJEU7tdJlLCtXQ2CqAwIsIoabDcUohDk9EFKqJ4hHuYiyRLElpQhzW
19lYrdFWr0SWoz6BMs/gA5BZXVrppUZBn/D0sTkTjb9Ygem2c7wdteFqlPrp1lU7VG3WABk70JVe
6x47/5uiGfa+RV5VJCkmGoXus/rEagaxpF1SNPKRLoijjeMM4WdbtNlD3Nt8/3zAi3bf3DYNgm19
NMbsYk9HYw7v2tn/qOyZl0TzXpYdeARKEMFmKUg6BWq9zQbD0Q9AJhjZg02hRcz+E2U4FpvwJhy/
7TI5yPiFR2Az9vcKV9EYwvPAPSy4HQwsf0a0SszAy5roHOrHsg5uSfZtwRWwKl42bYmrsq/o0Mj6
FJ9fF/NmvDRBdJ9O6rZXeTck7bXKzFnnT4byOgNYiJHmpVE9qSONlmXmNZvVDjuFGTQP/iRJN7fb
Wirzphwsa5ModXq22uo6jgTXpmXkx1o9rLDo82UW07uorJM9qOfeEmCEoI2w0A7kd0OeuSuIKNiN
h99vEwXzhRDEo55/Bz2wXQ1KdGxAzJ6N0POnGnfJ8OaD7bVb81o4xSUNmfDz+VT4tqcNbEQq69Ug
aVZXxZ410wqHRJg+lRDcdKnBX8CkqT1mgtIaw1nlTnnoUMHUCCXYKekPekarW5t2cVOoxqngqp/P
r1G+uFCzjV87K42oMjl09isIsYa8gkQNOAXeOAAMWqa+p0nScXQw43wT4WnlYubZaQOu49DHAVK9
f6K40XVyXA4QXQrejmQodrCyVw17QX/EXpWUIbI0GoiR3xUDMhmmqb/DGn0Rj/58jQ7FKvvHf6d/
SBZaPvLXXboN4szBIvgzsQzB6l96mfGTbqsMKoaOedDSJGPMrxOOIJKGhkWN8L+YDv/rHoRlKKjU
sYVEavsZ9/AX8AxMWb+dcCwaZ6SDYqexuJfiNyZ0zoZKbwiUrEelOsdD43Vp9T0tfPcWxp86vM7s
QZmQVpp9UoeM1k11O/ZylZbKXuM0GAu2i4SYKHOGz/KZzs9oEFAJ0KWx6bC7W5VhTRa+3gQYjv0B
qA3/zK+1o54sGPNbKGubfIh3MLk8mdpnM3iwbbY9hgqj8JGqFVL/V/Osr0cn9ZAXeW19jDF3PYc3
Qc8/aySNto5/CFHwRvYjKeiwFOZO0Vg7mE6uHxQvvOv32gKCKc69X27rjKhPhZtJsEjQ9ZL7ZTi6
IJYAU1uQgLGi8N7S/NdC6nuZsLido63V1W+mvJ4nH8i92DdKdo1neMWldmeZH7DC+jsMlMZmmrBU
5X17lKkTbgbuh/7gAFUf8lNhWvd2ObtiwPqsODjB2uzeNIrrOn3xw+BRB0DWTv4+DdhvOaPiwVp7
7IJqzTHgNhQHrfJS+9SynnSJUx4xum9EnXJuael7Ei8Q9FRdJ1z21rMdbcwiechzDUFDvURUn1kR
kKGY5SHcbxTJHZ0P71HYwMK3g2Q3hM6bqI1jlVf2VhtRayj5bOb5sSENFDuMhWxmyM8vtXU/u8bV
bWzN7+UUvopxQaDdREgFWes/TSnrQZOBALfmvuUbaTutq2PXH/QH0+khptsuk8BRIy0zsf0TcYYZ
EipCDj/KGpNV0w5HC46yiMeTUH1Xy4gEoKeAgPAkXEhRDPt2sr4V+6g6cMHDDrFm3NQtTXjPPbub
suZVZ8V867VY2cqBsFa+1AQEVmmsJk2/miaN5yos5HXXDFThVcF5bIAea0vLADDqatcszQO+3ccH
p6SNQMdlcpza+KzFmgsqOrgIO5iITM79Y2hk1TrhxWr0zzr7UJ+fP/0R7uDHJ8Pq32Z51vT2VOUl
wKZiH1KKEGmkpSlJmLAl9EU2r2aqE0T6Gji0J9gtLoiBG8M/r5kf4/8LvjgeUoDK+X8usYJaCgrI
RsP/zWWG5TEZ8ZyKt7jXN0lrrDr9Q1GuSnqff3gP/sEn+l2wZXmngAynEoK8vOosGv0PGnxQhPCR
YxK8tXNgk77xs2ht19d5VXp+6/ap+Kct/S99YaZQHcopTcpKFiPTj59vTMAjqtFIoE+5soB0wYQi
ZtzxBmr/vz6ToRvEdnh3L7WZP34mfxYM3SOfyaDH0RCnzOImk+xU/z+EWLGU/3uYlO8ga5FfPs9v
voNdGfczTyzVTAZkQrp/iF5bNyHW3L+B8iCI1v75sXz1ln82SU2i4g+Uh+VDf1EeII/+iy6KhmBx
8P3rXBY/LUcrzCpNoxb+x2PZ/AkOPYtkfoOEbujLx/zvsWz+tCgSGNJ4KuAQm3/J4gYk/zc/fyQH
ie7BAcRKTV1IGD8+Zzmsb90PcQ1FAwHOQuJzmhc8DIXb1rRV4+/AIn+YT80K8vBWBndwsA2MNXT6
klP4opIEOwcXY6vyyRSrhJBNFvSmUn5bc+3ZTg76oHoExEE0SV8tmbKiPScK5+D8kZb1EbYCF1G0
wFbyPjaAa6tk43GHnBVbuHFTNP98EP/0V/j3azs0Fjj/BBg0w/zdFxzacRLrGczT9I5X60vm5dvw
ou3j//Bplo7af//FWrQcFFV+VrwsdJVYxo/f2MCkqgeHh7aWmWGQK8hXk3KmJ/7USp13RrSpwQwF
SJ3JzQjvPlU+SrzRvQmXgFs1fngW4gFd1OfQxHv3aJpcpyyFxcAC1nALh/biU57cqXa1wUIExdhe
C7/dlAEL8Bla3eKPG/zDkCR7k7KyaAD3nDyibKykmWyEUA+Uq2wVM3gFLudSqmkvvedj9B/qxfQ/
2JMu+RPkNf7CylRb5sIf3tEd1+UsL3IsJOZjVb06i9mKZlJtOGdLfJCbhOIfEtpLOxOIxmI1aeEq
f1rxfR4v3QLcSOFAjBQh6VcL+o5i531iQ4Tu7iz81smUeM6ssbP0oRqwgWALNtKMAOK+rACB+PZ5
BjDfYuGhhbVpbloHU4HI10bNaFRJe/KcQbnCZXU16QYd7s5tG6JRjGHrgec6lKUV0/ZiCK9sHLhO
MjmP5UhaEKt67IAE4o+QJrtUYkEHMEm0Gn/CFaF2tyvzTdt3u8yoXIxIGJ9ZKQbWltUrqol+ZPxR
wevO73npeAo4E98U+56uVGsitp+XSEty7J6kgVwyi3UvaH3qX/VySfCpoasH5XPVjI9qgcetVNkL
zGfqKdlHqeXjqBfXxVxgKhkM/CY2Ln4dvGGZc3ssYuQjvGYz11TwZVc6+e1VMOQ3oy+6Fd7RfhbX
eOhuIjBgPdPQKJMKmHUHTdLU0udJzl7dAyjpHiqpvDuZah7G1F9zfKyUNNzH9NfmavQxWyqrkVCu
UzXf6Pl0nWLIZitIdUukt26sxNshPvN7ApDSOAcpvsnCemdbwVSdyUuQCvoZav2JF+G2scM7M0+9
KSoPZjW5eS+fnfym4ewt9elaKJ0XUzyzRFuCkr8yAU25Ob9X4AOCQrtqMkBi2HFOI8UCZVLd0Wmg
uTJT3lk7U1BV6Ps0My7x1Hp9EHgiM799XeNlR7WWc2dp+SqET1gEB1ltW3Kt4ivuOf5ZeeNI4qqB
XAEmoOoPsjQxsx8kk3zm2hCCQ5ZD0Yz1/qnsTlpfbATOgMjmwyCtt/MunzHTyPkQJgGR3JJlgbUL
B31rOP2mM4nC3zVzeXJGG/C55nFpXpXactnGnHlmUNuzeVjznSEVpG3luFUgzCWnyLpWsq3jVOQX
y3MYb2iL6wbUL55CY15N0YOmF25uy5curD6wwa2TOoIjgYEpvKN8xLVUYC1Z4Gl+s7VR6TKMC1FD
fhYnpSn3um/s/e5bJTRkLCj2SWu3YXMalF0Ai1mEuIuM9pIN8X0aXoekgyfsMbWsLplC7YWtPOnD
le9bbqoopwjzKk6uh9Z/VnlWFS08RkGzCXJKUmC7YIdYqd1jBpK6HsqdERwHXICLCogFeKtPBuIQ
SoOj7cI0ce0ZO7Awt1htXSrYkHzixxDP2yC1rQarwM9f/WhYxTpbee0jmqHV4lROivlWROJLE+ke
e5KhsnTMJ3FDGKvY+kuZcbC0Go/UG6u6fg7pOyY6SkUUZA26oAq13GNA2of2u25/jaxuurq6VTuN
jW+y1iH0+MQoKufShw9Ge5v5+ANpXdaZukKwcSptzCDfrlq6PBJamv8Ogxen5Z8PXm6T/uO/+z8a
uviwX4YuabC+dCC3s1exFojWr+YhWpkRSghN/oz4+lEMYSywsAhpkN2RQxiWf526WPHAyWLhI5jl
1L9E+DJ/bjz9571paaGw+F8D9jJMQxemSrphUXF+PBRZXtg1xSb6uiFpuQPUddAEFdU+0bKa9THp
mXblJKwBKp/YbgqVy68vRlB+56OyLrrxpe/y7yi8H61ZI1UlNzUSvRHNJxGQc/HT6xIjYCu4bWsV
eSwukL02eHAhN2Mn90bWqAclh+o9X8wxojANZEdRkIXLs5Mw8gdioLciay8xhvaOnbvAszmV+Jax
9bqVAvYOXIft6klbHtSAtJi06ufFM4z/W19V4/SB7wHDC478qV3XMBeR23MGlcGd4uKUUo40sscJ
yHSpziM5/8otBEluiB9umncvUQuAvcbC6ya+Txr5yqe1zLRohfcpJZKFJ4h+x9pHlvOW0IOnsPiy
5/i5pmfJUATlM7PcST5JSROTpJGpo5lpzIetFlPVFM4s1iLjgiS9ywHTUxYhP32IWAX6Ff19ITZZ
mp8KEhlKiHVrpmzFjmld4THzaQNCp7X62xEe70pRwxdVvLS+uauW5paQChepVa7Pqyab5X1vGp5K
1UsBzS2pw6vewFVVV4v1Ar9RupuhgQ1Uxaihbm2dpT0maoyPylcelbn7tvWT03BccvfflEzGnd0z
uNFDo/XoriXCS0pFTbR01RSU1oDyP2n6dUmVTT2JdgVpdJ1QctNSduNYnzVK1owjpUxtklUKkAKG
fzeUw1Zf+nLETHNOwNuPSiSepvC9bbJTH+J0Xbp2Wkp3dMp3HEp4VMp4Wkp5TPPidyb2NI5UbfI9
h/IeKRek5xP9NDicSlclmT/792Z3VJJ4vaCCQzPbYB84j+mAk0LV6PoDBuw/zXFzVNThZnK+8cJe
/PhbhAPIaePUJh4z3SpEdg6wCFUUEfkUEs0UE9kUFM04SkKFaKoPiGEuKFGkyqhcOo0Ath64jURe
HgY0di3NR/oSfaMg05oeLbb42GVKKAeqesKNSwO9TYMgpgy5sjIuPJQW7zp0dyxumOUd+GXjTtfi
vRBL2IyN2mZqO0IGiByrocnZxSbpBcPHkzZb9xPLIla5mPWUigOxAGweTXfU6r7Q2BK+tAl/LIMJ
dmLIdwrn2ZmTs1rf50qIoUI5+o75WdpXjcw9iRNJSYpp2XC8YmHiMAIN5ymjs4UzxERFyYlOihFQ
QxWLlz7Xb2T+GcMB58crDHZWyHuxT3qTIS4NH2yRPzL69ovMuNYzfrGUZWeQ+AHj95ze1SH1BhVz
pBHP5ioBBZen3zLr7E1BEsKzs86dDMohGDrOVvmmGu25b4lwWH14ipJx58ge62P5PpjlNolghfa3
ihzXbCYpixTG4+Qnrkgf+rpdjbl6lULZyJBgtQqhEqRPQHQhCsyVLZ8VdfZy7Si0ixYGrm0Gbtua
R7NVtx1rKKPoxaqx52gTs35Qcrxi2lR9l1O0izMfaDvbrax7xnuY4jai60mJYuCg+WnSlLPRNmc9
vxTF8IqbxFjIRuYuhRIFF6E9hGiWRe7gYyzsNzN3MN0xgirRuLLsdC9CFtIOZkQNrS/egjLdq8lw
K3FCkfOMXkXeXfzR2KtqgEbcG/WqEjeqXW4Q825IlDwoAwKSOe5LHO9Q8Tc+M/aMk0sLgMLybJEx
81h1b6glLVAaYzvhWle4FV4wHU+YDPrNhDkgC7onHc+YhneMdMeIk4zQ+8081O6IwyzGaWbB5U5L
fR1ioLJwojUK5Zs404wCi/h4DvCrKdWXziJaay8hqS7a4N1ExWAXX2UWthrls2akTmKk1Yy0E9Y9
vHFK+h3glGOd54bttutbQh7VrbP46cI3MyWtBUGiNb7V8YbM23jjLyY84Aa7YbHlobc+2pJJdxLT
06CPj3NSH2acfBaOvhRnX4fDT23ibY3jTwGP1cwIlDpbZoFL08nplrNf1CLaaLwNxvY0DG8hPyIV
M+EUnktuOh0WwzkS3ozlsMR6qJMAbkM3xpBozC+GistxRtvw6+OEAWzGvhhhY6yDb1USFre/8sXi
iNUxwPJoDwahCRCJWCH9xRNpYI6sMUmGmCUX+5IdyKMM55MaNyeBrRL199xis2ywW/pD5CnCWXWO
9gyi6q7FnTlzPzVxa9bTxca7GbJmT8XdgKOzxtlppKUnlhM7ucoXfpl5M2ECNTGD5phC0UkAxGAT
jYpLxetaiFsdC2m0eElroJQF5tIGk+lSBRhjOoXOBSClcS2Ggw5Tqo85NV5cqs3iV21/9q0yjj61
mFmBCp9LBwPF32D8XDSMPx8/d+CgmvTrzyxHfOwvCzl1MfOggy8z3g+QWf0nNm54kSj3Yq+2bMJ+
XccZy0SIpM2+7t+jrUiCBgqdbdCCaZoqkKe/tI77nfBLdpaoLMoy/ys+2W/WcZatwaILa2MNMml5
+3MOpKIxaazNrm2wmf3SPdu0Dd7BhhxNn4+s2nmdCBtfSsfIgK286z1cnSMDqt8cbe5JbrFU3dLz
icdoTHd57xee2taIbbTiVks9rklPLsVARDu1kHCd2bNMorNZpDTSZGfFH9kS5OdRA8E8dJRrY5NQ
ehP7eQrR3L75H/LOLDlyY83SK0IbZgdeY54YZJAMDvkC4wjAMc/DQmopvYHaWH+e1TevpJLKTP3Y
Mruma6YUM4PMCPjv/znnO5FPNL8U+WNvZNoq46e1Tmmo3JZlUz1oXfLK7ZonQyc+woZf1zI2Y8og
Muj1ecrKkz+R78L3cMBWoe/DtLjhEdlg0CGfm/Z8pBOAVIu5DdOD2zcZNTvRrvTDhwZ6wCpMZAJL
wL0jyyNXhM/V8l+8Jp0GPaRujHXtsNjKeyqQJeVE8DvgOJut3qzKEXqIltoVjh7A4h5HktajcbqF
k1yYA+JzpVU8l1r82qW0oYiLlqVOgMvdwySCxCIOvorOFW1AeCW0vHWbGaoRAxgJfRs/uj6908Iq
p8TTvLN7BFCtbbsXHAqkV3PWF5MbddsMmxmtP4T9wg63FVF/QZCJKCDlmtWFXMUO0abY0Ryn3dnN
BEKiwYvbRe506F3CDOMkq0fTLQ50FgP9krBYVaC2M8AuVga+a78me5PTMXQUA5QVtE6WkAaFGhqH
dslNpzXHuwqRpowT+73z/HStV7U4wRXQroFntoeKv81VmU4ogXZyiLR5l3q6gY0jCDajzIdF1CZv
aVOtSz3N9+Zo5euI9SM5i7rZ9A2Bhijb901pwkCkb26geG7C6qXPgWTVQ97P7uPnlL46C+Dt2ukq
ZxOoMrtegG0p0l4u/cqadhoaqXSGO833jiG2EDa1xUvTTcBtf+K6+QvEeVNuSxnfDFVVnUU6fc6h
wUQVDWI31XWzDw026qlmxsc0YAgsWqNdlHMgdsAb550zk7keuErhNBP2vT6Q8wKQddba6Tv4rzJT
23qfI6bxGfjNOnR0if1vNPedLl4jkDa3Ev1+yZ7y3VLNqoETBcshFuZKz2HhV25JiZ1JwszBFjSV
TP92aY3bOgKLCDYNmZkL6z6wWctbtFsew7EGK5VFu6GxG3yFxb0YcghiWrOSWp89/xPOBYTMvz4X
jhT4lG/5n+wllAD6ay9BWsjmCc463ETF4Vd+iUFEj5VMZHIioJmyJ//3qWBaKEQkl3S1elAHxr/2
Epg0UI9gMfGvWU78vcJJWxXh/VG18Dxft3j6c85wSv1+LzEHs0Ef40SgnfBgQWOEzba2olJDWSJs
mweZ3DA/DsBYFceXwGVFEa2cTWxmajL1riVFtTmFtTHKLCZGHHqhn95JSm3JS62MDPRNpG8G3AKB
D4RlslkIFuF0iCnGtbnGiIr9b9xnnA9Jt6wp0QVHQ0dEAHFNd1ABKNodSoJ3hqnAUpQ/IKWU8s6y
uGbQzSs7vWInXK0Mr1X6+Wrqje0YB9AVWEW4lfDw6eMmsLOJgM7bDNkW5spd3eC5CoqdFOdidpmy
IrHIW31mM5feREP31lu9s0qIfNizDoyaJ1HW2Qcjw1rBaqWmQq+8TX7MQOFWA56/ceiuGXVE+B8q
c2HoxXlgvlu1/GVuU6odg4GOR1kCiamJG5bj3UwJpFfccEv7zHWTm4Zdb3l0gmSrV4Pqjhx7urCy
pD46fnrRVL2k6pkEga5Jm8R0BWo2sz7DvO/x1wXct8A80AiyFe68GwN72ZCxos+O+PGM+tJScdlE
+bCsXKMgOz9dTHeCDck2k15Mg37MhJ7MoWx4FM43gv7MWRVpOqpSs4+hp4xew7ZC4wfdFvNtHRTw
GxvzEdPExOk0k5HMHPOSw65327leJRJeTDYlPatgSFSDfchicahBnfr0FWt5dVviWDBo5JMFZSWT
dxLhcz7G634mk+r7h7Zsadg8lgIHs1wOHcLgYCIZBp1cQlU8+USeaPyEj87gm2Bj48Ceo/ZIaCCK
5l01ZU/aBDYY+xlsX4tQCcE4OIuBmWymKYX97W6s6BTP+k638bUolaZ1o4uv13gaG0IBcPSXEZhe
NzPRkqJw2aDbFYX7kHT5cTLLbYzhx/ch9neE0nw8iVkVfKNpUKenbL1Sz25nfL7UaKzCqXkEqMO9
K8CHiSMYRKDr30+4hKf4JcAzTEmzROsKloqsVlo/SsxOvfloy2ON35iw+mpm7416j5ACv6skH8SK
qgUUWeFXdoryWaueZHpDSHE94GkWwSlyNy4+59l4a2aCN7if02ijpQ8jjmgXoxIMaGIQ0QLuIXhP
a1nl98mNIzZa+OzVwz7hctAom3Xs0rWUf4UGkqNh0guVHlu2eV1VX11c2oHIrnXSHEr+sjOui3Zh
f7oVeMehw2iFCEaReDPFhwTnd40DvOaQH30EufKl72OAFLwScEjTMO1bR1tZpcQKauEbDDay0L+p
CGGmFPfBHL8Ust9WdK2JKGYZOUE7Y3agj8q6kd7tXO1ZtTxBjFqWbbmcOvd+5HZIBwkKqneZhvaa
+BYL0nHLlnJFOMok/J036Iihcq7jaE7H1ZQpfDNJTIGqNolDCrxM67qVy8ha8Ken5ibwDuzSbtHp
Hp0kghMm7syQbacmHzoDrxXJyCSSO4Hh2G0iKhh54uF3rrJ+ERXZ7cAi0G6/ig7iZIiR1uf1Uksg
SemEnrvtuEO2FcwGE7iV0dNEwnKkxD2speiSfJ57pYPM4dquqq8pcdcG9mVlKe5589SWhfkZ+YSb
vhc6SBbPlZcs4+SHm9w72gikTKyCieaTwn4Ii0s599jmyE2mxtFL3aVjYfcnmFmn5N6FuW6wQCmk
1iJoklfUx28/MbKFRkoAk6f1mFmsZ0OxsY2w5QZhrvsJvqehVG8DtCgdatx4Z+vsQC7PrYPFOygZ
/K3To0s2QQMwpPlMRcROt0eSCq1d1oSk1GOoMu6SGf678cUyzTlubPzfsiz2zTQV28SrWEFP3atX
GqdeWlvLJ91Av4LfkCLnjpM2DqSslLA2P2gpBMweUmua9j65DTyPlDu+638OpGmB0rNpLp3HGXdt
Ur23GYJqqq8IMy1Aij5YM0wyUwiyCkbDo74FkOvl2cVUW0SzbsJ/gnyjhJO/npMeCwqRMfP/mW1G
feWv2zMRbxQXB5gTjZQoJL8EHJwlJvdpZiXPFKrb5F+DEulvsj2kxYWlMjm/t83gOmXgsl3uzz9n
qL9xff4vyP4fBBwXhYk6JkrPmL+Y434r4AyzNydebFtLU2sRW4yMhpI9bWHLYvJWgxU/dGEx4hOf
F/7kHgxuKJbXX0bwj4AaSbw+W0AhJev6KVPtjiEuQZsbiN9bPyINjDBqwsFPI2c9aCRBg0QsHKHd
B6k4C00XxAWsdV9NPxLoMcVszlti780WiuCqS+8tRGJHxYVT+IHRuGHHe4GQubL9cidrjseu7c8W
4lJo0LFS8FbOjmz5VWvlKtTqPXL3o1ZFp5ygZLpv/DXg/Kekro/x6L/QNInPQuwHvXrAn6ToCvpy
KOkJ6PNHD3pTLu7mdKS1EWNEOykunH3j5LQwZJZDAIUWtLq+iom9Qm/ccL3p11bcYjwL75yM7s9K
Un10a9m0OdnpZZJsEtCemSOWScf2YSDGjpIU0DJoiHBY1QLZHJBcH3O51kLcwGNQYTqX0IXnlVBb
urTSo6UEOeGxFgud8WhhiacI5tILuP8E0GnQPBa+/O7i8LsyOtglWFXlSNWu71FjQUXTjLScGQhw
+IXTejg22FlElH4ZPSclh0LSlEdWE/uKH2iROse+JMZQJP626bI98gEkFFwkff3YKQ26Dtdjbj5A
Bt4neCTK9JpqFgtxtt9um209WlJcd5qXI6yrIaWY02XxKYf6udCLSygyaBdg64VxbxEqvR/BdwbD
Nk3K1zavdl03rQ1Vf+kHp0DLt7bmn60we3YRGBrhfFsAthNySmNICjMTEXQS3z5QZ3DRCyBGRY5B
27tNUntb6IQ224ZMD3zfsx36R0P6r90ApEzFlflruInHN3IiDzHdWwHzf5RA3fvB2zj6qS2C2jLh
+GiP1mCzxqnjPSm7VVsG+47Bo4CJVKKxZXwx7TvbOo3v2Flxxn/OXU6sYJf41TLKL13fgafU901A
IVKWH2zvqbWDZRS/eFVDMBW7WpctSU3TCQBakraIc8Uz/XHMLeLmLsUzc7aW87ScWMfycFj5lQ0p
M1py3VpFrXmLfgyakKG44h1DMZsgLueO1U1WPPZmRfZreKCo9CzZoLAaISBbLXRZIMc9BaZ9a6fW
Q2bMP9rYsUEFdcXO99i6cPlfw6q5k105rBiHmQxH0jk4cuZz5rFR4EdfUQLG2eqb1yTxr8JpLlJU
29qxTqU3gV05JbRNhDiCQJxTdlScZaB94+bcGPrXJN1paZDE8+zhJrRHdsLTReTETJxyD49x43S7
sIYXNL6KxtqAb7sZMXAMTvXI3Qa4kWewjcFVUnavRcxyCzNTb5r7kk+bo4qKyuCSdibBJ5beMWPc
jOTKz/2zTLx0mfH5FW3yaARAsMC5UB8UboG2kNq1910dg8XVP0pE7KEaVy2ObNsB2tJ7l5mnRW51
LZliFupheqJ9cG84HoQWJEN6F017evBktou0Ah5N+T4mVGTn5r0YobMGPwZy2Tw8lk5lHNlXUh3E
PXX0F9k8PGeCiRhFBIubGepLnw+qi1Ypsq7ZhAWRSJA5jR08lLNFxsjbTBIJxIHSpmt7Tu77HOSZ
a2Rb1ws+2sY+VD1RQ6sD7iI2hY1/yKifTWlcg7wiwuIlF+pFDsOo4lW+S19EspImnVOmD34NG1DU
8DYC9GfZcI0DNWYNrzyhuP/aTDzWOi2Z8JO5Equ4ANeK5xjOQNlsSxICwgbNn0ybwHbp68lfLei3
DkpMoHC4jvFpKzxuCSeX1PQ2UNxcBdAVkHQN0t4l9l24+jmjqgNvN4S7qylYARxeHx5vB/Azil7c
rNkG0HoN4zkn/NDB8C1g+brI4hqF6Dxw9jas367SQRC0x3RaeUinvalt2gAymwtsY65OY1TdRooe
7CqOsGYanw1g4YRhiJcbghu2jY8A+PAEhDgHRiyqbJ861CcaXN2OsT/xHgFdHEE607t6gy2dPxW2
saMox63iHfeKfKwrBnIJYPc3k8efGMjN/7bwIG/LJt7WKVxQldx/cHQPw6xlRUbMcmq91URDYshp
SojxovPUASp1lkU5LAMwfr4PjD/VxiW+3YUpLxOdXdFEc5hVHgbJY7yt1no5nrsKZCHLCgcH+jTW
28TAZUrDgvKIT93n//z6f7onfzeHqNdvuaawVLYHz+nv55CoG9oJ4B9rfL9bxREhGJJjS52Gd976
UMwy7tbW2oAGOcjgUSv9XZUle0mPfO3GTz9fzP/fBFM1Pv71rPog//N/vxd/stJTX/ZrpQcIR4dW
KgC369iKfjOpwg9ln8YIC+UUs9HvJlVS5/wSi76fsfN/r/QAuhP80H2TRaHxk270NyZVZlHeAb97
h2C6FUTelQeXMNcf3yFdOhRGCv9hKRiO/KRZ+RGxJLmxgfNNsKONInimI/eBQa5YlHZ570nvk96+
Df7gVdpeeOpRr4GPOdQo7TGeJZhqg9Tlxu6hF5JamsyVCM/0KC0yX9/4DQYFTrUmbOhWgH5doqC2
4LBlI+GVHqq2hYQMGkNUPBvrTt7BsC68Z2BtC82qIaIPyNUZ5GzU2vhZccAGWNyOQbF2A5zbgdLt
jbm4deF2+x0Jbuqi/bH8yMMRiOeAMFX3A/bhDFtVY8LMaenSEI/aYK+bBppSX59ANG7KKjjMw7z3
4BCiYen0GcEUj4GLz4amLUzcrhUPYL9rVpE23XmJRuNDDoXTo1xslahntzHZ67rGo6mj1PJwZ7fP
QoNDnW8slXIZqlOglvRQcCx0XroyOSYGJvJFOY4H6WeXrmgRwjhSpqh7zrFySc2798vxDX/tsuMI
wnH0ITiSCo6mhiPK5qgKtXk5c3Rps79pC/yPQfjocbQV1YyjlbPO4dBjYXOcuLgqqgzskgAmRaah
t0Mxq6dqqRwf7GSoxEW64kiVwQ+EmlVf2fcDB27MwRtyAHtdDl11esgFmSgrW8JlJDGe7zszO0Uc
4ABUoXRzpCcc7Q5HfMdRP3LkpxXbOkYAKuWLqDiPaqXAdMDou43VuGAyN3jMDzlzRKUGimiIvnRl
6lL+AjVyAB08lcwgPizwiplkYDZRhuuSWcVgZhkbdHVmmIBWc0Jg1ePEdBOW1Q1tSBt3fC1a9Rbh
PYAzmInIYzKSTEgRk5LPxMTqcDerEYopvh2sTcJkxbB3HsPhagcNTgngeWS+mcPotGep0Gwtt7s0
rXbNM+eapv6aOwnVrhmP+sk/0+61DJjwdCY9SSELjTt3Jh8oYX+xhN7n43SRsf0gK9ZwHL/VHJ69
rtO2BhxwofVHE/ER83ArljM7jDkob7LhUoyTc7YTRRofD7He3hYT76qUvLmWHDKapyxGUa+qXme3
vPP0nEPHenE8DTd82R+KGitAZRrPU7/0ow+ivDgjmOwqO92NYbgTKa0gXfpQ9RBkiqrXwfgfu+Kx
y9+kuy883qZ80+N9M8I7iEaIC8F6GviBhGKkflc8UmmIaf+uKPX95H1nsjgNJBDmsSWLqGHvMPx1
gUEuj+dHb67QrKxt3dGgMNHe2xsbUT9UhngO8XmVklxIOWGzqIdnfXLfdYYpK20eNH284FrfZuw2
42p69/EFJvM2rMabBlODhfOxzQg+u/qDNJLvHGdkhkMSbzyNyfXFCfNNiYMySlnC1p2LMb1LHwtJ
64CO3zJN5kPiNngFq3ljOfC9ckX6ykF+VS3sr1BRwDJN7rQ5ofAhyFdCkcL86kM0GMS8OHtN7M8w
2teWt+CHLVUPePIw0hveX3ErGu19XL1Ewybx3xtj09Gixvq1eeyTiAoJxIBLJQj4c2j7Oz1CktyG
3GRKsanK66zoZ1XYkcsux4hb9Y+SPdyQPLXg0rouWg/zmYvbkFwjgGoU3t1T6MkUX+q852iXcZQz
GYoBrWHjiMU5pmqTRaRmxxvb6T+oxMm46DjrEphbNGAp97KPrCLLbuxm4T7FUQm2zVjNFr48y+Fd
6R0i13+zaSNQU2JPJzVK6TExBb0Nxo0Y6TcwjLVZWDAjr+x17mL3ZpR7bbp1Yo1BOEQxstYxBdhE
lLlNvFVMXAWZ84ia7LF24OP1Z58bLInJQ44vOgVT4MVvHSXbNWXbAe0iVXPf0b8NvXkt6eMexI0f
But6eI3p6vYzZztArqQqednT5T3P3Y1Jt7eMH6y0X4W28x5CrUjjEf+fuLNoBM9pBnfGszdHrCMo
DOeRuDetdqOXJXR6BlXVLD6pjnEXqhwkcHUZxTbYHrTEviSUkhdV8IJ+zIcNVZUun5rycq5Uq5hV
TGTuvM4/p1ScJyRHw964Lag+FwGXKcb4rL5vxGNBPXpDTfo8m3d14ONsJf5A8UJd3mgVNXs1hQxh
3d6V4qlVRQ2F/j5Vzr5mHQzQyCZr+9FSX8J+v4FcyTOEyIISpWpVAfEPmO9MNnP/w3zXv/2Vl5yv
+zXgWbauLge6cBzXcPiVf2u2hPPU9UF3LVLRTN//WkUizCo4EBkwk0y+4gP90mxVgg8CJS7z/wcn
jyX+JNEm0IQZPlW63vujl7wuIQXFM8GpKCDdZRuDixVEXck9uSub9lu2GnUegE5aZZZ0lG0Sby+r
Jn0bxeLo46s08Vdm1aUwjrKfKCJ5kYgMoWOS0iO7jjPThH+b4dRMA3U4YfibruBX1xI/Z6CMnTNl
oYKYGiloGIYAdyqqVmJqevtc3tQ9yAwDn6gHZSzC3aPsozKr5M5RtlJpkD0bzoUqLiTwRxlEU+4a
K3+QypJKFRgGhHouV33eUG8qMK7iYAX0ctUwDObjtcLfauBzbeo1kQoucR+yMO5KvLC417X4NHMY
ge5gCsQtG2Cb1ZALNtkUcBO2jB+B8ta6zH7w/fcavlssu8cCH25iPwYszQLcuZ6y6Rb4dTt8u1Nf
xK+zF7yaPy29eHtrZfKtBhO3b7mJQJX3uICjNL/0yhY8uROW1o5JS4LoxLbI9qWWJE2MaWezXAVy
m5kzpUiWxAaqVyf6PJKVj6hgh8oxrXQGSykOttIebESIXEDzQZToECca8WZR50rd1yMvjJMX8Y6d
2KerVI0ZeSOt/fcRuYPu4zun/YplxQO/xcffMS+PVB1LhBIbwWRAOPEZPgRCSqoUlfantoLI4iC2
ZEp1aZFfRmQYCzmm5+V2sfzUG2hsmVyyS0RYQsBpEXJor0NTQtrBYrCUIXEZuWs7bN8IQDShWe2n
iSg0KHVoQCZylF4UZN4mFtNDVqeUC6EoBUpbYoj51hCbfOKSrVKf6EcnIJKta45DF3nKR6bSkatm
ZswK+SoqLi0dZZq+9eLiFEK5nMfQXOhEHloIwEHBtx92m3a6N8diRY2nJ27zbD6VIUsdvr5nWwyX
ZtMO6bNM21XNdIjBdBt7PzL+SmJ2SdZbQhes0PNdKl942+dLWuVm5voQ4EFMgUOfPHfiW7VwGnLc
VxDcG+AvEcPX5My38I0NyvTCE664YMHDhfmg20YDUlTbvVZebwGtUlBG28O2myCcG079ChGeacx+
0QW1rtLZ1km2jWy57BwAMKIOYDT7+sJ00jck62Fjd/NRct3DCKq/W1p125VWQOfcD66eJ8thM9rN
D4FlY1PKyWbJGQMxgQYERRcid9lOOy97h07Ex57+U7d6zUhS+pSCJ2Rn28E7DjL6cnA4U4q1MEZB
e2NYLnNt2giWwtzP+rn7dPP2LcBxR95tV1rFhxliGuh9jPpBV/FmgYKbWdeyGy5REp9FU3+n8aDa
qSk5sMgoVmQV81KFFk3EFcTbSMUZcxVsTEV2S/DqibUo3Uedca7JQOqgK0sykWDfXwgSrm0VlqzM
hwK3RJdcMbM5Kk0ZZ81zofKVeYiDV7TUghG9FHV5rWNwpN3wLkwLzKpvEDfA4U9o00a3rghxBmZJ
TK/dtYQ7bTY8XtSfOirUY3ebqAgoUVCbSKjapo7J56CSosQnz4aTT+fRDcxN2mpyqcPR6VXCtCFq
6hA5HVX0VHdPHlHUUmVSLZVODc341jVvJBV7aYVArpHr7a5zS/9v+I2zlJE8fAM6dhNz4+D/8qLd
WXEaAHgQJqb15sc/YACA8/w/DAC7r7QBU/Je1OGfbHnU1/7fIcD8X2xryIXpwv4pIfIrv4YAh3IM
4mKGoyL5bBD/PQNAhvZ0jJPC1BVa8LczgPrNIAoqs5UOgePvuHlt/vM/Lnl+dvwJ/hwmAbgBv18D
GlpPOSVrcvSs8q5WSeqZZO8YMQO6fKp8X54rPmVp71zdZl5axczVlc9hhjSzROP5mHISoqZOqqN9
q6vx00v82z58lylQ0hLeO2Usy6Hv1j2qGl11N27g3aROZa5yw7rm8uA0AGPZkuZ2QCpp3tWTjPAz
bkM2PalDpxTue1LM1ZdrPNMgd0qC3RAkJ9TPEz7plZNkgg/MtOq9eVNaBHZd+4WtzFm5VruWeHT1
2NjlKmqc61C016oXFCvoPXnR3s42yWR0lJybQH+t+avtrTc/iNgMUUyYpVdK9laZw7N4qq9RjOyV
aMGbrf4jeIVy6uOt0T8hJjTUYKmwN7Kgw73LD3q6AINDxxZ6Ia0cfaKEMm+MkIU68vkzKE+/Sw4A
iYa90YhtOIbaojP7Ow0nwQLb7CNbgGBRWQFVXsnBxxw3z1tD8GXt3vWLTeq2P1zfPMdOejuhxOlo
e7HjvaGq3JUu0J/gkcbecIEMpLIxz3b1UuWC1+yXDyYYrRSclqa4Wi2ArRjQlu0C4kIEmaDSBIC4
ZgXkSkLoZdGurjgqmw0XF6LidOqRp0qrwwzUSwPu5Uxf3kD60BIZGDbvVMYTnfbRUueClsXBgibG
VYwdZo7eBir18D3ctKK6yzGW6d7LONenhimkBzgmOyryAJApdcaMn5MUswZ4MtzfDBTPpOdSUAbO
OBycEjs0SLMSyp/vtTu3jU7SSHf1cCq08LYZrNuub1iYvdVj2TMaVvcapphFbkEirPK3OHqJugwo
rlQt94DVqsi4lEa0qqJu0wNeoyFFAXcWKUH3cOJFw2fz4bRZ8NoA1r6PstvgbF2HzAFK0Zzs6TLF
3T7r9V3YzhiznU9RGD8Yfb5H1S48aNxt25U+Zd95o9/1MrgvKSNuJVUn1sGgoni02js8898cuLs5
/U6Jm1DSCCXKWKfs4qNKf7AowlhMqgC561h8PPS0Iru0I9cePQWpR3Ix0u4m4vghJcrM8Mu5yAQh
PnjL+U7DObfQjYRz0/iWNj3MRTB8CIqZey0pj04i9zoATRY9kDa4GPC700DiJcWLS8FzgAzBrZuj
9a0bTGrwRnqgtdCgLKlX9UOrXm8Oc9vbS1fXPrXSvrTUyiFDbxoWNEOW0zY5kzqjsRhOt6/d9Umz
Hph9eqPa9ry8OE4+2DpupsF+xba5NKt+UYzmAiPfPpX+TUTdclh1W230QNQbRs5+KjuG4JvrMVt2
InkfU0ymBfZPIfJLJA17ZbfjOSrfTZmuSveMI5kWhoWlKatWhXhU4KPs4ox1E1PMRBBmSj87hfmU
dNVlNQVQ8QaOFUWUN+r7iPU16L2mZSyf3t16YGBCmDeRsthh0VZCTSk1YQRvjoUV731C/W7YImRF
9xoxyK7exX5+M1IAEjb5SSOp49LdnkcmO5T+0DnfrSuOZIYOUHVYHGIQr9kM+fOaDjqro5+Y30vq
MT0rfAZkwV7OR//Hbmvn+qK2YXfybTgEuAKY+OS+MohhZrCmLSaMsUcVPIgm7QsfwFI18xU+fZb5
yc6Cmz4hpnfQOoje2lfOlS5kWGk969OiSqVv2osRs+3D+uZqTDxsXQdnA1zZtQ6Bv0TZuGV1Hyp8
VZ/l3Ov8nkVtOJNiTYdF32sYJdyivq3UMDk2lMCEuKAQ+KCxI+APmwIIg84zOJrvMtAMRjGuR1AN
NsiGGnTDDMLBt5xnLeHbS4A7lLba2ur2u23P/Ejtsw0GopfnGCiEr+gQjcTjW2KuE4l+G/EB5XLr
LiFB8RBOP3LAHwGoibg3sHf4hNNgUNTAKBxx1UZzPYXGpi5g2S+KDOvZSKpYDD9ZzC7OUA+2RQfj
wtXPg0Je/AOGJBVQ/+styX/+R518pans8vDtT6Yk9cW/ViWOp9PpYDu0GFvWb6UwTFL4pUxs5Q5J
+t9NSfw7C4UKtQuTu1qi/NvdzldAEMPK9dPc/rcqOxjR//uUhEBnq02OR0egenm/NW15QTkUSYC7
PQlxQ/XaQU5sOEe59sJnuwxOXAeWOhbklq6wvo7oamPjj0W5072Dy4d6xrpslk2/k8rN7Chfs4w9
pHD7goX4EpOY1CJLX2iUq+YhYB7QGM3E6jljwbIE1AlpsPHQum1yhKp6kiooZxXELMKVYpyzx/ke
aURYtqOr5cu5z/E4NrfjMDXcjPGQ6cNM9pOnI9elfdXONy4n5SojDuMH2dug8jGdSsokKjPjT9Mu
JkTTSgujrcrVBJPWHri1YJIiin8ciokhypDs7P3sLu4SgoIEbDRzO1FYlPgnQe5as3gEOZMz3Jbk
dhqV3yHHE3Ysj/TAXdvBzHZ6aOIeo7J2ieKeZqro4rbBcB6t6TA4OqFVjOCy2eiUoBTyiyTiztNT
B/oeViJ7LnnqlVvNLY6g3O5IJeAlgr8Bbw8w2RkT/Qrs/4Ps4h8KC9NYGRaKBq9BNzmbOstZ9lOH
LMZLmrdns7+a/oGf6ht9Yk9h4VF12DY8Q+NGIm9w1Q+Mbkt6dBtO7oeuWmsnVztZfbgffHx1+jxY
yxIk5NIe8zXY2ZZigPlh1qptbIw7Aj7PsyXFyg+xs2ToFZG5kWb7bpTSA4CjH4E0yidtaNOHoqb6
Jdce9Kz5GsV4a82Pg47WIHSK4uaufSorLeN6T9HryL/HkWJcei6nJoTkCBB1PIX5wiRtZuU4kSca
8Zo0Z/FQTxvSFFzEG6+Y14HCL2sWD/uORrniadSe+s6+MTX5SbPsvrGzZQDF2Sdm6kF19l1EESjP
JqOBip6yGpyZ+ajECpLJJZJhHiaCc+VEqomjk5usgCDNmxMxyD2PkKVZ960JLT/OfUWRBFQYZYuf
lEHewynf4JhXV+ZZWeip+t6Z0cnDWQ8R/MZUhb047jU+ZTbueFOPtm1BaaHBx0xvpp3VXaT2NGHa
59PVALa28CoWgXaqpbEMYvM5gUqDC4PzeqTGTEUA4HkuC3H7D3iCK93/r5/gDHx/sedWX/fr4Y0J
RqVLfRe3AOVLv664FihYz8Pi8C/v7K8rrqMQdmBR/sxw65JWIq9EyybV9Z79d2647s886u9tDERS
AVWx6ubPw2Pz+2f35NQNHDFY1NEpTZfmcF1FdEWInUsDhHlgz7PI6UxJbWza+lPlMAau2o+8RYzd
a0dS9zfcfkHgt86XmMdNwwwmtDdqhTrmDIMJXbslOANlnX+ij6YsyjeOdsXRtKgf9fLYNBMb3veo
7onrY7Z5MvEIYNqNb9pjKR/FfVk8p/6K+r+QsBL1I9mws/qVrN5h1C6rk5lcMU719X2RbAL/ZkYB
m1bpg8kYlDXrbASFxd572d1HznJCztrj/DU3xSXwT3RRirBYOEj4pUix5Ac71GhzMtYFwpzKRYnh
2Yh5WAzXQJy9vKY07c5w9xRGynkzNR9warPgFA471u2LqL+brvaABBsc302B0w8jSEIocecqPtrG
ZKc4exSOEEXoX2bnKeH6C0BlyX5jjXOWnsZoPtMJsOyw3reluU+0h7g8znSkmnW54eep3cPjClMC
l1eq1D0tANpQb0rDWWbM/cJuXicr3HbRgSYMBukfFDiG4bRbyA1jewwtiSu6ibmqhZ71zd2x7K91
fqf7N11s7jn1zF2wIYC2rfcz9UH9lrKrjR/eulBuF2LNIn7DwxCvp7HM3K1Wf+XztVjFHyYhkXIT
tuTMttkDBSIIjOM1Xdsp/VncX5Zxu9KmhbjBIlI7PUL5mjXAsw3uneg8lVhYUA8BqY1pA3f8sTa2
1UkPIRvO+j7xF/zPiIazXCWX5qufT8F4KEkwDAseySxnSaB8YCleBe2BvkL2L7i0SwZsgPXOUWbf
AVG5KD+K9s05aNvuJA42b+P/Q96ZLCeOpHH8VTrmLoek1HqYPgBmxy4v7e1CUG2MBEgISYDEuedN
Zl6hXsAvNr8EuwwGu8olRzQRHdGXLtsCkswvv+W/eAvUvNHT0JpLsxSEt4lTmwzbut4HnzAFpGdW
0RfwpuWuUxsk9UXaTK2WH1ey4DjCZGmJraVMgqdc693j6Ni6wBNyfKXTDO4EuVaOIKgta6TCCTP0
MAf1UjpngAyywJM8lbNEuxpmbWQCQVnr87PkNkGPhPFOJLuw0YXhfx0mJ7mLNwXojESUwnomOqjY
K0pjZBj1CIGssSc1/Bt5qOEbg1Utqx41xs3wpunWuTiiWmBg5E32gVdKjNIkFLzhsYCAgokKLc/Z
1Sj9MkS+9tbu1r2s2VIRfxh1EtFQunU2FILEpRnkw1KWYQ3aiOd1oDlQorJa5Fwtb4+HNeUSAK3X
953LBNfEQYV5cXo6PaYzNqUeqXWp6y1IWWU4aqVRSbkwKCHnZW1SHp2mWTkqD1tNxeuo8K16SYMM
o4KodOkk6TagRjotTKjaFIP3NkZbde/c7eC4Xo1QwSgRHAR/PK3W8+uw791d4MMx7hhfgyqCT+Vj
jkyJu3d0M0JkumbZZ2M5+cDVqQYUvq3XF1Ccs4Z1HYQd8+64BMw1bYoOoeVE69swEbUTL/Tlo3Bu
xi7+iqYerCybGpl6szRtTKs52KayWo9HtYulidNwKTxb1JWG/WXaCr1KPa0M26pRnf/ZBbuaHWM3
CTQGJ8uK/1BZYNVYwUcWBQ4azReKV5o8TGWCcy3YbVlrDr6oOuiJU3HREqya6VdgEZeuIMcB/CoF
oDmSEzp6jE/C4THzMLNcWZTtttHxH1qTgDyz5JwNTqwzH2PVCucUW40HPWoOzUpiN73FsXsbltln
k9a0FVfZ74xATj2s2sfl0UOw7CTDejaqMvrnP8RHJw+juBqjeT8olZJZqdSMy/QrhF+3vQbmow0P
Sr9LJl5KYgwTqi6YACyulNL0OOU4AUZOa1TWOZJRrRnaO2GjPMNtc9Zk/QYKBWd73BldKJWw4zXz
emV0ikLCdXg2qgAKiYdfW07wZRqfG11eEpcJeA8ZOglq3MLv7x6v3pLWSGbVSEEu5M5Ob73arDT6
WvE6utn8B+Qt+rtaG4//SdJJHO0pOuXfveQtdOXJW6gsMX+3SA2+t+YdATPaBRVpaAIY5GZvHile
0JWqI+jpOxr8opeqk8dJ+Q1tnbh8KHOBqb1bdZo0N7C5R9WDPEr27jcEUNOlNkedtctds4DN6M8Q
MguvUyaMS2mNyMRxyuQRae42+wirCB0ljiQ/T8fzqsusMmFmiX9CM5dDzAkiM6oRtRehX8lS62LG
fM7AeNeCyZcvziEERbD7wuzahesXAhFnoHiVwAFcrIikblkfYm0CR9CEK2gvEZJJMbEKGPoJB5IK
8mkTBv/QYlueZBvq8zlkXxyrGW7BRgTTz4WIJLWbwZkJ6oE/aKajyanFXRm5zLghNtoQHB1OLmG/
boA3mkOANCUR0kW+a+B80WyvbEKU1CFMKk4zx5dkoddsyJQDANcBiPUcPo2AbJkoorSEfGkP4UiH
6vG4S/fZV1DegvOon2pkBybQMXWBISWyXyqUzpD+Vsq158fG+RTQzpALwtecu+lywbwcm2kFmA2Q
T9iiUzjlg2SBXqZ/o8EmjWCVjmCX6rBMFdimBqzTGezTJSzUSeJf26PhoAHTOYP46UxrkaU0c6YH
ho4Vjo/nn48PElCFB9/STiKwhd6Qhj++9yG+SV406zk63jViUpvhq4Re1XUyyk9M/JZyz2kE+C/N
UhXi5eVCmNCfGoGmVCfxtNrFsGm+mHdSLNRmrlELHbejYu7E+OFkHi5we8L2KcT+KbP8i9SdkCph
DDWPpTRa2GL6BHUUy/kAVSdPgN93Rd8OUCLV7Qt/MrudI5zCyDBj9OAxggBigrZtfGcymjDHjQhg
woSBhbf4I2d8wfi4Fcp5RspgoysnHCmjDm+JyZA6l3xwp2+OWLiFXu5yVXbFlaWpjeWUNBdAIs3C
G0Rxg6Y7YHuP7HMbVOM0oCueNmCkw+aZ4zQw+EP1UM9TJ40hdp/C704uu3OvkWaDry41YjhqZAoC
BCjXlg1peI0HD9Z2HJIkqKjgAqN4XLP97LQ7ikXNVkZ3PsOr0jg3bgDuSdUsIwFGMj+ZST3S7hyM
b3cYeyeBoqb/hC6g1Jx4p4Yczub7AjF/9D0Qq7ZuymBnWQ49wBfOpn5EhUhhSY9P6Crdp61ArOso
uxq6ITQLx4CXQIzkET1DB4blU5D+SAlJ53BPIOb9OcIypWKOJQP1RiDGXiELBwn2gAa+QDOEFUcM
KgMGljaDS20OfyZuBowzEXfQKyYDTmcWNRH+KUHh73MaWomqg85EEcPsnoDVve0upRUOGKXga4pP
bq4D8hv68MhwLQdQ4UlkhT0ZogU2vrMVrQqNoB2Yd6lEYuhAMny66fMQ/SETsEZXojYE8I0MpAvW
80FlLpEdzPnKuP3W1NSikgJ1DwRkJkRNBxLiSGyIWKAbu5zQJvNzdcX2vk0nsw66QbUu0JKMCAAx
sq1Hd2Pr2NK10zGIapVRmW+Y3AdZYwZMZYbdvZ1dW/kA1TmMlNAchCBpSWiLEt0oyqQ+BvHiiZ4J
/gVk0tC5G2fgDPgfeXYUeYoUeZ7m8mQtOGJLedYw1p2j+oCDqzyHvP27wAJl5HBEpxxVjSMLFK2C
fWgrkmfZ5FAP5enOOeYax707O4u6bk8hCMRaNrkUHn1NwsOSMAFx9o8BYWNI+DCduJGjEUhQAXVz
3iXIAKUN4DUmNwHhRyUMWcGykRKWlGVvQcppEKzQA+2rdmxS/lOmLRjfqsxxZ3Kg6zDZzZnwZnLU
O5ZDX5/prxEMUfNF8M/yQJ1oTZzQwF4Z2JAoeL5EAtqpBelgQau55nA/CKbMo8TpTSZMaVH8uQyZ
Q+cCNkU4vHaZT3eZU8/4pamy6OPMhh/alLafrZ6S1UixVFBUSzemDgInv2L2DI1z5EYqgyC66TIU
HzMcdwOAQepJzMhcwy1sqefVNMgqhpypWxi+o2T6ZaAG7WEXY5Np29SucwbxPgP5kZzMK0q4NpX4
e4lAT69e6aW94zD10/xs1o/z8z447zR5ZsjIn36Z+GF6iXz1r/zS+w/6rb966GUe9f/9r9594HOo
kjQGYkusWf9M6vtqlibp6Rr/uBVOV+9s9bbffdC4xzuf3fMSJu01hiPktpB4VPJbcsfxJBw8/VgT
RzpUdnpvIElR7DHp2PGCGyv11lq8/zHXi/r+77z7CXaXAvhr4aXAospFZOiJw0/03l4KIDgIRqCd
54DU0blGDnQp1l/S2rDi+3794K6wZR0B6MhZ3Zjcs6+WArcFTbUFiCRwyeu1/5t3xdb5UC3SAMm1
/PCe4JNung74c6QZfMhVh5lMZHsdYNgJwzVt/FTRWzzc08EX+OGVILhsLYVFakMkkO17yR58vRQq
wuYmc1aK2jVQ/TBPh0z/Ci+FgY0ispumINdc+flu7wpHWkUxgpbmOYycDzVQyPF0waWwjsCKu3Cb
OXAm8+6dAyJcXI8hoEp6qPbUivmbA8W+m1Rdf0nFYiYfEyFRVwBL2HtA2BU6NF0uWccS6xN5gEuh
f0ascIkBKq0yzVKBCe9cH6gQUqxxeoQg/TjYm9QovhTWEZ/PZkO8FJ+bsYKyFfqOhIpgwUCFuk7o
DnFXfEaq6WrkT/SAcKVg+Cvvl61UkxXA9Y59c9i7QhSPFYRNfOLZFLC3aA3LK2JzKfQjE5QTP0be
eXXJHOoNYpAjF75BaOgwdDcN2YhZtXQ2l8I4kurRoL2wUhM0VQ4i1dx3g/xSsimPwEu2aR3JICFl
x6SVmXBfFSDECi5ZwP5MANgZEj1xmCmW1BApuCuQqDCBdAD1o8xANOXVAcFvmPqXYIGUuTBQwzvU
pZBpcvGlUCE2IwFpCdyJtZ3Em7SLfqMJpIZzZB7uAfmMy1QSZFVDPEnbkzhsxwrsny2uUsvkypVS
xQd6QIxfKUxfxwoKLXJqAyDT3nKM+wVZFpJR2dB4yvQPMK/YwQV/vIVF2KQIJ4fia399k9K/4vpw
qdfQyYEOxSIeZszUi9+ksL4FGQVWEDLNAiO9fTrEkYAJRrAgosLjFgebde8IJn18S9DVFFRaqF4y
s3ed3bLURskbec2VTOeB7oinL6hISYpEgEwVKCuEJYC5v6rDjCPNpNdpCluY1B/mwe6IHQjHx3eE
bFTQnVJpXNGs2OlzQ74kTDogTUk2ZW5+qHFC/YzcinxKhgEBCIU0Ul4s23WYxObS50M5jDbXwS7F
jonOL+0K0wW5g3+iyZRjT5xgR5B2QRuhnXewWaa2PrlFQgUJN3k0GaT+vWm5vSmwBKJmZzxiWZyf
gw0VMj0unHDTk2EvsBZ0qXYqUgEgXYVFZKB2t1bPO9ALZAew//HzIe9R3ELWy7DTpgC0jzi2AcBN
pxtOq/tQg+bTOytyPrhKwes5FrcEN4jtEgs2z4d+xLGR4ZKMXIIBDzZUqMVLD/PIsEkv8YsRKgUn
PmFbSyFQl1zthgMefKzvtGL7QcI96cRoK2XXPZcohRdDD2pzyK3WOiodYP2lv+Zl/kqQoLKiwiJr
Wrczt/cDbSv2CWXJU8A82CixA077+FJITS7AXxQfQAXWGfV2lABggNkAFFS6FOSjhxow1XXrpMgB
4erAqpzunGHRgUBrdntXcHfIMpVcHAETkCcfOCA/cYq+w3WAdY7vV0Adv5/sw/O89QvP2JTdn2/C
cJ5hBlu/LcE76zfwAub5fRvLs0LQbPz0GVGzerWnv3/6mLtvYOvFnj/b8z/W/X7ci//08tUP8qc3
e9ILAPtcxnCs+28o0cjC4uUd7YKPvidV773CFS+A2E3/+VEbWCU5YS38/Nsk7d0/P2fz4eSjhR+O
jVI828cEkHdm4ad3euPg8dvzgzbfO2et8NMv5v373l7DE9mBLvz4H7A738Gs/dS2uUh7Dw+98C0m
hixBC3+E9iQIes/P2Vh+2RQp/PALP4j9xOsF+8z55Dik+Cu8qxNe9Av4oWNO0Rdoz8J951bmyYWX
pvX43/lbUUf6CxZ+gfrjt/hr/vygzb3zGWer3Qvvk1E8CfftTpmeFX7/qBU+fps/P2jj/cumc+Gn
X7yvcFp057D4LP/z+9x8859xcBGL2rswn3Fkf0AtK7wwPxaWK/oSPzAcLfr4UjzhStzv0yXxUYW3
5pd+/NadIidihZ/P3hz0Qty6n5+1sT0lSqTwC7S4VVJf3ox70x45Iij8Go9/kbCN3zIb/4wA/RN+
5kW30s8ICBV/DZD4vd9qj9/eSHElGqbw11F6/N8b37ZEoxV+/Gmy9yaTE+kfPHtfPfKdCrBbpTxD
/Pf92XYhJn/jz3G/F//+fwAAAP//</cx:binary>
              </cx:geoCache>
            </cx:geography>
          </cx:layoutPr>
        </cx:series>
      </cx:plotAreaRegion>
    </cx:plotArea>
    <cx:legend pos="t" align="ctr" overlay="0"/>
  </cx:chart>
  <cx:spPr>
    <a:ln>
      <a:noFill/>
    </a:ln>
  </cx:spPr>
  <cx:clrMapOvr bg1="lt1" tx1="dk1" bg2="lt2" tx2="dk2" accent1="accent1" accent2="accent2" accent3="accent3" accent4="accent4" accent5="accent5" accent6="accent6" hlink="hlink" folHlink="folHlink"/>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94">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85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3175">
        <a:solidFill>
          <a:schemeClr val="bg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9BA99A-7C38-7545-9D16-2013E1BB8D82}"/>
              </a:ext>
            </a:extLst>
          </p:cNvPr>
          <p:cNvSpPr>
            <a:spLocks noGrp="1"/>
          </p:cNvSpPr>
          <p:nvPr>
            <p:ph type="ctrTitle" hasCustomPrompt="1"/>
          </p:nvPr>
        </p:nvSpPr>
        <p:spPr>
          <a:xfrm>
            <a:off x="1524000" y="1122363"/>
            <a:ext cx="8133184" cy="2387600"/>
          </a:xfrm>
        </p:spPr>
        <p:txBody>
          <a:bodyPr anchor="b"/>
          <a:lstStyle>
            <a:lvl1pPr algn="ctr">
              <a:defRPr sz="6000"/>
            </a:lvl1pPr>
          </a:lstStyle>
          <a:p>
            <a:r>
              <a:rPr lang="sv-SE" dirty="0"/>
              <a:t>PowerPoint-mall</a:t>
            </a:r>
          </a:p>
        </p:txBody>
      </p:sp>
      <p:sp>
        <p:nvSpPr>
          <p:cNvPr id="3" name="Underrubrik 2">
            <a:extLst>
              <a:ext uri="{FF2B5EF4-FFF2-40B4-BE49-F238E27FC236}">
                <a16:creationId xmlns:a16="http://schemas.microsoft.com/office/drawing/2014/main" id="{9C87A503-72F0-DB49-AEED-62A5CDEAD7A1}"/>
              </a:ext>
            </a:extLst>
          </p:cNvPr>
          <p:cNvSpPr>
            <a:spLocks noGrp="1"/>
          </p:cNvSpPr>
          <p:nvPr>
            <p:ph type="subTitle" idx="1" hasCustomPrompt="1"/>
          </p:nvPr>
        </p:nvSpPr>
        <p:spPr>
          <a:xfrm>
            <a:off x="1524000" y="3602038"/>
            <a:ext cx="8133184"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sv-SE" dirty="0"/>
              <a:t>för Vårdsamverkan Skåne</a:t>
            </a:r>
          </a:p>
        </p:txBody>
      </p:sp>
    </p:spTree>
    <p:extLst>
      <p:ext uri="{BB962C8B-B14F-4D97-AF65-F5344CB8AC3E}">
        <p14:creationId xmlns:p14="http://schemas.microsoft.com/office/powerpoint/2010/main" val="4101200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A6BA53-F0FA-C343-B7BF-F8D6F3C62321}"/>
              </a:ext>
            </a:extLst>
          </p:cNvPr>
          <p:cNvSpPr>
            <a:spLocks noGrp="1"/>
          </p:cNvSpPr>
          <p:nvPr>
            <p:ph type="title" hasCustomPrompt="1"/>
          </p:nvPr>
        </p:nvSpPr>
        <p:spPr>
          <a:xfrm>
            <a:off x="1152939" y="579878"/>
            <a:ext cx="7744571" cy="851357"/>
          </a:xfrm>
        </p:spPr>
        <p:txBody>
          <a:bodyPr/>
          <a:lstStyle/>
          <a:p>
            <a:r>
              <a:rPr lang="sv-SE" dirty="0"/>
              <a:t>Rubrik</a:t>
            </a:r>
          </a:p>
        </p:txBody>
      </p:sp>
    </p:spTree>
    <p:extLst>
      <p:ext uri="{BB962C8B-B14F-4D97-AF65-F5344CB8AC3E}">
        <p14:creationId xmlns:p14="http://schemas.microsoft.com/office/powerpoint/2010/main" val="109580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entrerad punktlista">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ADC4F8DD-9BE7-364D-8031-E375120D6B21}"/>
              </a:ext>
            </a:extLst>
          </p:cNvPr>
          <p:cNvSpPr>
            <a:spLocks noGrp="1"/>
          </p:cNvSpPr>
          <p:nvPr>
            <p:ph idx="1" hasCustomPrompt="1"/>
          </p:nvPr>
        </p:nvSpPr>
        <p:spPr>
          <a:xfrm>
            <a:off x="1152938" y="1693626"/>
            <a:ext cx="7744571" cy="4301657"/>
          </a:xfrm>
        </p:spPr>
        <p:txBody>
          <a:bodyPr/>
          <a:lstStyle>
            <a:lvl1pPr marL="457200" indent="-457200">
              <a:buFont typeface="Arial" panose="020B0604020202020204" pitchFamily="34" charset="0"/>
              <a:buChar char="•"/>
              <a:defRPr/>
            </a:lvl1pPr>
          </a:lstStyle>
          <a:p>
            <a:pPr lvl="0"/>
            <a:r>
              <a:rPr lang="sv-SE" dirty="0"/>
              <a:t>Punktlista centrerad</a:t>
            </a:r>
          </a:p>
          <a:p>
            <a:pPr lvl="0"/>
            <a:endParaRPr lang="sv-SE" dirty="0"/>
          </a:p>
        </p:txBody>
      </p:sp>
      <p:sp>
        <p:nvSpPr>
          <p:cNvPr id="9" name="Rubrik 1">
            <a:extLst>
              <a:ext uri="{FF2B5EF4-FFF2-40B4-BE49-F238E27FC236}">
                <a16:creationId xmlns:a16="http://schemas.microsoft.com/office/drawing/2014/main" id="{57B242AF-659E-D446-8357-FCE5D6CFDD7C}"/>
              </a:ext>
            </a:extLst>
          </p:cNvPr>
          <p:cNvSpPr>
            <a:spLocks noGrp="1"/>
          </p:cNvSpPr>
          <p:nvPr>
            <p:ph type="title" hasCustomPrompt="1"/>
          </p:nvPr>
        </p:nvSpPr>
        <p:spPr>
          <a:xfrm>
            <a:off x="1152939" y="579878"/>
            <a:ext cx="7744571" cy="851357"/>
          </a:xfrm>
        </p:spPr>
        <p:txBody>
          <a:bodyPr/>
          <a:lstStyle/>
          <a:p>
            <a:r>
              <a:rPr lang="sv-SE" dirty="0"/>
              <a:t>Rubrik</a:t>
            </a:r>
          </a:p>
        </p:txBody>
      </p:sp>
    </p:spTree>
    <p:extLst>
      <p:ext uri="{BB962C8B-B14F-4D97-AF65-F5344CB8AC3E}">
        <p14:creationId xmlns:p14="http://schemas.microsoft.com/office/powerpoint/2010/main" val="2385126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änsterställd punktlista">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ADC4F8DD-9BE7-364D-8031-E375120D6B21}"/>
              </a:ext>
            </a:extLst>
          </p:cNvPr>
          <p:cNvSpPr>
            <a:spLocks noGrp="1"/>
          </p:cNvSpPr>
          <p:nvPr>
            <p:ph idx="1" hasCustomPrompt="1"/>
          </p:nvPr>
        </p:nvSpPr>
        <p:spPr>
          <a:xfrm>
            <a:off x="1152938" y="1693626"/>
            <a:ext cx="7744571" cy="4301657"/>
          </a:xfrm>
        </p:spPr>
        <p:txBody>
          <a:bodyPr/>
          <a:lstStyle>
            <a:lvl1pPr marL="457200" indent="-457200" algn="l">
              <a:buFont typeface="Arial" panose="020B0604020202020204" pitchFamily="34" charset="0"/>
              <a:buChar char="•"/>
              <a:defRPr/>
            </a:lvl1pPr>
          </a:lstStyle>
          <a:p>
            <a:pPr lvl="0"/>
            <a:r>
              <a:rPr lang="sv-SE" dirty="0"/>
              <a:t>Punktlista centrerad</a:t>
            </a:r>
          </a:p>
          <a:p>
            <a:pPr lvl="0"/>
            <a:endParaRPr lang="sv-SE" dirty="0"/>
          </a:p>
        </p:txBody>
      </p:sp>
      <p:sp>
        <p:nvSpPr>
          <p:cNvPr id="9" name="Rubrik 1">
            <a:extLst>
              <a:ext uri="{FF2B5EF4-FFF2-40B4-BE49-F238E27FC236}">
                <a16:creationId xmlns:a16="http://schemas.microsoft.com/office/drawing/2014/main" id="{57B242AF-659E-D446-8357-FCE5D6CFDD7C}"/>
              </a:ext>
            </a:extLst>
          </p:cNvPr>
          <p:cNvSpPr>
            <a:spLocks noGrp="1"/>
          </p:cNvSpPr>
          <p:nvPr>
            <p:ph type="title" hasCustomPrompt="1"/>
          </p:nvPr>
        </p:nvSpPr>
        <p:spPr>
          <a:xfrm>
            <a:off x="1152939" y="579878"/>
            <a:ext cx="7744571" cy="851357"/>
          </a:xfrm>
        </p:spPr>
        <p:txBody>
          <a:bodyPr/>
          <a:lstStyle/>
          <a:p>
            <a:r>
              <a:rPr lang="sv-SE" dirty="0"/>
              <a:t>Rubrik</a:t>
            </a:r>
          </a:p>
        </p:txBody>
      </p:sp>
    </p:spTree>
    <p:extLst>
      <p:ext uri="{BB962C8B-B14F-4D97-AF65-F5344CB8AC3E}">
        <p14:creationId xmlns:p14="http://schemas.microsoft.com/office/powerpoint/2010/main" val="3255727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668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med två stap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A6BA53-F0FA-C343-B7BF-F8D6F3C62321}"/>
              </a:ext>
            </a:extLst>
          </p:cNvPr>
          <p:cNvSpPr>
            <a:spLocks noGrp="1"/>
          </p:cNvSpPr>
          <p:nvPr>
            <p:ph type="title" hasCustomPrompt="1"/>
          </p:nvPr>
        </p:nvSpPr>
        <p:spPr>
          <a:xfrm>
            <a:off x="1152939" y="579878"/>
            <a:ext cx="7744571" cy="851357"/>
          </a:xfrm>
        </p:spPr>
        <p:txBody>
          <a:bodyPr/>
          <a:lstStyle/>
          <a:p>
            <a:r>
              <a:rPr lang="sv-SE" dirty="0"/>
              <a:t>Rubrik</a:t>
            </a:r>
          </a:p>
        </p:txBody>
      </p:sp>
      <p:sp>
        <p:nvSpPr>
          <p:cNvPr id="3" name="Platshållare för innehåll 2">
            <a:extLst>
              <a:ext uri="{FF2B5EF4-FFF2-40B4-BE49-F238E27FC236}">
                <a16:creationId xmlns:a16="http://schemas.microsoft.com/office/drawing/2014/main" id="{97BE5350-2968-7543-8689-F583FC8C3417}"/>
              </a:ext>
            </a:extLst>
          </p:cNvPr>
          <p:cNvSpPr>
            <a:spLocks noGrp="1"/>
          </p:cNvSpPr>
          <p:nvPr>
            <p:ph sz="half" idx="1"/>
          </p:nvPr>
        </p:nvSpPr>
        <p:spPr>
          <a:xfrm>
            <a:off x="1152939" y="1924215"/>
            <a:ext cx="3697356" cy="4165283"/>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innehåll 3">
            <a:extLst>
              <a:ext uri="{FF2B5EF4-FFF2-40B4-BE49-F238E27FC236}">
                <a16:creationId xmlns:a16="http://schemas.microsoft.com/office/drawing/2014/main" id="{9CE3C97C-C4FA-5048-8E31-5F81DCEE4D3A}"/>
              </a:ext>
            </a:extLst>
          </p:cNvPr>
          <p:cNvSpPr>
            <a:spLocks noGrp="1"/>
          </p:cNvSpPr>
          <p:nvPr>
            <p:ph sz="half" idx="2"/>
          </p:nvPr>
        </p:nvSpPr>
        <p:spPr>
          <a:xfrm>
            <a:off x="5200153" y="1924215"/>
            <a:ext cx="3697357" cy="416528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187330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 med citat">
    <p:spTree>
      <p:nvGrpSpPr>
        <p:cNvPr id="1" name=""/>
        <p:cNvGrpSpPr/>
        <p:nvPr/>
      </p:nvGrpSpPr>
      <p:grpSpPr>
        <a:xfrm>
          <a:off x="0" y="0"/>
          <a:ext cx="0" cy="0"/>
          <a:chOff x="0" y="0"/>
          <a:chExt cx="0" cy="0"/>
        </a:xfrm>
      </p:grpSpPr>
      <p:sp>
        <p:nvSpPr>
          <p:cNvPr id="3" name="Platshållare för bild 2">
            <a:extLst>
              <a:ext uri="{FF2B5EF4-FFF2-40B4-BE49-F238E27FC236}">
                <a16:creationId xmlns:a16="http://schemas.microsoft.com/office/drawing/2014/main" id="{89E06AE2-EB3C-8145-8A56-0E0769945676}"/>
              </a:ext>
            </a:extLst>
          </p:cNvPr>
          <p:cNvSpPr>
            <a:spLocks noGrp="1"/>
          </p:cNvSpPr>
          <p:nvPr>
            <p:ph type="pic" idx="1" hasCustomPrompt="1"/>
          </p:nvPr>
        </p:nvSpPr>
        <p:spPr>
          <a:xfrm>
            <a:off x="4040959" y="254442"/>
            <a:ext cx="6128759" cy="61711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Klicka på ikonen för att lägga till bild</a:t>
            </a:r>
          </a:p>
        </p:txBody>
      </p:sp>
      <p:sp>
        <p:nvSpPr>
          <p:cNvPr id="4" name="textruta 3">
            <a:extLst>
              <a:ext uri="{FF2B5EF4-FFF2-40B4-BE49-F238E27FC236}">
                <a16:creationId xmlns:a16="http://schemas.microsoft.com/office/drawing/2014/main" id="{455E6962-B958-7949-BC6B-821DBA17500F}"/>
              </a:ext>
            </a:extLst>
          </p:cNvPr>
          <p:cNvSpPr txBox="1"/>
          <p:nvPr userDrawn="1"/>
        </p:nvSpPr>
        <p:spPr>
          <a:xfrm>
            <a:off x="389614" y="1947824"/>
            <a:ext cx="731520" cy="2400657"/>
          </a:xfrm>
          <a:prstGeom prst="rect">
            <a:avLst/>
          </a:prstGeom>
          <a:noFill/>
        </p:spPr>
        <p:txBody>
          <a:bodyPr wrap="square" rtlCol="0">
            <a:spAutoFit/>
          </a:bodyPr>
          <a:lstStyle/>
          <a:p>
            <a:r>
              <a:rPr lang="sv-SE" sz="15000" dirty="0">
                <a:solidFill>
                  <a:srgbClr val="D0222A"/>
                </a:solidFill>
                <a:latin typeface="Arial" panose="020B0604020202020204" pitchFamily="34" charset="0"/>
                <a:cs typeface="Arial" panose="020B0604020202020204" pitchFamily="34" charset="0"/>
              </a:rPr>
              <a:t>”</a:t>
            </a:r>
          </a:p>
        </p:txBody>
      </p:sp>
      <p:sp>
        <p:nvSpPr>
          <p:cNvPr id="5" name="textruta 4">
            <a:extLst>
              <a:ext uri="{FF2B5EF4-FFF2-40B4-BE49-F238E27FC236}">
                <a16:creationId xmlns:a16="http://schemas.microsoft.com/office/drawing/2014/main" id="{4392B00F-37D3-7F40-BE8D-E5190228F78D}"/>
              </a:ext>
            </a:extLst>
          </p:cNvPr>
          <p:cNvSpPr txBox="1"/>
          <p:nvPr userDrawn="1"/>
        </p:nvSpPr>
        <p:spPr>
          <a:xfrm>
            <a:off x="755374" y="3148152"/>
            <a:ext cx="2767054" cy="369332"/>
          </a:xfrm>
          <a:prstGeom prst="rect">
            <a:avLst/>
          </a:prstGeom>
          <a:noFill/>
        </p:spPr>
        <p:txBody>
          <a:bodyPr wrap="square" rtlCol="0">
            <a:spAutoFit/>
          </a:bodyPr>
          <a:lstStyle/>
          <a:p>
            <a:r>
              <a:rPr lang="sv-SE" dirty="0">
                <a:latin typeface="Arial" panose="020B0604020202020204" pitchFamily="34" charset="0"/>
                <a:cs typeface="Arial" panose="020B0604020202020204" pitchFamily="34" charset="0"/>
              </a:rPr>
              <a:t>Skriv citat/text här</a:t>
            </a:r>
          </a:p>
        </p:txBody>
      </p:sp>
    </p:spTree>
    <p:extLst>
      <p:ext uri="{BB962C8B-B14F-4D97-AF65-F5344CB8AC3E}">
        <p14:creationId xmlns:p14="http://schemas.microsoft.com/office/powerpoint/2010/main" val="1895791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d">
    <p:spTree>
      <p:nvGrpSpPr>
        <p:cNvPr id="1" name=""/>
        <p:cNvGrpSpPr/>
        <p:nvPr/>
      </p:nvGrpSpPr>
      <p:grpSpPr>
        <a:xfrm>
          <a:off x="0" y="0"/>
          <a:ext cx="0" cy="0"/>
          <a:chOff x="0" y="0"/>
          <a:chExt cx="0" cy="0"/>
        </a:xfrm>
      </p:grpSpPr>
      <p:sp>
        <p:nvSpPr>
          <p:cNvPr id="2" name="Platshållare för bild 2">
            <a:extLst>
              <a:ext uri="{FF2B5EF4-FFF2-40B4-BE49-F238E27FC236}">
                <a16:creationId xmlns:a16="http://schemas.microsoft.com/office/drawing/2014/main" id="{1674E0BC-5AFB-3542-8A5F-D6106970C5A3}"/>
              </a:ext>
            </a:extLst>
          </p:cNvPr>
          <p:cNvSpPr>
            <a:spLocks noGrp="1"/>
          </p:cNvSpPr>
          <p:nvPr>
            <p:ph type="pic" idx="1" hasCustomPrompt="1"/>
          </p:nvPr>
        </p:nvSpPr>
        <p:spPr>
          <a:xfrm>
            <a:off x="351554" y="262393"/>
            <a:ext cx="9849969" cy="590875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Klicka på ikonen för att lägga till bild</a:t>
            </a:r>
          </a:p>
        </p:txBody>
      </p:sp>
    </p:spTree>
    <p:extLst>
      <p:ext uri="{BB962C8B-B14F-4D97-AF65-F5344CB8AC3E}">
        <p14:creationId xmlns:p14="http://schemas.microsoft.com/office/powerpoint/2010/main" val="230568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mall för rubrikformat</a:t>
            </a:r>
          </a:p>
        </p:txBody>
      </p:sp>
      <p:sp>
        <p:nvSpPr>
          <p:cNvPr id="3" name="Platshållare för innehåll 2"/>
          <p:cNvSpPr>
            <a:spLocks noGrp="1"/>
          </p:cNvSpPr>
          <p:nvPr>
            <p:ph idx="1"/>
          </p:nvPr>
        </p:nvSpPr>
        <p:spPr>
          <a:xfrm>
            <a:off x="609600" y="1600201"/>
            <a:ext cx="10972800" cy="4525963"/>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894017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2FBACF02-BF0D-004C-B330-FE19CA60E582}"/>
              </a:ext>
            </a:extLst>
          </p:cNvPr>
          <p:cNvSpPr>
            <a:spLocks noGrp="1"/>
          </p:cNvSpPr>
          <p:nvPr>
            <p:ph type="title"/>
          </p:nvPr>
        </p:nvSpPr>
        <p:spPr>
          <a:xfrm>
            <a:off x="2042823" y="1812330"/>
            <a:ext cx="6143046" cy="1325563"/>
          </a:xfrm>
          <a:prstGeom prst="rect">
            <a:avLst/>
          </a:prstGeom>
        </p:spPr>
        <p:txBody>
          <a:bodyPr vert="horz" lIns="91440" tIns="45720" rIns="91440" bIns="45720" rtlCol="0" anchor="ctr">
            <a:normAutofit/>
          </a:bodyPr>
          <a:lstStyle/>
          <a:p>
            <a:r>
              <a:rPr lang="sv-SE" dirty="0"/>
              <a:t>Powerpoint-mall</a:t>
            </a:r>
          </a:p>
        </p:txBody>
      </p:sp>
      <p:sp>
        <p:nvSpPr>
          <p:cNvPr id="3" name="Platshållare för text 2">
            <a:extLst>
              <a:ext uri="{FF2B5EF4-FFF2-40B4-BE49-F238E27FC236}">
                <a16:creationId xmlns:a16="http://schemas.microsoft.com/office/drawing/2014/main" id="{055BB3C1-75ED-BC4D-93F2-BB880B42ABB3}"/>
              </a:ext>
            </a:extLst>
          </p:cNvPr>
          <p:cNvSpPr>
            <a:spLocks noGrp="1"/>
          </p:cNvSpPr>
          <p:nvPr>
            <p:ph type="body" idx="1"/>
          </p:nvPr>
        </p:nvSpPr>
        <p:spPr>
          <a:xfrm>
            <a:off x="838201" y="3315693"/>
            <a:ext cx="8552290" cy="2861269"/>
          </a:xfrm>
          <a:prstGeom prst="rect">
            <a:avLst/>
          </a:prstGeom>
        </p:spPr>
        <p:txBody>
          <a:bodyPr vert="horz" lIns="91440" tIns="45720" rIns="91440" bIns="45720" rtlCol="0">
            <a:normAutofit/>
          </a:bodyPr>
          <a:lstStyle/>
          <a:p>
            <a:pPr lvl="0"/>
            <a:r>
              <a:rPr lang="sv-SE" dirty="0"/>
              <a:t>för Vårdsamverkan Skåne</a:t>
            </a:r>
          </a:p>
        </p:txBody>
      </p:sp>
      <p:sp>
        <p:nvSpPr>
          <p:cNvPr id="7" name="Rektangel 6">
            <a:extLst>
              <a:ext uri="{FF2B5EF4-FFF2-40B4-BE49-F238E27FC236}">
                <a16:creationId xmlns:a16="http://schemas.microsoft.com/office/drawing/2014/main" id="{3C8CAF73-5A59-6C4D-BBA9-7D48E3925668}"/>
              </a:ext>
            </a:extLst>
          </p:cNvPr>
          <p:cNvSpPr/>
          <p:nvPr userDrawn="1"/>
        </p:nvSpPr>
        <p:spPr>
          <a:xfrm>
            <a:off x="10328988" y="-93306"/>
            <a:ext cx="1863012" cy="7016620"/>
          </a:xfrm>
          <a:prstGeom prst="rect">
            <a:avLst/>
          </a:prstGeom>
          <a:solidFill>
            <a:schemeClr val="bg1">
              <a:lumMod val="95000"/>
            </a:schemeClr>
          </a:solidFill>
          <a:ln w="3175">
            <a:noFill/>
          </a:ln>
          <a:effectLst>
            <a:outerShdw blurRad="50800" dir="5400000" sx="107000" sy="107000" algn="ctr" rotWithShape="0">
              <a:srgbClr val="000000">
                <a:alpha val="1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a:extLst>
              <a:ext uri="{FF2B5EF4-FFF2-40B4-BE49-F238E27FC236}">
                <a16:creationId xmlns:a16="http://schemas.microsoft.com/office/drawing/2014/main" id="{9FC79C2E-6CB2-2C49-B5AE-AF6207F9952A}"/>
              </a:ext>
            </a:extLst>
          </p:cNvPr>
          <p:cNvPicPr>
            <a:picLocks noChangeAspect="1"/>
          </p:cNvPicPr>
          <p:nvPr userDrawn="1"/>
        </p:nvPicPr>
        <p:blipFill>
          <a:blip r:embed="rId11"/>
          <a:stretch>
            <a:fillRect/>
          </a:stretch>
        </p:blipFill>
        <p:spPr>
          <a:xfrm>
            <a:off x="10810233" y="5789325"/>
            <a:ext cx="900521" cy="833686"/>
          </a:xfrm>
          <a:prstGeom prst="rect">
            <a:avLst/>
          </a:prstGeom>
        </p:spPr>
      </p:pic>
      <p:sp>
        <p:nvSpPr>
          <p:cNvPr id="12" name="Platshållare för datum 3">
            <a:extLst>
              <a:ext uri="{FF2B5EF4-FFF2-40B4-BE49-F238E27FC236}">
                <a16:creationId xmlns:a16="http://schemas.microsoft.com/office/drawing/2014/main" id="{DA6413D2-7EFC-FA4A-8BEE-FD4AACCF60BE}"/>
              </a:ext>
            </a:extLst>
          </p:cNvPr>
          <p:cNvSpPr txBox="1">
            <a:spLocks/>
          </p:cNvSpPr>
          <p:nvPr userDrawn="1"/>
        </p:nvSpPr>
        <p:spPr>
          <a:xfrm>
            <a:off x="178242" y="6354762"/>
            <a:ext cx="2743200" cy="365125"/>
          </a:xfrm>
          <a:prstGeom prst="rect">
            <a:avLst/>
          </a:prstGeom>
        </p:spPr>
        <p:txBody>
          <a:bodyPr vert="horz" lIns="91440" tIns="45720" rIns="91440" bIns="45720" rtlCol="0" anchor="ctr"/>
          <a:lstStyle>
            <a:defPPr>
              <a:defRPr lang="sv-SE"/>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100" b="1" dirty="0">
                <a:latin typeface="Arial" panose="020B0604020202020204" pitchFamily="34" charset="0"/>
                <a:ea typeface="Open Sans" panose="020B0606030504020204" pitchFamily="34" charset="0"/>
                <a:cs typeface="Arial" panose="020B0604020202020204" pitchFamily="34" charset="0"/>
                <a:sym typeface="Symbol" pitchFamily="2" charset="2"/>
              </a:rPr>
              <a:t></a:t>
            </a:r>
            <a:r>
              <a:rPr lang="sv-SE" sz="1050" dirty="0">
                <a:latin typeface="Arial" panose="020B0604020202020204" pitchFamily="34" charset="0"/>
                <a:ea typeface="Open Sans" panose="020B0606030504020204" pitchFamily="34" charset="0"/>
                <a:cs typeface="Arial" panose="020B0604020202020204" pitchFamily="34" charset="0"/>
              </a:rPr>
              <a:t> </a:t>
            </a:r>
            <a:r>
              <a:rPr lang="sv-SE" dirty="0">
                <a:latin typeface="Arial" panose="020B0604020202020204" pitchFamily="34" charset="0"/>
                <a:ea typeface="Open Sans" panose="020B0606030504020204" pitchFamily="34" charset="0"/>
                <a:cs typeface="Arial" panose="020B0604020202020204" pitchFamily="34" charset="0"/>
              </a:rPr>
              <a:t>Vårdsamverkan Skåne</a:t>
            </a:r>
          </a:p>
        </p:txBody>
      </p:sp>
      <p:pic>
        <p:nvPicPr>
          <p:cNvPr id="5" name="Bildobjekt 4">
            <a:extLst>
              <a:ext uri="{FF2B5EF4-FFF2-40B4-BE49-F238E27FC236}">
                <a16:creationId xmlns:a16="http://schemas.microsoft.com/office/drawing/2014/main" id="{824E9748-A45B-054E-8910-397762ECC6E8}"/>
              </a:ext>
            </a:extLst>
          </p:cNvPr>
          <p:cNvPicPr>
            <a:picLocks noChangeAspect="1"/>
          </p:cNvPicPr>
          <p:nvPr userDrawn="1"/>
        </p:nvPicPr>
        <p:blipFill>
          <a:blip r:embed="rId12"/>
          <a:stretch>
            <a:fillRect/>
          </a:stretch>
        </p:blipFill>
        <p:spPr>
          <a:xfrm>
            <a:off x="10527125" y="291716"/>
            <a:ext cx="1466736" cy="421806"/>
          </a:xfrm>
          <a:prstGeom prst="rect">
            <a:avLst/>
          </a:prstGeom>
        </p:spPr>
      </p:pic>
      <p:sp>
        <p:nvSpPr>
          <p:cNvPr id="10" name="Platshållare för datum 9">
            <a:extLst>
              <a:ext uri="{FF2B5EF4-FFF2-40B4-BE49-F238E27FC236}">
                <a16:creationId xmlns:a16="http://schemas.microsoft.com/office/drawing/2014/main" id="{C51C3738-7CCD-554C-8634-E799D47866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7F106B-5170-2346-99EF-ED295E0C490D}" type="datetimeFigureOut">
              <a:rPr lang="sv-SE" smtClean="0"/>
              <a:t>2021-09-24</a:t>
            </a:fld>
            <a:endParaRPr lang="sv-SE"/>
          </a:p>
        </p:txBody>
      </p:sp>
    </p:spTree>
    <p:extLst>
      <p:ext uri="{BB962C8B-B14F-4D97-AF65-F5344CB8AC3E}">
        <p14:creationId xmlns:p14="http://schemas.microsoft.com/office/powerpoint/2010/main" val="1916002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ctr"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Arial" panose="020B0604020202020204" pitchFamily="34" charset="0"/>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image" Target="../media/image6.emf"/><Relationship Id="rId1" Type="http://schemas.openxmlformats.org/officeDocument/2006/relationships/slideLayout" Target="../slideLayouts/slideLayout9.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76DDC14-577D-4A3F-9250-105AAA568CC0}"/>
              </a:ext>
            </a:extLst>
          </p:cNvPr>
          <p:cNvSpPr>
            <a:spLocks noGrp="1"/>
          </p:cNvSpPr>
          <p:nvPr>
            <p:ph type="ctrTitle"/>
          </p:nvPr>
        </p:nvSpPr>
        <p:spPr/>
        <p:txBody>
          <a:bodyPr>
            <a:normAutofit/>
          </a:bodyPr>
          <a:lstStyle/>
          <a:p>
            <a:r>
              <a:rPr lang="sv-SE" dirty="0"/>
              <a:t>Covid-19 och Vaccinationer</a:t>
            </a:r>
          </a:p>
        </p:txBody>
      </p:sp>
      <p:sp>
        <p:nvSpPr>
          <p:cNvPr id="3" name="Underrubrik 2">
            <a:extLst>
              <a:ext uri="{FF2B5EF4-FFF2-40B4-BE49-F238E27FC236}">
                <a16:creationId xmlns:a16="http://schemas.microsoft.com/office/drawing/2014/main" id="{146BE1AE-4784-4597-9CBD-7F3823F5F661}"/>
              </a:ext>
            </a:extLst>
          </p:cNvPr>
          <p:cNvSpPr>
            <a:spLocks noGrp="1"/>
          </p:cNvSpPr>
          <p:nvPr>
            <p:ph type="subTitle" idx="1"/>
          </p:nvPr>
        </p:nvSpPr>
        <p:spPr>
          <a:xfrm>
            <a:off x="1524000" y="4007555"/>
            <a:ext cx="8133184" cy="1655762"/>
          </a:xfrm>
        </p:spPr>
        <p:txBody>
          <a:bodyPr/>
          <a:lstStyle/>
          <a:p>
            <a:r>
              <a:rPr lang="sv-SE" dirty="0"/>
              <a:t>lägesrapport CS 24 september 21</a:t>
            </a:r>
          </a:p>
          <a:p>
            <a:endParaRPr lang="sv-SE" dirty="0"/>
          </a:p>
          <a:p>
            <a:r>
              <a:rPr lang="sv-SE" dirty="0"/>
              <a:t>Lars Almroth</a:t>
            </a:r>
          </a:p>
        </p:txBody>
      </p:sp>
    </p:spTree>
    <p:extLst>
      <p:ext uri="{BB962C8B-B14F-4D97-AF65-F5344CB8AC3E}">
        <p14:creationId xmlns:p14="http://schemas.microsoft.com/office/powerpoint/2010/main" val="3556684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615DDE32-A7DE-46B1-B41F-0C01B3116867}"/>
              </a:ext>
            </a:extLst>
          </p:cNvPr>
          <p:cNvPicPr>
            <a:picLocks noChangeAspect="1"/>
          </p:cNvPicPr>
          <p:nvPr/>
        </p:nvPicPr>
        <p:blipFill>
          <a:blip r:embed="rId2"/>
          <a:stretch>
            <a:fillRect/>
          </a:stretch>
        </p:blipFill>
        <p:spPr>
          <a:xfrm>
            <a:off x="351554" y="335655"/>
            <a:ext cx="9849969" cy="5762233"/>
          </a:xfrm>
          <a:prstGeom prst="rect">
            <a:avLst/>
          </a:prstGeom>
          <a:noFill/>
        </p:spPr>
      </p:pic>
    </p:spTree>
    <p:extLst>
      <p:ext uri="{BB962C8B-B14F-4D97-AF65-F5344CB8AC3E}">
        <p14:creationId xmlns:p14="http://schemas.microsoft.com/office/powerpoint/2010/main" val="2050152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47A079FF-F0B5-4A53-B2BD-E2889F7D5C5A}"/>
              </a:ext>
            </a:extLst>
          </p:cNvPr>
          <p:cNvPicPr>
            <a:picLocks noChangeAspect="1"/>
          </p:cNvPicPr>
          <p:nvPr/>
        </p:nvPicPr>
        <p:blipFill>
          <a:blip r:embed="rId2"/>
          <a:stretch>
            <a:fillRect/>
          </a:stretch>
        </p:blipFill>
        <p:spPr>
          <a:xfrm>
            <a:off x="2685754" y="1180905"/>
            <a:ext cx="6820491" cy="4496190"/>
          </a:xfrm>
          <a:prstGeom prst="rect">
            <a:avLst/>
          </a:prstGeom>
        </p:spPr>
      </p:pic>
    </p:spTree>
    <p:extLst>
      <p:ext uri="{BB962C8B-B14F-4D97-AF65-F5344CB8AC3E}">
        <p14:creationId xmlns:p14="http://schemas.microsoft.com/office/powerpoint/2010/main" val="1674373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DC33A1-ED8F-4961-B420-1AD34AC7C197}"/>
              </a:ext>
            </a:extLst>
          </p:cNvPr>
          <p:cNvSpPr>
            <a:spLocks noGrp="1"/>
          </p:cNvSpPr>
          <p:nvPr>
            <p:ph type="title"/>
          </p:nvPr>
        </p:nvSpPr>
        <p:spPr/>
        <p:txBody>
          <a:bodyPr>
            <a:normAutofit fontScale="90000"/>
          </a:bodyPr>
          <a:lstStyle/>
          <a:p>
            <a:r>
              <a:rPr lang="sv-SE" dirty="0"/>
              <a:t>Vaccinationer fram till och med 22 september</a:t>
            </a:r>
          </a:p>
        </p:txBody>
      </p:sp>
      <p:pic>
        <p:nvPicPr>
          <p:cNvPr id="3" name="Bildobjekt 2">
            <a:extLst>
              <a:ext uri="{FF2B5EF4-FFF2-40B4-BE49-F238E27FC236}">
                <a16:creationId xmlns:a16="http://schemas.microsoft.com/office/drawing/2014/main" id="{FE97AD23-56D9-4325-841A-B802E94C0F9C}"/>
              </a:ext>
            </a:extLst>
          </p:cNvPr>
          <p:cNvPicPr>
            <a:picLocks noChangeAspect="1"/>
          </p:cNvPicPr>
          <p:nvPr/>
        </p:nvPicPr>
        <p:blipFill>
          <a:blip r:embed="rId2"/>
          <a:stretch>
            <a:fillRect/>
          </a:stretch>
        </p:blipFill>
        <p:spPr>
          <a:xfrm>
            <a:off x="585365" y="2623931"/>
            <a:ext cx="10492104" cy="1739576"/>
          </a:xfrm>
          <a:prstGeom prst="rect">
            <a:avLst/>
          </a:prstGeom>
        </p:spPr>
      </p:pic>
    </p:spTree>
    <p:extLst>
      <p:ext uri="{BB962C8B-B14F-4D97-AF65-F5344CB8AC3E}">
        <p14:creationId xmlns:p14="http://schemas.microsoft.com/office/powerpoint/2010/main" val="2963987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0BD9614-4396-4E0A-B598-A3F4256F9634}"/>
              </a:ext>
            </a:extLst>
          </p:cNvPr>
          <p:cNvSpPr>
            <a:spLocks noGrp="1"/>
          </p:cNvSpPr>
          <p:nvPr>
            <p:ph type="title"/>
          </p:nvPr>
        </p:nvSpPr>
        <p:spPr/>
        <p:txBody>
          <a:bodyPr/>
          <a:lstStyle/>
          <a:p>
            <a:r>
              <a:rPr lang="sv-SE" dirty="0"/>
              <a:t>NVR - vaccinerade per kommun</a:t>
            </a:r>
          </a:p>
        </p:txBody>
      </p:sp>
      <p:pic>
        <p:nvPicPr>
          <p:cNvPr id="3" name="Bildobjekt 2">
            <a:extLst>
              <a:ext uri="{FF2B5EF4-FFF2-40B4-BE49-F238E27FC236}">
                <a16:creationId xmlns:a16="http://schemas.microsoft.com/office/drawing/2014/main" id="{148D563D-7C01-448B-8115-8AFFD42B2C58}"/>
              </a:ext>
            </a:extLst>
          </p:cNvPr>
          <p:cNvPicPr>
            <a:picLocks noChangeAspect="1"/>
          </p:cNvPicPr>
          <p:nvPr/>
        </p:nvPicPr>
        <p:blipFill>
          <a:blip r:embed="rId2"/>
          <a:stretch>
            <a:fillRect/>
          </a:stretch>
        </p:blipFill>
        <p:spPr>
          <a:xfrm>
            <a:off x="767408" y="1124744"/>
            <a:ext cx="2149498" cy="5616696"/>
          </a:xfrm>
          <a:prstGeom prst="rect">
            <a:avLst/>
          </a:prstGeom>
        </p:spPr>
      </p:pic>
      <mc:AlternateContent xmlns:mc="http://schemas.openxmlformats.org/markup-compatibility/2006" xmlns:cx4="http://schemas.microsoft.com/office/drawing/2016/5/10/chartex">
        <mc:Choice Requires="cx4">
          <p:graphicFrame>
            <p:nvGraphicFramePr>
              <p:cNvPr id="6" name="Diagram 5">
                <a:extLst>
                  <a:ext uri="{FF2B5EF4-FFF2-40B4-BE49-F238E27FC236}">
                    <a16:creationId xmlns:a16="http://schemas.microsoft.com/office/drawing/2014/main" id="{00000000-0008-0000-0400-000002000000}"/>
                  </a:ext>
                </a:extLst>
              </p:cNvPr>
              <p:cNvGraphicFramePr/>
              <p:nvPr/>
            </p:nvGraphicFramePr>
            <p:xfrm>
              <a:off x="2867184" y="908721"/>
              <a:ext cx="9915466" cy="5949280"/>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6" name="Diagram 5">
                <a:extLst>
                  <a:ext uri="{FF2B5EF4-FFF2-40B4-BE49-F238E27FC236}">
                    <a16:creationId xmlns:a16="http://schemas.microsoft.com/office/drawing/2014/main" id="{00000000-0008-0000-0400-000002000000}"/>
                  </a:ext>
                </a:extLst>
              </p:cNvPr>
              <p:cNvPicPr>
                <a:picLocks noGrp="1" noRot="1" noChangeAspect="1" noMove="1" noResize="1" noEditPoints="1" noAdjustHandles="1" noChangeArrowheads="1" noChangeShapeType="1"/>
              </p:cNvPicPr>
              <p:nvPr/>
            </p:nvPicPr>
            <p:blipFill>
              <a:blip r:embed="rId4"/>
              <a:stretch>
                <a:fillRect/>
              </a:stretch>
            </p:blipFill>
            <p:spPr>
              <a:xfrm>
                <a:off x="2867184" y="908721"/>
                <a:ext cx="9915466" cy="5949280"/>
              </a:xfrm>
              <a:prstGeom prst="rect">
                <a:avLst/>
              </a:prstGeom>
            </p:spPr>
          </p:pic>
        </mc:Fallback>
      </mc:AlternateContent>
    </p:spTree>
    <p:extLst>
      <p:ext uri="{BB962C8B-B14F-4D97-AF65-F5344CB8AC3E}">
        <p14:creationId xmlns:p14="http://schemas.microsoft.com/office/powerpoint/2010/main" val="287995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A77F8B61-BE3D-4363-A6E4-27A6CBC72A23}"/>
              </a:ext>
            </a:extLst>
          </p:cNvPr>
          <p:cNvSpPr txBox="1"/>
          <p:nvPr/>
        </p:nvSpPr>
        <p:spPr>
          <a:xfrm>
            <a:off x="609600" y="274638"/>
            <a:ext cx="10972800" cy="1143000"/>
          </a:xfrm>
          <a:prstGeom prst="rect">
            <a:avLst/>
          </a:prstGeom>
        </p:spPr>
        <p:txBody>
          <a:bodyPr>
            <a:normAutofit/>
          </a:bodyPr>
          <a:lstStyle/>
          <a:p>
            <a:pPr marL="0" marR="0" lvl="0" indent="0" algn="l" defTabSz="914400" rtl="0" eaLnBrk="1" fontAlgn="auto" latinLnBrk="0" hangingPunct="1">
              <a:lnSpc>
                <a:spcPct val="90000"/>
              </a:lnSpc>
              <a:spcBef>
                <a:spcPts val="0"/>
              </a:spcBef>
              <a:spcAft>
                <a:spcPts val="600"/>
              </a:spcAft>
              <a:buClrTx/>
              <a:buSzTx/>
              <a:buFontTx/>
              <a:buNone/>
              <a:tabLst/>
              <a:defRPr/>
            </a:pPr>
            <a:r>
              <a:rPr kumimoji="0" lang="sv-SE" sz="3200" b="0" i="0" u="none" strike="noStrike" kern="1200" cap="none" spc="0" normalizeH="0" baseline="0" noProof="0" dirty="0">
                <a:ln>
                  <a:noFill/>
                </a:ln>
                <a:solidFill>
                  <a:prstClr val="black"/>
                </a:solidFill>
                <a:effectLst/>
                <a:uLnTx/>
                <a:uFillTx/>
                <a:latin typeface="Arial" panose="020B0604020202020204"/>
                <a:ea typeface="Times New Roman" panose="02020603050405020304" pitchFamily="18" charset="0"/>
                <a:cs typeface="Times New Roman" panose="02020603050405020304" pitchFamily="18" charset="0"/>
              </a:rPr>
              <a:t>Vaccinationer av 12-15-åringar</a:t>
            </a:r>
            <a:endParaRPr kumimoji="0" lang="sv-SE" sz="3200" b="0" i="0" u="none" strike="noStrike" kern="1200" cap="none" spc="0" normalizeH="0" baseline="0" noProof="0" dirty="0">
              <a:ln>
                <a:noFill/>
              </a:ln>
              <a:solidFill>
                <a:prstClr val="black"/>
              </a:solidFill>
              <a:effectLst/>
              <a:uLnTx/>
              <a:uFillTx/>
              <a:latin typeface="Arial" panose="020B0604020202020204"/>
              <a:ea typeface="+mn-ea"/>
              <a:cs typeface="ヒラギノ角ゴ Pro W3"/>
            </a:endParaRPr>
          </a:p>
          <a:p>
            <a:pPr marL="0" marR="0" lvl="0" indent="0" algn="l" defTabSz="914400" rtl="0" eaLnBrk="1" fontAlgn="auto" latinLnBrk="0" hangingPunct="1">
              <a:lnSpc>
                <a:spcPct val="90000"/>
              </a:lnSpc>
              <a:spcBef>
                <a:spcPts val="0"/>
              </a:spcBef>
              <a:spcAft>
                <a:spcPts val="600"/>
              </a:spcAft>
              <a:buClrTx/>
              <a:buSzTx/>
              <a:buFontTx/>
              <a:buNone/>
              <a:tabLst/>
              <a:defRPr/>
            </a:pPr>
            <a:r>
              <a:rPr kumimoji="0" lang="sv-SE" sz="3400" b="1" i="0" u="none" strike="noStrike" kern="1200" cap="none" spc="0" normalizeH="0" baseline="0" noProof="0" dirty="0">
                <a:ln>
                  <a:noFill/>
                </a:ln>
                <a:solidFill>
                  <a:prstClr val="black"/>
                </a:solidFill>
                <a:effectLst/>
                <a:uLnTx/>
                <a:uFillTx/>
                <a:latin typeface="Arial" panose="020B0604020202020204"/>
                <a:ea typeface="+mn-ea"/>
                <a:cs typeface="ヒラギノ角ゴ Pro W3"/>
              </a:rPr>
              <a:t> </a:t>
            </a:r>
          </a:p>
        </p:txBody>
      </p:sp>
      <p:sp>
        <p:nvSpPr>
          <p:cNvPr id="4" name="textruta 3">
            <a:extLst>
              <a:ext uri="{FF2B5EF4-FFF2-40B4-BE49-F238E27FC236}">
                <a16:creationId xmlns:a16="http://schemas.microsoft.com/office/drawing/2014/main" id="{C0894C89-DA29-430A-90BF-1FBBCD7FF7C6}"/>
              </a:ext>
            </a:extLst>
          </p:cNvPr>
          <p:cNvSpPr txBox="1"/>
          <p:nvPr/>
        </p:nvSpPr>
        <p:spPr>
          <a:xfrm>
            <a:off x="393514" y="2151727"/>
            <a:ext cx="8863608" cy="3293209"/>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600" b="1"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solidFill>
                <a:effectLst/>
                <a:uLnTx/>
                <a:uFillTx/>
                <a:latin typeface="Arial" panose="020B0604020202020204"/>
                <a:ea typeface="+mn-ea"/>
                <a:cs typeface="+mn-cs"/>
              </a:rPr>
              <a:t>Grundställningstagande: </a:t>
            </a:r>
            <a:r>
              <a:rPr kumimoji="0" lang="sv-SE" sz="1600" b="0" i="0" u="none" strike="noStrike" kern="1200" cap="none" spc="0" normalizeH="0" baseline="0" noProof="0" dirty="0">
                <a:ln>
                  <a:noFill/>
                </a:ln>
                <a:solidFill>
                  <a:prstClr val="black"/>
                </a:solidFill>
                <a:effectLst/>
                <a:uLnTx/>
                <a:uFillTx/>
                <a:latin typeface="Arial" panose="020B0604020202020204"/>
                <a:ea typeface="+mn-ea"/>
                <a:cs typeface="+mn-cs"/>
              </a:rPr>
              <a:t>Det bästa för barnen och deras undervisning är att vaccinationer sker på skolorna. Avbrotten från undervisning blir mindre och de behöver inte lämna skolmiljön. Det ger också bäst förutsättningar för god vaccinationstäckning.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solidFill>
                <a:effectLst/>
                <a:uLnTx/>
                <a:uFillTx/>
                <a:latin typeface="Arial" panose="020B0604020202020204"/>
                <a:ea typeface="+mn-ea"/>
                <a:cs typeface="+mn-cs"/>
              </a:rPr>
              <a:t>Plan</a:t>
            </a:r>
            <a:r>
              <a:rPr kumimoji="0" lang="sv-SE" sz="1600" b="0" i="0" u="none" strike="noStrike" kern="1200" cap="none" spc="0" normalizeH="0" baseline="0" noProof="0" dirty="0">
                <a:ln>
                  <a:noFill/>
                </a:ln>
                <a:solidFill>
                  <a:prstClr val="black"/>
                </a:solidFill>
                <a:effectLst/>
                <a:uLnTx/>
                <a:uFillTx/>
                <a:latin typeface="Arial" panose="020B0604020202020204"/>
                <a:ea typeface="+mn-ea"/>
                <a:cs typeface="+mn-cs"/>
              </a:rPr>
              <a:t>: Vi arbetar efter planen att primärvården ansvarar för genomförande av vaccinationer av barn 12-15 år tillsammans med elevhälsan med möjligheten att genomföra vaccinationerna på skolorna.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Arial" panose="020B0604020202020204"/>
                <a:ea typeface="+mn-ea"/>
                <a:cs typeface="+mn-cs"/>
              </a:rPr>
              <a:t>Detaljerad aktivitetslista med förberedande åtgärder – </a:t>
            </a:r>
            <a:r>
              <a:rPr kumimoji="0" lang="sv-SE" sz="1600" b="1" i="0" u="none" strike="noStrike" kern="1200" cap="none" spc="0" normalizeH="0" baseline="0" noProof="0" dirty="0">
                <a:ln>
                  <a:noFill/>
                </a:ln>
                <a:solidFill>
                  <a:prstClr val="black"/>
                </a:solidFill>
                <a:effectLst/>
                <a:uLnTx/>
                <a:uFillTx/>
                <a:latin typeface="Arial" panose="020B0604020202020204"/>
                <a:ea typeface="+mn-ea"/>
                <a:cs typeface="+mn-cs"/>
              </a:rPr>
              <a:t>allt ska vara klart v39 för start av vaccinering må v 41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Arial" panose="020B0604020202020204"/>
              <a:ea typeface="+mn-ea"/>
              <a:cs typeface="Arial"/>
            </a:endParaRPr>
          </a:p>
        </p:txBody>
      </p:sp>
    </p:spTree>
    <p:extLst>
      <p:ext uri="{BB962C8B-B14F-4D97-AF65-F5344CB8AC3E}">
        <p14:creationId xmlns:p14="http://schemas.microsoft.com/office/powerpoint/2010/main" val="3672059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A77F8B61-BE3D-4363-A6E4-27A6CBC72A23}"/>
              </a:ext>
            </a:extLst>
          </p:cNvPr>
          <p:cNvSpPr txBox="1"/>
          <p:nvPr/>
        </p:nvSpPr>
        <p:spPr>
          <a:xfrm>
            <a:off x="609600" y="274638"/>
            <a:ext cx="10080396" cy="1143000"/>
          </a:xfrm>
          <a:prstGeom prst="rect">
            <a:avLst/>
          </a:prstGeom>
        </p:spPr>
        <p:txBody>
          <a:bodyPr>
            <a:normAutofit fontScale="92500"/>
          </a:bodyPr>
          <a:lstStyle/>
          <a:p>
            <a:pPr marL="0" marR="0" lvl="0" indent="0" algn="l" defTabSz="914400" rtl="0" eaLnBrk="1" fontAlgn="auto" latinLnBrk="0" hangingPunct="1">
              <a:lnSpc>
                <a:spcPct val="90000"/>
              </a:lnSpc>
              <a:spcBef>
                <a:spcPts val="0"/>
              </a:spcBef>
              <a:spcAft>
                <a:spcPts val="600"/>
              </a:spcAft>
              <a:buClrTx/>
              <a:buSzTx/>
              <a:buFontTx/>
              <a:buNone/>
              <a:tabLst/>
              <a:defRPr/>
            </a:pPr>
            <a:r>
              <a:rPr kumimoji="0" lang="sv-SE" sz="3200" b="0" i="0" u="none" strike="noStrike" kern="1200" cap="none" spc="0" normalizeH="0" baseline="0" noProof="0" dirty="0">
                <a:ln>
                  <a:noFill/>
                </a:ln>
                <a:solidFill>
                  <a:prstClr val="black"/>
                </a:solidFill>
                <a:effectLst/>
                <a:uLnTx/>
                <a:uFillTx/>
                <a:latin typeface="Arial" panose="020B0604020202020204"/>
                <a:ea typeface="Times New Roman" panose="02020603050405020304" pitchFamily="18" charset="0"/>
                <a:cs typeface="Times New Roman" panose="02020603050405020304" pitchFamily="18" charset="0"/>
              </a:rPr>
              <a:t>Åtgärder för att få en jämn och hög vaccinationstäckning</a:t>
            </a:r>
            <a:endParaRPr kumimoji="0" lang="sv-SE" sz="3200" b="0" i="0" u="none" strike="noStrike" kern="1200" cap="none" spc="0" normalizeH="0" baseline="0" noProof="0" dirty="0">
              <a:ln>
                <a:noFill/>
              </a:ln>
              <a:solidFill>
                <a:prstClr val="black"/>
              </a:solidFill>
              <a:effectLst/>
              <a:uLnTx/>
              <a:uFillTx/>
              <a:latin typeface="Arial" panose="020B0604020202020204"/>
              <a:ea typeface="+mn-ea"/>
              <a:cs typeface="ヒラギノ角ゴ Pro W3"/>
            </a:endParaRPr>
          </a:p>
          <a:p>
            <a:pPr marL="0" marR="0" lvl="0" indent="0" algn="l" defTabSz="914400" rtl="0" eaLnBrk="1" fontAlgn="auto" latinLnBrk="0" hangingPunct="1">
              <a:lnSpc>
                <a:spcPct val="90000"/>
              </a:lnSpc>
              <a:spcBef>
                <a:spcPts val="0"/>
              </a:spcBef>
              <a:spcAft>
                <a:spcPts val="600"/>
              </a:spcAft>
              <a:buClrTx/>
              <a:buSzTx/>
              <a:buFontTx/>
              <a:buNone/>
              <a:tabLst/>
              <a:defRPr/>
            </a:pPr>
            <a:r>
              <a:rPr kumimoji="0" lang="sv-SE" sz="3400" b="1" i="0" u="none" strike="noStrike" kern="1200" cap="none" spc="0" normalizeH="0" baseline="0" noProof="0" dirty="0">
                <a:ln>
                  <a:noFill/>
                </a:ln>
                <a:solidFill>
                  <a:prstClr val="black"/>
                </a:solidFill>
                <a:effectLst/>
                <a:uLnTx/>
                <a:uFillTx/>
                <a:latin typeface="Arial" panose="020B0604020202020204"/>
                <a:ea typeface="+mn-ea"/>
                <a:cs typeface="ヒラギノ角ゴ Pro W3"/>
              </a:rPr>
              <a:t> </a:t>
            </a:r>
          </a:p>
        </p:txBody>
      </p:sp>
      <p:sp>
        <p:nvSpPr>
          <p:cNvPr id="4" name="textruta 3">
            <a:extLst>
              <a:ext uri="{FF2B5EF4-FFF2-40B4-BE49-F238E27FC236}">
                <a16:creationId xmlns:a16="http://schemas.microsoft.com/office/drawing/2014/main" id="{C0894C89-DA29-430A-90BF-1FBBCD7FF7C6}"/>
              </a:ext>
            </a:extLst>
          </p:cNvPr>
          <p:cNvSpPr txBox="1"/>
          <p:nvPr/>
        </p:nvSpPr>
        <p:spPr>
          <a:xfrm>
            <a:off x="572258" y="986802"/>
            <a:ext cx="11047484" cy="5755422"/>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solidFill>
                <a:effectLst/>
                <a:uLnTx/>
                <a:uFillTx/>
              </a:rPr>
              <a:t>Utskick/inbjudan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rPr>
              <a:t>Utskick planeras till åldersgrupper 16-40 med inbjudan att vaccineras</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sv-SE" sz="1600" b="0" i="0" u="none" strike="noStrike" kern="1200" cap="none" spc="0" normalizeH="0" baseline="0" noProof="0" dirty="0">
                <a:ln>
                  <a:noFill/>
                </a:ln>
                <a:solidFill>
                  <a:prstClr val="black"/>
                </a:solidFill>
                <a:effectLst/>
                <a:uLnTx/>
                <a:uFillTx/>
              </a:rPr>
              <a:t>Personligt riktat, från ”sin” vårdcentral, tid angiven</a:t>
            </a:r>
            <a:r>
              <a:rPr kumimoji="0" lang="sv-SE" sz="1600" b="0" i="0" u="none" strike="noStrike" kern="1200" cap="none" spc="0" normalizeH="0" noProof="0" dirty="0">
                <a:ln>
                  <a:noFill/>
                </a:ln>
                <a:solidFill>
                  <a:prstClr val="black"/>
                </a:solidFill>
                <a:effectLst/>
                <a:uLnTx/>
                <a:uFillTx/>
              </a:rPr>
              <a:t> för </a:t>
            </a:r>
            <a:r>
              <a:rPr kumimoji="0" lang="sv-SE" sz="1600" b="0" i="0" u="none" strike="noStrike" kern="1200" cap="none" spc="0" normalizeH="0" noProof="0" dirty="0" err="1">
                <a:ln>
                  <a:noFill/>
                </a:ln>
                <a:solidFill>
                  <a:prstClr val="black"/>
                </a:solidFill>
                <a:effectLst/>
                <a:uLnTx/>
                <a:uFillTx/>
              </a:rPr>
              <a:t>drop</a:t>
            </a:r>
            <a:r>
              <a:rPr kumimoji="0" lang="sv-SE" sz="1600" b="0" i="0" u="none" strike="noStrike" kern="1200" cap="none" spc="0" normalizeH="0" noProof="0" dirty="0">
                <a:ln>
                  <a:noFill/>
                </a:ln>
                <a:solidFill>
                  <a:prstClr val="black"/>
                </a:solidFill>
                <a:effectLst/>
                <a:uLnTx/>
                <a:uFillTx/>
              </a:rPr>
              <a:t>-in</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sv-SE" sz="1600" dirty="0">
              <a:solidFill>
                <a:prstClr val="black"/>
              </a:solidFill>
            </a:endParaRPr>
          </a:p>
          <a:p>
            <a:pPr lvl="0">
              <a:defRPr/>
            </a:pPr>
            <a:r>
              <a:rPr lang="sv-SE" sz="1600" b="1" dirty="0">
                <a:solidFill>
                  <a:prstClr val="black"/>
                </a:solidFill>
              </a:rPr>
              <a:t>Uppsökande arbete för hög och jämlik vaccinationstäckning</a:t>
            </a:r>
            <a:br>
              <a:rPr lang="sv-SE" sz="1600" b="1" dirty="0">
                <a:solidFill>
                  <a:prstClr val="black"/>
                </a:solidFill>
              </a:rPr>
            </a:br>
            <a:endParaRPr lang="sv-SE" sz="1600" dirty="0">
              <a:solidFill>
                <a:prstClr val="black"/>
              </a:solidFill>
            </a:endParaRPr>
          </a:p>
          <a:p>
            <a:pPr marL="285750" lvl="0" indent="-285750">
              <a:buFont typeface="Arial" panose="020B0604020202020204" pitchFamily="34" charset="0"/>
              <a:buChar char="•"/>
              <a:defRPr/>
            </a:pPr>
            <a:r>
              <a:rPr lang="sv-SE" sz="1600" b="1" dirty="0">
                <a:solidFill>
                  <a:prstClr val="black"/>
                </a:solidFill>
              </a:rPr>
              <a:t>Dialoger med kommunerna</a:t>
            </a:r>
            <a:br>
              <a:rPr lang="sv-SE" sz="1600" b="1" dirty="0">
                <a:solidFill>
                  <a:prstClr val="black"/>
                </a:solidFill>
              </a:rPr>
            </a:br>
            <a:endParaRPr lang="sv-SE" sz="1600" b="1" dirty="0">
              <a:solidFill>
                <a:prstClr val="black"/>
              </a:solidFill>
            </a:endParaRPr>
          </a:p>
          <a:p>
            <a:pPr marL="285750" lvl="0" indent="-285750">
              <a:buFont typeface="Arial" panose="020B0604020202020204" pitchFamily="34" charset="0"/>
              <a:buChar char="•"/>
              <a:defRPr/>
            </a:pPr>
            <a:r>
              <a:rPr lang="sv-SE" sz="1600" b="1" dirty="0">
                <a:solidFill>
                  <a:prstClr val="black"/>
                </a:solidFill>
              </a:rPr>
              <a:t>Data/analys </a:t>
            </a:r>
            <a:r>
              <a:rPr lang="sv-SE" sz="1600" dirty="0">
                <a:solidFill>
                  <a:prstClr val="black"/>
                </a:solidFill>
              </a:rPr>
              <a:t>på vaccinationstäckning används som stöd för att rikta insatser. Vi har ungefär 200 000 individer kvar att vaccinera i Skåne för att nå 100% och behöver rikta insatser dit de är samlade.</a:t>
            </a:r>
          </a:p>
          <a:p>
            <a:pPr marL="285750" lvl="0" indent="-285750">
              <a:buFont typeface="Arial" panose="020B0604020202020204" pitchFamily="34" charset="0"/>
              <a:buChar char="•"/>
              <a:defRPr/>
            </a:pPr>
            <a:endParaRPr lang="sv-SE" sz="1600" dirty="0">
              <a:solidFill>
                <a:prstClr val="black"/>
              </a:solidFill>
            </a:endParaRPr>
          </a:p>
          <a:p>
            <a:pPr marL="285750" lvl="0" indent="-285750">
              <a:buFont typeface="Arial" panose="020B0604020202020204" pitchFamily="34" charset="0"/>
              <a:buChar char="•"/>
              <a:defRPr/>
            </a:pPr>
            <a:r>
              <a:rPr lang="sv-SE" sz="1600" dirty="0">
                <a:solidFill>
                  <a:prstClr val="black"/>
                </a:solidFill>
              </a:rPr>
              <a:t>Det pågår ett stort antal konkreta </a:t>
            </a:r>
            <a:r>
              <a:rPr lang="sv-SE" sz="1600" b="1" dirty="0">
                <a:solidFill>
                  <a:prstClr val="black"/>
                </a:solidFill>
              </a:rPr>
              <a:t>utåtriktade aktiviteter</a:t>
            </a:r>
            <a:r>
              <a:rPr lang="sv-SE" sz="1600" dirty="0">
                <a:solidFill>
                  <a:prstClr val="black"/>
                </a:solidFill>
              </a:rPr>
              <a:t>, både med information och vaccinationer. </a:t>
            </a:r>
          </a:p>
          <a:p>
            <a:pPr marL="285750" lvl="0" indent="-285750">
              <a:buFont typeface="Arial" panose="020B0604020202020204" pitchFamily="34" charset="0"/>
              <a:buChar char="•"/>
              <a:defRPr/>
            </a:pPr>
            <a:endParaRPr lang="sv-SE" sz="1600" dirty="0">
              <a:solidFill>
                <a:prstClr val="black"/>
              </a:solidFill>
            </a:endParaRPr>
          </a:p>
          <a:p>
            <a:pPr marL="742950" lvl="1" indent="-285750">
              <a:buFont typeface="Arial" panose="020B0604020202020204" pitchFamily="34" charset="0"/>
              <a:buChar char="•"/>
              <a:defRPr/>
            </a:pPr>
            <a:r>
              <a:rPr lang="sv-SE" sz="1600" dirty="0">
                <a:solidFill>
                  <a:prstClr val="black"/>
                </a:solidFill>
              </a:rPr>
              <a:t>Vaccination på MFFs match</a:t>
            </a:r>
          </a:p>
          <a:p>
            <a:pPr marL="742950" lvl="1" indent="-285750">
              <a:buFont typeface="Arial" panose="020B0604020202020204" pitchFamily="34" charset="0"/>
              <a:buChar char="•"/>
              <a:defRPr/>
            </a:pPr>
            <a:r>
              <a:rPr lang="sv-SE" sz="1600" dirty="0">
                <a:solidFill>
                  <a:prstClr val="black"/>
                </a:solidFill>
              </a:rPr>
              <a:t>Planeras vaccination på Jägersro i samband med V75</a:t>
            </a:r>
          </a:p>
          <a:p>
            <a:pPr marL="742950" lvl="1" indent="-285750">
              <a:buFont typeface="Arial" panose="020B0604020202020204" pitchFamily="34" charset="0"/>
              <a:buChar char="•"/>
              <a:defRPr/>
            </a:pPr>
            <a:r>
              <a:rPr lang="sv-SE" sz="1600" dirty="0">
                <a:solidFill>
                  <a:prstClr val="black"/>
                </a:solidFill>
              </a:rPr>
              <a:t>Vaccination på Vallåkra bilträff som räknar med 10 000 besökare.</a:t>
            </a:r>
          </a:p>
          <a:p>
            <a:pPr marL="742950" lvl="1" indent="-285750">
              <a:buFont typeface="Arial" panose="020B0604020202020204" pitchFamily="34" charset="0"/>
              <a:buChar char="•"/>
              <a:defRPr/>
            </a:pPr>
            <a:r>
              <a:rPr lang="sv-SE" sz="1600" dirty="0">
                <a:solidFill>
                  <a:prstClr val="black"/>
                </a:solidFill>
              </a:rPr>
              <a:t>Vårdcentral och Perstorps kommun kommer erbjuda SFI-studenter vaccin</a:t>
            </a:r>
          </a:p>
          <a:p>
            <a:pPr marL="742950" lvl="1" indent="-285750">
              <a:buFont typeface="Arial" panose="020B0604020202020204" pitchFamily="34" charset="0"/>
              <a:buChar char="•"/>
              <a:defRPr/>
            </a:pPr>
            <a:r>
              <a:rPr lang="sv-SE" sz="1600" dirty="0">
                <a:solidFill>
                  <a:prstClr val="black"/>
                </a:solidFill>
              </a:rPr>
              <a:t>Vaccination i anslutning till moské</a:t>
            </a:r>
          </a:p>
          <a:p>
            <a:pPr marL="742950" lvl="1" indent="-285750">
              <a:buFont typeface="Arial" panose="020B0604020202020204" pitchFamily="34" charset="0"/>
              <a:buChar char="•"/>
              <a:defRPr/>
            </a:pPr>
            <a:r>
              <a:rPr lang="sv-SE" sz="1600" dirty="0">
                <a:solidFill>
                  <a:prstClr val="black"/>
                </a:solidFill>
              </a:rPr>
              <a:t>Vaccination på förskola (bra väg in i ett område, lockade runt 100 personer)</a:t>
            </a:r>
          </a:p>
          <a:p>
            <a:pPr marL="742950" lvl="1" indent="-285750">
              <a:buFont typeface="Arial" panose="020B0604020202020204" pitchFamily="34" charset="0"/>
              <a:buChar char="•"/>
              <a:defRPr/>
            </a:pPr>
            <a:r>
              <a:rPr lang="sv-SE" sz="1600" dirty="0">
                <a:solidFill>
                  <a:prstClr val="black"/>
                </a:solidFill>
              </a:rPr>
              <a:t>Vaccinationer på gymnasieskolor</a:t>
            </a:r>
          </a:p>
          <a:p>
            <a:pPr marL="742950" lvl="1" indent="-285750">
              <a:buFont typeface="Arial" panose="020B0604020202020204" pitchFamily="34" charset="0"/>
              <a:buChar char="•"/>
              <a:defRPr/>
            </a:pPr>
            <a:r>
              <a:rPr lang="sv-SE" sz="1600" dirty="0">
                <a:solidFill>
                  <a:prstClr val="black"/>
                </a:solidFill>
              </a:rPr>
              <a:t>Vaccinationer på köpcentra</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kumimoji="0" lang="sv-SE" sz="16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Arial" panose="020B0604020202020204"/>
                <a:ea typeface="+mn-ea"/>
                <a:cs typeface="+mn-cs"/>
              </a:rPr>
              <a:t> </a:t>
            </a:r>
          </a:p>
        </p:txBody>
      </p:sp>
    </p:spTree>
    <p:extLst>
      <p:ext uri="{BB962C8B-B14F-4D97-AF65-F5344CB8AC3E}">
        <p14:creationId xmlns:p14="http://schemas.microsoft.com/office/powerpoint/2010/main" val="4097156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xEl>
                                              <p:pRg st="15" end="1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
                                            <p:txEl>
                                              <p:pRg st="16" end="1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
                                            <p:txEl>
                                              <p:pRg st="17" end="17"/>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rdsamverkan Skåne" id="{BDFE56B4-D865-904D-944B-50B29DA97DF2}" vid="{2268CEAC-C2AA-4C4C-AA46-740C7245D032}"/>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273</Words>
  <Application>Microsoft Office PowerPoint</Application>
  <PresentationFormat>Bredbild</PresentationFormat>
  <Paragraphs>37</Paragraphs>
  <Slides>7</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7</vt:i4>
      </vt:variant>
    </vt:vector>
  </HeadingPairs>
  <TitlesOfParts>
    <vt:vector size="10" baseType="lpstr">
      <vt:lpstr>Arial</vt:lpstr>
      <vt:lpstr>Calibri</vt:lpstr>
      <vt:lpstr>1_Office-tema</vt:lpstr>
      <vt:lpstr>Covid-19 och Vaccinationer</vt:lpstr>
      <vt:lpstr>PowerPoint-presentation</vt:lpstr>
      <vt:lpstr>PowerPoint-presentation</vt:lpstr>
      <vt:lpstr>Vaccinationer fram till och med 22 september</vt:lpstr>
      <vt:lpstr>NVR - vaccinerade per kommun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Lars Almroth</dc:creator>
  <cp:lastModifiedBy>Lars Almroth</cp:lastModifiedBy>
  <cp:revision>3</cp:revision>
  <dcterms:created xsi:type="dcterms:W3CDTF">2021-09-23T21:09:24Z</dcterms:created>
  <dcterms:modified xsi:type="dcterms:W3CDTF">2021-09-24T08:32:12Z</dcterms:modified>
</cp:coreProperties>
</file>