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2" r:id="rId3"/>
    <p:sldMasterId id="2147483694" r:id="rId4"/>
  </p:sldMasterIdLst>
  <p:notesMasterIdLst>
    <p:notesMasterId r:id="rId18"/>
  </p:notesMasterIdLst>
  <p:sldIdLst>
    <p:sldId id="9702" r:id="rId5"/>
    <p:sldId id="9699" r:id="rId6"/>
    <p:sldId id="9703" r:id="rId7"/>
    <p:sldId id="585" r:id="rId8"/>
    <p:sldId id="9707" r:id="rId9"/>
    <p:sldId id="9705" r:id="rId10"/>
    <p:sldId id="9706" r:id="rId11"/>
    <p:sldId id="9711" r:id="rId12"/>
    <p:sldId id="258" r:id="rId13"/>
    <p:sldId id="9710" r:id="rId14"/>
    <p:sldId id="257" r:id="rId15"/>
    <p:sldId id="9712" r:id="rId16"/>
    <p:sldId id="9708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543" autoAdjust="0"/>
  </p:normalViewPr>
  <p:slideViewPr>
    <p:cSldViewPr snapToGrid="0">
      <p:cViewPr varScale="1">
        <p:scale>
          <a:sx n="100" d="100"/>
          <a:sy n="100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84EB1-CA1A-47E8-81E3-785748399F52}" type="datetimeFigureOut">
              <a:rPr lang="sv-SE" smtClean="0"/>
              <a:t>2021-06-15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B8318-5C6C-4DB3-9635-7D4BD8A5D7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884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Vad har vi gjort, hur har vi gått till väga? mer som agenda, kort summering vad prata om. </a:t>
            </a:r>
            <a:r>
              <a:rPr lang="sv-SE" dirty="0" err="1"/>
              <a:t>Ev</a:t>
            </a:r>
            <a:r>
              <a:rPr lang="sv-SE" dirty="0"/>
              <a:t> bort?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B8318-5C6C-4DB3-9635-7D4BD8A5D70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1548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InventRöster</a:t>
            </a:r>
            <a:r>
              <a:rPr lang="sv-SE" dirty="0"/>
              <a:t> från möten med arbetsgrupp/nätverk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B8318-5C6C-4DB3-9635-7D4BD8A5D70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0845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Varför kopplar vi ihop det med Framtidens hälsosystem? </a:t>
            </a:r>
          </a:p>
          <a:p>
            <a:r>
              <a:rPr lang="sv-SE" dirty="0"/>
              <a:t>Det finns väldigt många delar i detta som innebär en förflyttning inom flera av de insatsområden som utgör just förflyttningen mot framtidens hälsosystem.</a:t>
            </a:r>
          </a:p>
          <a:p>
            <a:r>
              <a:rPr lang="sv-SE" dirty="0"/>
              <a:t>Personcentrerat arbetssätt: utgår helt från individens behov, sker i personens egen tillvaro, rehab programmet sätts tillsammans med patient och anhöriga</a:t>
            </a:r>
          </a:p>
          <a:p>
            <a:r>
              <a:rPr lang="sv-SE" dirty="0"/>
              <a:t> Nära Vård: vård från invånarens behov, främjar tillgänglighet och sammanhållen vårdkedja för patienten, ordentliga överlämningar, primärvården håller ihop</a:t>
            </a:r>
          </a:p>
          <a:p>
            <a:r>
              <a:rPr lang="sv-SE" dirty="0"/>
              <a:t>Digitalisering: tar oss några steg framåt med digitalisering som främjar att vi delar information, att patienten kan göra vissa saker hemma med hjälp av digitala lösningar (rehab program </a:t>
            </a:r>
            <a:r>
              <a:rPr lang="sv-SE" dirty="0" err="1"/>
              <a:t>etc</a:t>
            </a:r>
            <a:r>
              <a:rPr lang="sv-SE" dirty="0"/>
              <a:t>), kontaktytor som förenklar kommunikation mellan patient och vårdare, förenklar kommunikation mellan olika inblandade organisationer och professioner , övervakning </a:t>
            </a:r>
            <a:r>
              <a:rPr lang="sv-SE" dirty="0" err="1"/>
              <a:t>osv..osv</a:t>
            </a:r>
            <a:r>
              <a:rPr lang="sv-SE" dirty="0"/>
              <a:t>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444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Finns vedertaget (var)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Finns vetenskaplig evidens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Förslag för genomförande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Beslut ska fattas var?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B8318-5C6C-4DB3-9635-7D4BD8A5D70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0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Viktigt att veta att det benämns på många olika sätt – viktigt att prata om vad man gör mer än namnet. Heter olika saker på olika ställen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B8318-5C6C-4DB3-9635-7D4BD8A5D70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94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finns en evidensbaserad metod, vi undersökte den, nyckelfaktorer, bärande delar. Lägg till Socialstyrelsen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E3014-949D-417C-85B6-830E8E65EB6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09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Hur ser det ut nationellt? Hur dockar vi in med kunskapsstyrningen? Rehabiliteringen ser mycket olika ut.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E3014-949D-417C-85B6-830E8E65EB6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94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sv-SE" dirty="0"/>
              <a:t>När patienten skrivs ut från stroke enheten görs det av/tillsammans med stroketeamet.</a:t>
            </a:r>
          </a:p>
          <a:p>
            <a:pPr marL="228600" indent="-228600">
              <a:buAutoNum type="arabicPeriod"/>
            </a:pPr>
            <a:r>
              <a:rPr lang="sv-SE" dirty="0"/>
              <a:t>Tillsammans med patienten sätter man upp de mål som ska uppnås. Väldigt viktig del i det hela eftersom det tillsammans med att det görs i det egna hemmet ökar patienternas motivation och bidrar till de goda effekterna man sett.</a:t>
            </a:r>
          </a:p>
          <a:p>
            <a:pPr marL="228600" indent="-228600">
              <a:buAutoNum type="arabicPeriod"/>
            </a:pPr>
            <a:r>
              <a:rPr lang="sv-SE" dirty="0"/>
              <a:t>Vårdtillfället upphör när målen är uppnådda. Ibland fortsätter patienten med andra former av rehabilitering som tex i kommunens regi. Vi återkommer till detta.</a:t>
            </a:r>
          </a:p>
          <a:p>
            <a:pPr marL="228600" indent="-228600">
              <a:buAutoNum type="arabicPeriod"/>
            </a:pPr>
            <a:r>
              <a:rPr lang="sv-SE" dirty="0"/>
              <a:t>I strokeenhetens rehabteam ingår alltid fysioterapeut, arbetsterapeut och neurolog. (Teamet består alltid av fysioterapeut och arbetsterapeut och läkare från stroke enheten. Sjuksköterska, logoped, kurator, rehab undersköterska, dietist, neuropsykolog adjungeras.)</a:t>
            </a:r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B8318-5C6C-4DB3-9635-7D4BD8A5D70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381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Vad är det teamet </a:t>
            </a:r>
            <a:r>
              <a:rPr lang="sv-SE" dirty="0" err="1"/>
              <a:t>gör..jo</a:t>
            </a:r>
            <a:r>
              <a:rPr lang="sv-SE" dirty="0"/>
              <a:t>… Högra sidan, mer än ADL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B8318-5C6C-4DB3-9635-7D4BD8A5D70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70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Skåne består av 1,34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milj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ESD aktuellt för ca 0,75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milj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sv-SE" dirty="0"/>
              <a:t>Lite sned fördelning för Skåningen. Fokus västra </a:t>
            </a:r>
            <a:r>
              <a:rPr lang="sv-SE" dirty="0" err="1"/>
              <a:t>skåne</a:t>
            </a:r>
            <a:endParaRPr lang="sv-SE" dirty="0"/>
          </a:p>
          <a:p>
            <a:endParaRPr lang="sv-SE" dirty="0"/>
          </a:p>
          <a:p>
            <a:r>
              <a:rPr lang="sv-SE" dirty="0"/>
              <a:t>Endast Helsingborg kör nu under pandemin</a:t>
            </a:r>
          </a:p>
          <a:p>
            <a:r>
              <a:rPr lang="sv-SE" dirty="0"/>
              <a:t>Ystad planerar </a:t>
            </a:r>
            <a:r>
              <a:rPr lang="sv-SE" dirty="0" err="1"/>
              <a:t>ev</a:t>
            </a:r>
            <a:r>
              <a:rPr lang="sv-SE" dirty="0"/>
              <a:t> att starta</a:t>
            </a:r>
          </a:p>
          <a:p>
            <a:r>
              <a:rPr lang="sv-SE" dirty="0"/>
              <a:t>Hässleholm planerar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62623-A9E4-4D26-877F-0E483F373CD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215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Röster från möten med arbetsgrupp/nätverk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B8318-5C6C-4DB3-9635-7D4BD8A5D70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880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Röster från möten med arbetsgrupp/nätverk. Utmaningar idag. Mer insatser i början, mindre efter hand.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B8318-5C6C-4DB3-9635-7D4BD8A5D70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84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75520" y="299695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8200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715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297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6491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5785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6845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97708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86429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6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59097726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24605" cy="1123896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671634"/>
            <a:ext cx="10324605" cy="423436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07B1511E-5254-8841-BA25-0CE58E264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407801"/>
            <a:ext cx="852577" cy="251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accent1"/>
                </a:solidFill>
              </a:defRPr>
            </a:lvl1pPr>
          </a:lstStyle>
          <a:p>
            <a:fld id="{C9783536-F4C3-49AC-A423-821B2FBE9ADC}" type="datetime1">
              <a:rPr lang="sv-SE" smtClean="0"/>
              <a:pPr/>
              <a:t>2021-06-15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84DBF51-F984-5E47-9BC5-7BE10EE7B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731" y="6407801"/>
            <a:ext cx="2465719" cy="251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E8BA29CA-CBCC-C245-B024-3372C2287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5726" y="6407801"/>
            <a:ext cx="507521" cy="251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accent1"/>
                </a:solidFill>
              </a:defRPr>
            </a:lvl1pPr>
          </a:lstStyle>
          <a:p>
            <a:fld id="{84379C7E-06C3-45BC-942F-DDA103CE39D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88DB0111-A708-F249-AE41-5BD3DDF499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1451" y="6415068"/>
            <a:ext cx="7725235" cy="251664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000" spc="0"/>
            </a:lvl1pPr>
          </a:lstStyle>
          <a:p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5170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5413" y="1052737"/>
            <a:ext cx="10972800" cy="780685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7829" y="1916833"/>
            <a:ext cx="10972800" cy="34172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53513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311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 hidden="1">
            <a:extLst>
              <a:ext uri="{FF2B5EF4-FFF2-40B4-BE49-F238E27FC236}">
                <a16:creationId xmlns:a16="http://schemas.microsoft.com/office/drawing/2014/main" id="{05AFE31A-9E54-4583-961E-93176C9500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226" imgH="225" progId="TCLayout.ActiveDocument.1">
                  <p:embed/>
                </p:oleObj>
              </mc:Choice>
              <mc:Fallback>
                <p:oleObj name="think-cell Slide" r:id="rId5" imgW="226" imgH="225" progId="TCLayout.ActiveDocument.1">
                  <p:embed/>
                  <p:pic>
                    <p:nvPicPr>
                      <p:cNvPr id="5" name="Object 5" hidden="1">
                        <a:extLst>
                          <a:ext uri="{FF2B5EF4-FFF2-40B4-BE49-F238E27FC236}">
                            <a16:creationId xmlns:a16="http://schemas.microsoft.com/office/drawing/2014/main" id="{05AFE31A-9E54-4583-961E-93176C9500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BB040EC2-F210-4A36-B73C-CAC3D027FB4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spcCol="0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lvl="0" indent="0" ea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sv-SE" altLang="sv-SE" sz="3200" b="1" i="0" baseline="0">
              <a:latin typeface="Arial" panose="020B0604020202020204" pitchFamily="34" charset="0"/>
              <a:ea typeface="ヒラギノ角ゴ Pro W3"/>
              <a:sym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454952" cy="106613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09600" y="1369005"/>
            <a:ext cx="11103024" cy="4320480"/>
          </a:xfrm>
          <a:prstGeom prst="rect">
            <a:avLst/>
          </a:prstGeom>
        </p:spPr>
        <p:txBody>
          <a:bodyPr/>
          <a:lstStyle>
            <a:lvl1pPr marL="265113" indent="-265113">
              <a:defRPr sz="1600"/>
            </a:lvl1pPr>
            <a:lvl2pPr marL="541338" indent="-276225">
              <a:defRPr sz="1600"/>
            </a:lvl2pPr>
            <a:lvl3pPr marL="806450" indent="-265113"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6994A25-12DC-4F23-84FA-9FA5C0D373B3}"/>
              </a:ext>
            </a:extLst>
          </p:cNvPr>
          <p:cNvSpPr txBox="1">
            <a:spLocks/>
          </p:cNvSpPr>
          <p:nvPr userDrawn="1"/>
        </p:nvSpPr>
        <p:spPr>
          <a:xfrm>
            <a:off x="5067300" y="6583362"/>
            <a:ext cx="2057400" cy="173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685800" rtl="0" eaLnBrk="1" latinLnBrk="0" hangingPunct="1">
              <a:defRPr sz="10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AFE50B0-0674-444C-86F8-CAFBF246FCDB}" type="slidenum">
              <a:rPr lang="sv-SE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9476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C1C2A1-5A04-8647-8C2D-14B4E10E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67F3-CC77-5343-AEDA-32F1D7DAA535}" type="datetime1">
              <a:rPr lang="sv-SE" smtClean="0"/>
              <a:t>2021-06-15</a:t>
            </a:fld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5862186-C4BB-644F-AA88-3C1865F0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162"/>
            <a:ext cx="10199914" cy="137863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124FB12-CE2F-2B4C-8D08-5E054BD74E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348880"/>
            <a:ext cx="10199914" cy="3528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78523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B8087E-E997-B447-84A1-45CC17FA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42D9-EC46-6E42-9CC4-522E3FCDCCF7}" type="datetime1">
              <a:rPr lang="sv-SE" smtClean="0"/>
              <a:t>2021-06-15</a:t>
            </a:fld>
            <a:endParaRPr lang="sv-SE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BE693459-90D0-6648-8368-97F9975765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348880"/>
            <a:ext cx="10094483" cy="35289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E31549D9-31AC-C44B-BAB2-5C19A559F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162"/>
            <a:ext cx="10094483" cy="137863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8532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spaltig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C1C2A1-5A04-8647-8C2D-14B4E10E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212C-A069-2C4B-AFE3-4B9D6CC385FF}" type="datetime1">
              <a:rPr lang="sv-SE" smtClean="0"/>
              <a:t>2021-06-15</a:t>
            </a:fld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883C906A-8EC6-4143-8CB4-ADEB3568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162"/>
            <a:ext cx="10199914" cy="137863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ADC9CCC9-EC8E-694A-8E6F-7EFDC11C8B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2455011"/>
            <a:ext cx="4656364" cy="36600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sv-SE" dirty="0"/>
              <a:t>Nivå ett
Nivå två
Nivå tre
Nivå fyra
Nivå fem</a:t>
            </a:r>
          </a:p>
          <a:p>
            <a:r>
              <a:rPr lang="sv-SE" dirty="0"/>
              <a:t>Nivå sex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0AFDBC76-04C5-5F4E-B003-220B6B58AD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81750" y="2455011"/>
            <a:ext cx="4656364" cy="36600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sv-SE" dirty="0"/>
              <a:t>Nivå ett
Nivå två
Nivå tre
Nivå fyra
Nivå fem</a:t>
            </a:r>
          </a:p>
          <a:p>
            <a:r>
              <a:rPr lang="sv-SE" dirty="0"/>
              <a:t>Nivå sex</a:t>
            </a:r>
          </a:p>
        </p:txBody>
      </p:sp>
    </p:spTree>
    <p:extLst>
      <p:ext uri="{BB962C8B-B14F-4D97-AF65-F5344CB8AC3E}">
        <p14:creationId xmlns:p14="http://schemas.microsoft.com/office/powerpoint/2010/main" val="3387960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B8087E-E997-B447-84A1-45CC17FA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264-C5EB-6543-BAED-F39809B09562}" type="datetime1">
              <a:rPr lang="sv-SE" smtClean="0"/>
              <a:t>2021-06-15</a:t>
            </a:fld>
            <a:endParaRPr lang="sv-SE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BE693459-90D0-6648-8368-97F9975765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1114" y="2621103"/>
            <a:ext cx="5471886" cy="3528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sv-SE" dirty="0"/>
              <a:t>Klicka här för att ändra format på underrubrik i bakgrunden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D8CD60B-023A-9943-8ADC-1B775DD465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0"/>
            <a:ext cx="5969000" cy="685800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89133928-3AA2-1042-A4E1-BD47C905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1232790"/>
            <a:ext cx="6531429" cy="137863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8429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B8087E-E997-B447-84A1-45CC17FA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6A9-E48C-DC41-B4F2-B568B3A27E8B}" type="datetime1">
              <a:rPr lang="sv-SE" smtClean="0"/>
              <a:t>2021-06-15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C3DBA81-732A-5D4A-A970-099009331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0"/>
            <a:ext cx="5969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04984407-B023-6844-8829-C86574E29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1232790"/>
            <a:ext cx="6531429" cy="137863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355EECCC-A05C-9E4A-9D86-7FF6F12C4F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1114" y="2621103"/>
            <a:ext cx="5471886" cy="3528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080417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B8087E-E997-B447-84A1-45CC17FA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AB23-F3C8-0142-88A0-5A2314779725}" type="datetime1">
              <a:rPr lang="sv-SE" smtClean="0"/>
              <a:t>2021-06-15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6B59807-87F1-084A-994F-95E8D5948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50" y="0"/>
            <a:ext cx="594995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6A5F6D6E-F8D2-4345-8764-C86B8A64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1232790"/>
            <a:ext cx="6531429" cy="137863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138D85D9-FE2E-DC47-ABE2-026293FA7A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1114" y="2621103"/>
            <a:ext cx="5471886" cy="3528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233949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B8087E-E997-B447-84A1-45CC17FA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B3A2-C504-DE41-BB84-6621AD3B62C9}" type="datetime1">
              <a:rPr lang="sv-SE" smtClean="0"/>
              <a:t>2021-06-15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1A9FA21-157C-AF4D-B99F-11222440C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50" y="0"/>
            <a:ext cx="594995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8EBCF337-3809-2845-976B-E9D2393B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1232790"/>
            <a:ext cx="6531429" cy="137863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B052FB3F-4AF2-754F-87A6-AA927BFE3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1114" y="2621103"/>
            <a:ext cx="5471886" cy="3528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62457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1_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A5FB527-ECC1-8449-AD63-7FD5CA4C8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7653-35BE-C74D-A23D-0E288580478A}" type="datetime1">
              <a:rPr lang="sv-SE" smtClean="0"/>
              <a:t>2021-06-15</a:t>
            </a:fld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BAEBC52-D86C-D74C-8935-C8C27875C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190"/>
            <a:ext cx="12198485" cy="8124984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34DBA0FD-DE42-EE4D-B1DE-8D4BFB6CE66A}"/>
              </a:ext>
            </a:extLst>
          </p:cNvPr>
          <p:cNvSpPr/>
          <p:nvPr userDrawn="1"/>
        </p:nvSpPr>
        <p:spPr bwMode="auto">
          <a:xfrm>
            <a:off x="0" y="3140968"/>
            <a:ext cx="9480376" cy="2232248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5FBDFE48-2CD8-804F-85E8-CF8F8F4A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567776"/>
            <a:ext cx="8436429" cy="137863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DB815BB-AA68-F145-945A-3287E001C7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352" y="237432"/>
            <a:ext cx="2602312" cy="23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963084" y="1340769"/>
            <a:ext cx="10363200" cy="845741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"/>
          </p:nvPr>
        </p:nvSpPr>
        <p:spPr>
          <a:xfrm>
            <a:off x="996453" y="1997224"/>
            <a:ext cx="10363200" cy="434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752418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5949-AE13-469F-B7AB-2C042FE55D48}" type="datetimeFigureOut">
              <a:rPr lang="sv-SE" smtClean="0"/>
              <a:t>2021-06-15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A3456-CF9F-4258-B3F0-FF3E8A5637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023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963084" y="1340769"/>
            <a:ext cx="10363200" cy="845741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"/>
          </p:nvPr>
        </p:nvSpPr>
        <p:spPr>
          <a:xfrm>
            <a:off x="996453" y="1997231"/>
            <a:ext cx="10363200" cy="4345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52228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042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B35310-9F93-4B73-B811-339507E81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05F7022-284C-47B3-A255-381FAC886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938D17-DE89-4E13-BBB5-EAECB256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59BD-0382-492D-991B-817C7EBC3C71}" type="datetimeFigureOut">
              <a:rPr lang="sv-SE" smtClean="0"/>
              <a:t>2021-06-15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E59536-C60C-43A4-885E-FA169A571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0483A86-059E-4CFD-90B7-4A272A13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105-CF9A-4839-B469-BC08F9A946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6202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A24470-0D4E-4468-AA2D-600BB579C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6B40B3-62AC-4BAD-9B02-BB948DA55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9C5A31-FC6F-4E4B-8A05-15FBB273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59BD-0382-492D-991B-817C7EBC3C71}" type="datetimeFigureOut">
              <a:rPr lang="sv-SE" smtClean="0"/>
              <a:t>2021-06-15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56A96E-BA6A-498B-AE54-AE58339AE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CCE9A9-E61C-4B33-B089-17EF69C4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105-CF9A-4839-B469-BC08F9A946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81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EC1C1E-C7A7-4A26-999D-C9C21C5C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898E1CD-491D-4891-9CD1-08EC08F91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2FCA70-3CFF-4C72-9A54-EDF2227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59BD-0382-492D-991B-817C7EBC3C71}" type="datetimeFigureOut">
              <a:rPr lang="sv-SE" smtClean="0"/>
              <a:t>2021-06-15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0AC453-170A-463E-ABA5-63D1B98D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F70295C-44D4-4091-8BE9-74674B8FB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105-CF9A-4839-B469-BC08F9A946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3027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4077C2-764D-47D3-8AF4-709940DB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832193-A81D-4723-85D2-8686569D8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7B912E5-DF6C-4080-B4D7-812079199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97AAA1-D6B8-435E-8BD2-D6D858DB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59BD-0382-492D-991B-817C7EBC3C71}" type="datetimeFigureOut">
              <a:rPr lang="sv-SE" smtClean="0"/>
              <a:t>2021-06-15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4A99DB4-A090-406A-8418-A49C154F2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3793F02-2069-4014-9660-DD54E4E9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105-CF9A-4839-B469-BC08F9A946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255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038DD1-B295-4C8F-A4C6-E12F4D271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5210B8B-C463-4847-A994-E8413683E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34124F1-AB33-443E-9E5E-68A3456B2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DD85859-D3C9-43B4-9A62-E5EC5B082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83FA881-2E85-49AC-B86A-FE80AC8E4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4FC2B74-2789-4C36-9B89-133EF062B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59BD-0382-492D-991B-817C7EBC3C71}" type="datetimeFigureOut">
              <a:rPr lang="sv-SE" smtClean="0"/>
              <a:t>2021-06-15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D38FD08-920D-4E8F-BB91-FD75892A1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71D1ADE-94C0-49F4-BB2E-DE13870D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105-CF9A-4839-B469-BC08F9A946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23323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3B8B3D-BACB-4E48-BE7C-C3850AAF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B7D11CB-DF57-46AD-8D07-3C833067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59BD-0382-492D-991B-817C7EBC3C71}" type="datetimeFigureOut">
              <a:rPr lang="sv-SE" smtClean="0"/>
              <a:t>2021-06-15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A052802-E5D3-4B22-AD8E-4A693502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516C57-C668-401F-8ADA-7381173DC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105-CF9A-4839-B469-BC08F9A946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5045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79694AF-3BAF-4AAC-9F29-95627914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59BD-0382-492D-991B-817C7EBC3C71}" type="datetimeFigureOut">
              <a:rPr lang="sv-SE" smtClean="0"/>
              <a:t>2021-06-15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D8AEE0-8728-4738-84D4-82D9E504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6E59990-269B-4D9E-825E-E233091A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105-CF9A-4839-B469-BC08F9A946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605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51626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D87C5A-F360-40B8-83E0-6FC1F4663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606E5B-9463-4A46-ACE6-F74703E95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153C8F-3405-468F-B87F-3154A8863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611FDA0-F801-4ABB-9A2D-138AD566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59BD-0382-492D-991B-817C7EBC3C71}" type="datetimeFigureOut">
              <a:rPr lang="sv-SE" smtClean="0"/>
              <a:t>2021-06-15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03E34A6-2DB9-4B07-9EDF-DBC4932A5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FDAEBFC-6726-450D-9F52-374C85E5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105-CF9A-4839-B469-BC08F9A946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90176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34005D-F327-4458-898C-528666DF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4476CC2-FCEF-4A6B-B1F3-754B94AF76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CE05CE-A0FC-475F-AB87-5E990F3AB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6EAD93-9C23-45A8-B751-3A9D3C6F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59BD-0382-492D-991B-817C7EBC3C71}" type="datetimeFigureOut">
              <a:rPr lang="sv-SE" smtClean="0"/>
              <a:t>2021-06-15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8D7B171-0DCD-46A2-A976-D1F71AD0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962824-DE82-4407-A8E2-9AF61049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105-CF9A-4839-B469-BC08F9A946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4949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04316C-5529-4D92-87EA-74BDDAB99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E9778A4-2F27-4B9F-BE66-5701927DA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AB446B-59F8-4722-A784-F792194B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59BD-0382-492D-991B-817C7EBC3C71}" type="datetimeFigureOut">
              <a:rPr lang="sv-SE" smtClean="0"/>
              <a:t>2021-06-15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6B415E-00EE-4193-B2C2-7F1D3C995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C47EFE-6D05-49FE-A0C1-BBDA5651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105-CF9A-4839-B469-BC08F9A946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2849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3E9BB2E-437B-4FC5-8498-9CC1DA6720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9E8A0E9-2277-4FD3-876C-8683EF487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53880F-9290-4175-B559-D4677198F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59BD-0382-492D-991B-817C7EBC3C71}" type="datetimeFigureOut">
              <a:rPr lang="sv-SE" smtClean="0"/>
              <a:t>2021-06-15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6DB680-4B50-4444-A279-1467680E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64183A-EF29-4E14-9615-7516FC4B4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1105-CF9A-4839-B469-BC08F9A946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875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0700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51584" y="4005064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92697"/>
            <a:ext cx="7315200" cy="332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51584" y="4571802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3986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55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22085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9429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4" descr="SUS_CMYK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823200" y="238126"/>
            <a:ext cx="397086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795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FD1A5A4-4934-4F16-AC14-4F441D0C8C45}" type="slidenum">
              <a:rPr lang="sv-SE" altLang="sv-SE" sz="60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sv-SE" altLang="sv-SE" sz="600"/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69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706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B411E0-7C1A-EE44-8DFF-E91FA97A8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5323" y="6363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18D5A3-59D3-0145-A009-D96F22F848C4}" type="datetime1">
              <a:rPr lang="sv-SE" smtClean="0"/>
              <a:t>2021-06-15</a:t>
            </a:fld>
            <a:endParaRPr lang="sv-SE" dirty="0"/>
          </a:p>
        </p:txBody>
      </p:sp>
      <p:pic>
        <p:nvPicPr>
          <p:cNvPr id="7" name="Picture 74" descr="SUS_CMYK">
            <a:extLst>
              <a:ext uri="{FF2B5EF4-FFF2-40B4-BE49-F238E27FC236}">
                <a16:creationId xmlns:a16="http://schemas.microsoft.com/office/drawing/2014/main" id="{38FE1095-83A1-FF42-844C-29E9EE6F4A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37432"/>
            <a:ext cx="2606929" cy="325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27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879FF84-BD87-4D9D-A65B-C4C02179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9608A19-39B2-4819-967C-EC444B9EE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48EAD0-A4B8-4FE0-B4C8-8854CD1C0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359BD-0382-492D-991B-817C7EBC3C71}" type="datetimeFigureOut">
              <a:rPr lang="sv-SE" smtClean="0"/>
              <a:t>2021-06-15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271550-9B83-4392-B155-A8B21FEB5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6354CA-21EB-4C80-A26F-6AC7F8B49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C1105-CF9A-4839-B469-BC08F9A946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68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chranelibrary.com/cca/doi/10.1002/cca.1849/ful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hyperlink" Target="https://www.sbu.se/contentassets/3eb446a8565e4c24b26d132703af702f/rehabilitering_stroke_2015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4C755D-C458-4693-95F7-12AC4D6D2D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Specialiserad rehabilitering i hemmet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F86241A-CDA2-4639-B854-199B060CE5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Centrala Tjänstemannaberedningen </a:t>
            </a:r>
          </a:p>
          <a:p>
            <a:r>
              <a:rPr lang="sv-SE" dirty="0"/>
              <a:t>2021-06-15</a:t>
            </a:r>
          </a:p>
        </p:txBody>
      </p:sp>
    </p:spTree>
    <p:extLst>
      <p:ext uri="{BB962C8B-B14F-4D97-AF65-F5344CB8AC3E}">
        <p14:creationId xmlns:p14="http://schemas.microsoft.com/office/powerpoint/2010/main" val="2264542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11B9603-8C4B-4CE6-9089-1E7411F5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sv-SE" dirty="0"/>
              <a:t>Utmaningar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4CD51B4-E53C-4B8E-B1B4-5DC9016E6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r>
              <a:rPr lang="sv-SE" dirty="0"/>
              <a:t>Stort behov av hemsjukvård</a:t>
            </a:r>
          </a:p>
          <a:p>
            <a:r>
              <a:rPr lang="sv-SE" dirty="0"/>
              <a:t>Olika journalsystem</a:t>
            </a:r>
          </a:p>
          <a:p>
            <a:r>
              <a:rPr lang="sv-SE" dirty="0"/>
              <a:t>Rätt bemanning –olika kompetenser</a:t>
            </a:r>
          </a:p>
          <a:p>
            <a:r>
              <a:rPr lang="sv-SE" dirty="0"/>
              <a:t>Avstånd</a:t>
            </a:r>
          </a:p>
          <a:p>
            <a:r>
              <a:rPr lang="sv-SE" dirty="0"/>
              <a:t>De som går via korttidsboende får inte </a:t>
            </a:r>
            <a:r>
              <a:rPr lang="sv-SE" dirty="0" err="1"/>
              <a:t>sprih</a:t>
            </a:r>
            <a:endParaRPr lang="sv-SE" dirty="0"/>
          </a:p>
          <a:p>
            <a:r>
              <a:rPr lang="sv-SE" dirty="0"/>
              <a:t>Tröskelprincipen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E8AB44F-F13B-4F5B-B43C-936794F67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PV behöver komma in tidigare</a:t>
            </a:r>
          </a:p>
          <a:p>
            <a:r>
              <a:rPr lang="sv-SE" dirty="0"/>
              <a:t>Samarbete med kommunen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F1C157-C1CD-417E-9BC3-9A4F27F44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669" y="406511"/>
            <a:ext cx="3342331" cy="238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79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11B9603-8C4B-4CE6-9089-1E7411F5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sv-SE" dirty="0"/>
              <a:t>Områden att titta lite extra på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4CD51B4-E53C-4B8E-B1B4-5DC9016E6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Primärvårdssamarbete</a:t>
            </a:r>
          </a:p>
          <a:p>
            <a:r>
              <a:rPr lang="sv-SE" dirty="0"/>
              <a:t>Kommunsamarbete</a:t>
            </a:r>
          </a:p>
          <a:p>
            <a:r>
              <a:rPr lang="sv-SE" dirty="0"/>
              <a:t>Digitalisering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F1C157-C1CD-417E-9BC3-9A4F27F44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432" y="1417638"/>
            <a:ext cx="3291645" cy="23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98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Object 85" hidden="1">
            <a:extLst>
              <a:ext uri="{FF2B5EF4-FFF2-40B4-BE49-F238E27FC236}">
                <a16:creationId xmlns:a16="http://schemas.microsoft.com/office/drawing/2014/main" id="{15B2C2A6-E994-4F2D-937C-AB9966BBE9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86" name="Object 85" hidden="1">
                        <a:extLst>
                          <a:ext uri="{FF2B5EF4-FFF2-40B4-BE49-F238E27FC236}">
                            <a16:creationId xmlns:a16="http://schemas.microsoft.com/office/drawing/2014/main" id="{15B2C2A6-E994-4F2D-937C-AB9966BBE9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Rectangle 86" hidden="1">
            <a:extLst>
              <a:ext uri="{FF2B5EF4-FFF2-40B4-BE49-F238E27FC236}">
                <a16:creationId xmlns:a16="http://schemas.microsoft.com/office/drawing/2014/main" id="{7474EE86-4817-45B4-A36A-24C3855AA15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6163A5-42B6-495E-98AC-78117C09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>
                <a:solidFill>
                  <a:srgbClr val="002060"/>
                </a:solidFill>
              </a:rPr>
              <a:t>Framtidens hälsosystem -Insatsområden och viljeriktningar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4EA0F4-1B0B-409B-A391-BB332DDBF5FF}"/>
              </a:ext>
            </a:extLst>
          </p:cNvPr>
          <p:cNvSpPr/>
          <p:nvPr/>
        </p:nvSpPr>
        <p:spPr bwMode="auto">
          <a:xfrm>
            <a:off x="2244725" y="997739"/>
            <a:ext cx="9305925" cy="4399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 W3" pitchFamily="1" charset="-128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6BD94-4FCE-45DB-B811-416D4FDC4C1D}"/>
              </a:ext>
            </a:extLst>
          </p:cNvPr>
          <p:cNvSpPr txBox="1"/>
          <p:nvPr/>
        </p:nvSpPr>
        <p:spPr>
          <a:xfrm>
            <a:off x="2571750" y="1079218"/>
            <a:ext cx="1288835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  <a:cs typeface="Segoe UI Light" panose="020B0502040204020203" pitchFamily="34" charset="0"/>
              </a:rPr>
              <a:t>Viljeriktning</a:t>
            </a:r>
            <a:endParaRPr kumimoji="0" lang="id-ID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 W3"/>
              <a:cs typeface="Segoe UI Ligh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3A32E7-95F6-4FBA-8037-CB2DD09CAFC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2508" t="5484"/>
          <a:stretch/>
        </p:blipFill>
        <p:spPr>
          <a:xfrm>
            <a:off x="2353904" y="1047410"/>
            <a:ext cx="217846" cy="283468"/>
          </a:xfrm>
          <a:prstGeom prst="rect">
            <a:avLst/>
          </a:prstGeom>
        </p:spPr>
      </p:pic>
      <p:sp>
        <p:nvSpPr>
          <p:cNvPr id="32" name="Left Brace 31">
            <a:extLst>
              <a:ext uri="{FF2B5EF4-FFF2-40B4-BE49-F238E27FC236}">
                <a16:creationId xmlns:a16="http://schemas.microsoft.com/office/drawing/2014/main" id="{F38F0A9A-8122-45BB-B676-372BF2F1E4DB}"/>
              </a:ext>
            </a:extLst>
          </p:cNvPr>
          <p:cNvSpPr/>
          <p:nvPr/>
        </p:nvSpPr>
        <p:spPr bwMode="auto">
          <a:xfrm>
            <a:off x="629842" y="4282142"/>
            <a:ext cx="123648" cy="203680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D6B401-C68B-4730-A865-5390B5A93098}"/>
              </a:ext>
            </a:extLst>
          </p:cNvPr>
          <p:cNvSpPr txBox="1"/>
          <p:nvPr/>
        </p:nvSpPr>
        <p:spPr>
          <a:xfrm rot="16200000">
            <a:off x="-385387" y="5169737"/>
            <a:ext cx="1689316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  <a:cs typeface="Segoe UI Light" panose="020B0502040204020203" pitchFamily="34" charset="0"/>
              </a:rPr>
              <a:t>Förutsättningar</a:t>
            </a:r>
            <a:endParaRPr kumimoji="0" lang="id-ID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 W3"/>
              <a:cs typeface="Segoe UI Light" panose="020B0502040204020203" pitchFamily="34" charset="0"/>
            </a:endParaRPr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id="{4809B92B-F6C3-47B2-81D4-733722B0A51D}"/>
              </a:ext>
            </a:extLst>
          </p:cNvPr>
          <p:cNvSpPr/>
          <p:nvPr/>
        </p:nvSpPr>
        <p:spPr bwMode="auto">
          <a:xfrm>
            <a:off x="629842" y="2870842"/>
            <a:ext cx="116707" cy="136204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D8020D5-345C-4AC2-B173-C5A21E509F2B}"/>
              </a:ext>
            </a:extLst>
          </p:cNvPr>
          <p:cNvSpPr txBox="1"/>
          <p:nvPr/>
        </p:nvSpPr>
        <p:spPr>
          <a:xfrm rot="16200000">
            <a:off x="-385386" y="3336420"/>
            <a:ext cx="1689316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  <a:cs typeface="Segoe UI Light" panose="020B0502040204020203" pitchFamily="34" charset="0"/>
              </a:rPr>
              <a:t>Organisation och styrning</a:t>
            </a:r>
            <a:endParaRPr kumimoji="0" lang="id-ID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 W3"/>
              <a:cs typeface="Segoe UI Light" panose="020B0502040204020203" pitchFamily="34" charset="0"/>
            </a:endParaRPr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2EA84CB0-77AA-4A0D-A9AA-2380DB7644CE}"/>
              </a:ext>
            </a:extLst>
          </p:cNvPr>
          <p:cNvSpPr/>
          <p:nvPr/>
        </p:nvSpPr>
        <p:spPr bwMode="auto">
          <a:xfrm>
            <a:off x="629842" y="1478940"/>
            <a:ext cx="116707" cy="13320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AFC650E-D061-45FF-8AD2-AD1CF27612C9}"/>
              </a:ext>
            </a:extLst>
          </p:cNvPr>
          <p:cNvSpPr txBox="1"/>
          <p:nvPr/>
        </p:nvSpPr>
        <p:spPr>
          <a:xfrm rot="16200000">
            <a:off x="-385386" y="1929497"/>
            <a:ext cx="1689316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  <a:cs typeface="Segoe UI Light" panose="020B0502040204020203" pitchFamily="34" charset="0"/>
              </a:rPr>
              <a:t>Processer och arbetssätt</a:t>
            </a:r>
            <a:endParaRPr kumimoji="0" lang="id-ID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 W3"/>
              <a:cs typeface="Segoe UI Light" panose="020B05020402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354F39A-C010-46F0-B68F-57F1BECFF54F}"/>
              </a:ext>
            </a:extLst>
          </p:cNvPr>
          <p:cNvSpPr/>
          <p:nvPr/>
        </p:nvSpPr>
        <p:spPr bwMode="auto">
          <a:xfrm>
            <a:off x="833143" y="1486239"/>
            <a:ext cx="1370935" cy="647410"/>
          </a:xfrm>
          <a:prstGeom prst="rect">
            <a:avLst/>
          </a:prstGeom>
          <a:solidFill>
            <a:srgbClr val="FFA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Personcentrerat arbetssätt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617A209-9408-4D2D-AFFC-0C79ECF97944}"/>
              </a:ext>
            </a:extLst>
          </p:cNvPr>
          <p:cNvSpPr/>
          <p:nvPr/>
        </p:nvSpPr>
        <p:spPr bwMode="auto">
          <a:xfrm>
            <a:off x="833143" y="4274063"/>
            <a:ext cx="1388020" cy="647410"/>
          </a:xfrm>
          <a:prstGeom prst="rect">
            <a:avLst/>
          </a:prstGeom>
          <a:solidFill>
            <a:srgbClr val="FDE9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Medarbetare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085BB0D-5A36-4B58-9922-A28D694B68DB}"/>
              </a:ext>
            </a:extLst>
          </p:cNvPr>
          <p:cNvSpPr/>
          <p:nvPr/>
        </p:nvSpPr>
        <p:spPr bwMode="auto">
          <a:xfrm>
            <a:off x="833143" y="2183195"/>
            <a:ext cx="1370935" cy="647410"/>
          </a:xfrm>
          <a:prstGeom prst="rect">
            <a:avLst/>
          </a:prstGeom>
          <a:solidFill>
            <a:srgbClr val="FFA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Hälsofrämjande och förebyggande insatser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70FAB93-5D5D-4498-9192-2303A19AF5DA}"/>
              </a:ext>
            </a:extLst>
          </p:cNvPr>
          <p:cNvSpPr/>
          <p:nvPr/>
        </p:nvSpPr>
        <p:spPr bwMode="auto">
          <a:xfrm>
            <a:off x="805543" y="2882261"/>
            <a:ext cx="1398535" cy="644710"/>
          </a:xfrm>
          <a:prstGeom prst="rect">
            <a:avLst/>
          </a:prstGeom>
          <a:solidFill>
            <a:srgbClr val="FFA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Nära vård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51F8BA2-98A6-4EEB-8126-01171741FC7D}"/>
              </a:ext>
            </a:extLst>
          </p:cNvPr>
          <p:cNvSpPr/>
          <p:nvPr/>
        </p:nvSpPr>
        <p:spPr bwMode="auto">
          <a:xfrm>
            <a:off x="833143" y="3580273"/>
            <a:ext cx="1370935" cy="647410"/>
          </a:xfrm>
          <a:prstGeom prst="rect">
            <a:avLst/>
          </a:prstGeom>
          <a:solidFill>
            <a:srgbClr val="FFA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Nivåstrukturering och</a:t>
            </a:r>
            <a:br>
              <a: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</a:br>
            <a:r>
              <a: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profilering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BF29FE0-A4B8-48F5-A691-1C274B3EA368}"/>
              </a:ext>
            </a:extLst>
          </p:cNvPr>
          <p:cNvSpPr/>
          <p:nvPr/>
        </p:nvSpPr>
        <p:spPr bwMode="auto">
          <a:xfrm>
            <a:off x="833143" y="4971018"/>
            <a:ext cx="1388020" cy="647410"/>
          </a:xfrm>
          <a:prstGeom prst="rect">
            <a:avLst/>
          </a:prstGeom>
          <a:solidFill>
            <a:srgbClr val="FDE9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Digitalisering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7FA5A81-9105-4EA5-A7E0-8003799469C8}"/>
              </a:ext>
            </a:extLst>
          </p:cNvPr>
          <p:cNvSpPr/>
          <p:nvPr/>
        </p:nvSpPr>
        <p:spPr bwMode="auto">
          <a:xfrm>
            <a:off x="833143" y="5667974"/>
            <a:ext cx="1388020" cy="647410"/>
          </a:xfrm>
          <a:prstGeom prst="rect">
            <a:avLst/>
          </a:prstGeom>
          <a:solidFill>
            <a:srgbClr val="FDE9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Fysisk infrastruktur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40B0030-CE54-41D4-B9CD-5E16DF31B44C}"/>
              </a:ext>
            </a:extLst>
          </p:cNvPr>
          <p:cNvSpPr/>
          <p:nvPr/>
        </p:nvSpPr>
        <p:spPr bwMode="auto">
          <a:xfrm>
            <a:off x="2256650" y="4272174"/>
            <a:ext cx="9305925" cy="647410"/>
          </a:xfrm>
          <a:prstGeom prst="rect">
            <a:avLst/>
          </a:prstGeom>
          <a:solidFill>
            <a:srgbClr val="FCDE76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 pitchFamily="1" charset="-128"/>
                <a:cs typeface="+mn-cs"/>
              </a:rPr>
              <a:t>Region Skåne ska arbeta aktivt för att behålla, utveckla och attrahera medarbetare</a:t>
            </a:r>
          </a:p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 pitchFamily="1" charset="-128"/>
                <a:cs typeface="+mn-cs"/>
              </a:rPr>
              <a:t>Det ska vara attraktivt att vara chef med goda förutsättningar för ett utvecklande och nära ledarskap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420D80A-DA70-4BD8-B23C-42B7ED8C7DFC}"/>
              </a:ext>
            </a:extLst>
          </p:cNvPr>
          <p:cNvSpPr/>
          <p:nvPr/>
        </p:nvSpPr>
        <p:spPr bwMode="auto">
          <a:xfrm>
            <a:off x="2257425" y="4971019"/>
            <a:ext cx="9305925" cy="647410"/>
          </a:xfrm>
          <a:prstGeom prst="rect">
            <a:avLst/>
          </a:prstGeom>
          <a:solidFill>
            <a:srgbClr val="FCDE76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 pitchFamily="1" charset="-128"/>
                <a:cs typeface="+mn-cs"/>
              </a:rPr>
              <a:t>Verktyg som ökar kvalitet, tillgänglighet, jämlikhet, delaktighet och självständighet för invånaren ska användas</a:t>
            </a:r>
          </a:p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 pitchFamily="1" charset="-128"/>
                <a:cs typeface="+mn-cs"/>
              </a:rPr>
              <a:t>Digitala tjänster och verktyg ska ge stöd till medarbetare att stärka kvalitet, säkerhet och effektiva arbetssätt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3D8CD64-75EE-48BB-BA2B-E417D68C0E83}"/>
              </a:ext>
            </a:extLst>
          </p:cNvPr>
          <p:cNvSpPr/>
          <p:nvPr/>
        </p:nvSpPr>
        <p:spPr bwMode="auto">
          <a:xfrm>
            <a:off x="2257425" y="5667974"/>
            <a:ext cx="9305925" cy="647410"/>
          </a:xfrm>
          <a:prstGeom prst="rect">
            <a:avLst/>
          </a:prstGeom>
          <a:solidFill>
            <a:srgbClr val="FCDE76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 pitchFamily="1" charset="-128"/>
                <a:cs typeface="+mn-cs"/>
              </a:rPr>
              <a:t>Investeringar ska ske med utgångspunkt i framtida behov och arbetssätt</a:t>
            </a:r>
          </a:p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 pitchFamily="1" charset="-128"/>
                <a:cs typeface="+mn-cs"/>
              </a:rPr>
              <a:t>Planering av lokaler och miljöer ska utgå ifrån patientsäkerhet, flödeseffektivitet samt kunskap och utveckling</a:t>
            </a:r>
          </a:p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 pitchFamily="1" charset="-128"/>
                <a:cs typeface="+mn-cs"/>
              </a:rPr>
              <a:t>Vårdmiljöerna ska vara hållbara och bidra till en positiv patientupplevelse och god arbetsmiljö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73F6240-692F-4B9C-BF68-FE74E19AACE0}"/>
              </a:ext>
            </a:extLst>
          </p:cNvPr>
          <p:cNvSpPr/>
          <p:nvPr/>
        </p:nvSpPr>
        <p:spPr bwMode="auto">
          <a:xfrm>
            <a:off x="2257425" y="2880151"/>
            <a:ext cx="9305925" cy="647410"/>
          </a:xfrm>
          <a:prstGeom prst="rect">
            <a:avLst/>
          </a:prstGeom>
          <a:solidFill>
            <a:srgbClr val="FFA366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 pitchFamily="1" charset="-128"/>
                <a:cs typeface="+mn-cs"/>
              </a:rPr>
              <a:t>En mer nära vård utifrån invånarnas behov</a:t>
            </a:r>
          </a:p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 pitchFamily="1" charset="-128"/>
                <a:cs typeface="+mn-cs"/>
              </a:rPr>
              <a:t>Primärvården ska ha en tydlig roll som första vårdnivån för invånarna och vara navet i samordningen med andra relevanta aktörer</a:t>
            </a:r>
          </a:p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 pitchFamily="1" charset="-128"/>
                <a:cs typeface="+mn-cs"/>
              </a:rPr>
              <a:t>Invånarnas olika behov av kontinuitet och tillgänglighet ska mötas på mest effektiva sätt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E065002-D98B-488B-9173-536C97B09B2A}"/>
              </a:ext>
            </a:extLst>
          </p:cNvPr>
          <p:cNvSpPr/>
          <p:nvPr/>
        </p:nvSpPr>
        <p:spPr bwMode="auto">
          <a:xfrm>
            <a:off x="2257425" y="3577107"/>
            <a:ext cx="9305925" cy="647410"/>
          </a:xfrm>
          <a:prstGeom prst="rect">
            <a:avLst/>
          </a:prstGeom>
          <a:solidFill>
            <a:srgbClr val="FFA366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 pitchFamily="1" charset="-128"/>
                <a:cs typeface="+mn-cs"/>
              </a:rPr>
              <a:t>Region Skåne ska skapa förutsättningar för att bedriva regional och nationell högspecialiserad vård</a:t>
            </a:r>
          </a:p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 pitchFamily="1" charset="-128"/>
                <a:cs typeface="+mn-cs"/>
              </a:rPr>
              <a:t>Profilering och koncentration ska ske utifrån en effektiv, jämlik och säker vård med goda medicinska resultat</a:t>
            </a:r>
          </a:p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 pitchFamily="1" charset="-128"/>
                <a:cs typeface="+mn-cs"/>
              </a:rPr>
              <a:t>Hälso- och sjukvårdsstrukturen ska ge goda förutsättningar för högkvalitativ forskning och utbildning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1F7A24C-6FF9-4C9A-B096-A6793AD0BE70}"/>
              </a:ext>
            </a:extLst>
          </p:cNvPr>
          <p:cNvSpPr/>
          <p:nvPr/>
        </p:nvSpPr>
        <p:spPr bwMode="auto">
          <a:xfrm>
            <a:off x="2257425" y="1486239"/>
            <a:ext cx="9305925" cy="647410"/>
          </a:xfrm>
          <a:prstGeom prst="rect">
            <a:avLst/>
          </a:prstGeom>
          <a:solidFill>
            <a:srgbClr val="FFA366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1125" marR="0" lvl="0" indent="-111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Hälso- och sjukvård ska utgå från individens behov och möjliggöra för patienter att vara medskapare</a:t>
            </a:r>
          </a:p>
          <a:p>
            <a:pPr marL="111125" marR="0" lvl="0" indent="-111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Patienten ska mötas utifrån ett helhetsperspektiv med samordning i alla insatser och initiativ</a:t>
            </a:r>
          </a:p>
          <a:p>
            <a:pPr marL="111125" marR="0" lvl="0" indent="-111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Metoder ska vara evidensbaserade utifrån tydliga prioriteringar och förbättras kontinuerligt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221E023-8D45-4C88-A01A-584906BBFAD5}"/>
              </a:ext>
            </a:extLst>
          </p:cNvPr>
          <p:cNvSpPr/>
          <p:nvPr/>
        </p:nvSpPr>
        <p:spPr bwMode="auto">
          <a:xfrm>
            <a:off x="2256650" y="2183195"/>
            <a:ext cx="9305508" cy="647410"/>
          </a:xfrm>
          <a:prstGeom prst="rect">
            <a:avLst/>
          </a:prstGeom>
          <a:solidFill>
            <a:srgbClr val="FFA366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1125" marR="0" lvl="0" indent="-111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Strukturella förutsättningar för jämlika och långsiktigt hälsofrämjande och förebyggande insatser ska finnas</a:t>
            </a:r>
          </a:p>
          <a:p>
            <a:pPr marL="111125" marR="0" lvl="0" indent="-111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Insatser ska göras tillsammans med invånare och relevanta samhällsaktörer och skapa förutsättningar för förbättrade livsvillkor och levnadsvanor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81634D-BB44-43AE-A9AC-D107A852F0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7580" y="1436693"/>
            <a:ext cx="265792" cy="28623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5DCE9A9-329C-43C9-BE0E-747E14BA44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0482" y="1616309"/>
            <a:ext cx="252473" cy="26988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11ED9A1-7CCD-4234-B3AD-CCFA9ACDE8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46501" y="2404106"/>
            <a:ext cx="336457" cy="35966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58E83EB5-C1FB-403A-9968-ED9BA8242F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9530" y="3216296"/>
            <a:ext cx="336593" cy="35980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F3FE1A43-AF19-47AE-82A1-0BBA3C8C2B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4011" y="4232886"/>
            <a:ext cx="353599" cy="37798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464EE479-ACB8-4EBA-AC82-CCBD37B305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7780" y="4916738"/>
            <a:ext cx="353599" cy="377985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13E7A17-21CB-4FB4-A795-87A43D68F8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7780" y="5240443"/>
            <a:ext cx="353599" cy="377985"/>
          </a:xfrm>
          <a:prstGeom prst="rect">
            <a:avLst/>
          </a:prstGeom>
        </p:spPr>
      </p:pic>
      <p:sp>
        <p:nvSpPr>
          <p:cNvPr id="15" name="Ellips 14">
            <a:extLst>
              <a:ext uri="{FF2B5EF4-FFF2-40B4-BE49-F238E27FC236}">
                <a16:creationId xmlns:a16="http://schemas.microsoft.com/office/drawing/2014/main" id="{D31D0956-B9E0-42E4-A20E-01679E4787F9}"/>
              </a:ext>
            </a:extLst>
          </p:cNvPr>
          <p:cNvSpPr/>
          <p:nvPr/>
        </p:nvSpPr>
        <p:spPr bwMode="auto">
          <a:xfrm flipH="1">
            <a:off x="749060" y="2815584"/>
            <a:ext cx="1395426" cy="8523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38" name="Ellips 37">
            <a:extLst>
              <a:ext uri="{FF2B5EF4-FFF2-40B4-BE49-F238E27FC236}">
                <a16:creationId xmlns:a16="http://schemas.microsoft.com/office/drawing/2014/main" id="{31AEC2BC-CEAD-4416-B9C9-A8C5AAACCB4A}"/>
              </a:ext>
            </a:extLst>
          </p:cNvPr>
          <p:cNvSpPr/>
          <p:nvPr/>
        </p:nvSpPr>
        <p:spPr bwMode="auto">
          <a:xfrm flipH="1">
            <a:off x="770829" y="1378664"/>
            <a:ext cx="1395426" cy="8523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  <p:pic>
        <p:nvPicPr>
          <p:cNvPr id="39" name="Bildobjekt 38">
            <a:extLst>
              <a:ext uri="{FF2B5EF4-FFF2-40B4-BE49-F238E27FC236}">
                <a16:creationId xmlns:a16="http://schemas.microsoft.com/office/drawing/2014/main" id="{5B1F593A-09C8-416B-B758-F29D0F144C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4662" y="1864734"/>
            <a:ext cx="252473" cy="269885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DEA0F61A-3427-4D24-85F4-E05846905C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4653" y="2774211"/>
            <a:ext cx="323261" cy="345555"/>
          </a:xfrm>
          <a:prstGeom prst="rect">
            <a:avLst/>
          </a:prstGeom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3C8BC405-06B3-4597-A583-C44662202E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82196" y="2998797"/>
            <a:ext cx="252473" cy="26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3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2A243-2D61-4DC5-B8B0-34716213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3700" b="1" dirty="0">
                <a:latin typeface="+mj-lt"/>
                <a:ea typeface="+mj-ea"/>
                <a:cs typeface="ヒラギノ角ゴ Pro W3"/>
              </a:rPr>
              <a:t>Specialiserad rehabilitering i hemmet/ESD i hela Skåne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E3D53EC-DDD8-4B7B-A094-EB13FCF2BC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7000"/>
          </a:blip>
          <a:srcRect r="59" b="-1"/>
          <a:stretch/>
        </p:blipFill>
        <p:spPr>
          <a:xfrm>
            <a:off x="609600" y="1600202"/>
            <a:ext cx="4964762" cy="4172918"/>
          </a:xfrm>
          <a:prstGeom prst="rect">
            <a:avLst/>
          </a:prstGeom>
          <a:noFill/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4E6A8ECE-7259-4057-ACE1-AAA0BF8F04E3}"/>
              </a:ext>
            </a:extLst>
          </p:cNvPr>
          <p:cNvSpPr/>
          <p:nvPr/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defTabSz="914400" fontAlgn="base" latinLnBrk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För att skapa förutsättningar för jämlik vård och på sikt kunna erbjuda alla patienter i behov av ESD</a:t>
            </a:r>
          </a:p>
          <a:p>
            <a:pPr marR="0" defTabSz="914400" fontAlgn="base" latinLnBrk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denna vårdform föreslås att</a:t>
            </a:r>
          </a:p>
          <a:p>
            <a:pPr marR="0" defTabSz="914400" fontAlgn="base" latinLnBrk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sv-SE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defTabSz="914400" fontAlgn="base" latinLnBrk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- Samtliga sjukhusstyrelser får i uppdrag att etablera Specialiserad rehabilitering i</a:t>
            </a:r>
          </a:p>
          <a:p>
            <a:pPr marR="0" defTabSz="914400" fontAlgn="base" latinLnBrk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hemmet/ESD inom en radie om tre mil från sjukhuset.</a:t>
            </a:r>
          </a:p>
          <a:p>
            <a:pPr marR="0" defTabSz="914400" fontAlgn="base" latinLnBrk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sv-SE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defTabSz="914400" fontAlgn="base" latinLnBrk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- Sjukhusstyrelserna får samtidigt i uppdrag att kartlägga behovet av Specialiserad</a:t>
            </a:r>
          </a:p>
          <a:p>
            <a:pPr marR="0" defTabSz="914400" fontAlgn="base" latinLnBrk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rehabilitering i hemmet/ESD utanför detta geografiska område, i syfte att inför nästa</a:t>
            </a:r>
          </a:p>
          <a:p>
            <a:pPr marR="0" defTabSz="914400" fontAlgn="base" latinLnBrk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verksamhetsår kartlägga eventuellt resursbehov för att även täcka in dessa områden.</a:t>
            </a:r>
          </a:p>
        </p:txBody>
      </p:sp>
    </p:spTree>
    <p:extLst>
      <p:ext uri="{BB962C8B-B14F-4D97-AF65-F5344CB8AC3E}">
        <p14:creationId xmlns:p14="http://schemas.microsoft.com/office/powerpoint/2010/main" val="405535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2A243-2D61-4DC5-B8B0-34716213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sv-SE" dirty="0"/>
              <a:t>Specialiserad rehabilitering i hemmet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4A2DF00-09BE-4ADC-89DA-F39D880CE4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25" r="30885"/>
          <a:stretch/>
        </p:blipFill>
        <p:spPr>
          <a:xfrm>
            <a:off x="830659" y="1600201"/>
            <a:ext cx="4942682" cy="4525963"/>
          </a:xfrm>
          <a:prstGeom prst="rect">
            <a:avLst/>
          </a:prstGeo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C02127-255E-4A99-A95A-170C8E41D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 </a:t>
            </a:r>
          </a:p>
          <a:p>
            <a:r>
              <a:rPr lang="sv-SE" dirty="0"/>
              <a:t>Arbetsgrupp</a:t>
            </a:r>
          </a:p>
          <a:p>
            <a:r>
              <a:rPr lang="sv-SE" dirty="0"/>
              <a:t>Rehabgruppen</a:t>
            </a:r>
          </a:p>
          <a:p>
            <a:r>
              <a:rPr lang="sv-SE" dirty="0"/>
              <a:t>Inventerat evidens/nationellt</a:t>
            </a:r>
          </a:p>
          <a:p>
            <a:r>
              <a:rPr lang="sv-SE" dirty="0"/>
              <a:t>Inventering av vad som finns i Skåne</a:t>
            </a:r>
          </a:p>
          <a:p>
            <a:r>
              <a:rPr lang="sv-SE" dirty="0"/>
              <a:t>Nätverk SPRIH södra Sverige</a:t>
            </a:r>
          </a:p>
          <a:p>
            <a:r>
              <a:rPr lang="sv-SE" dirty="0"/>
              <a:t>Koncept – underlag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6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B3488AE-55A5-41DA-8293-249C7F91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3700" dirty="0"/>
              <a:t>Hemmet som vårdmiljö för rehab</a:t>
            </a:r>
            <a:br>
              <a:rPr lang="sv-SE" sz="3700" dirty="0"/>
            </a:br>
            <a:endParaRPr lang="sv-SE" sz="37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349BC12-3B6A-4C64-9D4E-4F306C869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2400" dirty="0"/>
              <a:t>”Rehabilitering i hemmet”, ”</a:t>
            </a:r>
            <a:r>
              <a:rPr lang="sv-SE" sz="2400" dirty="0" err="1"/>
              <a:t>Hemrehabilitering”,”Förstärkt</a:t>
            </a:r>
            <a:r>
              <a:rPr lang="sv-SE" sz="2400" dirty="0"/>
              <a:t> hemgång”, ”</a:t>
            </a:r>
            <a:r>
              <a:rPr lang="sv-SE" sz="2400" dirty="0" err="1"/>
              <a:t>Sprih</a:t>
            </a:r>
            <a:r>
              <a:rPr lang="sv-SE" sz="2400" dirty="0"/>
              <a:t>” = Specialiserad rehabilitering i hemmet, ”</a:t>
            </a:r>
            <a:r>
              <a:rPr lang="sv-SE" sz="2400" dirty="0" err="1"/>
              <a:t>Early</a:t>
            </a:r>
            <a:r>
              <a:rPr lang="sv-SE" sz="2400" dirty="0"/>
              <a:t> </a:t>
            </a:r>
            <a:r>
              <a:rPr lang="sv-SE" sz="2400" dirty="0" err="1"/>
              <a:t>Supported</a:t>
            </a:r>
            <a:r>
              <a:rPr lang="sv-SE" sz="2400" dirty="0"/>
              <a:t> Discharge (ESD)”, ”Tidig specialist-</a:t>
            </a:r>
            <a:r>
              <a:rPr lang="sv-SE" sz="2400" dirty="0" err="1"/>
              <a:t>strokehemrehab</a:t>
            </a:r>
            <a:r>
              <a:rPr lang="sv-SE" sz="2400" dirty="0"/>
              <a:t>”</a:t>
            </a:r>
          </a:p>
          <a:p>
            <a:pPr marL="0" indent="0">
              <a:buNone/>
            </a:pPr>
            <a:endParaRPr lang="sv-SE" sz="2400" dirty="0"/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Kärt barn har många namn…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 err="1"/>
              <a:t>Early</a:t>
            </a:r>
            <a:r>
              <a:rPr lang="sv-SE" b="1" dirty="0"/>
              <a:t> </a:t>
            </a:r>
            <a:r>
              <a:rPr lang="sv-SE" b="1" dirty="0" err="1"/>
              <a:t>Supported</a:t>
            </a:r>
            <a:r>
              <a:rPr lang="sv-SE" b="1" dirty="0"/>
              <a:t> Discharge</a:t>
            </a:r>
          </a:p>
          <a:p>
            <a:pPr marL="0" indent="0">
              <a:buNone/>
            </a:pPr>
            <a:r>
              <a:rPr lang="sv-SE" b="1" dirty="0"/>
              <a:t>= evidensbaserad metod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CC961A9F-D2DB-4BFE-B5D3-1D8F57E7B6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59" b="-1"/>
          <a:stretch/>
        </p:blipFill>
        <p:spPr>
          <a:xfrm>
            <a:off x="6198383" y="1601369"/>
            <a:ext cx="4858570" cy="4082739"/>
          </a:xfrm>
          <a:prstGeom prst="rect">
            <a:avLst/>
          </a:prstGeom>
          <a:noFill/>
        </p:spPr>
      </p:pic>
      <p:sp>
        <p:nvSpPr>
          <p:cNvPr id="2" name="Platshållare för datum 1" hidden="1">
            <a:extLst>
              <a:ext uri="{FF2B5EF4-FFF2-40B4-BE49-F238E27FC236}">
                <a16:creationId xmlns:a16="http://schemas.microsoft.com/office/drawing/2014/main" id="{4754FED1-6B5C-476E-A1E4-136BB4219B9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71842D9-EC46-6E42-9CC4-522E3FCDCCF7}" type="datetime1">
              <a:rPr kumimoji="0" lang="sv-SE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2021-06-15</a:t>
            </a:fld>
            <a:endParaRPr kumimoji="0" lang="sv-SE" sz="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3700" b="1" dirty="0">
                <a:latin typeface="+mj-lt"/>
                <a:ea typeface="+mj-ea"/>
                <a:cs typeface="ヒラギノ角ゴ Pro W3"/>
              </a:rPr>
              <a:t>ESD</a:t>
            </a:r>
            <a:br>
              <a:rPr lang="sv-SE" sz="3700" b="1" dirty="0">
                <a:latin typeface="+mj-lt"/>
                <a:ea typeface="+mj-ea"/>
                <a:cs typeface="ヒラギノ角ゴ Pro W3"/>
              </a:rPr>
            </a:br>
            <a:r>
              <a:rPr lang="sv-SE" sz="2400" b="1" i="1" dirty="0" err="1">
                <a:latin typeface="+mj-lt"/>
                <a:ea typeface="+mj-ea"/>
                <a:cs typeface="ヒラギノ角ゴ Pro W3"/>
              </a:rPr>
              <a:t>Early</a:t>
            </a:r>
            <a:r>
              <a:rPr lang="sv-SE" sz="2400" b="1" i="1" dirty="0">
                <a:latin typeface="+mj-lt"/>
                <a:ea typeface="+mj-ea"/>
                <a:cs typeface="ヒラギノ角ゴ Pro W3"/>
              </a:rPr>
              <a:t> </a:t>
            </a:r>
            <a:r>
              <a:rPr lang="sv-SE" sz="2400" b="1" i="1" dirty="0" err="1">
                <a:latin typeface="+mj-lt"/>
                <a:ea typeface="+mj-ea"/>
                <a:cs typeface="ヒラギノ角ゴ Pro W3"/>
              </a:rPr>
              <a:t>Supported</a:t>
            </a:r>
            <a:r>
              <a:rPr lang="sv-SE" sz="2400" b="1" i="1" dirty="0">
                <a:latin typeface="+mj-lt"/>
                <a:ea typeface="+mj-ea"/>
                <a:cs typeface="ヒラギノ角ゴ Pro W3"/>
              </a:rPr>
              <a:t> Discharge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AAF199F-ADFB-4538-B590-C66A3F83C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97459"/>
            <a:ext cx="5386917" cy="982362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tidig koordinerad utskrivning och fortsatt rehabilitering i hemmiljö efter stroke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2000" b="0" dirty="0">
                <a:solidFill>
                  <a:srgbClr val="000000"/>
                </a:solidFill>
                <a:latin typeface="Arial"/>
                <a:ea typeface="ヒラギノ角ゴ Pro W3"/>
              </a:rPr>
              <a:t>”tidig specialist-</a:t>
            </a:r>
            <a:r>
              <a:rPr lang="sv-SE" sz="2000" b="0" dirty="0" err="1">
                <a:solidFill>
                  <a:srgbClr val="000000"/>
                </a:solidFill>
                <a:latin typeface="Arial"/>
                <a:ea typeface="ヒラギノ角ゴ Pro W3"/>
              </a:rPr>
              <a:t>strokehemrehab</a:t>
            </a:r>
            <a:r>
              <a:rPr lang="sv-SE" sz="2000" b="0" dirty="0">
                <a:solidFill>
                  <a:srgbClr val="000000"/>
                </a:solidFill>
                <a:latin typeface="Arial"/>
                <a:ea typeface="ヒラギノ角ゴ Pro W3"/>
              </a:rPr>
              <a:t>”</a:t>
            </a:r>
            <a:endParaRPr kumimoji="0" lang="sv-S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608541" y="2279821"/>
            <a:ext cx="5386917" cy="39512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sv-SE" sz="2000" dirty="0"/>
          </a:p>
          <a:p>
            <a:pPr marL="0" indent="0">
              <a:lnSpc>
                <a:spcPct val="90000"/>
              </a:lnSpc>
              <a:buNone/>
            </a:pPr>
            <a:endParaRPr lang="sv-SE" sz="2000" dirty="0"/>
          </a:p>
          <a:p>
            <a:pPr marL="0" indent="0">
              <a:lnSpc>
                <a:spcPct val="90000"/>
              </a:lnSpc>
              <a:buNone/>
            </a:pPr>
            <a:r>
              <a:rPr lang="sv-SE" sz="2000" dirty="0"/>
              <a:t>ESD, evidensbaserad rehabiliteringsmetod: </a:t>
            </a:r>
          </a:p>
          <a:p>
            <a:pPr>
              <a:lnSpc>
                <a:spcPct val="90000"/>
              </a:lnSpc>
            </a:pPr>
            <a:r>
              <a:rPr lang="sv-SE" altLang="sv-SE" sz="2000" dirty="0"/>
              <a:t>färre avlider </a:t>
            </a:r>
          </a:p>
          <a:p>
            <a:pPr>
              <a:lnSpc>
                <a:spcPct val="90000"/>
              </a:lnSpc>
            </a:pPr>
            <a:r>
              <a:rPr lang="sv-SE" altLang="sv-SE" sz="2000" dirty="0"/>
              <a:t>färre behöver hjälp med vardagliga behov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altLang="sv-SE" sz="2000" dirty="0"/>
              <a:t>Andelen patienter minskar som är beroende av hjälp med sina personliga aktiviteter minskar utan att kostnaden ökar 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sv-SE" sz="1900" dirty="0"/>
            </a:br>
            <a:endParaRPr lang="sv-SE" sz="19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E894186-233A-4E0B-9C46-CECB98E717AA}"/>
              </a:ext>
            </a:extLst>
          </p:cNvPr>
          <p:cNvSpPr txBox="1"/>
          <p:nvPr/>
        </p:nvSpPr>
        <p:spPr>
          <a:xfrm>
            <a:off x="608541" y="5058697"/>
            <a:ext cx="5389033" cy="982362"/>
          </a:xfrm>
          <a:prstGeom prst="rect">
            <a:avLst/>
          </a:prstGeom>
        </p:spPr>
        <p:txBody>
          <a:bodyPr rtlCol="0" anchor="b">
            <a:noAutofit/>
          </a:bodyPr>
          <a:lstStyle/>
          <a:p>
            <a:pPr marR="0" defTabSz="914400" fontAlgn="base" latinLnBrk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ヒラギノ角ゴ Pro W3"/>
              </a:rPr>
              <a:t>Cochrane </a:t>
            </a:r>
            <a:r>
              <a:rPr kumimoji="0" lang="sv-SE" sz="1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ヒラギノ角ゴ Pro W3"/>
              </a:rPr>
              <a:t>review</a:t>
            </a: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ヒラギノ角ゴ Pro W3"/>
              </a:rPr>
              <a:t>: </a:t>
            </a:r>
            <a:r>
              <a:rPr kumimoji="0" lang="sv-SE" sz="11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ヒラギノ角ゴ Pro W3"/>
                <a:hlinkClick r:id="rId3"/>
              </a:rPr>
              <a:t>https://www.cochranelibrary.com/cca/doi/10.1002/cca.1849/full</a:t>
            </a:r>
            <a:endParaRPr kumimoji="0" lang="sv-SE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ヒラギノ角ゴ Pro W3"/>
            </a:endParaRPr>
          </a:p>
          <a:p>
            <a:pPr marR="0" defTabSz="914400" fontAlgn="base" latinLnBrk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ヒラギノ角ゴ Pro W3"/>
              </a:rPr>
              <a:t>SBU rapport 2015: </a:t>
            </a:r>
            <a:r>
              <a:rPr kumimoji="0" lang="sv-SE" sz="11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ヒラギノ角ゴ Pro W3"/>
                <a:hlinkClick r:id="rId4"/>
              </a:rPr>
              <a:t>https://www.sbu.se/contentassets/3eb446a8565e4c24b26d132703af702f/rehabilitering_stroke_2015.pdf</a:t>
            </a:r>
            <a:endParaRPr kumimoji="0" lang="sv-SE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ヒラギノ角ゴ Pro W3"/>
            </a:endParaRP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36570038-56D5-4A26-BDA1-DC91B032966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7214550" y="1535113"/>
            <a:ext cx="3918689" cy="293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2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3400" dirty="0"/>
              <a:t>ESD förordas av de nationella riktlinjerna för stroke </a:t>
            </a:r>
            <a:br>
              <a:rPr lang="sv-SE" sz="3400" dirty="0"/>
            </a:br>
            <a:endParaRPr lang="sv-SE" sz="3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v-SE" sz="2400" b="1" dirty="0"/>
              <a:t>Socialstyrelsen förespråkar ESD som en prioriterad åtgärd:</a:t>
            </a:r>
          </a:p>
          <a:p>
            <a:pPr marL="0" indent="0">
              <a:lnSpc>
                <a:spcPct val="90000"/>
              </a:lnSpc>
              <a:buNone/>
            </a:pPr>
            <a:endParaRPr lang="sv-SE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sv-SE" sz="2000" i="1" dirty="0"/>
              <a:t>Hälso- och sjukvården bör</a:t>
            </a:r>
            <a:r>
              <a:rPr lang="sv-SE" sz="2000" dirty="0"/>
              <a:t>… </a:t>
            </a:r>
            <a:r>
              <a:rPr lang="sv-SE" sz="2000" b="1" dirty="0"/>
              <a:t>erbjuda</a:t>
            </a:r>
            <a:r>
              <a:rPr lang="sv-SE" sz="2000" dirty="0"/>
              <a:t> tidig understödd utskrivning från sjukhus till hemmet, där ett multidisciplinärt stroketeam både koordinerar utskrivning och utför rehabilitering i hemmiljön, </a:t>
            </a:r>
            <a:r>
              <a:rPr lang="sv-SE" sz="2000" b="1" dirty="0"/>
              <a:t>till</a:t>
            </a:r>
            <a:r>
              <a:rPr lang="sv-SE" sz="2000" dirty="0"/>
              <a:t> personer med </a:t>
            </a:r>
            <a:r>
              <a:rPr lang="sv-SE" sz="2000" b="1" dirty="0"/>
              <a:t>lindrig till måttlig stroke (</a:t>
            </a:r>
            <a:r>
              <a:rPr lang="sv-SE" sz="2000" b="1" i="1" u="sng" dirty="0"/>
              <a:t>prioritet 2</a:t>
            </a:r>
            <a:r>
              <a:rPr lang="sv-SE" sz="2000" b="1" dirty="0"/>
              <a:t>) (Socialstyrelsen 2020)</a:t>
            </a:r>
          </a:p>
          <a:p>
            <a:pPr marL="0" indent="0">
              <a:lnSpc>
                <a:spcPct val="90000"/>
              </a:lnSpc>
              <a:buNone/>
            </a:pPr>
            <a:endParaRPr lang="sv-SE" sz="2400" b="1" dirty="0"/>
          </a:p>
          <a:p>
            <a:pPr>
              <a:lnSpc>
                <a:spcPct val="90000"/>
              </a:lnSpc>
            </a:pPr>
            <a:r>
              <a:rPr lang="sv-SE" sz="2400" b="1" dirty="0"/>
              <a:t>Kunskapsstyrning:</a:t>
            </a:r>
          </a:p>
          <a:p>
            <a:pPr marL="0" indent="0">
              <a:lnSpc>
                <a:spcPct val="90000"/>
              </a:lnSpc>
              <a:buNone/>
            </a:pPr>
            <a:endParaRPr lang="sv-SE" sz="2000" dirty="0"/>
          </a:p>
          <a:p>
            <a:pPr marL="0" indent="0">
              <a:lnSpc>
                <a:spcPct val="90000"/>
              </a:lnSpc>
              <a:buNone/>
            </a:pPr>
            <a:r>
              <a:rPr lang="sv-SE" sz="2000" dirty="0"/>
              <a:t>Beslutstöd från nationella arbetsgruppen (NAG) stroke på gång (varit på remiss)  </a:t>
            </a:r>
          </a:p>
          <a:p>
            <a:pPr>
              <a:lnSpc>
                <a:spcPct val="90000"/>
              </a:lnSpc>
            </a:pPr>
            <a:endParaRPr lang="sv-SE" sz="2400" b="1" dirty="0"/>
          </a:p>
          <a:p>
            <a:pPr marL="0" indent="0">
              <a:lnSpc>
                <a:spcPct val="90000"/>
              </a:lnSpc>
              <a:buNone/>
            </a:pPr>
            <a:endParaRPr lang="sv-SE" sz="2400" b="1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850E20E-78BA-4721-A31B-7DC5DDFBA7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94674" y="1803017"/>
            <a:ext cx="1567163" cy="370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5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24605" cy="1123896"/>
          </a:xfrm>
        </p:spPr>
        <p:txBody>
          <a:bodyPr>
            <a:normAutofit/>
          </a:bodyPr>
          <a:lstStyle/>
          <a:p>
            <a:r>
              <a:rPr lang="sv-SE" dirty="0"/>
              <a:t>ESD metod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671634"/>
            <a:ext cx="10324605" cy="4234361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Personal från strokeenheten </a:t>
            </a:r>
            <a:r>
              <a:rPr lang="sv-SE" b="1" dirty="0"/>
              <a:t>är med </a:t>
            </a:r>
            <a:r>
              <a:rPr lang="sv-SE" dirty="0"/>
              <a:t>under utskrivningsplaneringen och bedriver </a:t>
            </a:r>
            <a:r>
              <a:rPr lang="sv-SE" b="1" dirty="0"/>
              <a:t>specialiserad rehabilitering </a:t>
            </a:r>
            <a:r>
              <a:rPr lang="sv-SE" dirty="0"/>
              <a:t>i hemmet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Patientcentrering. Teamet sätter upp mål tillsammans med patienten.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Vårdtillfället avslutas när målen för rehab-perioden/är nådda ( i snitt mellan 1 och 4-5 veckor)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Rehabpersonalen har rond med specialistläk en gång i veckan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Teamet består alltid av fysioterapeut och arbetsterapeut och läkare från strokeenheten. Sjuksköterska, logoped, kurator, rehab undersköterska, dietist, neuropsykolog adjungeras till teamet.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AA8C34B-783B-496F-B50F-B4AD5E7F4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1451" y="6415068"/>
            <a:ext cx="7725235" cy="2516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73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Rehabilitering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sz="2200" dirty="0"/>
              <a:t>Uppgiftspecifik träning, främst ADL i hemmet och närmiljön, t.ex. </a:t>
            </a:r>
          </a:p>
          <a:p>
            <a:pPr lvl="1"/>
            <a:r>
              <a:rPr lang="sv-SE" sz="2200" dirty="0"/>
              <a:t>äta, toalettbesök, påklädning, dusch/bad,</a:t>
            </a:r>
          </a:p>
          <a:p>
            <a:pPr lvl="1"/>
            <a:r>
              <a:rPr lang="sv-SE" sz="2200" dirty="0"/>
              <a:t>matlagning, städning,</a:t>
            </a:r>
          </a:p>
          <a:p>
            <a:pPr lvl="1"/>
            <a:r>
              <a:rPr lang="sv-SE" sz="2200" dirty="0"/>
              <a:t>handla matvaror</a:t>
            </a:r>
          </a:p>
          <a:p>
            <a:pPr lvl="1"/>
            <a:r>
              <a:rPr lang="sv-SE" sz="2200" dirty="0"/>
              <a:t>förflytta sig inom- och utomhus, trappgång, transport med buss </a:t>
            </a:r>
          </a:p>
          <a:p>
            <a:pPr lvl="1"/>
            <a:r>
              <a:rPr lang="sv-SE" sz="2200" dirty="0"/>
              <a:t>…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55A4B-B7D8-4187-8CCB-C82299C79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r>
              <a:rPr lang="sv-SE" sz="2200" dirty="0"/>
              <a:t>att ge och följa upp information kring sjukdomen </a:t>
            </a:r>
          </a:p>
          <a:p>
            <a:r>
              <a:rPr lang="sv-SE" sz="2200" dirty="0"/>
              <a:t>psykologiskt stöd till patient och närstående.</a:t>
            </a:r>
          </a:p>
          <a:p>
            <a:r>
              <a:rPr lang="sv-SE" sz="2200" dirty="0"/>
              <a:t>praktiska råd kring anpassning och prioritering av aktiviteter, sömn, trötthet, fysisk aktivitet och hjälpmedel.</a:t>
            </a:r>
          </a:p>
          <a:p>
            <a:r>
              <a:rPr lang="sv-SE" sz="2200" dirty="0"/>
              <a:t>samverkan med och handledning av tex kommunens </a:t>
            </a:r>
            <a:r>
              <a:rPr lang="sv-SE" sz="2200" dirty="0" err="1"/>
              <a:t>rehabpersonal</a:t>
            </a:r>
            <a:r>
              <a:rPr lang="sv-SE" sz="2200" dirty="0"/>
              <a:t>, hemtjänst, närstående.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966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6">
            <a:extLst>
              <a:ext uri="{FF2B5EF4-FFF2-40B4-BE49-F238E27FC236}">
                <a16:creationId xmlns:a16="http://schemas.microsoft.com/office/drawing/2014/main" id="{1162763A-811C-4ECF-91C6-AECC18328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92" y="1379728"/>
            <a:ext cx="4722368" cy="470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C8E365F-0DFD-4E6D-B151-F5E7A7BAF72F}"/>
              </a:ext>
            </a:extLst>
          </p:cNvPr>
          <p:cNvSpPr txBox="1"/>
          <p:nvPr/>
        </p:nvSpPr>
        <p:spPr>
          <a:xfrm>
            <a:off x="9169" y="150020"/>
            <a:ext cx="9944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Strokeenheter finns på alla Skånes sjukhus utom i Simrishamn och på Orup. ESD finns i Malmö, Lund, Helsingborg, Trelleborg och Ängelholm.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8DC53FC0-F78E-4791-B86A-B5C27E47A065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904617" y="3844499"/>
            <a:ext cx="2256663" cy="615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C3FBF3A6-2496-4477-93BC-527FECCF4BD4}"/>
              </a:ext>
            </a:extLst>
          </p:cNvPr>
          <p:cNvSpPr txBox="1"/>
          <p:nvPr/>
        </p:nvSpPr>
        <p:spPr>
          <a:xfrm>
            <a:off x="276987" y="3429000"/>
            <a:ext cx="2627630" cy="83099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ESD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Upptagningsområde geografi: 3 mil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Upptagningsområde invånare: 122 000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4984D722-F9B4-4D14-98F4-DD34D3FD77AD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586792" y="4829176"/>
            <a:ext cx="1137608" cy="154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C071352A-4621-4AF8-A20A-8AAE5005F183}"/>
              </a:ext>
            </a:extLst>
          </p:cNvPr>
          <p:cNvSpPr txBox="1"/>
          <p:nvPr/>
        </p:nvSpPr>
        <p:spPr>
          <a:xfrm>
            <a:off x="896112" y="4568309"/>
            <a:ext cx="2690680" cy="83099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Malmö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ESD 1996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Upptagningsområde geografi: 1 mil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Upptagningsområde invånare: 340 000</a:t>
            </a:r>
          </a:p>
        </p:txBody>
      </p: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4394BA52-B440-4874-9FFB-B338A30CD29B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400550" y="5619751"/>
            <a:ext cx="647700" cy="543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>
            <a:extLst>
              <a:ext uri="{FF2B5EF4-FFF2-40B4-BE49-F238E27FC236}">
                <a16:creationId xmlns:a16="http://schemas.microsoft.com/office/drawing/2014/main" id="{BA378849-1103-42EA-909E-86AAB3A4C166}"/>
              </a:ext>
            </a:extLst>
          </p:cNvPr>
          <p:cNvSpPr txBox="1"/>
          <p:nvPr/>
        </p:nvSpPr>
        <p:spPr>
          <a:xfrm>
            <a:off x="1791462" y="5747408"/>
            <a:ext cx="2609088" cy="83099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Trelleborg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ESD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Upptagningsområde geografi: 2 mil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Upptagningsområde invånare: 45 000</a:t>
            </a:r>
          </a:p>
        </p:txBody>
      </p: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B0ED7EB4-8920-4C80-B365-F863E49D5C8E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799842" y="2848433"/>
            <a:ext cx="1400683" cy="402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ruta 22">
            <a:extLst>
              <a:ext uri="{FF2B5EF4-FFF2-40B4-BE49-F238E27FC236}">
                <a16:creationId xmlns:a16="http://schemas.microsoft.com/office/drawing/2014/main" id="{4BDB5FBA-9581-4549-9C6F-4FF8B0555883}"/>
              </a:ext>
            </a:extLst>
          </p:cNvPr>
          <p:cNvSpPr txBox="1"/>
          <p:nvPr/>
        </p:nvSpPr>
        <p:spPr>
          <a:xfrm>
            <a:off x="172212" y="2340601"/>
            <a:ext cx="2627630" cy="101566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Helsingborg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ESD 2016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Upptagningsområde geografi: 4 mil Helsingborg, Bjuv, Höganäs kommun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Upptagningsområde invånare: 192 000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56204207-1D93-4165-8744-C19FE0A95519}"/>
              </a:ext>
            </a:extLst>
          </p:cNvPr>
          <p:cNvSpPr txBox="1"/>
          <p:nvPr/>
        </p:nvSpPr>
        <p:spPr>
          <a:xfrm>
            <a:off x="5306501" y="602498"/>
            <a:ext cx="3436661" cy="83099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Hässleholm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ESD – (2020 uppskjutet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pgr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av pandemi)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Upptagningsområde geografi: Hässleholm kommun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Upptagningsområde invånare: 52 000</a:t>
            </a: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993EAFA2-8234-4747-B610-7206D78DA201}"/>
              </a:ext>
            </a:extLst>
          </p:cNvPr>
          <p:cNvCxnSpPr>
            <a:cxnSpLocks/>
          </p:cNvCxnSpPr>
          <p:nvPr/>
        </p:nvCxnSpPr>
        <p:spPr>
          <a:xfrm flipH="1" flipV="1">
            <a:off x="6434833" y="1460790"/>
            <a:ext cx="1" cy="1425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4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28A3B1-8B9F-4F40-8EC4-AD585FC52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sv-SE" dirty="0"/>
              <a:t>Vinster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11DE90-62EB-4A6E-ACC7-1B6FBFF52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r>
              <a:rPr lang="sv-SE" dirty="0"/>
              <a:t>Bra träningsresultat</a:t>
            </a:r>
          </a:p>
          <a:p>
            <a:r>
              <a:rPr lang="sv-SE" dirty="0"/>
              <a:t>Patientcentrerat</a:t>
            </a:r>
          </a:p>
          <a:p>
            <a:r>
              <a:rPr lang="sv-SE" dirty="0"/>
              <a:t>Bra samarbete med kommunen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7898FDE-DD83-4B33-B656-0E1040F7B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164" y="383089"/>
            <a:ext cx="3944236" cy="2817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5857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_5ivttRHKkPbmuRNqZ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4qvwb3TCKzyDMDJdaDyA"/>
</p:tagLst>
</file>

<file path=ppt/theme/theme1.xml><?xml version="1.0" encoding="utf-8"?>
<a:theme xmlns:a="http://schemas.openxmlformats.org/drawingml/2006/main" name="13_utanhexagon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 powerpointmall 191010.pptm" id="{57414CB7-05A3-46A9-9B67-90CFB09EA43C}" vid="{7785CABF-60FF-498B-938F-67D0AB8A07CE}"/>
    </a:ext>
  </a:extLst>
</a:theme>
</file>

<file path=ppt/theme/theme3.xml><?xml version="1.0" encoding="utf-8"?>
<a:theme xmlns:a="http://schemas.openxmlformats.org/drawingml/2006/main" name="Master">
  <a:themeElements>
    <a:clrScheme name="Region Skåne">
      <a:dk1>
        <a:srgbClr val="000000"/>
      </a:dk1>
      <a:lt1>
        <a:srgbClr val="FFFFFF"/>
      </a:lt1>
      <a:dk2>
        <a:srgbClr val="808080"/>
      </a:dk2>
      <a:lt2>
        <a:srgbClr val="FEFFFF"/>
      </a:lt2>
      <a:accent1>
        <a:srgbClr val="5E96A8"/>
      </a:accent1>
      <a:accent2>
        <a:srgbClr val="61B9BD"/>
      </a:accent2>
      <a:accent3>
        <a:srgbClr val="3C9378"/>
      </a:accent3>
      <a:accent4>
        <a:srgbClr val="C3B79F"/>
      </a:accent4>
      <a:accent5>
        <a:srgbClr val="ED0024"/>
      </a:accent5>
      <a:accent6>
        <a:srgbClr val="F5D300"/>
      </a:accent6>
      <a:hlink>
        <a:srgbClr val="0563C1"/>
      </a:hlink>
      <a:folHlink>
        <a:srgbClr val="D1FF4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SuS_Master_Reducerad_2OKT2019" id="{9826C832-04CC-C64D-B7A6-E2317B6D91B5}" vid="{E11A84A3-668A-4A47-B33F-318B4C32EDED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1404</Words>
  <Application>Microsoft Office PowerPoint</Application>
  <PresentationFormat>Bredbild</PresentationFormat>
  <Paragraphs>185</Paragraphs>
  <Slides>13</Slides>
  <Notes>12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13_utanhexagon</vt:lpstr>
      <vt:lpstr>Region Skåne</vt:lpstr>
      <vt:lpstr>Master</vt:lpstr>
      <vt:lpstr>Office-tema</vt:lpstr>
      <vt:lpstr>think-cell Slide</vt:lpstr>
      <vt:lpstr>Specialiserad rehabilitering i hemmet</vt:lpstr>
      <vt:lpstr>Specialiserad rehabilitering i hemmet</vt:lpstr>
      <vt:lpstr>Hemmet som vårdmiljö för rehab </vt:lpstr>
      <vt:lpstr>ESD Early Supported Discharge</vt:lpstr>
      <vt:lpstr>ESD förordas av de nationella riktlinjerna för stroke  </vt:lpstr>
      <vt:lpstr>ESD metod</vt:lpstr>
      <vt:lpstr>Rehabilitering</vt:lpstr>
      <vt:lpstr>PowerPoint-presentation</vt:lpstr>
      <vt:lpstr>Vinster</vt:lpstr>
      <vt:lpstr>Utmaningar</vt:lpstr>
      <vt:lpstr>Områden att titta lite extra på</vt:lpstr>
      <vt:lpstr>Framtidens hälsosystem -Insatsområden och viljeriktningar</vt:lpstr>
      <vt:lpstr>Specialiserad rehabilitering i hemmet/ESD i hela Skåne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Specialiserad rehabilitering i hemmet</dc:title>
  <dc:creator>Lefèvre Åsa</dc:creator>
  <cp:lastModifiedBy>Lars Almroth</cp:lastModifiedBy>
  <cp:revision>29</cp:revision>
  <dcterms:created xsi:type="dcterms:W3CDTF">2021-01-08T08:28:22Z</dcterms:created>
  <dcterms:modified xsi:type="dcterms:W3CDTF">2021-06-15T04:27:20Z</dcterms:modified>
</cp:coreProperties>
</file>