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934" r:id="rId2"/>
    <p:sldMasterId id="2147483935" r:id="rId3"/>
  </p:sldMasterIdLst>
  <p:notesMasterIdLst>
    <p:notesMasterId r:id="rId24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7" r:id="rId21"/>
    <p:sldId id="279" r:id="rId22"/>
    <p:sldId id="275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72FC7-5CEC-4212-BB7D-27227E4C00A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4848BC-7FF7-44FC-9C03-C9BCFF5084B2}">
      <dgm:prSet/>
      <dgm:spPr>
        <a:solidFill>
          <a:srgbClr val="00B050"/>
        </a:solidFill>
      </dgm:spPr>
      <dgm:t>
        <a:bodyPr/>
        <a:lstStyle/>
        <a:p>
          <a:r>
            <a:rPr lang="en-US" dirty="0" err="1">
              <a:latin typeface="Baskerville Old Face" panose="02020602080505020303" pitchFamily="18" charset="0"/>
            </a:rPr>
            <a:t>Brukare</a:t>
          </a:r>
          <a:r>
            <a:rPr lang="en-US" dirty="0">
              <a:latin typeface="Baskerville Old Face" panose="02020602080505020303" pitchFamily="18" charset="0"/>
            </a:rPr>
            <a:t>, </a:t>
          </a:r>
          <a:r>
            <a:rPr lang="en-US" dirty="0" err="1">
              <a:latin typeface="Baskerville Old Face" panose="02020602080505020303" pitchFamily="18" charset="0"/>
            </a:rPr>
            <a:t>patienter</a:t>
          </a:r>
          <a:r>
            <a:rPr lang="en-US" dirty="0">
              <a:latin typeface="Baskerville Old Face" panose="02020602080505020303" pitchFamily="18" charset="0"/>
            </a:rPr>
            <a:t> och </a:t>
          </a:r>
          <a:r>
            <a:rPr lang="en-US" dirty="0" err="1">
              <a:latin typeface="Baskerville Old Face" panose="02020602080505020303" pitchFamily="18" charset="0"/>
            </a:rPr>
            <a:t>närstående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skall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vara</a:t>
          </a:r>
          <a:r>
            <a:rPr lang="en-US" dirty="0">
              <a:latin typeface="Baskerville Old Face" panose="02020602080505020303" pitchFamily="18" charset="0"/>
            </a:rPr>
            <a:t> med i  </a:t>
          </a:r>
          <a:r>
            <a:rPr lang="en-US" dirty="0" err="1">
              <a:latin typeface="Baskerville Old Face" panose="02020602080505020303" pitchFamily="18" charset="0"/>
            </a:rPr>
            <a:t>samtliga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filmer</a:t>
          </a:r>
          <a:endParaRPr lang="en-US" dirty="0">
            <a:latin typeface="Baskerville Old Face" panose="02020602080505020303" pitchFamily="18" charset="0"/>
          </a:endParaRPr>
        </a:p>
      </dgm:t>
    </dgm:pt>
    <dgm:pt modelId="{5EE6D2EF-2387-4796-8B00-297B6A91AEB0}" type="parTrans" cxnId="{1AD21277-1422-409C-98D5-D521BCC38B08}">
      <dgm:prSet/>
      <dgm:spPr/>
      <dgm:t>
        <a:bodyPr/>
        <a:lstStyle/>
        <a:p>
          <a:endParaRPr lang="en-US"/>
        </a:p>
      </dgm:t>
    </dgm:pt>
    <dgm:pt modelId="{A89C35AD-1209-4B73-A307-F23077BD1BDB}" type="sibTrans" cxnId="{1AD21277-1422-409C-98D5-D521BCC38B08}">
      <dgm:prSet/>
      <dgm:spPr/>
      <dgm:t>
        <a:bodyPr/>
        <a:lstStyle/>
        <a:p>
          <a:endParaRPr lang="en-US"/>
        </a:p>
      </dgm:t>
    </dgm:pt>
    <dgm:pt modelId="{45AC7928-5439-4D27-B58D-2A232597CEC4}">
      <dgm:prSet/>
      <dgm:spPr>
        <a:solidFill>
          <a:srgbClr val="0070C0"/>
        </a:solidFill>
      </dgm:spPr>
      <dgm:t>
        <a:bodyPr/>
        <a:lstStyle/>
        <a:p>
          <a:r>
            <a:rPr lang="en-US" dirty="0">
              <a:latin typeface="Baskerville Old Face" panose="02020602080505020303" pitchFamily="18" charset="0"/>
            </a:rPr>
            <a:t>Vi </a:t>
          </a:r>
          <a:r>
            <a:rPr lang="en-US" dirty="0" err="1">
              <a:latin typeface="Baskerville Old Face" panose="02020602080505020303" pitchFamily="18" charset="0"/>
            </a:rPr>
            <a:t>vill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också</a:t>
          </a:r>
          <a:r>
            <a:rPr lang="en-US" dirty="0">
              <a:latin typeface="Baskerville Old Face" panose="02020602080505020303" pitchFamily="18" charset="0"/>
            </a:rPr>
            <a:t> ha med </a:t>
          </a:r>
          <a:r>
            <a:rPr lang="en-US" dirty="0" err="1">
              <a:latin typeface="Baskerville Old Face" panose="02020602080505020303" pitchFamily="18" charset="0"/>
            </a:rPr>
            <a:t>hela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systemet</a:t>
          </a:r>
          <a:r>
            <a:rPr lang="en-US" dirty="0">
              <a:latin typeface="Baskerville Old Face" panose="02020602080505020303" pitchFamily="18" charset="0"/>
            </a:rPr>
            <a:t> </a:t>
          </a:r>
        </a:p>
      </dgm:t>
    </dgm:pt>
    <dgm:pt modelId="{24D8AFD2-B3D0-4F5C-A4DF-7BC4DF80F9DF}" type="parTrans" cxnId="{A973899E-F7F4-4D3E-A0FE-CCC3E16CFE4C}">
      <dgm:prSet/>
      <dgm:spPr/>
      <dgm:t>
        <a:bodyPr/>
        <a:lstStyle/>
        <a:p>
          <a:endParaRPr lang="en-US"/>
        </a:p>
      </dgm:t>
    </dgm:pt>
    <dgm:pt modelId="{A296A4CE-D223-46E1-9839-8A9A71DFAA6E}" type="sibTrans" cxnId="{A973899E-F7F4-4D3E-A0FE-CCC3E16CFE4C}">
      <dgm:prSet/>
      <dgm:spPr/>
      <dgm:t>
        <a:bodyPr/>
        <a:lstStyle/>
        <a:p>
          <a:endParaRPr lang="en-US"/>
        </a:p>
      </dgm:t>
    </dgm:pt>
    <dgm:pt modelId="{B26C8B66-115A-429B-B27A-C96CA6271A6F}">
      <dgm:prSet/>
      <dgm:spPr>
        <a:solidFill>
          <a:srgbClr val="FF0000"/>
        </a:solidFill>
      </dgm:spPr>
      <dgm:t>
        <a:bodyPr/>
        <a:lstStyle/>
        <a:p>
          <a:r>
            <a:rPr lang="en-US" dirty="0" err="1">
              <a:latin typeface="Baskerville Old Face" panose="02020602080505020303" pitchFamily="18" charset="0"/>
            </a:rPr>
            <a:t>Från</a:t>
          </a:r>
          <a:r>
            <a:rPr lang="en-US" dirty="0">
              <a:latin typeface="Baskerville Old Face" panose="02020602080505020303" pitchFamily="18" charset="0"/>
            </a:rPr>
            <a:t> SKR till </a:t>
          </a:r>
          <a:r>
            <a:rPr lang="en-US" dirty="0" err="1">
              <a:latin typeface="Baskerville Old Face" panose="02020602080505020303" pitchFamily="18" charset="0"/>
            </a:rPr>
            <a:t>en</a:t>
          </a:r>
          <a:r>
            <a:rPr lang="en-US" dirty="0">
              <a:latin typeface="Baskerville Old Face" panose="02020602080505020303" pitchFamily="18" charset="0"/>
            </a:rPr>
            <a:t> chef, till </a:t>
          </a:r>
          <a:r>
            <a:rPr lang="en-US" dirty="0" err="1">
              <a:latin typeface="Baskerville Old Face" panose="02020602080505020303" pitchFamily="18" charset="0"/>
            </a:rPr>
            <a:t>en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politiker</a:t>
          </a:r>
          <a:r>
            <a:rPr lang="en-US" dirty="0">
              <a:latin typeface="Baskerville Old Face" panose="02020602080505020303" pitchFamily="18" charset="0"/>
            </a:rPr>
            <a:t>, till </a:t>
          </a:r>
          <a:r>
            <a:rPr lang="en-US" dirty="0" err="1">
              <a:latin typeface="Baskerville Old Face" panose="02020602080505020303" pitchFamily="18" charset="0"/>
            </a:rPr>
            <a:t>några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som</a:t>
          </a:r>
          <a:r>
            <a:rPr lang="en-US" dirty="0">
              <a:latin typeface="Baskerville Old Face" panose="02020602080505020303" pitchFamily="18" charset="0"/>
            </a:rPr>
            <a:t> </a:t>
          </a:r>
          <a:r>
            <a:rPr lang="en-US" dirty="0" err="1">
              <a:latin typeface="Baskerville Old Face" panose="02020602080505020303" pitchFamily="18" charset="0"/>
            </a:rPr>
            <a:t>jobbar</a:t>
          </a:r>
          <a:r>
            <a:rPr lang="en-US" dirty="0">
              <a:latin typeface="Baskerville Old Face" panose="02020602080505020303" pitchFamily="18" charset="0"/>
            </a:rPr>
            <a:t> i </a:t>
          </a:r>
          <a:r>
            <a:rPr lang="en-US" dirty="0" err="1">
              <a:latin typeface="Baskerville Old Face" panose="02020602080505020303" pitchFamily="18" charset="0"/>
            </a:rPr>
            <a:t>linjen</a:t>
          </a:r>
          <a:r>
            <a:rPr lang="en-US" dirty="0">
              <a:latin typeface="Baskerville Old Face" panose="02020602080505020303" pitchFamily="18" charset="0"/>
            </a:rPr>
            <a:t> </a:t>
          </a:r>
        </a:p>
      </dgm:t>
    </dgm:pt>
    <dgm:pt modelId="{E71F1E3A-61EC-49E3-9BE8-C35BB804AC5E}" type="parTrans" cxnId="{0CD2C2D7-34C0-4CCD-9A1D-8AA7CAC92CB3}">
      <dgm:prSet/>
      <dgm:spPr/>
      <dgm:t>
        <a:bodyPr/>
        <a:lstStyle/>
        <a:p>
          <a:endParaRPr lang="en-US"/>
        </a:p>
      </dgm:t>
    </dgm:pt>
    <dgm:pt modelId="{A20F31A2-A161-4E5A-88E0-F77B4C200BE3}" type="sibTrans" cxnId="{0CD2C2D7-34C0-4CCD-9A1D-8AA7CAC92CB3}">
      <dgm:prSet/>
      <dgm:spPr/>
      <dgm:t>
        <a:bodyPr/>
        <a:lstStyle/>
        <a:p>
          <a:endParaRPr lang="en-US"/>
        </a:p>
      </dgm:t>
    </dgm:pt>
    <dgm:pt modelId="{99F61D51-DD01-40C3-A413-8FC6D16C2FBC}" type="pres">
      <dgm:prSet presAssocID="{5B672FC7-5CEC-4212-BB7D-27227E4C00A2}" presName="linear" presStyleCnt="0">
        <dgm:presLayoutVars>
          <dgm:animLvl val="lvl"/>
          <dgm:resizeHandles val="exact"/>
        </dgm:presLayoutVars>
      </dgm:prSet>
      <dgm:spPr/>
    </dgm:pt>
    <dgm:pt modelId="{C75918E8-BE10-44BF-8735-D2FB46F56411}" type="pres">
      <dgm:prSet presAssocID="{F44848BC-7FF7-44FC-9C03-C9BCFF5084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7DB7D6-DAFA-4EA9-8573-C46FB4B42386}" type="pres">
      <dgm:prSet presAssocID="{A89C35AD-1209-4B73-A307-F23077BD1BDB}" presName="spacer" presStyleCnt="0"/>
      <dgm:spPr/>
    </dgm:pt>
    <dgm:pt modelId="{34349A32-03F1-4E7A-BF9D-1749D26826BE}" type="pres">
      <dgm:prSet presAssocID="{45AC7928-5439-4D27-B58D-2A232597CE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6F009B-FEAA-4FD5-B75D-8B6FE834A2E4}" type="pres">
      <dgm:prSet presAssocID="{A296A4CE-D223-46E1-9839-8A9A71DFAA6E}" presName="spacer" presStyleCnt="0"/>
      <dgm:spPr/>
    </dgm:pt>
    <dgm:pt modelId="{68A71655-6D1A-47E8-BF9F-74025DBECDCE}" type="pres">
      <dgm:prSet presAssocID="{B26C8B66-115A-429B-B27A-C96CA6271A6F}" presName="parentText" presStyleLbl="node1" presStyleIdx="2" presStyleCnt="3" custLinFactNeighborY="-91734">
        <dgm:presLayoutVars>
          <dgm:chMax val="0"/>
          <dgm:bulletEnabled val="1"/>
        </dgm:presLayoutVars>
      </dgm:prSet>
      <dgm:spPr/>
    </dgm:pt>
  </dgm:ptLst>
  <dgm:cxnLst>
    <dgm:cxn modelId="{43615F12-10A4-4885-AD8B-09983EA0D60E}" type="presOf" srcId="{F44848BC-7FF7-44FC-9C03-C9BCFF5084B2}" destId="{C75918E8-BE10-44BF-8735-D2FB46F56411}" srcOrd="0" destOrd="0" presId="urn:microsoft.com/office/officeart/2005/8/layout/vList2"/>
    <dgm:cxn modelId="{5D03E772-680B-45BC-A35B-927C6494DCDA}" type="presOf" srcId="{45AC7928-5439-4D27-B58D-2A232597CEC4}" destId="{34349A32-03F1-4E7A-BF9D-1749D26826BE}" srcOrd="0" destOrd="0" presId="urn:microsoft.com/office/officeart/2005/8/layout/vList2"/>
    <dgm:cxn modelId="{1AD21277-1422-409C-98D5-D521BCC38B08}" srcId="{5B672FC7-5CEC-4212-BB7D-27227E4C00A2}" destId="{F44848BC-7FF7-44FC-9C03-C9BCFF5084B2}" srcOrd="0" destOrd="0" parTransId="{5EE6D2EF-2387-4796-8B00-297B6A91AEB0}" sibTransId="{A89C35AD-1209-4B73-A307-F23077BD1BDB}"/>
    <dgm:cxn modelId="{A973899E-F7F4-4D3E-A0FE-CCC3E16CFE4C}" srcId="{5B672FC7-5CEC-4212-BB7D-27227E4C00A2}" destId="{45AC7928-5439-4D27-B58D-2A232597CEC4}" srcOrd="1" destOrd="0" parTransId="{24D8AFD2-B3D0-4F5C-A4DF-7BC4DF80F9DF}" sibTransId="{A296A4CE-D223-46E1-9839-8A9A71DFAA6E}"/>
    <dgm:cxn modelId="{1E10D2B6-517C-4DB1-9BEF-74030A0C602E}" type="presOf" srcId="{B26C8B66-115A-429B-B27A-C96CA6271A6F}" destId="{68A71655-6D1A-47E8-BF9F-74025DBECDCE}" srcOrd="0" destOrd="0" presId="urn:microsoft.com/office/officeart/2005/8/layout/vList2"/>
    <dgm:cxn modelId="{0CD2C2D7-34C0-4CCD-9A1D-8AA7CAC92CB3}" srcId="{5B672FC7-5CEC-4212-BB7D-27227E4C00A2}" destId="{B26C8B66-115A-429B-B27A-C96CA6271A6F}" srcOrd="2" destOrd="0" parTransId="{E71F1E3A-61EC-49E3-9BE8-C35BB804AC5E}" sibTransId="{A20F31A2-A161-4E5A-88E0-F77B4C200BE3}"/>
    <dgm:cxn modelId="{5A1607FA-A212-4624-81E0-2B843A1CB72C}" type="presOf" srcId="{5B672FC7-5CEC-4212-BB7D-27227E4C00A2}" destId="{99F61D51-DD01-40C3-A413-8FC6D16C2FBC}" srcOrd="0" destOrd="0" presId="urn:microsoft.com/office/officeart/2005/8/layout/vList2"/>
    <dgm:cxn modelId="{BF3E2C0B-FF3F-490C-AC21-35707022EBC0}" type="presParOf" srcId="{99F61D51-DD01-40C3-A413-8FC6D16C2FBC}" destId="{C75918E8-BE10-44BF-8735-D2FB46F56411}" srcOrd="0" destOrd="0" presId="urn:microsoft.com/office/officeart/2005/8/layout/vList2"/>
    <dgm:cxn modelId="{AC35A8FD-46C9-441E-A0CA-3BDADBF77C90}" type="presParOf" srcId="{99F61D51-DD01-40C3-A413-8FC6D16C2FBC}" destId="{607DB7D6-DAFA-4EA9-8573-C46FB4B42386}" srcOrd="1" destOrd="0" presId="urn:microsoft.com/office/officeart/2005/8/layout/vList2"/>
    <dgm:cxn modelId="{286BC3C9-C065-4F19-B25C-57B1664F6834}" type="presParOf" srcId="{99F61D51-DD01-40C3-A413-8FC6D16C2FBC}" destId="{34349A32-03F1-4E7A-BF9D-1749D26826BE}" srcOrd="2" destOrd="0" presId="urn:microsoft.com/office/officeart/2005/8/layout/vList2"/>
    <dgm:cxn modelId="{4BB88FE6-CB84-474F-AD5B-A3F63626E8A0}" type="presParOf" srcId="{99F61D51-DD01-40C3-A413-8FC6D16C2FBC}" destId="{CA6F009B-FEAA-4FD5-B75D-8B6FE834A2E4}" srcOrd="3" destOrd="0" presId="urn:microsoft.com/office/officeart/2005/8/layout/vList2"/>
    <dgm:cxn modelId="{9D78FECE-7540-44EF-AC73-4FAB3C00F014}" type="presParOf" srcId="{99F61D51-DD01-40C3-A413-8FC6D16C2FBC}" destId="{68A71655-6D1A-47E8-BF9F-74025DBECD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6B50E-90D8-40D6-9A02-F50CFD55F77D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04BA90E-ECC7-4A6E-B458-27FAF54E403F}">
      <dgm:prSet/>
      <dgm:spPr>
        <a:solidFill>
          <a:srgbClr val="0070C0"/>
        </a:solidFill>
      </dgm:spPr>
      <dgm:t>
        <a:bodyPr/>
        <a:lstStyle/>
        <a:p>
          <a:r>
            <a:rPr lang="en-US" dirty="0" err="1"/>
            <a:t>Varför</a:t>
          </a:r>
          <a:r>
            <a:rPr lang="en-US" dirty="0"/>
            <a:t> god &amp; </a:t>
          </a:r>
          <a:r>
            <a:rPr lang="en-US" dirty="0" err="1"/>
            <a:t>nära</a:t>
          </a:r>
          <a:r>
            <a:rPr lang="en-US" dirty="0"/>
            <a:t> </a:t>
          </a:r>
          <a:r>
            <a:rPr lang="en-US" dirty="0" err="1"/>
            <a:t>vård</a:t>
          </a:r>
          <a:r>
            <a:rPr lang="en-US" dirty="0"/>
            <a:t> – </a:t>
          </a:r>
          <a:r>
            <a:rPr lang="en-US" dirty="0" err="1"/>
            <a:t>grunden</a:t>
          </a:r>
          <a:endParaRPr lang="en-US" dirty="0"/>
        </a:p>
      </dgm:t>
    </dgm:pt>
    <dgm:pt modelId="{E3674A93-BA07-4799-93BC-CDFFE07DD90D}" type="parTrans" cxnId="{37E06965-2BF4-4411-ADD8-D197FFB1EAFE}">
      <dgm:prSet/>
      <dgm:spPr/>
      <dgm:t>
        <a:bodyPr/>
        <a:lstStyle/>
        <a:p>
          <a:endParaRPr lang="en-US"/>
        </a:p>
      </dgm:t>
    </dgm:pt>
    <dgm:pt modelId="{7D42A246-F8CB-45AD-AA6D-DEA5DC73B30A}" type="sibTrans" cxnId="{37E06965-2BF4-4411-ADD8-D197FFB1EAFE}">
      <dgm:prSet/>
      <dgm:spPr/>
      <dgm:t>
        <a:bodyPr/>
        <a:lstStyle/>
        <a:p>
          <a:endParaRPr lang="en-US"/>
        </a:p>
      </dgm:t>
    </dgm:pt>
    <dgm:pt modelId="{3B7383CE-1525-4437-A367-DB3314C15214}">
      <dgm:prSet/>
      <dgm:spPr>
        <a:solidFill>
          <a:srgbClr val="00B050"/>
        </a:solidFill>
      </dgm:spPr>
      <dgm:t>
        <a:bodyPr/>
        <a:lstStyle/>
        <a:p>
          <a:r>
            <a:rPr lang="en-US"/>
            <a:t>Primärvården – navet</a:t>
          </a:r>
        </a:p>
      </dgm:t>
    </dgm:pt>
    <dgm:pt modelId="{8706A64A-74E0-424C-905E-3FBBE70C8E82}" type="parTrans" cxnId="{DD62E14D-A268-480F-93AB-C3E93603897C}">
      <dgm:prSet/>
      <dgm:spPr/>
      <dgm:t>
        <a:bodyPr/>
        <a:lstStyle/>
        <a:p>
          <a:endParaRPr lang="en-US"/>
        </a:p>
      </dgm:t>
    </dgm:pt>
    <dgm:pt modelId="{72FC19D7-8AFA-43F6-B201-2F39C20DE645}" type="sibTrans" cxnId="{DD62E14D-A268-480F-93AB-C3E93603897C}">
      <dgm:prSet/>
      <dgm:spPr/>
      <dgm:t>
        <a:bodyPr/>
        <a:lstStyle/>
        <a:p>
          <a:endParaRPr lang="en-US"/>
        </a:p>
      </dgm:t>
    </dgm:pt>
    <dgm:pt modelId="{20B8D6E8-FF8B-4805-ABA1-800AD6C413A8}">
      <dgm:prSet/>
      <dgm:spPr>
        <a:solidFill>
          <a:srgbClr val="FFC000"/>
        </a:solidFill>
      </dgm:spPr>
      <dgm:t>
        <a:bodyPr/>
        <a:lstStyle/>
        <a:p>
          <a:r>
            <a:rPr lang="en-US"/>
            <a:t>Proaktiv – sättet</a:t>
          </a:r>
        </a:p>
      </dgm:t>
    </dgm:pt>
    <dgm:pt modelId="{CA693052-5427-4A8A-B5E2-CE4EE1512DCF}" type="parTrans" cxnId="{BF398EBA-0C10-45CB-B544-C5B470DA61DD}">
      <dgm:prSet/>
      <dgm:spPr/>
      <dgm:t>
        <a:bodyPr/>
        <a:lstStyle/>
        <a:p>
          <a:endParaRPr lang="en-US"/>
        </a:p>
      </dgm:t>
    </dgm:pt>
    <dgm:pt modelId="{0DAD955D-45F7-40D4-9FE9-665DD8F23D3E}" type="sibTrans" cxnId="{BF398EBA-0C10-45CB-B544-C5B470DA61DD}">
      <dgm:prSet/>
      <dgm:spPr/>
      <dgm:t>
        <a:bodyPr/>
        <a:lstStyle/>
        <a:p>
          <a:endParaRPr lang="en-US"/>
        </a:p>
      </dgm:t>
    </dgm:pt>
    <dgm:pt modelId="{99E89FEA-F8E9-44E4-A144-0D49CC5BA7E9}">
      <dgm:prSet/>
      <dgm:spPr>
        <a:solidFill>
          <a:srgbClr val="FF0000"/>
        </a:solidFill>
      </dgm:spPr>
      <dgm:t>
        <a:bodyPr/>
        <a:lstStyle/>
        <a:p>
          <a:r>
            <a:rPr lang="en-US"/>
            <a:t>Personcentrering – kärnan </a:t>
          </a:r>
        </a:p>
      </dgm:t>
    </dgm:pt>
    <dgm:pt modelId="{3D81D516-F2DF-4EEE-8944-EA47BEAC0CC2}" type="parTrans" cxnId="{948A3B43-1497-4874-9745-93EFD978CF81}">
      <dgm:prSet/>
      <dgm:spPr/>
      <dgm:t>
        <a:bodyPr/>
        <a:lstStyle/>
        <a:p>
          <a:endParaRPr lang="en-US"/>
        </a:p>
      </dgm:t>
    </dgm:pt>
    <dgm:pt modelId="{B1C4C1F9-CE0F-4ECC-9C39-67DB5FCF234E}" type="sibTrans" cxnId="{948A3B43-1497-4874-9745-93EFD978CF81}">
      <dgm:prSet/>
      <dgm:spPr/>
      <dgm:t>
        <a:bodyPr/>
        <a:lstStyle/>
        <a:p>
          <a:endParaRPr lang="en-US"/>
        </a:p>
      </dgm:t>
    </dgm:pt>
    <dgm:pt modelId="{80663FF0-C429-453D-9314-3BBB25F78E35}" type="pres">
      <dgm:prSet presAssocID="{9086B50E-90D8-40D6-9A02-F50CFD55F77D}" presName="linear" presStyleCnt="0">
        <dgm:presLayoutVars>
          <dgm:dir/>
          <dgm:animLvl val="lvl"/>
          <dgm:resizeHandles val="exact"/>
        </dgm:presLayoutVars>
      </dgm:prSet>
      <dgm:spPr/>
    </dgm:pt>
    <dgm:pt modelId="{FEBA473A-2EAB-4659-AEB8-B682B0D23902}" type="pres">
      <dgm:prSet presAssocID="{F04BA90E-ECC7-4A6E-B458-27FAF54E403F}" presName="parentLin" presStyleCnt="0"/>
      <dgm:spPr/>
    </dgm:pt>
    <dgm:pt modelId="{CAA42CBF-1F8C-4925-9D07-8D3A10031797}" type="pres">
      <dgm:prSet presAssocID="{F04BA90E-ECC7-4A6E-B458-27FAF54E403F}" presName="parentLeftMargin" presStyleLbl="node1" presStyleIdx="0" presStyleCnt="4"/>
      <dgm:spPr/>
    </dgm:pt>
    <dgm:pt modelId="{FC40F6EC-4E75-49DC-AF06-BC0A42CBAB84}" type="pres">
      <dgm:prSet presAssocID="{F04BA90E-ECC7-4A6E-B458-27FAF54E40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288A95-1999-4F00-8518-2B2F50B664B8}" type="pres">
      <dgm:prSet presAssocID="{F04BA90E-ECC7-4A6E-B458-27FAF54E403F}" presName="negativeSpace" presStyleCnt="0"/>
      <dgm:spPr/>
    </dgm:pt>
    <dgm:pt modelId="{B7CA4213-A2A8-48A8-8E78-C59EFBA042C1}" type="pres">
      <dgm:prSet presAssocID="{F04BA90E-ECC7-4A6E-B458-27FAF54E403F}" presName="childText" presStyleLbl="conFgAcc1" presStyleIdx="0" presStyleCnt="4">
        <dgm:presLayoutVars>
          <dgm:bulletEnabled val="1"/>
        </dgm:presLayoutVars>
      </dgm:prSet>
      <dgm:spPr/>
    </dgm:pt>
    <dgm:pt modelId="{89883FA5-0700-42AA-B5EC-D289063AB92C}" type="pres">
      <dgm:prSet presAssocID="{7D42A246-F8CB-45AD-AA6D-DEA5DC73B30A}" presName="spaceBetweenRectangles" presStyleCnt="0"/>
      <dgm:spPr/>
    </dgm:pt>
    <dgm:pt modelId="{0B2AAC37-D8C5-435A-AAE6-87986765AA07}" type="pres">
      <dgm:prSet presAssocID="{3B7383CE-1525-4437-A367-DB3314C15214}" presName="parentLin" presStyleCnt="0"/>
      <dgm:spPr/>
    </dgm:pt>
    <dgm:pt modelId="{CC031E86-5C1A-420C-A91E-BD744D271AFB}" type="pres">
      <dgm:prSet presAssocID="{3B7383CE-1525-4437-A367-DB3314C15214}" presName="parentLeftMargin" presStyleLbl="node1" presStyleIdx="0" presStyleCnt="4"/>
      <dgm:spPr/>
    </dgm:pt>
    <dgm:pt modelId="{B4CEF255-A847-4718-B2BB-EA98F3803679}" type="pres">
      <dgm:prSet presAssocID="{3B7383CE-1525-4437-A367-DB3314C152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CE12ED-D989-42A9-A7E7-E54EEC241A61}" type="pres">
      <dgm:prSet presAssocID="{3B7383CE-1525-4437-A367-DB3314C15214}" presName="negativeSpace" presStyleCnt="0"/>
      <dgm:spPr/>
    </dgm:pt>
    <dgm:pt modelId="{6CAD6F5E-42B5-4E0E-9B72-5CDA25164F60}" type="pres">
      <dgm:prSet presAssocID="{3B7383CE-1525-4437-A367-DB3314C15214}" presName="childText" presStyleLbl="conFgAcc1" presStyleIdx="1" presStyleCnt="4">
        <dgm:presLayoutVars>
          <dgm:bulletEnabled val="1"/>
        </dgm:presLayoutVars>
      </dgm:prSet>
      <dgm:spPr/>
    </dgm:pt>
    <dgm:pt modelId="{B89ECACE-120F-4DCC-B11A-3D5D9BEE76DB}" type="pres">
      <dgm:prSet presAssocID="{72FC19D7-8AFA-43F6-B201-2F39C20DE645}" presName="spaceBetweenRectangles" presStyleCnt="0"/>
      <dgm:spPr/>
    </dgm:pt>
    <dgm:pt modelId="{8ABBC1AC-E957-4095-88EA-2D60A9FEB870}" type="pres">
      <dgm:prSet presAssocID="{20B8D6E8-FF8B-4805-ABA1-800AD6C413A8}" presName="parentLin" presStyleCnt="0"/>
      <dgm:spPr/>
    </dgm:pt>
    <dgm:pt modelId="{01F4E760-A19D-41EA-888A-056C700629D9}" type="pres">
      <dgm:prSet presAssocID="{20B8D6E8-FF8B-4805-ABA1-800AD6C413A8}" presName="parentLeftMargin" presStyleLbl="node1" presStyleIdx="1" presStyleCnt="4"/>
      <dgm:spPr/>
    </dgm:pt>
    <dgm:pt modelId="{537FEFBD-089C-4CD1-AD7E-5C86D75E0438}" type="pres">
      <dgm:prSet presAssocID="{20B8D6E8-FF8B-4805-ABA1-800AD6C413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AFD2AE-5B6F-4FC1-9C3A-6C096EC86754}" type="pres">
      <dgm:prSet presAssocID="{20B8D6E8-FF8B-4805-ABA1-800AD6C413A8}" presName="negativeSpace" presStyleCnt="0"/>
      <dgm:spPr/>
    </dgm:pt>
    <dgm:pt modelId="{9D66AF2B-21F0-4518-8FB9-3049954B3EF9}" type="pres">
      <dgm:prSet presAssocID="{20B8D6E8-FF8B-4805-ABA1-800AD6C413A8}" presName="childText" presStyleLbl="conFgAcc1" presStyleIdx="2" presStyleCnt="4">
        <dgm:presLayoutVars>
          <dgm:bulletEnabled val="1"/>
        </dgm:presLayoutVars>
      </dgm:prSet>
      <dgm:spPr/>
    </dgm:pt>
    <dgm:pt modelId="{4B2B74CA-F187-4578-ADB1-054302386A94}" type="pres">
      <dgm:prSet presAssocID="{0DAD955D-45F7-40D4-9FE9-665DD8F23D3E}" presName="spaceBetweenRectangles" presStyleCnt="0"/>
      <dgm:spPr/>
    </dgm:pt>
    <dgm:pt modelId="{A0B0ECE5-E255-475B-A4F6-3D7124AD1A6B}" type="pres">
      <dgm:prSet presAssocID="{99E89FEA-F8E9-44E4-A144-0D49CC5BA7E9}" presName="parentLin" presStyleCnt="0"/>
      <dgm:spPr/>
    </dgm:pt>
    <dgm:pt modelId="{E8529BAD-9093-410F-BA12-A8372D23E048}" type="pres">
      <dgm:prSet presAssocID="{99E89FEA-F8E9-44E4-A144-0D49CC5BA7E9}" presName="parentLeftMargin" presStyleLbl="node1" presStyleIdx="2" presStyleCnt="4"/>
      <dgm:spPr/>
    </dgm:pt>
    <dgm:pt modelId="{854F90F1-03DA-416E-8CCF-63C67185D7CA}" type="pres">
      <dgm:prSet presAssocID="{99E89FEA-F8E9-44E4-A144-0D49CC5BA7E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32B558-ACA6-46C4-8D92-CEAECE1A9CBA}" type="pres">
      <dgm:prSet presAssocID="{99E89FEA-F8E9-44E4-A144-0D49CC5BA7E9}" presName="negativeSpace" presStyleCnt="0"/>
      <dgm:spPr/>
    </dgm:pt>
    <dgm:pt modelId="{92A8496B-F2FF-4554-9207-EAC5A8036A2B}" type="pres">
      <dgm:prSet presAssocID="{99E89FEA-F8E9-44E4-A144-0D49CC5BA7E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E77710-F2A0-4594-87A3-EAE8B2064B73}" type="presOf" srcId="{20B8D6E8-FF8B-4805-ABA1-800AD6C413A8}" destId="{01F4E760-A19D-41EA-888A-056C700629D9}" srcOrd="0" destOrd="0" presId="urn:microsoft.com/office/officeart/2005/8/layout/list1"/>
    <dgm:cxn modelId="{019C941A-80D4-4F68-821A-50ED8785A503}" type="presOf" srcId="{99E89FEA-F8E9-44E4-A144-0D49CC5BA7E9}" destId="{854F90F1-03DA-416E-8CCF-63C67185D7CA}" srcOrd="1" destOrd="0" presId="urn:microsoft.com/office/officeart/2005/8/layout/list1"/>
    <dgm:cxn modelId="{491F9A1D-D95B-40D7-BA60-4A2AFA91931A}" type="presOf" srcId="{9086B50E-90D8-40D6-9A02-F50CFD55F77D}" destId="{80663FF0-C429-453D-9314-3BBB25F78E35}" srcOrd="0" destOrd="0" presId="urn:microsoft.com/office/officeart/2005/8/layout/list1"/>
    <dgm:cxn modelId="{E4D4D92D-26AA-454F-B4EF-5E0CA16D02B4}" type="presOf" srcId="{3B7383CE-1525-4437-A367-DB3314C15214}" destId="{CC031E86-5C1A-420C-A91E-BD744D271AFB}" srcOrd="0" destOrd="0" presId="urn:microsoft.com/office/officeart/2005/8/layout/list1"/>
    <dgm:cxn modelId="{CD625734-A3C5-46CF-A4CA-FA91628E218E}" type="presOf" srcId="{3B7383CE-1525-4437-A367-DB3314C15214}" destId="{B4CEF255-A847-4718-B2BB-EA98F3803679}" srcOrd="1" destOrd="0" presId="urn:microsoft.com/office/officeart/2005/8/layout/list1"/>
    <dgm:cxn modelId="{53CBA93E-3DDC-4418-8647-A709C5EAB2B6}" type="presOf" srcId="{F04BA90E-ECC7-4A6E-B458-27FAF54E403F}" destId="{FC40F6EC-4E75-49DC-AF06-BC0A42CBAB84}" srcOrd="1" destOrd="0" presId="urn:microsoft.com/office/officeart/2005/8/layout/list1"/>
    <dgm:cxn modelId="{948A3B43-1497-4874-9745-93EFD978CF81}" srcId="{9086B50E-90D8-40D6-9A02-F50CFD55F77D}" destId="{99E89FEA-F8E9-44E4-A144-0D49CC5BA7E9}" srcOrd="3" destOrd="0" parTransId="{3D81D516-F2DF-4EEE-8944-EA47BEAC0CC2}" sibTransId="{B1C4C1F9-CE0F-4ECC-9C39-67DB5FCF234E}"/>
    <dgm:cxn modelId="{37E06965-2BF4-4411-ADD8-D197FFB1EAFE}" srcId="{9086B50E-90D8-40D6-9A02-F50CFD55F77D}" destId="{F04BA90E-ECC7-4A6E-B458-27FAF54E403F}" srcOrd="0" destOrd="0" parTransId="{E3674A93-BA07-4799-93BC-CDFFE07DD90D}" sibTransId="{7D42A246-F8CB-45AD-AA6D-DEA5DC73B30A}"/>
    <dgm:cxn modelId="{DD62E14D-A268-480F-93AB-C3E93603897C}" srcId="{9086B50E-90D8-40D6-9A02-F50CFD55F77D}" destId="{3B7383CE-1525-4437-A367-DB3314C15214}" srcOrd="1" destOrd="0" parTransId="{8706A64A-74E0-424C-905E-3FBBE70C8E82}" sibTransId="{72FC19D7-8AFA-43F6-B201-2F39C20DE645}"/>
    <dgm:cxn modelId="{0E1F1BB2-4B0A-468E-AB62-CF618F6ABA81}" type="presOf" srcId="{F04BA90E-ECC7-4A6E-B458-27FAF54E403F}" destId="{CAA42CBF-1F8C-4925-9D07-8D3A10031797}" srcOrd="0" destOrd="0" presId="urn:microsoft.com/office/officeart/2005/8/layout/list1"/>
    <dgm:cxn modelId="{BF398EBA-0C10-45CB-B544-C5B470DA61DD}" srcId="{9086B50E-90D8-40D6-9A02-F50CFD55F77D}" destId="{20B8D6E8-FF8B-4805-ABA1-800AD6C413A8}" srcOrd="2" destOrd="0" parTransId="{CA693052-5427-4A8A-B5E2-CE4EE1512DCF}" sibTransId="{0DAD955D-45F7-40D4-9FE9-665DD8F23D3E}"/>
    <dgm:cxn modelId="{2450FEC7-296B-4ED9-9832-06E4AA3AE705}" type="presOf" srcId="{99E89FEA-F8E9-44E4-A144-0D49CC5BA7E9}" destId="{E8529BAD-9093-410F-BA12-A8372D23E048}" srcOrd="0" destOrd="0" presId="urn:microsoft.com/office/officeart/2005/8/layout/list1"/>
    <dgm:cxn modelId="{DC2F21F1-7E3B-4BF9-A73D-6370A5838E34}" type="presOf" srcId="{20B8D6E8-FF8B-4805-ABA1-800AD6C413A8}" destId="{537FEFBD-089C-4CD1-AD7E-5C86D75E0438}" srcOrd="1" destOrd="0" presId="urn:microsoft.com/office/officeart/2005/8/layout/list1"/>
    <dgm:cxn modelId="{0F5B8480-2BDC-4A6E-AAE7-6CB9D1A1D0C9}" type="presParOf" srcId="{80663FF0-C429-453D-9314-3BBB25F78E35}" destId="{FEBA473A-2EAB-4659-AEB8-B682B0D23902}" srcOrd="0" destOrd="0" presId="urn:microsoft.com/office/officeart/2005/8/layout/list1"/>
    <dgm:cxn modelId="{E1ED34C8-8CF5-406B-8ABE-A1FAB523AF8D}" type="presParOf" srcId="{FEBA473A-2EAB-4659-AEB8-B682B0D23902}" destId="{CAA42CBF-1F8C-4925-9D07-8D3A10031797}" srcOrd="0" destOrd="0" presId="urn:microsoft.com/office/officeart/2005/8/layout/list1"/>
    <dgm:cxn modelId="{44EB9819-494F-4F90-8378-0CCF3448C5A4}" type="presParOf" srcId="{FEBA473A-2EAB-4659-AEB8-B682B0D23902}" destId="{FC40F6EC-4E75-49DC-AF06-BC0A42CBAB84}" srcOrd="1" destOrd="0" presId="urn:microsoft.com/office/officeart/2005/8/layout/list1"/>
    <dgm:cxn modelId="{14F69741-3C42-4D1B-9D22-0E1E857A9D33}" type="presParOf" srcId="{80663FF0-C429-453D-9314-3BBB25F78E35}" destId="{A3288A95-1999-4F00-8518-2B2F50B664B8}" srcOrd="1" destOrd="0" presId="urn:microsoft.com/office/officeart/2005/8/layout/list1"/>
    <dgm:cxn modelId="{487C6DF4-C8A0-4A9A-A816-2EBC8D1A0ECD}" type="presParOf" srcId="{80663FF0-C429-453D-9314-3BBB25F78E35}" destId="{B7CA4213-A2A8-48A8-8E78-C59EFBA042C1}" srcOrd="2" destOrd="0" presId="urn:microsoft.com/office/officeart/2005/8/layout/list1"/>
    <dgm:cxn modelId="{B4178F13-ABB6-458D-AF35-ABAD731AC559}" type="presParOf" srcId="{80663FF0-C429-453D-9314-3BBB25F78E35}" destId="{89883FA5-0700-42AA-B5EC-D289063AB92C}" srcOrd="3" destOrd="0" presId="urn:microsoft.com/office/officeart/2005/8/layout/list1"/>
    <dgm:cxn modelId="{95C53E6D-1337-4DD0-837A-7CF4364AC5D2}" type="presParOf" srcId="{80663FF0-C429-453D-9314-3BBB25F78E35}" destId="{0B2AAC37-D8C5-435A-AAE6-87986765AA07}" srcOrd="4" destOrd="0" presId="urn:microsoft.com/office/officeart/2005/8/layout/list1"/>
    <dgm:cxn modelId="{57FAD254-3A93-4CFC-9529-7E5FD9F0D360}" type="presParOf" srcId="{0B2AAC37-D8C5-435A-AAE6-87986765AA07}" destId="{CC031E86-5C1A-420C-A91E-BD744D271AFB}" srcOrd="0" destOrd="0" presId="urn:microsoft.com/office/officeart/2005/8/layout/list1"/>
    <dgm:cxn modelId="{36F65F84-0653-41DF-B3C4-0AC34E6676F1}" type="presParOf" srcId="{0B2AAC37-D8C5-435A-AAE6-87986765AA07}" destId="{B4CEF255-A847-4718-B2BB-EA98F3803679}" srcOrd="1" destOrd="0" presId="urn:microsoft.com/office/officeart/2005/8/layout/list1"/>
    <dgm:cxn modelId="{56EF185A-68CD-4C68-A676-C288B5EA4E99}" type="presParOf" srcId="{80663FF0-C429-453D-9314-3BBB25F78E35}" destId="{33CE12ED-D989-42A9-A7E7-E54EEC241A61}" srcOrd="5" destOrd="0" presId="urn:microsoft.com/office/officeart/2005/8/layout/list1"/>
    <dgm:cxn modelId="{8AD62B4A-D0FD-47C3-AF40-E191C36E7C74}" type="presParOf" srcId="{80663FF0-C429-453D-9314-3BBB25F78E35}" destId="{6CAD6F5E-42B5-4E0E-9B72-5CDA25164F60}" srcOrd="6" destOrd="0" presId="urn:microsoft.com/office/officeart/2005/8/layout/list1"/>
    <dgm:cxn modelId="{7A7C5BD9-89C8-4CBC-BC82-AC1310933250}" type="presParOf" srcId="{80663FF0-C429-453D-9314-3BBB25F78E35}" destId="{B89ECACE-120F-4DCC-B11A-3D5D9BEE76DB}" srcOrd="7" destOrd="0" presId="urn:microsoft.com/office/officeart/2005/8/layout/list1"/>
    <dgm:cxn modelId="{9FE84375-B1FA-4E49-AF77-B09F66781CF1}" type="presParOf" srcId="{80663FF0-C429-453D-9314-3BBB25F78E35}" destId="{8ABBC1AC-E957-4095-88EA-2D60A9FEB870}" srcOrd="8" destOrd="0" presId="urn:microsoft.com/office/officeart/2005/8/layout/list1"/>
    <dgm:cxn modelId="{3DDDF1C8-D304-4C68-B748-F5ADA5AF7D07}" type="presParOf" srcId="{8ABBC1AC-E957-4095-88EA-2D60A9FEB870}" destId="{01F4E760-A19D-41EA-888A-056C700629D9}" srcOrd="0" destOrd="0" presId="urn:microsoft.com/office/officeart/2005/8/layout/list1"/>
    <dgm:cxn modelId="{31207CA1-E938-4EFB-BD3F-C7E9DD92C846}" type="presParOf" srcId="{8ABBC1AC-E957-4095-88EA-2D60A9FEB870}" destId="{537FEFBD-089C-4CD1-AD7E-5C86D75E0438}" srcOrd="1" destOrd="0" presId="urn:microsoft.com/office/officeart/2005/8/layout/list1"/>
    <dgm:cxn modelId="{766784F8-707A-4BFF-9135-058D10517702}" type="presParOf" srcId="{80663FF0-C429-453D-9314-3BBB25F78E35}" destId="{40AFD2AE-5B6F-4FC1-9C3A-6C096EC86754}" srcOrd="9" destOrd="0" presId="urn:microsoft.com/office/officeart/2005/8/layout/list1"/>
    <dgm:cxn modelId="{6F5B2440-7DAF-4016-9180-ACAC5F140A04}" type="presParOf" srcId="{80663FF0-C429-453D-9314-3BBB25F78E35}" destId="{9D66AF2B-21F0-4518-8FB9-3049954B3EF9}" srcOrd="10" destOrd="0" presId="urn:microsoft.com/office/officeart/2005/8/layout/list1"/>
    <dgm:cxn modelId="{F097CA98-9D6F-438B-8170-F6EE3C13C3A5}" type="presParOf" srcId="{80663FF0-C429-453D-9314-3BBB25F78E35}" destId="{4B2B74CA-F187-4578-ADB1-054302386A94}" srcOrd="11" destOrd="0" presId="urn:microsoft.com/office/officeart/2005/8/layout/list1"/>
    <dgm:cxn modelId="{2D6D191F-7F40-457F-87EE-FF0431895E89}" type="presParOf" srcId="{80663FF0-C429-453D-9314-3BBB25F78E35}" destId="{A0B0ECE5-E255-475B-A4F6-3D7124AD1A6B}" srcOrd="12" destOrd="0" presId="urn:microsoft.com/office/officeart/2005/8/layout/list1"/>
    <dgm:cxn modelId="{7DB451DB-7C14-4074-ABF2-3AFE31968D54}" type="presParOf" srcId="{A0B0ECE5-E255-475B-A4F6-3D7124AD1A6B}" destId="{E8529BAD-9093-410F-BA12-A8372D23E048}" srcOrd="0" destOrd="0" presId="urn:microsoft.com/office/officeart/2005/8/layout/list1"/>
    <dgm:cxn modelId="{260132E3-C1A2-4FF5-A686-4EEA0FE0DA6A}" type="presParOf" srcId="{A0B0ECE5-E255-475B-A4F6-3D7124AD1A6B}" destId="{854F90F1-03DA-416E-8CCF-63C67185D7CA}" srcOrd="1" destOrd="0" presId="urn:microsoft.com/office/officeart/2005/8/layout/list1"/>
    <dgm:cxn modelId="{EFF4FC1A-9097-440F-A6E8-CA3F879D7363}" type="presParOf" srcId="{80663FF0-C429-453D-9314-3BBB25F78E35}" destId="{AE32B558-ACA6-46C4-8D92-CEAECE1A9CBA}" srcOrd="13" destOrd="0" presId="urn:microsoft.com/office/officeart/2005/8/layout/list1"/>
    <dgm:cxn modelId="{725243BB-DEB8-4C84-AEE2-31191ED2458F}" type="presParOf" srcId="{80663FF0-C429-453D-9314-3BBB25F78E35}" destId="{92A8496B-F2FF-4554-9207-EAC5A8036A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918E8-BE10-44BF-8735-D2FB46F56411}">
      <dsp:nvSpPr>
        <dsp:cNvPr id="0" name=""/>
        <dsp:cNvSpPr/>
      </dsp:nvSpPr>
      <dsp:spPr>
        <a:xfrm>
          <a:off x="0" y="25388"/>
          <a:ext cx="7744571" cy="13478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Baskerville Old Face" panose="02020602080505020303" pitchFamily="18" charset="0"/>
            </a:rPr>
            <a:t>Brukare</a:t>
          </a:r>
          <a:r>
            <a:rPr lang="en-US" sz="3600" kern="1200" dirty="0">
              <a:latin typeface="Baskerville Old Face" panose="02020602080505020303" pitchFamily="18" charset="0"/>
            </a:rPr>
            <a:t>, </a:t>
          </a:r>
          <a:r>
            <a:rPr lang="en-US" sz="3600" kern="1200" dirty="0" err="1">
              <a:latin typeface="Baskerville Old Face" panose="02020602080505020303" pitchFamily="18" charset="0"/>
            </a:rPr>
            <a:t>patienter</a:t>
          </a:r>
          <a:r>
            <a:rPr lang="en-US" sz="3600" kern="1200" dirty="0">
              <a:latin typeface="Baskerville Old Face" panose="02020602080505020303" pitchFamily="18" charset="0"/>
            </a:rPr>
            <a:t> och </a:t>
          </a:r>
          <a:r>
            <a:rPr lang="en-US" sz="3600" kern="1200" dirty="0" err="1">
              <a:latin typeface="Baskerville Old Face" panose="02020602080505020303" pitchFamily="18" charset="0"/>
            </a:rPr>
            <a:t>närstående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skall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vara</a:t>
          </a:r>
          <a:r>
            <a:rPr lang="en-US" sz="3600" kern="1200" dirty="0">
              <a:latin typeface="Baskerville Old Face" panose="02020602080505020303" pitchFamily="18" charset="0"/>
            </a:rPr>
            <a:t> med i  </a:t>
          </a:r>
          <a:r>
            <a:rPr lang="en-US" sz="3600" kern="1200" dirty="0" err="1">
              <a:latin typeface="Baskerville Old Face" panose="02020602080505020303" pitchFamily="18" charset="0"/>
            </a:rPr>
            <a:t>samtliga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filmer</a:t>
          </a:r>
          <a:endParaRPr lang="en-US" sz="3600" kern="1200" dirty="0">
            <a:latin typeface="Baskerville Old Face" panose="02020602080505020303" pitchFamily="18" charset="0"/>
          </a:endParaRPr>
        </a:p>
      </dsp:txBody>
      <dsp:txXfrm>
        <a:off x="65796" y="91184"/>
        <a:ext cx="7612979" cy="1216248"/>
      </dsp:txXfrm>
    </dsp:sp>
    <dsp:sp modelId="{34349A32-03F1-4E7A-BF9D-1749D26826BE}">
      <dsp:nvSpPr>
        <dsp:cNvPr id="0" name=""/>
        <dsp:cNvSpPr/>
      </dsp:nvSpPr>
      <dsp:spPr>
        <a:xfrm>
          <a:off x="0" y="1476908"/>
          <a:ext cx="7744571" cy="13478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skerville Old Face" panose="02020602080505020303" pitchFamily="18" charset="0"/>
            </a:rPr>
            <a:t>Vi </a:t>
          </a:r>
          <a:r>
            <a:rPr lang="en-US" sz="3600" kern="1200" dirty="0" err="1">
              <a:latin typeface="Baskerville Old Face" panose="02020602080505020303" pitchFamily="18" charset="0"/>
            </a:rPr>
            <a:t>vill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också</a:t>
          </a:r>
          <a:r>
            <a:rPr lang="en-US" sz="3600" kern="1200" dirty="0">
              <a:latin typeface="Baskerville Old Face" panose="02020602080505020303" pitchFamily="18" charset="0"/>
            </a:rPr>
            <a:t> ha med </a:t>
          </a:r>
          <a:r>
            <a:rPr lang="en-US" sz="3600" kern="1200" dirty="0" err="1">
              <a:latin typeface="Baskerville Old Face" panose="02020602080505020303" pitchFamily="18" charset="0"/>
            </a:rPr>
            <a:t>hela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systemet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</a:p>
      </dsp:txBody>
      <dsp:txXfrm>
        <a:off x="65796" y="1542704"/>
        <a:ext cx="7612979" cy="1216248"/>
      </dsp:txXfrm>
    </dsp:sp>
    <dsp:sp modelId="{68A71655-6D1A-47E8-BF9F-74025DBECDCE}">
      <dsp:nvSpPr>
        <dsp:cNvPr id="0" name=""/>
        <dsp:cNvSpPr/>
      </dsp:nvSpPr>
      <dsp:spPr>
        <a:xfrm>
          <a:off x="0" y="2833318"/>
          <a:ext cx="7744571" cy="13478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Baskerville Old Face" panose="02020602080505020303" pitchFamily="18" charset="0"/>
            </a:rPr>
            <a:t>Från</a:t>
          </a:r>
          <a:r>
            <a:rPr lang="en-US" sz="3600" kern="1200" dirty="0">
              <a:latin typeface="Baskerville Old Face" panose="02020602080505020303" pitchFamily="18" charset="0"/>
            </a:rPr>
            <a:t> SKR till </a:t>
          </a:r>
          <a:r>
            <a:rPr lang="en-US" sz="3600" kern="1200" dirty="0" err="1">
              <a:latin typeface="Baskerville Old Face" panose="02020602080505020303" pitchFamily="18" charset="0"/>
            </a:rPr>
            <a:t>en</a:t>
          </a:r>
          <a:r>
            <a:rPr lang="en-US" sz="3600" kern="1200" dirty="0">
              <a:latin typeface="Baskerville Old Face" panose="02020602080505020303" pitchFamily="18" charset="0"/>
            </a:rPr>
            <a:t> chef, till </a:t>
          </a:r>
          <a:r>
            <a:rPr lang="en-US" sz="3600" kern="1200" dirty="0" err="1">
              <a:latin typeface="Baskerville Old Face" panose="02020602080505020303" pitchFamily="18" charset="0"/>
            </a:rPr>
            <a:t>en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politiker</a:t>
          </a:r>
          <a:r>
            <a:rPr lang="en-US" sz="3600" kern="1200" dirty="0">
              <a:latin typeface="Baskerville Old Face" panose="02020602080505020303" pitchFamily="18" charset="0"/>
            </a:rPr>
            <a:t>, till </a:t>
          </a:r>
          <a:r>
            <a:rPr lang="en-US" sz="3600" kern="1200" dirty="0" err="1">
              <a:latin typeface="Baskerville Old Face" panose="02020602080505020303" pitchFamily="18" charset="0"/>
            </a:rPr>
            <a:t>några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som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  <a:r>
            <a:rPr lang="en-US" sz="3600" kern="1200" dirty="0" err="1">
              <a:latin typeface="Baskerville Old Face" panose="02020602080505020303" pitchFamily="18" charset="0"/>
            </a:rPr>
            <a:t>jobbar</a:t>
          </a:r>
          <a:r>
            <a:rPr lang="en-US" sz="3600" kern="1200" dirty="0">
              <a:latin typeface="Baskerville Old Face" panose="02020602080505020303" pitchFamily="18" charset="0"/>
            </a:rPr>
            <a:t> i </a:t>
          </a:r>
          <a:r>
            <a:rPr lang="en-US" sz="3600" kern="1200" dirty="0" err="1">
              <a:latin typeface="Baskerville Old Face" panose="02020602080505020303" pitchFamily="18" charset="0"/>
            </a:rPr>
            <a:t>linjen</a:t>
          </a:r>
          <a:r>
            <a:rPr lang="en-US" sz="3600" kern="1200" dirty="0">
              <a:latin typeface="Baskerville Old Face" panose="02020602080505020303" pitchFamily="18" charset="0"/>
            </a:rPr>
            <a:t> </a:t>
          </a:r>
        </a:p>
      </dsp:txBody>
      <dsp:txXfrm>
        <a:off x="65796" y="2899114"/>
        <a:ext cx="7612979" cy="121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A4213-A2A8-48A8-8E78-C59EFBA042C1}">
      <dsp:nvSpPr>
        <dsp:cNvPr id="0" name=""/>
        <dsp:cNvSpPr/>
      </dsp:nvSpPr>
      <dsp:spPr>
        <a:xfrm>
          <a:off x="0" y="392588"/>
          <a:ext cx="774457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0F6EC-4E75-49DC-AF06-BC0A42CBAB84}">
      <dsp:nvSpPr>
        <dsp:cNvPr id="0" name=""/>
        <dsp:cNvSpPr/>
      </dsp:nvSpPr>
      <dsp:spPr>
        <a:xfrm>
          <a:off x="387228" y="38348"/>
          <a:ext cx="5421199" cy="70848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4908" tIns="0" rIns="204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Varför</a:t>
          </a:r>
          <a:r>
            <a:rPr lang="en-US" sz="2400" kern="1200" dirty="0"/>
            <a:t> god &amp; </a:t>
          </a:r>
          <a:r>
            <a:rPr lang="en-US" sz="2400" kern="1200" dirty="0" err="1"/>
            <a:t>nära</a:t>
          </a:r>
          <a:r>
            <a:rPr lang="en-US" sz="2400" kern="1200" dirty="0"/>
            <a:t> </a:t>
          </a:r>
          <a:r>
            <a:rPr lang="en-US" sz="2400" kern="1200" dirty="0" err="1"/>
            <a:t>vård</a:t>
          </a:r>
          <a:r>
            <a:rPr lang="en-US" sz="2400" kern="1200" dirty="0"/>
            <a:t> – </a:t>
          </a:r>
          <a:r>
            <a:rPr lang="en-US" sz="2400" kern="1200" dirty="0" err="1"/>
            <a:t>grunden</a:t>
          </a:r>
          <a:endParaRPr lang="en-US" sz="2400" kern="1200" dirty="0"/>
        </a:p>
      </dsp:txBody>
      <dsp:txXfrm>
        <a:off x="421813" y="72933"/>
        <a:ext cx="5352029" cy="639310"/>
      </dsp:txXfrm>
    </dsp:sp>
    <dsp:sp modelId="{6CAD6F5E-42B5-4E0E-9B72-5CDA25164F60}">
      <dsp:nvSpPr>
        <dsp:cNvPr id="0" name=""/>
        <dsp:cNvSpPr/>
      </dsp:nvSpPr>
      <dsp:spPr>
        <a:xfrm>
          <a:off x="0" y="1481228"/>
          <a:ext cx="774457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F255-A847-4718-B2BB-EA98F3803679}">
      <dsp:nvSpPr>
        <dsp:cNvPr id="0" name=""/>
        <dsp:cNvSpPr/>
      </dsp:nvSpPr>
      <dsp:spPr>
        <a:xfrm>
          <a:off x="387228" y="1126988"/>
          <a:ext cx="5421199" cy="708480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4908" tIns="0" rIns="204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Primärvården – navet</a:t>
          </a:r>
        </a:p>
      </dsp:txBody>
      <dsp:txXfrm>
        <a:off x="421813" y="1161573"/>
        <a:ext cx="5352029" cy="639310"/>
      </dsp:txXfrm>
    </dsp:sp>
    <dsp:sp modelId="{9D66AF2B-21F0-4518-8FB9-3049954B3EF9}">
      <dsp:nvSpPr>
        <dsp:cNvPr id="0" name=""/>
        <dsp:cNvSpPr/>
      </dsp:nvSpPr>
      <dsp:spPr>
        <a:xfrm>
          <a:off x="0" y="2569868"/>
          <a:ext cx="774457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FEFBD-089C-4CD1-AD7E-5C86D75E0438}">
      <dsp:nvSpPr>
        <dsp:cNvPr id="0" name=""/>
        <dsp:cNvSpPr/>
      </dsp:nvSpPr>
      <dsp:spPr>
        <a:xfrm>
          <a:off x="387228" y="2215628"/>
          <a:ext cx="5421199" cy="70848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4908" tIns="0" rIns="204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Proaktiv – sättet</a:t>
          </a:r>
        </a:p>
      </dsp:txBody>
      <dsp:txXfrm>
        <a:off x="421813" y="2250213"/>
        <a:ext cx="5352029" cy="639310"/>
      </dsp:txXfrm>
    </dsp:sp>
    <dsp:sp modelId="{92A8496B-F2FF-4554-9207-EAC5A8036A2B}">
      <dsp:nvSpPr>
        <dsp:cNvPr id="0" name=""/>
        <dsp:cNvSpPr/>
      </dsp:nvSpPr>
      <dsp:spPr>
        <a:xfrm>
          <a:off x="0" y="3658508"/>
          <a:ext cx="774457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F90F1-03DA-416E-8CCF-63C67185D7CA}">
      <dsp:nvSpPr>
        <dsp:cNvPr id="0" name=""/>
        <dsp:cNvSpPr/>
      </dsp:nvSpPr>
      <dsp:spPr>
        <a:xfrm>
          <a:off x="387228" y="3304268"/>
          <a:ext cx="5421199" cy="70848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4908" tIns="0" rIns="2049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Personcentrering – kärnan </a:t>
          </a:r>
        </a:p>
      </dsp:txBody>
      <dsp:txXfrm>
        <a:off x="421813" y="3338853"/>
        <a:ext cx="5352029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9247-D286-7B4E-B4A8-14AABB535E54}" type="datetimeFigureOut">
              <a:rPr lang="sv-SE" smtClean="0"/>
              <a:t>2021-05-19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4E0D-5B48-AF4D-824B-E170B9307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Peter Almgren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4E0D-5B48-AF4D-824B-E170B93077B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84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A99A-7C38-7545-9D16-2013E1BB8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33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PowerPoint-mall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87A503-72F0-DB49-AEED-62A5CDEAD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331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för Vårdsamverkan Skåne</a:t>
            </a:r>
          </a:p>
        </p:txBody>
      </p:sp>
    </p:spTree>
    <p:extLst>
      <p:ext uri="{BB962C8B-B14F-4D97-AF65-F5344CB8AC3E}">
        <p14:creationId xmlns:p14="http://schemas.microsoft.com/office/powerpoint/2010/main" val="1761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86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008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6372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96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6372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008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86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06AE2-EB3C-8145-8A56-0E07699456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40959" y="254442"/>
            <a:ext cx="6128759" cy="6171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5E6962-B958-7949-BC6B-821DBA17500F}"/>
              </a:ext>
            </a:extLst>
          </p:cNvPr>
          <p:cNvSpPr txBox="1"/>
          <p:nvPr userDrawn="1"/>
        </p:nvSpPr>
        <p:spPr>
          <a:xfrm>
            <a:off x="389614" y="1947824"/>
            <a:ext cx="731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0" dirty="0">
                <a:solidFill>
                  <a:srgbClr val="D0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2B00F-37D3-7F40-BE8D-E5190228F78D}"/>
              </a:ext>
            </a:extLst>
          </p:cNvPr>
          <p:cNvSpPr txBox="1"/>
          <p:nvPr userDrawn="1"/>
        </p:nvSpPr>
        <p:spPr>
          <a:xfrm>
            <a:off x="755374" y="3148152"/>
            <a:ext cx="2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Skriv citat/text här</a:t>
            </a:r>
          </a:p>
        </p:txBody>
      </p:sp>
    </p:spTree>
    <p:extLst>
      <p:ext uri="{BB962C8B-B14F-4D97-AF65-F5344CB8AC3E}">
        <p14:creationId xmlns:p14="http://schemas.microsoft.com/office/powerpoint/2010/main" val="8662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1674E0BC-5AFB-3542-8A5F-D6106970C5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1554" y="262393"/>
            <a:ext cx="9849969" cy="5908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805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E90514-0A33-41CC-AD9B-19F36B98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C84CBE-F398-4710-8A41-E129AA49F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4725AB-6FF5-430F-85F9-CA061499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964B-1C24-4C1F-BE3E-6FF6789BD2A7}" type="datetimeFigureOut">
              <a:rPr lang="sv-SE" smtClean="0"/>
              <a:t>2021-05-19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5EFD33-4962-4E02-B575-E0F9FC7A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8F688A-9B28-4420-B052-EB138D50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C9A5-C794-442B-A743-F95603F498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5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sz="105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106B-5170-2346-99EF-ED295E0C490D}" type="datetimeFigureOut">
              <a:rPr lang="sv-SE" smtClean="0"/>
              <a:t>2021-05-19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1" r:id="rId4"/>
    <p:sldLayoutId id="2147483715" r:id="rId5"/>
    <p:sldLayoutId id="2147483723" r:id="rId6"/>
    <p:sldLayoutId id="2147483722" r:id="rId7"/>
    <p:sldLayoutId id="2147483724" r:id="rId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274A6E-4C92-4744-A75A-0300B136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26EC4C-FCFE-4752-85BE-720773AFF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9B64EC-E546-4316-A8E0-BA588C40D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964B-1C24-4C1F-BE3E-6FF6789BD2A7}" type="datetimeFigureOut">
              <a:rPr lang="sv-SE" smtClean="0"/>
              <a:t>2021-05-19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143F20-33A5-4FDB-A1AA-BA83DF276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15DF37-87BC-4A13-BC97-D7DA6E707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C9A5-C794-442B-A743-F95603F498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27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106B-5170-2346-99EF-ED295E0C490D}" type="datetimeFigureOut">
              <a:rPr lang="sv-SE" smtClean="0"/>
              <a:t>2021-05-19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6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FA2E2FF-2A53-48EB-A29E-736F23EE0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Delregionalt samverkansorgan</a:t>
            </a:r>
            <a:b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21 maj 2021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D84251-AC4A-4EEE-A6DC-54F1382DA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Vad händer i nordväst? </a:t>
            </a:r>
          </a:p>
          <a:p>
            <a:r>
              <a:rPr lang="sv-SE" dirty="0">
                <a:latin typeface="Century Gothic" panose="020B0502020202020204" pitchFamily="34" charset="0"/>
              </a:rPr>
              <a:t>Fokus på uppdrag och en del omvärldsbevakning </a:t>
            </a:r>
          </a:p>
        </p:txBody>
      </p:sp>
    </p:spTree>
    <p:extLst>
      <p:ext uri="{BB962C8B-B14F-4D97-AF65-F5344CB8AC3E}">
        <p14:creationId xmlns:p14="http://schemas.microsoft.com/office/powerpoint/2010/main" val="77256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54356-57D6-4ABA-B9EE-3400A5AB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13 a Hälso – och sjukvårdslagen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81AA63-4EE7-4C18-94B0-F9B17D81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b="1" dirty="0">
                <a:latin typeface="+mj-lt"/>
              </a:rPr>
              <a:t>Primärvårdens grunduppdrag </a:t>
            </a:r>
          </a:p>
          <a:p>
            <a:pPr marL="0" indent="0">
              <a:buNone/>
            </a:pPr>
            <a:r>
              <a:rPr lang="sv-SE" dirty="0">
                <a:latin typeface="+mj-lt"/>
              </a:rPr>
              <a:t>1 § </a:t>
            </a:r>
            <a:r>
              <a:rPr lang="sv-SE" i="1" dirty="0">
                <a:latin typeface="+mj-lt"/>
              </a:rPr>
              <a:t>Regioner och kommuner </a:t>
            </a:r>
            <a:r>
              <a:rPr lang="sv-SE" dirty="0">
                <a:latin typeface="+mj-lt"/>
              </a:rPr>
              <a:t>ska inom ramen för verksamhet som utgör primärvård särskilt </a:t>
            </a:r>
          </a:p>
          <a:p>
            <a:pPr marL="514350" indent="-514350">
              <a:buAutoNum type="arabicPeriod"/>
            </a:pPr>
            <a:r>
              <a:rPr lang="sv-SE" dirty="0">
                <a:latin typeface="+mj-lt"/>
              </a:rPr>
              <a:t>tillhandahålla de hälso- och sjukvårdstjänster som krävs för att tillgodose vanligt förekommande vårdbehov, </a:t>
            </a:r>
          </a:p>
          <a:p>
            <a:pPr marL="514350" indent="-514350">
              <a:buAutoNum type="arabicPeriod"/>
            </a:pPr>
            <a:r>
              <a:rPr lang="sv-SE" dirty="0">
                <a:latin typeface="+mj-lt"/>
              </a:rPr>
              <a:t> se till att vården är lätt tillgänglig, </a:t>
            </a:r>
          </a:p>
          <a:p>
            <a:pPr marL="514350" indent="-514350">
              <a:buAutoNum type="arabicPeriod"/>
            </a:pPr>
            <a:r>
              <a:rPr lang="sv-SE" dirty="0">
                <a:latin typeface="+mj-lt"/>
              </a:rPr>
              <a:t>tillhandahålla förebyggande insatser utifrån såväl befolkningens behov som patientens individuella behov och förutsättningar, </a:t>
            </a:r>
          </a:p>
          <a:p>
            <a:pPr marL="514350" indent="-514350">
              <a:buAutoNum type="arabicPeriod"/>
            </a:pPr>
            <a:r>
              <a:rPr lang="sv-SE" dirty="0">
                <a:latin typeface="+mj-lt"/>
              </a:rPr>
              <a:t>samordna olika insatser för patienten i de fall det är mest ändamålsenligt att samordningen sker inom primärvården, och </a:t>
            </a:r>
          </a:p>
          <a:p>
            <a:pPr marL="514350" indent="-514350">
              <a:buAutoNum type="arabicPeriod"/>
            </a:pPr>
            <a:r>
              <a:rPr lang="sv-SE" dirty="0">
                <a:latin typeface="+mj-lt"/>
              </a:rPr>
              <a:t>möjliggöra medverkan vid genomförande av forskningsarbete. </a:t>
            </a:r>
          </a:p>
        </p:txBody>
      </p:sp>
    </p:spTree>
    <p:extLst>
      <p:ext uri="{BB962C8B-B14F-4D97-AF65-F5344CB8AC3E}">
        <p14:creationId xmlns:p14="http://schemas.microsoft.com/office/powerpoint/2010/main" val="140135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7D1EB2-5516-4D79-95A7-77FDC928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1" y="579878"/>
            <a:ext cx="9271820" cy="851357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Patient, brukar- och närståendedriven utveckling 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6CE7955E-D6F1-4195-B448-39672CB57762}"/>
              </a:ext>
            </a:extLst>
          </p:cNvPr>
          <p:cNvSpPr/>
          <p:nvPr/>
        </p:nvSpPr>
        <p:spPr>
          <a:xfrm rot="21079792">
            <a:off x="1320828" y="3172026"/>
            <a:ext cx="2676525" cy="11715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Century Gothic" panose="020B0502020202020204" pitchFamily="34" charset="0"/>
              </a:rPr>
              <a:t>Arvodering 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ACD0BB92-C348-4646-B887-11873210E62A}"/>
              </a:ext>
            </a:extLst>
          </p:cNvPr>
          <p:cNvSpPr/>
          <p:nvPr/>
        </p:nvSpPr>
        <p:spPr>
          <a:xfrm>
            <a:off x="241315" y="1864730"/>
            <a:ext cx="3057525" cy="11620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Century Gothic" panose="020B0502020202020204" pitchFamily="34" charset="0"/>
              </a:rPr>
              <a:t>Representant i vår tjänstemannaberedning</a:t>
            </a:r>
          </a:p>
        </p:txBody>
      </p:sp>
      <p:sp>
        <p:nvSpPr>
          <p:cNvPr id="11" name="Flödesschema: Hålremsa 10">
            <a:extLst>
              <a:ext uri="{FF2B5EF4-FFF2-40B4-BE49-F238E27FC236}">
                <a16:creationId xmlns:a16="http://schemas.microsoft.com/office/drawing/2014/main" id="{92199B41-5295-4800-AC92-973F501BCEE3}"/>
              </a:ext>
            </a:extLst>
          </p:cNvPr>
          <p:cNvSpPr/>
          <p:nvPr/>
        </p:nvSpPr>
        <p:spPr>
          <a:xfrm>
            <a:off x="4433887" y="4934249"/>
            <a:ext cx="3324225" cy="952500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Century Gothic" panose="020B0502020202020204" pitchFamily="34" charset="0"/>
              </a:rPr>
              <a:t>SKR - Personcentrering </a:t>
            </a:r>
          </a:p>
        </p:txBody>
      </p:sp>
      <p:sp>
        <p:nvSpPr>
          <p:cNvPr id="12" name="Tolvhörning 11">
            <a:extLst>
              <a:ext uri="{FF2B5EF4-FFF2-40B4-BE49-F238E27FC236}">
                <a16:creationId xmlns:a16="http://schemas.microsoft.com/office/drawing/2014/main" id="{8152378A-D56A-4195-9109-217F5621167F}"/>
              </a:ext>
            </a:extLst>
          </p:cNvPr>
          <p:cNvSpPr/>
          <p:nvPr/>
        </p:nvSpPr>
        <p:spPr>
          <a:xfrm rot="984214">
            <a:off x="7088230" y="2323065"/>
            <a:ext cx="3057525" cy="1485900"/>
          </a:xfrm>
          <a:prstGeom prst="dodecagon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Century Gothic" panose="020B0502020202020204" pitchFamily="34" charset="0"/>
              </a:rPr>
              <a:t>Invånarinvolvering </a:t>
            </a:r>
          </a:p>
        </p:txBody>
      </p:sp>
      <p:sp>
        <p:nvSpPr>
          <p:cNvPr id="13" name="Moln 12">
            <a:extLst>
              <a:ext uri="{FF2B5EF4-FFF2-40B4-BE49-F238E27FC236}">
                <a16:creationId xmlns:a16="http://schemas.microsoft.com/office/drawing/2014/main" id="{10ABE95B-0528-4DB5-92A6-06FAF50747B8}"/>
              </a:ext>
            </a:extLst>
          </p:cNvPr>
          <p:cNvSpPr/>
          <p:nvPr/>
        </p:nvSpPr>
        <p:spPr>
          <a:xfrm>
            <a:off x="4070365" y="2916914"/>
            <a:ext cx="3400425" cy="17813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Century Gothic" panose="020B0502020202020204" pitchFamily="34" charset="0"/>
              </a:rPr>
              <a:t>Inget om oss – utan oss!</a:t>
            </a:r>
          </a:p>
        </p:txBody>
      </p:sp>
      <p:sp>
        <p:nvSpPr>
          <p:cNvPr id="14" name="Flödesschema: Hålremsa 13">
            <a:extLst>
              <a:ext uri="{FF2B5EF4-FFF2-40B4-BE49-F238E27FC236}">
                <a16:creationId xmlns:a16="http://schemas.microsoft.com/office/drawing/2014/main" id="{0E2A8101-821D-44F6-965E-640AD8E6E129}"/>
              </a:ext>
            </a:extLst>
          </p:cNvPr>
          <p:cNvSpPr/>
          <p:nvPr/>
        </p:nvSpPr>
        <p:spPr>
          <a:xfrm>
            <a:off x="4070365" y="1979742"/>
            <a:ext cx="2822548" cy="68124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Century Gothic" panose="020B0502020202020204" pitchFamily="34" charset="0"/>
              </a:rPr>
              <a:t>Personcentrering</a:t>
            </a:r>
          </a:p>
        </p:txBody>
      </p:sp>
    </p:spTree>
    <p:extLst>
      <p:ext uri="{BB962C8B-B14F-4D97-AF65-F5344CB8AC3E}">
        <p14:creationId xmlns:p14="http://schemas.microsoft.com/office/powerpoint/2010/main" val="355661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CE1E79-868B-4552-97C9-4ED303EE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Patientkontrakt 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8F68179-CB96-4FC9-9A72-67A8EBFD7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264" y="1724190"/>
            <a:ext cx="5390736" cy="4165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>
                <a:latin typeface="Century Gothic" panose="020B0502020202020204" pitchFamily="34" charset="0"/>
              </a:rPr>
              <a:t>Regionerna har i uppdrag att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Skriva en handlingsplan tillsammans med kommunerna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Inkludera personcentrerade – och sammanhållna vårdförlopp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Ge utbildning och information till  personal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Samverka med invånare och patienter för spridning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Få in patientkontrakt i 1177 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039C6D7-A1FE-47BC-B187-9DE96A3C1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5025" y="2973823"/>
            <a:ext cx="3697288" cy="2066065"/>
          </a:xfrm>
        </p:spPr>
      </p:pic>
    </p:spTree>
    <p:extLst>
      <p:ext uri="{BB962C8B-B14F-4D97-AF65-F5344CB8AC3E}">
        <p14:creationId xmlns:p14="http://schemas.microsoft.com/office/powerpoint/2010/main" val="81339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7B856A3-AFDC-4E56-A630-CDBD6384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Samverkansuppdrag </a:t>
            </a:r>
          </a:p>
        </p:txBody>
      </p:sp>
      <p:pic>
        <p:nvPicPr>
          <p:cNvPr id="1028" name="Picture 4" descr="Erfarenheter av samverkan - Skolverket">
            <a:extLst>
              <a:ext uri="{FF2B5EF4-FFF2-40B4-BE49-F238E27FC236}">
                <a16:creationId xmlns:a16="http://schemas.microsoft.com/office/drawing/2014/main" id="{5AD2E445-8F0F-428C-9086-B7E0F4BF2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b="13880"/>
          <a:stretch/>
        </p:blipFill>
        <p:spPr bwMode="auto">
          <a:xfrm>
            <a:off x="3383756" y="2207314"/>
            <a:ext cx="3520749" cy="28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4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06236D5-10E5-46CC-9025-45A5C68F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8" y="1431236"/>
            <a:ext cx="7744571" cy="5188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1500" b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är enkelt - vi utgår från deltagaren i allt vi gör! </a:t>
            </a:r>
          </a:p>
          <a:p>
            <a:pPr marL="0" indent="0">
              <a:buNone/>
            </a:pPr>
            <a:r>
              <a:rPr lang="sv-SE" sz="1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FACT-teamets arbete </a:t>
            </a:r>
            <a:endParaRPr lang="sv-SE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500" b="1" kern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har gett varandra förutsättningar att lyckas i samverkan!</a:t>
            </a:r>
          </a:p>
          <a:p>
            <a:pPr marL="0" indent="0">
              <a:buNone/>
            </a:pPr>
            <a:r>
              <a:rPr lang="sv-SE" sz="1500" b="1" dirty="0">
                <a:latin typeface="Century Gothic" panose="020B0502020202020204" pitchFamily="34" charset="0"/>
              </a:rPr>
              <a:t>Vaccinsamordning mellan Helsingborgs lasarett &amp; Helsingborgs stad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viktig nyckel i en god samverkan är vad man har ”emellan”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Samverkan mellan den regionala och den privat vårdcentralen i Klippan kring vaccinsamordning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 motparten och ha en dialog, det är lättare än du tror!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strukturell samverkan mellan region och kommun gällande psykiatri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kern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Samverkan ökar förståelsen och minskar skav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Samverkan mellan Höganäs kommun och de två regionala vårdcentralerna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kern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är jätteskönt att vara en del av en lösning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500" b="1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Bup, innovation Skåne, Klippans &amp; Höganäs kommuner samverkar med ungdomar </a:t>
            </a:r>
            <a:endParaRPr lang="sv-SE" sz="15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1500" b="1" kern="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1900" b="1" kern="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1900" b="1" kern="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19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E07E723-ABD6-48E7-A48A-357F0BB0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Intervjuserie</a:t>
            </a:r>
          </a:p>
        </p:txBody>
      </p:sp>
    </p:spTree>
    <p:extLst>
      <p:ext uri="{BB962C8B-B14F-4D97-AF65-F5344CB8AC3E}">
        <p14:creationId xmlns:p14="http://schemas.microsoft.com/office/powerpoint/2010/main" val="205538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B81374D-A535-4E0A-B22C-CE101A8B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Samarbete med Framtidskontoret </a:t>
            </a:r>
          </a:p>
        </p:txBody>
      </p:sp>
      <p:pic>
        <p:nvPicPr>
          <p:cNvPr id="2050" name="Picture 2" descr="Kursinformation - Akuta bedömningar inom hälso- och sjukvård i hemmet:  VAE234-22082-VAE234 Akuta bedömningar inom hälso- och sjukvå 22082  Ortsoberoende Distans HVV 2/9-10/11">
            <a:extLst>
              <a:ext uri="{FF2B5EF4-FFF2-40B4-BE49-F238E27FC236}">
                <a16:creationId xmlns:a16="http://schemas.microsoft.com/office/drawing/2014/main" id="{507D6CCB-F259-4A95-B686-CA2775052C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6" y="2599128"/>
            <a:ext cx="3697288" cy="26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fter stroken: John får bästa rehabiliteringen hemma | VGRfokus">
            <a:extLst>
              <a:ext uri="{FF2B5EF4-FFF2-40B4-BE49-F238E27FC236}">
                <a16:creationId xmlns:a16="http://schemas.microsoft.com/office/drawing/2014/main" id="{B57A2473-DFC6-4614-BB0A-6CA271043C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79" y="313792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4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g på film | | Ung i Sundsvall">
            <a:extLst>
              <a:ext uri="{FF2B5EF4-FFF2-40B4-BE49-F238E27FC236}">
                <a16:creationId xmlns:a16="http://schemas.microsoft.com/office/drawing/2014/main" id="{6D375379-DECC-4A24-BCEC-E44B6C097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1" b="-1"/>
          <a:stretch/>
        </p:blipFill>
        <p:spPr bwMode="auto">
          <a:xfrm>
            <a:off x="1152938" y="1693626"/>
            <a:ext cx="7744571" cy="43016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41A04F3A-5C11-447C-B486-E6D0D35B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8433513" cy="8513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Material till </a:t>
            </a:r>
            <a:r>
              <a:rPr lang="en-US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chefer</a:t>
            </a:r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 &amp; </a:t>
            </a:r>
            <a:r>
              <a:rPr lang="en-US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ledare</a:t>
            </a:r>
            <a:endParaRPr lang="en-US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8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9921FF3-2D58-4E50-BEC2-3CCA0E6E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Filmen görs i full partnerskap med Funktionsrätt Skåne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5FAB95D-1F32-4E5C-B2EF-D73FFCBCE8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>
                <a:latin typeface="Baskerville Old Face" panose="02020602080505020303" pitchFamily="18" charset="0"/>
              </a:rPr>
              <a:t>Syfte </a:t>
            </a:r>
          </a:p>
          <a:p>
            <a:endParaRPr lang="sv-SE" dirty="0">
              <a:latin typeface="Baskerville Old Face" panose="02020602080505020303" pitchFamily="18" charset="0"/>
            </a:endParaRPr>
          </a:p>
          <a:p>
            <a:r>
              <a:rPr lang="sv-SE" dirty="0">
                <a:latin typeface="Baskerville Old Face" panose="02020602080505020303" pitchFamily="18" charset="0"/>
              </a:rPr>
              <a:t>Att förse våra chefer och ledare med filmer som handlar om god och nära vård </a:t>
            </a:r>
          </a:p>
          <a:p>
            <a:endParaRPr lang="sv-SE" dirty="0">
              <a:latin typeface="Baskerville Old Face" panose="02020602080505020303" pitchFamily="18" charset="0"/>
            </a:endParaRPr>
          </a:p>
          <a:p>
            <a:r>
              <a:rPr lang="sv-SE" dirty="0">
                <a:latin typeface="Baskerville Old Face" panose="02020602080505020303" pitchFamily="18" charset="0"/>
              </a:rPr>
              <a:t>Varje film blir 5 - 8 minuter lång 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954CBE9-0B25-404E-98F5-42BEDFEEE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>
              <a:latin typeface="Baskerville Old Face" panose="02020602080505020303" pitchFamily="18" charset="0"/>
            </a:endParaRPr>
          </a:p>
          <a:p>
            <a:r>
              <a:rPr lang="sv-SE" dirty="0">
                <a:latin typeface="Baskerville Old Face" panose="02020602080505020303" pitchFamily="18" charset="0"/>
              </a:rPr>
              <a:t>SKR är med och granskar manus</a:t>
            </a:r>
          </a:p>
          <a:p>
            <a:r>
              <a:rPr lang="sv-SE" dirty="0">
                <a:latin typeface="Baskerville Old Face" panose="02020602080505020303" pitchFamily="18" charset="0"/>
              </a:rPr>
              <a:t>Till varje film skrivs en material som man kan använda på arbetsplatsen och i ledningsgruppen </a:t>
            </a:r>
          </a:p>
        </p:txBody>
      </p:sp>
    </p:spTree>
    <p:extLst>
      <p:ext uri="{BB962C8B-B14F-4D97-AF65-F5344CB8AC3E}">
        <p14:creationId xmlns:p14="http://schemas.microsoft.com/office/powerpoint/2010/main" val="87104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6F0C1AC-77D7-4F6F-ACC7-88DB34B3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Grundläggande tankar 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F18D43AE-4E84-45C9-B1A8-5D08D12A84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2938" y="1693626"/>
          <a:ext cx="7744571" cy="430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18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D583296-C4BF-4AF3-940B-C078F407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Fyra filmer  </a:t>
            </a:r>
          </a:p>
        </p:txBody>
      </p:sp>
      <p:graphicFrame>
        <p:nvGraphicFramePr>
          <p:cNvPr id="10" name="Platshållare för innehåll 5">
            <a:extLst>
              <a:ext uri="{FF2B5EF4-FFF2-40B4-BE49-F238E27FC236}">
                <a16:creationId xmlns:a16="http://schemas.microsoft.com/office/drawing/2014/main" id="{498A655E-B5E2-4D16-954C-D514706C5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2938" y="1693626"/>
          <a:ext cx="7744571" cy="430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36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54258B-07D5-49D0-9940-BADD2BCB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Börja med barnen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65FC28-683F-417C-9625-5157172A1E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God och nära vård för barn 0 – 20 år 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Första delbetänkandet i maj 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Slutbetänkande i oktober 2021 </a:t>
            </a:r>
          </a:p>
        </p:txBody>
      </p:sp>
      <p:pic>
        <p:nvPicPr>
          <p:cNvPr id="6" name="Picture 6" descr="Peter Almgren utsedd till särskild utredare - Västra Götalandsregionen">
            <a:extLst>
              <a:ext uri="{FF2B5EF4-FFF2-40B4-BE49-F238E27FC236}">
                <a16:creationId xmlns:a16="http://schemas.microsoft.com/office/drawing/2014/main" id="{D64B1BDA-77A5-4A04-A079-A4157D314C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r="56348"/>
          <a:stretch/>
        </p:blipFill>
        <p:spPr bwMode="auto">
          <a:xfrm>
            <a:off x="5936468" y="1924050"/>
            <a:ext cx="2225652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0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mklappa 30x27cm - Tagning pågår - Köp på 24.se">
            <a:extLst>
              <a:ext uri="{FF2B5EF4-FFF2-40B4-BE49-F238E27FC236}">
                <a16:creationId xmlns:a16="http://schemas.microsoft.com/office/drawing/2014/main" id="{F68FABFA-ED2F-4956-9C93-2603D2FE6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169" y="1693863"/>
            <a:ext cx="4302125" cy="43021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A90C06B-DA9E-4439-9962-9B5F56A4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accent1"/>
                </a:solidFill>
                <a:latin typeface="Arial Black" panose="020B0A04020102020204" pitchFamily="34" charset="0"/>
              </a:rPr>
              <a:t>Vi filmar 23 – 24 augusti </a:t>
            </a:r>
          </a:p>
        </p:txBody>
      </p:sp>
    </p:spTree>
    <p:extLst>
      <p:ext uri="{BB962C8B-B14F-4D97-AF65-F5344CB8AC3E}">
        <p14:creationId xmlns:p14="http://schemas.microsoft.com/office/powerpoint/2010/main" val="166158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943390B-75C1-4998-94CF-7AE7ABC8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32" y="1529083"/>
            <a:ext cx="8506017" cy="47490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A7C5514-61FB-48F4-A2FD-804C6659847E}"/>
              </a:ext>
            </a:extLst>
          </p:cNvPr>
          <p:cNvSpPr txBox="1"/>
          <p:nvPr/>
        </p:nvSpPr>
        <p:spPr>
          <a:xfrm>
            <a:off x="1323975" y="1784584"/>
            <a:ext cx="791289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v-SE" sz="10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R="0" algn="l"/>
            <a:endParaRPr lang="sv-SE" sz="2400" b="0" i="0" u="none" strike="noStrike" baseline="0" dirty="0"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Alla Sveriges barn och unga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Barns och ungas hälsa och hälso-och sjukvården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Omställningen till god och nära vård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Psykisk hälsa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Hälsofrämjande och förbyggande, barn-och ungdomshälsovård</a:t>
            </a:r>
          </a:p>
          <a:p>
            <a:pPr marR="0" algn="l"/>
            <a:endParaRPr lang="sv-SE" sz="2400" b="0" i="0" u="none" strike="noStrike" baseline="0" dirty="0">
              <a:latin typeface="Century Gothic" panose="020B0502020202020204" pitchFamily="34" charset="0"/>
            </a:endParaRPr>
          </a:p>
          <a:p>
            <a:pPr marR="0" algn="l"/>
            <a:r>
              <a:rPr lang="sv-SE" sz="2400" b="1" i="0" u="none" strike="noStrike" baseline="0" dirty="0">
                <a:latin typeface="Century Gothic" panose="020B0502020202020204" pitchFamily="34" charset="0"/>
              </a:rPr>
              <a:t>Syfte</a:t>
            </a: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: Sammanhållen god och nära vård för barn och unga </a:t>
            </a:r>
          </a:p>
          <a:p>
            <a:pPr marR="0" algn="ctr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Börja med barnen! En sammanhållen god och nära vård för barn och unga SOU 2021:34 </a:t>
            </a:r>
            <a:endParaRPr lang="sv-SE" sz="2400" b="0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9EACFBD6-F805-4384-852B-86A644BA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 Black" panose="020B0A04020102020204" pitchFamily="34" charset="0"/>
              </a:rPr>
              <a:t>Uppdraget</a:t>
            </a:r>
          </a:p>
        </p:txBody>
      </p:sp>
    </p:spTree>
    <p:extLst>
      <p:ext uri="{BB962C8B-B14F-4D97-AF65-F5344CB8AC3E}">
        <p14:creationId xmlns:p14="http://schemas.microsoft.com/office/powerpoint/2010/main" val="126003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7CBB98-5FDA-4719-9A37-3D948498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 Black" panose="020B0A04020102020204" pitchFamily="34" charset="0"/>
              </a:rPr>
              <a:t>Dagens situation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622B33-912D-4A13-9DB7-6F7C3F8F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1" y="1315058"/>
            <a:ext cx="8889357" cy="496306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A0A0DCF-43DD-4074-BCDD-D511984812A4}"/>
              </a:ext>
            </a:extLst>
          </p:cNvPr>
          <p:cNvSpPr txBox="1"/>
          <p:nvPr/>
        </p:nvSpPr>
        <p:spPr>
          <a:xfrm>
            <a:off x="847725" y="1914526"/>
            <a:ext cx="80497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v-SE" sz="10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R="0" algn="l"/>
            <a:r>
              <a:rPr lang="sv-SE" sz="3200" b="0" i="0" u="none" strike="noStrike" baseline="0" dirty="0">
                <a:latin typeface="Calibri Light" panose="020F0302020204030204" pitchFamily="34" charset="0"/>
              </a:rPr>
              <a:t>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Väl kända och kartlagda problem, konsensus i dialogerna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Ohälsotrender hos barn och unga som sticker ut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Fragmentiserat och komplext system med glapp och brister, särskilt barn- och ungdomshälsovården och psykisk hälsa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Bristande likvärdighet och kvalitet i vården, fördröjda insatser </a:t>
            </a:r>
          </a:p>
          <a:p>
            <a:pPr marR="0" algn="ctr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Börja med barnen! En sammanhållen god och nära vård för barn och unga SOU 2021:34 </a:t>
            </a:r>
            <a:endParaRPr lang="sv-SE" sz="24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0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3E29EDD-522A-472E-98DD-D2801B75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 Black" panose="020B0A04020102020204" pitchFamily="34" charset="0"/>
              </a:rPr>
              <a:t>Utgångspunkter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ADF95-A2C2-43D8-8210-8939361C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45" y="1315058"/>
            <a:ext cx="8889357" cy="496306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F997B66-F5DF-435E-A82A-5B01BF61B01E}"/>
              </a:ext>
            </a:extLst>
          </p:cNvPr>
          <p:cNvSpPr txBox="1"/>
          <p:nvPr/>
        </p:nvSpPr>
        <p:spPr>
          <a:xfrm>
            <a:off x="962025" y="1962436"/>
            <a:ext cx="86487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v-SE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sz="1000" b="0" i="0" u="none" strike="noStrike" baseline="0" dirty="0">
              <a:latin typeface="Calibri" panose="020F050202020403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Börja med barnen – tidiga insatser stora vinster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Rättigheter enligt barnkonventionen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Specifika behov och förutsättningar - Timing i insatserna!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Hela hälsan, utveckling och livsvillkor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Hela uppväxten, hälsouppföljning.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Föräldrars roll och nära viktiga vuxna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0" i="0" u="none" strike="noStrike" baseline="0" dirty="0"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1" i="0" u="none" strike="noStrike" baseline="0" dirty="0">
                <a:latin typeface="Century Gothic" panose="020B0502020202020204" pitchFamily="34" charset="0"/>
              </a:rPr>
              <a:t>Fokus</a:t>
            </a: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 på sammanhållen vård, kontinuitet och tidiga samordnade insatser samt omställningen till god och nära vård.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sv-SE" sz="2000" dirty="0">
              <a:latin typeface="Century Gothic" panose="020B0502020202020204" pitchFamily="34" charset="0"/>
            </a:endParaRPr>
          </a:p>
          <a:p>
            <a:pPr marR="0" algn="l"/>
            <a:endParaRPr lang="sv-SE" sz="2000" b="0" i="0" u="none" strike="noStrike" baseline="0" dirty="0">
              <a:latin typeface="Century Gothic" panose="020B0502020202020204" pitchFamily="34" charset="0"/>
            </a:endParaRPr>
          </a:p>
          <a:p>
            <a:pPr algn="ctr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Börja med barnen! En sammanhållen god och nära vård för barn och unga SOU 2021:34 </a:t>
            </a:r>
            <a:endParaRPr lang="sv-SE" sz="2000" b="0" i="0" u="none" strike="noStrike" baseline="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90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9F05B-600B-4C8F-BA06-14B7A2E1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Arial Black" panose="020B0A04020102020204" pitchFamily="34" charset="0"/>
              </a:rPr>
              <a:t>Nationellt hälsovårdsprogam 0- 20 år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FB5951-3858-4B7B-9552-1743D0D9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5" y="1538739"/>
            <a:ext cx="9134955" cy="485555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00F12FC-1859-4521-976C-A59C7BA6AD4F}"/>
              </a:ext>
            </a:extLst>
          </p:cNvPr>
          <p:cNvSpPr txBox="1"/>
          <p:nvPr/>
        </p:nvSpPr>
        <p:spPr>
          <a:xfrm>
            <a:off x="790576" y="1891129"/>
            <a:ext cx="858202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sv-SE" sz="2000" b="1" dirty="0">
                <a:latin typeface="Century Gothic" panose="020B0502020202020204" pitchFamily="34" charset="0"/>
              </a:rPr>
              <a:t>Förslag:</a:t>
            </a:r>
            <a:r>
              <a:rPr lang="sv-SE" sz="2000" dirty="0">
                <a:latin typeface="Century Gothic" panose="020B0502020202020204" pitchFamily="34" charset="0"/>
              </a:rPr>
              <a:t> Utredningen föreslår att ett nationellt hälsovårdsprogram för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hälsofrämjande och förebyggande åtgärder riktade till barn och unga under hela uppväxttiden tas fram.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 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Nationell samling med myndigheter och berörda aktörer kring utvecklingen och implementeringen av ett hälsovårdsprogram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Utifrån föreskrifter ytterligare förtydliga innehållet i det hälsofrämjande och förebyggande arbetet.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Century Gothic" panose="020B0502020202020204" pitchFamily="34" charset="0"/>
              </a:rPr>
              <a:t>Implementeringen av programmet bör följas upp</a:t>
            </a:r>
          </a:p>
          <a:p>
            <a:pPr algn="ctr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Börja med barnen! En sammanhållen god och nära vård för barn och unga SOU 2021:34 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994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D095C9-67B9-494D-8B90-E077845B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sv-SE" sz="2200" b="0" i="0" u="none" strike="noStrike" baseline="0" dirty="0">
                <a:latin typeface="Arial Black" panose="020B0A04020102020204" pitchFamily="34" charset="0"/>
              </a:rPr>
              <a:t>Förtydligande av skyldigheten att arbeta för att främja hälsa </a:t>
            </a:r>
            <a:endParaRPr lang="sv-SE" sz="2200" dirty="0">
              <a:latin typeface="Arial Black" panose="020B0A040201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9D5533B-AEB2-4BD9-B09C-C8DBE685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96" y="1538018"/>
            <a:ext cx="8889357" cy="496306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B759644-7EEC-4523-8F43-8A023ECD7DF8}"/>
              </a:ext>
            </a:extLst>
          </p:cNvPr>
          <p:cNvSpPr txBox="1"/>
          <p:nvPr/>
        </p:nvSpPr>
        <p:spPr>
          <a:xfrm>
            <a:off x="1238250" y="2183606"/>
            <a:ext cx="817245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v-SE" sz="1000" b="0" i="0" u="none" strike="noStrike" baseline="0" dirty="0">
              <a:solidFill>
                <a:srgbClr val="000000"/>
              </a:solidFill>
              <a:latin typeface="OrigGarmnd BT"/>
            </a:endParaRPr>
          </a:p>
          <a:p>
            <a:pPr marR="14670" algn="just"/>
            <a:r>
              <a:rPr lang="sv-SE" sz="2400" b="1" i="0" u="none" strike="noStrike" baseline="0" dirty="0">
                <a:latin typeface="Century Gothic" panose="020B0502020202020204" pitchFamily="34" charset="0"/>
              </a:rPr>
              <a:t>Förslag: </a:t>
            </a: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Det ska förtydligas i hälso- och sjukvårdslagen att hälso-och sjukvården ska arbeta för att främja hälsa. </a:t>
            </a:r>
          </a:p>
          <a:p>
            <a:pPr marR="0" algn="just"/>
            <a:endParaRPr lang="sv-SE" sz="2400" b="0" i="0" u="none" strike="noStrike" baseline="0" dirty="0">
              <a:latin typeface="Century Gothic" panose="020B0502020202020204" pitchFamily="34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Hälsofrämjande arbete behöver förtydligas i HSL. 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Modernisering av HSL 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Förslaget bidrar till en jämlik vård och minskad fragmentisering och lägger grunden för en sammanhållen barn- och ungdomshälsovård 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entury Gothic" panose="020B0502020202020204" pitchFamily="34" charset="0"/>
              </a:rPr>
              <a:t>Gäller alla åldrar </a:t>
            </a:r>
          </a:p>
          <a:p>
            <a:pPr marR="0" algn="ctr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Börja med barnen! En sammanhållen god och nära vård för barn och unga SOU 2021:34 </a:t>
            </a:r>
            <a:endParaRPr lang="sv-SE" sz="24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0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F2CB3E-ECDF-4FA1-A7CB-78F89404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sv-SE" sz="3600" b="0" i="0" u="none" strike="noStrike" baseline="0" dirty="0">
                <a:latin typeface="Arial Black" panose="020B0A04020102020204" pitchFamily="34" charset="0"/>
              </a:rPr>
              <a:t>Samverkan region och skolhuvudmän </a:t>
            </a:r>
            <a:endParaRPr lang="sv-SE" sz="3600" dirty="0">
              <a:latin typeface="Arial Black" panose="020B0A040201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B790C6-2C35-454B-A854-B52DEF0A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21" y="1547543"/>
            <a:ext cx="8889357" cy="496306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00917BE-2BC4-4A17-A6FC-DB58647054BC}"/>
              </a:ext>
            </a:extLst>
          </p:cNvPr>
          <p:cNvSpPr txBox="1"/>
          <p:nvPr/>
        </p:nvSpPr>
        <p:spPr>
          <a:xfrm>
            <a:off x="1228725" y="2207560"/>
            <a:ext cx="8305799" cy="450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v-SE" sz="1050" b="0" i="0" u="none" strike="noStrike" baseline="0" dirty="0">
              <a:solidFill>
                <a:srgbClr val="000000"/>
              </a:solidFill>
              <a:latin typeface="OrigGarmnd BT"/>
            </a:endParaRPr>
          </a:p>
          <a:p>
            <a:pPr marR="14670" algn="just"/>
            <a:r>
              <a:rPr lang="sv-SE" sz="2000" b="1" i="0" u="none" strike="noStrike" baseline="0" dirty="0">
                <a:latin typeface="Century Gothic" panose="020B0502020202020204" pitchFamily="34" charset="0"/>
              </a:rPr>
              <a:t>Förslag: </a:t>
            </a: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Det ska anges i hälso- och sjukvårdslagen att regionen, i planeringen och utvecklingen av hälso- och sjukvården till barn och unga, särskilt ska samverka med huvudmän inom skolväsendet. </a:t>
            </a:r>
          </a:p>
          <a:p>
            <a:pPr marR="14670" algn="just"/>
            <a:endParaRPr lang="sv-SE" sz="2000" b="0" i="0" u="none" strike="noStrike" baseline="0" dirty="0">
              <a:latin typeface="Century Gothic" panose="020B0502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Skolan en mycket viktig arena för barn och unga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Ett stärkt partnerskap mellan primärvård och elevhälsa behövs!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Stärker den sammanhållna barn- och ungdomshälsovården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Century Gothic" panose="020B0502020202020204" pitchFamily="34" charset="0"/>
              </a:rPr>
              <a:t>Förtydligar krav på samverkan med skolhuvudmän 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endParaRPr lang="sv-SE" sz="2000" dirty="0">
              <a:latin typeface="Century Gothic" panose="020B0502020202020204" pitchFamily="34" charset="0"/>
            </a:endParaRPr>
          </a:p>
          <a:p>
            <a:pPr marR="0" algn="l"/>
            <a:endParaRPr lang="sv-SE" sz="2000" b="0" i="0" u="none" strike="noStrike" baseline="0" dirty="0">
              <a:latin typeface="Century Gothic" panose="020B0502020202020204" pitchFamily="34" charset="0"/>
            </a:endParaRPr>
          </a:p>
          <a:p>
            <a:pPr marR="0" algn="ctr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Börja med barnen! En sammanhållen god och nära vård för barn och unga SOU 2021:34 </a:t>
            </a:r>
            <a:endParaRPr lang="sv-SE" sz="2000" dirty="0">
              <a:latin typeface="Century Gothic" panose="020B0502020202020204" pitchFamily="34" charset="0"/>
            </a:endParaRPr>
          </a:p>
          <a:p>
            <a:pPr marR="0" algn="l"/>
            <a:endParaRPr lang="sv-SE" sz="2000" b="0" i="0" u="none" strike="noStrike" baseline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DC8A189-1C90-4C78-8438-B7E5986D8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71" y="1525324"/>
            <a:ext cx="8889357" cy="4963064"/>
          </a:xfrm>
          <a:prstGeom prst="rect">
            <a:avLst/>
          </a:prstGeom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A337CBBB-F4C2-4536-80BC-2E30078A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sv-SE" sz="2800" b="0" i="0" u="none" strike="noStrike" baseline="0" dirty="0">
                <a:latin typeface="Arial Black" panose="020B0A04020102020204" pitchFamily="34" charset="0"/>
              </a:rPr>
              <a:t>Sex steg för ett bättre stöd till barn och unga med psykisk ohälsa </a:t>
            </a:r>
            <a:endParaRPr lang="sv-SE" sz="2800" dirty="0">
              <a:latin typeface="Arial Black" panose="020B0A04020102020204" pitchFamily="34" charset="0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0E049D1-970E-42F4-9989-2FD47CF94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99700" algn="l"/>
            <a:r>
              <a:rPr lang="sv-SE" sz="1800" b="0" i="0" u="none" strike="noStrike" baseline="0" dirty="0">
                <a:latin typeface="Calibri" panose="020F0502020204030204" pitchFamily="34" charset="0"/>
              </a:rPr>
              <a:t>1</a:t>
            </a:r>
            <a:r>
              <a:rPr lang="sv-SE" sz="1800" b="0" i="0" u="none" strike="noStrike" baseline="0" dirty="0">
                <a:latin typeface="Century Gothic" panose="020B0502020202020204" pitchFamily="34" charset="0"/>
              </a:rPr>
              <a:t>. Ett bredare förhållningssätt till psykisk hälsa. Utgångspunkter för vårdens arbete. Insats före diagnos. </a:t>
            </a:r>
          </a:p>
          <a:p>
            <a:pPr marR="100670" algn="l"/>
            <a:r>
              <a:rPr lang="sv-SE" sz="1800" b="0" i="0" u="none" strike="noStrike" baseline="0" dirty="0">
                <a:latin typeface="Century Gothic" panose="020B0502020202020204" pitchFamily="34" charset="0"/>
              </a:rPr>
              <a:t>2. En sammanhållen barn- och ungdomshälsovård och ett nationellt hälsovårdsprogram med skärpt fokus på psykisk hälsa. </a:t>
            </a:r>
          </a:p>
          <a:p>
            <a:pPr marR="111780" algn="l"/>
            <a:r>
              <a:rPr lang="sv-SE" sz="1800" b="0" i="0" u="none" strike="noStrike" baseline="0" dirty="0">
                <a:latin typeface="Century Gothic" panose="020B0502020202020204" pitchFamily="34" charset="0"/>
              </a:rPr>
              <a:t>3. Primvårdens ansvar för psykiska vårdbehov hos barn och unga </a:t>
            </a:r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D3FEC70-BCC3-4070-A725-372FD4BCF0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0250" algn="l"/>
            <a:r>
              <a:rPr lang="sv-SE" sz="1800" b="0" i="0" u="none" strike="noStrike" baseline="0" dirty="0">
                <a:latin typeface="Century Gothic" panose="020B0502020202020204" pitchFamily="34" charset="0"/>
              </a:rPr>
              <a:t>4. Primärvården behöver stärkas med resurser, kompetenser för ansvaret psykiska vårdbehov. </a:t>
            </a:r>
          </a:p>
          <a:p>
            <a:pPr marR="14970" algn="l"/>
            <a:r>
              <a:rPr lang="sv-SE" sz="1800" b="0" i="0" u="none" strike="noStrike" baseline="0" dirty="0">
                <a:latin typeface="Century Gothic" panose="020B0502020202020204" pitchFamily="34" charset="0"/>
              </a:rPr>
              <a:t>5. Den specialiserade vården behöver stärka sin konsultativa roll och bli mer nära och tillgänglig för primärvården och elevhälsan. </a:t>
            </a:r>
          </a:p>
          <a:p>
            <a:pPr marR="15850" algn="l"/>
            <a:r>
              <a:rPr lang="sv-SE" sz="1800" b="0" i="0" u="none" strike="noStrike" baseline="0" dirty="0">
                <a:latin typeface="Century Gothic" panose="020B0502020202020204" pitchFamily="34" charset="0"/>
              </a:rPr>
              <a:t>6. Den specialiserade vården, socialtjänsten och skola behöver samordna sig kring barn med stora och långvariga behov. </a:t>
            </a:r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2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̊rdsamverkan Skåne" id="{BDFE56B4-D865-904D-944B-50B29DA97DF2}" vid="{2268CEAC-C2AA-4C4C-AA46-740C7245D0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̊rdsamverkan Skåne" id="{BDFE56B4-D865-904D-944B-50B29DA97DF2}" vid="{2268CEAC-C2AA-4C4C-AA46-740C7245D032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204</TotalTime>
  <Words>970</Words>
  <Application>Microsoft Office PowerPoint</Application>
  <PresentationFormat>Bredbild</PresentationFormat>
  <Paragraphs>145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Baskerville Old Face</vt:lpstr>
      <vt:lpstr>Calibri</vt:lpstr>
      <vt:lpstr>Calibri Light</vt:lpstr>
      <vt:lpstr>Century Gothic</vt:lpstr>
      <vt:lpstr>OrigGarmnd BT</vt:lpstr>
      <vt:lpstr>Office-tema</vt:lpstr>
      <vt:lpstr>Office-tema</vt:lpstr>
      <vt:lpstr>Office-tema</vt:lpstr>
      <vt:lpstr>Delregionalt samverkansorgan 21 maj 2021</vt:lpstr>
      <vt:lpstr>Börja med barnen </vt:lpstr>
      <vt:lpstr>Uppdraget</vt:lpstr>
      <vt:lpstr>Dagens situation</vt:lpstr>
      <vt:lpstr>Utgångspunkter</vt:lpstr>
      <vt:lpstr>Nationellt hälsovårdsprogam 0- 20 år</vt:lpstr>
      <vt:lpstr> Förtydligande av skyldigheten att arbeta för att främja hälsa </vt:lpstr>
      <vt:lpstr> Samverkan region och skolhuvudmän </vt:lpstr>
      <vt:lpstr> Sex steg för ett bättre stöd till barn och unga med psykisk ohälsa </vt:lpstr>
      <vt:lpstr>13 a Hälso – och sjukvårdslagen</vt:lpstr>
      <vt:lpstr>Patient, brukar- och närståendedriven utveckling </vt:lpstr>
      <vt:lpstr>Patientkontrakt </vt:lpstr>
      <vt:lpstr>Samverkansuppdrag </vt:lpstr>
      <vt:lpstr>Intervjuserie</vt:lpstr>
      <vt:lpstr>Samarbete med Framtidskontoret </vt:lpstr>
      <vt:lpstr>Material till chefer &amp; ledare</vt:lpstr>
      <vt:lpstr>Filmen görs i full partnerskap med Funktionsrätt Skåne </vt:lpstr>
      <vt:lpstr>Grundläggande tankar </vt:lpstr>
      <vt:lpstr>Fyra filmer  </vt:lpstr>
      <vt:lpstr>Vi filmar 23 – 24 augusti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Nordehammar</dc:creator>
  <cp:lastModifiedBy>Lotta Green Dahlberg</cp:lastModifiedBy>
  <cp:revision>28</cp:revision>
  <dcterms:created xsi:type="dcterms:W3CDTF">2020-11-05T12:06:33Z</dcterms:created>
  <dcterms:modified xsi:type="dcterms:W3CDTF">2021-05-19T12:43:00Z</dcterms:modified>
</cp:coreProperties>
</file>