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9"/>
  </p:notesMasterIdLst>
  <p:handoutMasterIdLst>
    <p:handoutMasterId r:id="rId110"/>
  </p:handoutMasterIdLst>
  <p:sldIdLst>
    <p:sldId id="471" r:id="rId2"/>
    <p:sldId id="476" r:id="rId3"/>
    <p:sldId id="518" r:id="rId4"/>
    <p:sldId id="257" r:id="rId5"/>
    <p:sldId id="470" r:id="rId6"/>
    <p:sldId id="439" r:id="rId7"/>
    <p:sldId id="380" r:id="rId8"/>
    <p:sldId id="381" r:id="rId9"/>
    <p:sldId id="382" r:id="rId10"/>
    <p:sldId id="383" r:id="rId11"/>
    <p:sldId id="384" r:id="rId12"/>
    <p:sldId id="385" r:id="rId13"/>
    <p:sldId id="493" r:id="rId14"/>
    <p:sldId id="494" r:id="rId15"/>
    <p:sldId id="495" r:id="rId16"/>
    <p:sldId id="496" r:id="rId17"/>
    <p:sldId id="497" r:id="rId18"/>
    <p:sldId id="498" r:id="rId19"/>
    <p:sldId id="386" r:id="rId20"/>
    <p:sldId id="488" r:id="rId21"/>
    <p:sldId id="499" r:id="rId22"/>
    <p:sldId id="500" r:id="rId23"/>
    <p:sldId id="501" r:id="rId24"/>
    <p:sldId id="387" r:id="rId25"/>
    <p:sldId id="388" r:id="rId26"/>
    <p:sldId id="389" r:id="rId27"/>
    <p:sldId id="390" r:id="rId28"/>
    <p:sldId id="391" r:id="rId29"/>
    <p:sldId id="392" r:id="rId30"/>
    <p:sldId id="393" r:id="rId31"/>
    <p:sldId id="394" r:id="rId32"/>
    <p:sldId id="395" r:id="rId33"/>
    <p:sldId id="396" r:id="rId34"/>
    <p:sldId id="397" r:id="rId35"/>
    <p:sldId id="398" r:id="rId36"/>
    <p:sldId id="502" r:id="rId37"/>
    <p:sldId id="503" r:id="rId38"/>
    <p:sldId id="399" r:id="rId39"/>
    <p:sldId id="401" r:id="rId40"/>
    <p:sldId id="400" r:id="rId41"/>
    <p:sldId id="402" r:id="rId42"/>
    <p:sldId id="461" r:id="rId43"/>
    <p:sldId id="459" r:id="rId44"/>
    <p:sldId id="462" r:id="rId45"/>
    <p:sldId id="404" r:id="rId46"/>
    <p:sldId id="405" r:id="rId47"/>
    <p:sldId id="465" r:id="rId48"/>
    <p:sldId id="457" r:id="rId49"/>
    <p:sldId id="458" r:id="rId50"/>
    <p:sldId id="406" r:id="rId51"/>
    <p:sldId id="504" r:id="rId52"/>
    <p:sldId id="505" r:id="rId53"/>
    <p:sldId id="506" r:id="rId54"/>
    <p:sldId id="460" r:id="rId55"/>
    <p:sldId id="407" r:id="rId56"/>
    <p:sldId id="408" r:id="rId57"/>
    <p:sldId id="409" r:id="rId58"/>
    <p:sldId id="410" r:id="rId59"/>
    <p:sldId id="411" r:id="rId60"/>
    <p:sldId id="415" r:id="rId61"/>
    <p:sldId id="416" r:id="rId62"/>
    <p:sldId id="417" r:id="rId63"/>
    <p:sldId id="420" r:id="rId64"/>
    <p:sldId id="418" r:id="rId65"/>
    <p:sldId id="419" r:id="rId66"/>
    <p:sldId id="507" r:id="rId67"/>
    <p:sldId id="508" r:id="rId68"/>
    <p:sldId id="509" r:id="rId69"/>
    <p:sldId id="421" r:id="rId70"/>
    <p:sldId id="422" r:id="rId71"/>
    <p:sldId id="423" r:id="rId72"/>
    <p:sldId id="510" r:id="rId73"/>
    <p:sldId id="424" r:id="rId74"/>
    <p:sldId id="425" r:id="rId75"/>
    <p:sldId id="511" r:id="rId76"/>
    <p:sldId id="426" r:id="rId77"/>
    <p:sldId id="427" r:id="rId78"/>
    <p:sldId id="430" r:id="rId79"/>
    <p:sldId id="428" r:id="rId80"/>
    <p:sldId id="429" r:id="rId81"/>
    <p:sldId id="489" r:id="rId82"/>
    <p:sldId id="490" r:id="rId83"/>
    <p:sldId id="491" r:id="rId84"/>
    <p:sldId id="512" r:id="rId85"/>
    <p:sldId id="513" r:id="rId86"/>
    <p:sldId id="514" r:id="rId87"/>
    <p:sldId id="515" r:id="rId88"/>
    <p:sldId id="516" r:id="rId89"/>
    <p:sldId id="519" r:id="rId90"/>
    <p:sldId id="432" r:id="rId91"/>
    <p:sldId id="433" r:id="rId92"/>
    <p:sldId id="431" r:id="rId93"/>
    <p:sldId id="434" r:id="rId94"/>
    <p:sldId id="435" r:id="rId95"/>
    <p:sldId id="436" r:id="rId96"/>
    <p:sldId id="437" r:id="rId97"/>
    <p:sldId id="478" r:id="rId98"/>
    <p:sldId id="492" r:id="rId99"/>
    <p:sldId id="480" r:id="rId100"/>
    <p:sldId id="481" r:id="rId101"/>
    <p:sldId id="482" r:id="rId102"/>
    <p:sldId id="483" r:id="rId103"/>
    <p:sldId id="484" r:id="rId104"/>
    <p:sldId id="487" r:id="rId105"/>
    <p:sldId id="338" r:id="rId106"/>
    <p:sldId id="463" r:id="rId107"/>
    <p:sldId id="464" r:id="rId108"/>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66"/>
    <a:srgbClr val="639BD5"/>
    <a:srgbClr val="63FFD5"/>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86810" autoAdjust="0"/>
  </p:normalViewPr>
  <p:slideViewPr>
    <p:cSldViewPr snapToGrid="0">
      <p:cViewPr varScale="1">
        <p:scale>
          <a:sx n="101" d="100"/>
          <a:sy n="101" d="100"/>
        </p:scale>
        <p:origin x="1050" y="102"/>
      </p:cViewPr>
      <p:guideLst>
        <p:guide orient="horz" pos="2160"/>
        <p:guide pos="3840"/>
      </p:guideLst>
    </p:cSldViewPr>
  </p:slideViewPr>
  <p:notesTextViewPr>
    <p:cViewPr>
      <p:scale>
        <a:sx n="1" d="1"/>
        <a:sy n="1" d="1"/>
      </p:scale>
      <p:origin x="0" y="0"/>
    </p:cViewPr>
  </p:notesTextViewPr>
  <p:sorterViewPr>
    <p:cViewPr>
      <p:scale>
        <a:sx n="100" d="100"/>
        <a:sy n="100" d="100"/>
      </p:scale>
      <p:origin x="0" y="-130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8D9A20-7F03-429D-83B6-B0CC05E76DF8}" type="doc">
      <dgm:prSet loTypeId="urn:microsoft.com/office/officeart/2005/8/layout/venn1" loCatId="relationship" qsTypeId="urn:microsoft.com/office/officeart/2005/8/quickstyle/simple2" qsCatId="simple" csTypeId="urn:microsoft.com/office/officeart/2005/8/colors/colorful1" csCatId="colorful" phldr="1"/>
      <dgm:spPr/>
      <dgm:t>
        <a:bodyPr/>
        <a:lstStyle/>
        <a:p>
          <a:endParaRPr lang="sv-SE"/>
        </a:p>
      </dgm:t>
    </dgm:pt>
    <dgm:pt modelId="{5E058BA4-3AFA-4BEC-A61F-90C99EEAB35B}" type="pres">
      <dgm:prSet presAssocID="{E08D9A20-7F03-429D-83B6-B0CC05E76DF8}" presName="compositeShape" presStyleCnt="0">
        <dgm:presLayoutVars>
          <dgm:chMax val="7"/>
          <dgm:dir/>
          <dgm:resizeHandles val="exact"/>
        </dgm:presLayoutVars>
      </dgm:prSet>
      <dgm:spPr/>
      <dgm:t>
        <a:bodyPr/>
        <a:lstStyle/>
        <a:p>
          <a:endParaRPr lang="sv-SE"/>
        </a:p>
      </dgm:t>
    </dgm:pt>
  </dgm:ptLst>
  <dgm:cxnLst>
    <dgm:cxn modelId="{B5551280-B985-442C-B602-9CDBE222434C}" type="presOf" srcId="{E08D9A20-7F03-429D-83B6-B0CC05E76DF8}" destId="{5E058BA4-3AFA-4BEC-A61F-90C99EEAB35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74FDAE-D03D-45A7-9222-3C5139A86A54}" type="doc">
      <dgm:prSet loTypeId="urn:microsoft.com/office/officeart/2005/8/layout/venn1" loCatId="relationship" qsTypeId="urn:microsoft.com/office/officeart/2005/8/quickstyle/simple1" qsCatId="simple" csTypeId="urn:microsoft.com/office/officeart/2005/8/colors/accent1_2" csCatId="accent1" phldr="1"/>
      <dgm:spPr/>
    </dgm:pt>
    <dgm:pt modelId="{D849D8EB-5D90-4C82-97CC-8A8436532EE3}">
      <dgm:prSet phldrT="[Text]"/>
      <dgm:spPr>
        <a:solidFill>
          <a:schemeClr val="accent4">
            <a:lumMod val="60000"/>
            <a:lumOff val="40000"/>
          </a:schemeClr>
        </a:solidFill>
      </dgm:spPr>
      <dgm:t>
        <a:bodyPr/>
        <a:lstStyle/>
        <a:p>
          <a:r>
            <a:rPr lang="sv-SE" dirty="0" smtClean="0"/>
            <a:t>Öppna vården</a:t>
          </a:r>
          <a:endParaRPr lang="sv-SE" dirty="0"/>
        </a:p>
      </dgm:t>
    </dgm:pt>
    <dgm:pt modelId="{7246D624-F5E3-4CDB-A5AF-79682F678521}" type="parTrans" cxnId="{B60B5F85-86F4-496D-A3C1-54B772653DBC}">
      <dgm:prSet/>
      <dgm:spPr/>
      <dgm:t>
        <a:bodyPr/>
        <a:lstStyle/>
        <a:p>
          <a:endParaRPr lang="sv-SE"/>
        </a:p>
      </dgm:t>
    </dgm:pt>
    <dgm:pt modelId="{C656531D-48AA-4208-8B3B-3C7A72143E1F}" type="sibTrans" cxnId="{B60B5F85-86F4-496D-A3C1-54B772653DBC}">
      <dgm:prSet/>
      <dgm:spPr/>
      <dgm:t>
        <a:bodyPr/>
        <a:lstStyle/>
        <a:p>
          <a:endParaRPr lang="sv-SE"/>
        </a:p>
      </dgm:t>
    </dgm:pt>
    <dgm:pt modelId="{C4DC5198-5B6D-47C3-A71F-5A20DFA4AB98}">
      <dgm:prSet phldrT="[Text]"/>
      <dgm:spPr>
        <a:solidFill>
          <a:schemeClr val="accent6">
            <a:lumMod val="60000"/>
            <a:lumOff val="40000"/>
            <a:alpha val="50000"/>
          </a:schemeClr>
        </a:solidFill>
      </dgm:spPr>
      <dgm:t>
        <a:bodyPr/>
        <a:lstStyle/>
        <a:p>
          <a:r>
            <a:rPr lang="sv-SE" dirty="0" smtClean="0"/>
            <a:t>Kommunen</a:t>
          </a:r>
          <a:endParaRPr lang="sv-SE" dirty="0"/>
        </a:p>
      </dgm:t>
    </dgm:pt>
    <dgm:pt modelId="{077E4E0D-17DF-405B-92A1-B93303DFBD0E}" type="parTrans" cxnId="{9B375D0C-1E4E-460F-B2BC-A97D7B344CD6}">
      <dgm:prSet/>
      <dgm:spPr/>
      <dgm:t>
        <a:bodyPr/>
        <a:lstStyle/>
        <a:p>
          <a:endParaRPr lang="sv-SE"/>
        </a:p>
      </dgm:t>
    </dgm:pt>
    <dgm:pt modelId="{04931E5A-4F2C-4016-AA6F-AF139BEC9F41}" type="sibTrans" cxnId="{9B375D0C-1E4E-460F-B2BC-A97D7B344CD6}">
      <dgm:prSet/>
      <dgm:spPr/>
      <dgm:t>
        <a:bodyPr/>
        <a:lstStyle/>
        <a:p>
          <a:endParaRPr lang="sv-SE"/>
        </a:p>
      </dgm:t>
    </dgm:pt>
    <dgm:pt modelId="{7C93AC0C-3C80-4CA3-8E14-44BA2F8DE40F}">
      <dgm:prSet phldrT="[Text]"/>
      <dgm:spPr/>
      <dgm:t>
        <a:bodyPr/>
        <a:lstStyle/>
        <a:p>
          <a:r>
            <a:rPr lang="sv-SE" dirty="0" smtClean="0"/>
            <a:t>Slutna vården</a:t>
          </a:r>
          <a:endParaRPr lang="sv-SE" dirty="0"/>
        </a:p>
      </dgm:t>
    </dgm:pt>
    <dgm:pt modelId="{8789CB01-F320-4DA8-84F9-1CB4664F6129}" type="parTrans" cxnId="{0C932D12-F901-49C0-AA3D-2489DD373751}">
      <dgm:prSet/>
      <dgm:spPr/>
      <dgm:t>
        <a:bodyPr/>
        <a:lstStyle/>
        <a:p>
          <a:endParaRPr lang="sv-SE"/>
        </a:p>
      </dgm:t>
    </dgm:pt>
    <dgm:pt modelId="{BFAB5E4A-9002-43E1-BEB3-E770340A484D}" type="sibTrans" cxnId="{0C932D12-F901-49C0-AA3D-2489DD373751}">
      <dgm:prSet/>
      <dgm:spPr/>
      <dgm:t>
        <a:bodyPr/>
        <a:lstStyle/>
        <a:p>
          <a:endParaRPr lang="sv-SE"/>
        </a:p>
      </dgm:t>
    </dgm:pt>
    <dgm:pt modelId="{C6E0CB1F-5EE9-40DD-B6DA-C1D4A9BF82F6}">
      <dgm:prSet/>
      <dgm:spPr>
        <a:solidFill>
          <a:schemeClr val="accent4">
            <a:lumMod val="60000"/>
            <a:lumOff val="40000"/>
          </a:schemeClr>
        </a:solidFill>
      </dgm:spPr>
      <dgm:t>
        <a:bodyPr/>
        <a:lstStyle/>
        <a:p>
          <a:endParaRPr lang="sv-SE" dirty="0"/>
        </a:p>
      </dgm:t>
    </dgm:pt>
    <dgm:pt modelId="{79350064-945E-46B0-99A1-3922C23A9042}" type="parTrans" cxnId="{D509BD78-9147-4C0D-BFF2-86858F10566B}">
      <dgm:prSet/>
      <dgm:spPr/>
      <dgm:t>
        <a:bodyPr/>
        <a:lstStyle/>
        <a:p>
          <a:endParaRPr lang="sv-SE"/>
        </a:p>
      </dgm:t>
    </dgm:pt>
    <dgm:pt modelId="{257F2503-1132-4330-9C65-608089D4ADBA}" type="sibTrans" cxnId="{D509BD78-9147-4C0D-BFF2-86858F10566B}">
      <dgm:prSet/>
      <dgm:spPr/>
      <dgm:t>
        <a:bodyPr/>
        <a:lstStyle/>
        <a:p>
          <a:endParaRPr lang="sv-SE"/>
        </a:p>
      </dgm:t>
    </dgm:pt>
    <dgm:pt modelId="{D9838E9B-CDDB-4DF9-B1DE-2AA7309D98DE}">
      <dgm:prSet/>
      <dgm:spPr>
        <a:solidFill>
          <a:schemeClr val="accent2">
            <a:lumMod val="60000"/>
            <a:lumOff val="40000"/>
          </a:schemeClr>
        </a:solidFill>
      </dgm:spPr>
      <dgm:t>
        <a:bodyPr/>
        <a:lstStyle/>
        <a:p>
          <a:r>
            <a:rPr lang="sv-SE" dirty="0" smtClean="0"/>
            <a:t>Patienten</a:t>
          </a:r>
          <a:endParaRPr lang="sv-SE" dirty="0"/>
        </a:p>
      </dgm:t>
    </dgm:pt>
    <dgm:pt modelId="{60F8BFB8-4B28-4E2E-A5BB-BBC42FB5359B}" type="parTrans" cxnId="{B3ADE70E-14C0-4E79-AB39-74B738DD1FEF}">
      <dgm:prSet/>
      <dgm:spPr/>
      <dgm:t>
        <a:bodyPr/>
        <a:lstStyle/>
        <a:p>
          <a:endParaRPr lang="sv-SE"/>
        </a:p>
      </dgm:t>
    </dgm:pt>
    <dgm:pt modelId="{49EA5ADD-0708-4BD3-9550-4ADC19771006}" type="sibTrans" cxnId="{B3ADE70E-14C0-4E79-AB39-74B738DD1FEF}">
      <dgm:prSet/>
      <dgm:spPr/>
      <dgm:t>
        <a:bodyPr/>
        <a:lstStyle/>
        <a:p>
          <a:endParaRPr lang="sv-SE"/>
        </a:p>
      </dgm:t>
    </dgm:pt>
    <dgm:pt modelId="{BA1DF433-4DD9-4027-952A-A1892701313D}" type="pres">
      <dgm:prSet presAssocID="{A374FDAE-D03D-45A7-9222-3C5139A86A54}" presName="compositeShape" presStyleCnt="0">
        <dgm:presLayoutVars>
          <dgm:chMax val="7"/>
          <dgm:dir/>
          <dgm:resizeHandles val="exact"/>
        </dgm:presLayoutVars>
      </dgm:prSet>
      <dgm:spPr/>
    </dgm:pt>
    <dgm:pt modelId="{7EBAE0C4-07C2-4D81-9DCF-9BFD1DCC529D}" type="pres">
      <dgm:prSet presAssocID="{D9838E9B-CDDB-4DF9-B1DE-2AA7309D98DE}" presName="circ1" presStyleLbl="vennNode1" presStyleIdx="0" presStyleCnt="4"/>
      <dgm:spPr/>
      <dgm:t>
        <a:bodyPr/>
        <a:lstStyle/>
        <a:p>
          <a:endParaRPr lang="sv-SE"/>
        </a:p>
      </dgm:t>
    </dgm:pt>
    <dgm:pt modelId="{6C87DC1F-81F1-42C0-89A7-8128AC9A12E1}" type="pres">
      <dgm:prSet presAssocID="{D9838E9B-CDDB-4DF9-B1DE-2AA7309D98DE}" presName="circ1Tx" presStyleLbl="revTx" presStyleIdx="0" presStyleCnt="0">
        <dgm:presLayoutVars>
          <dgm:chMax val="0"/>
          <dgm:chPref val="0"/>
          <dgm:bulletEnabled val="1"/>
        </dgm:presLayoutVars>
      </dgm:prSet>
      <dgm:spPr/>
      <dgm:t>
        <a:bodyPr/>
        <a:lstStyle/>
        <a:p>
          <a:endParaRPr lang="sv-SE"/>
        </a:p>
      </dgm:t>
    </dgm:pt>
    <dgm:pt modelId="{62E7464F-DC83-4FE1-8084-DCE68A0D66A5}" type="pres">
      <dgm:prSet presAssocID="{D849D8EB-5D90-4C82-97CC-8A8436532EE3}" presName="circ2" presStyleLbl="vennNode1" presStyleIdx="1" presStyleCnt="4"/>
      <dgm:spPr/>
      <dgm:t>
        <a:bodyPr/>
        <a:lstStyle/>
        <a:p>
          <a:endParaRPr lang="sv-SE"/>
        </a:p>
      </dgm:t>
    </dgm:pt>
    <dgm:pt modelId="{510D73F2-8277-4677-BF05-9C10116E4A71}" type="pres">
      <dgm:prSet presAssocID="{D849D8EB-5D90-4C82-97CC-8A8436532EE3}" presName="circ2Tx" presStyleLbl="revTx" presStyleIdx="0" presStyleCnt="0">
        <dgm:presLayoutVars>
          <dgm:chMax val="0"/>
          <dgm:chPref val="0"/>
          <dgm:bulletEnabled val="1"/>
        </dgm:presLayoutVars>
      </dgm:prSet>
      <dgm:spPr/>
      <dgm:t>
        <a:bodyPr/>
        <a:lstStyle/>
        <a:p>
          <a:endParaRPr lang="sv-SE"/>
        </a:p>
      </dgm:t>
    </dgm:pt>
    <dgm:pt modelId="{ECA0600E-2045-4BC1-87A5-5EE2877C8BBA}" type="pres">
      <dgm:prSet presAssocID="{C4DC5198-5B6D-47C3-A71F-5A20DFA4AB98}" presName="circ3" presStyleLbl="vennNode1" presStyleIdx="2" presStyleCnt="4" custLinFactNeighborX="0" custLinFactNeighborY="-344"/>
      <dgm:spPr/>
      <dgm:t>
        <a:bodyPr/>
        <a:lstStyle/>
        <a:p>
          <a:endParaRPr lang="sv-SE"/>
        </a:p>
      </dgm:t>
    </dgm:pt>
    <dgm:pt modelId="{5BC85C24-4432-4086-BFC3-86D20735DB33}" type="pres">
      <dgm:prSet presAssocID="{C4DC5198-5B6D-47C3-A71F-5A20DFA4AB98}" presName="circ3Tx" presStyleLbl="revTx" presStyleIdx="0" presStyleCnt="0">
        <dgm:presLayoutVars>
          <dgm:chMax val="0"/>
          <dgm:chPref val="0"/>
          <dgm:bulletEnabled val="1"/>
        </dgm:presLayoutVars>
      </dgm:prSet>
      <dgm:spPr/>
      <dgm:t>
        <a:bodyPr/>
        <a:lstStyle/>
        <a:p>
          <a:endParaRPr lang="sv-SE"/>
        </a:p>
      </dgm:t>
    </dgm:pt>
    <dgm:pt modelId="{632C3819-ECB1-4C2B-B6B4-C57BB266C619}" type="pres">
      <dgm:prSet presAssocID="{7C93AC0C-3C80-4CA3-8E14-44BA2F8DE40F}" presName="circ4" presStyleLbl="vennNode1" presStyleIdx="3" presStyleCnt="4"/>
      <dgm:spPr/>
      <dgm:t>
        <a:bodyPr/>
        <a:lstStyle/>
        <a:p>
          <a:endParaRPr lang="sv-SE"/>
        </a:p>
      </dgm:t>
    </dgm:pt>
    <dgm:pt modelId="{78E411FE-D31B-4DCA-8E0B-F174EA92DB57}" type="pres">
      <dgm:prSet presAssocID="{7C93AC0C-3C80-4CA3-8E14-44BA2F8DE40F}" presName="circ4Tx" presStyleLbl="revTx" presStyleIdx="0" presStyleCnt="0">
        <dgm:presLayoutVars>
          <dgm:chMax val="0"/>
          <dgm:chPref val="0"/>
          <dgm:bulletEnabled val="1"/>
        </dgm:presLayoutVars>
      </dgm:prSet>
      <dgm:spPr/>
      <dgm:t>
        <a:bodyPr/>
        <a:lstStyle/>
        <a:p>
          <a:endParaRPr lang="sv-SE"/>
        </a:p>
      </dgm:t>
    </dgm:pt>
  </dgm:ptLst>
  <dgm:cxnLst>
    <dgm:cxn modelId="{FAAC0F3D-7397-465B-9344-C89E2AC604DA}" type="presOf" srcId="{A374FDAE-D03D-45A7-9222-3C5139A86A54}" destId="{BA1DF433-4DD9-4027-952A-A1892701313D}" srcOrd="0" destOrd="0" presId="urn:microsoft.com/office/officeart/2005/8/layout/venn1"/>
    <dgm:cxn modelId="{D509BD78-9147-4C0D-BFF2-86858F10566B}" srcId="{D849D8EB-5D90-4C82-97CC-8A8436532EE3}" destId="{C6E0CB1F-5EE9-40DD-B6DA-C1D4A9BF82F6}" srcOrd="0" destOrd="0" parTransId="{79350064-945E-46B0-99A1-3922C23A9042}" sibTransId="{257F2503-1132-4330-9C65-608089D4ADBA}"/>
    <dgm:cxn modelId="{9B375D0C-1E4E-460F-B2BC-A97D7B344CD6}" srcId="{A374FDAE-D03D-45A7-9222-3C5139A86A54}" destId="{C4DC5198-5B6D-47C3-A71F-5A20DFA4AB98}" srcOrd="2" destOrd="0" parTransId="{077E4E0D-17DF-405B-92A1-B93303DFBD0E}" sibTransId="{04931E5A-4F2C-4016-AA6F-AF139BEC9F41}"/>
    <dgm:cxn modelId="{B3ADE70E-14C0-4E79-AB39-74B738DD1FEF}" srcId="{A374FDAE-D03D-45A7-9222-3C5139A86A54}" destId="{D9838E9B-CDDB-4DF9-B1DE-2AA7309D98DE}" srcOrd="0" destOrd="0" parTransId="{60F8BFB8-4B28-4E2E-A5BB-BBC42FB5359B}" sibTransId="{49EA5ADD-0708-4BD3-9550-4ADC19771006}"/>
    <dgm:cxn modelId="{AE0C5B29-FE91-46EC-8511-B3ED881CF58A}" type="presOf" srcId="{C6E0CB1F-5EE9-40DD-B6DA-C1D4A9BF82F6}" destId="{510D73F2-8277-4677-BF05-9C10116E4A71}" srcOrd="1" destOrd="1" presId="urn:microsoft.com/office/officeart/2005/8/layout/venn1"/>
    <dgm:cxn modelId="{D9712834-7E43-4B1E-946B-A9756C520FFF}" type="presOf" srcId="{C4DC5198-5B6D-47C3-A71F-5A20DFA4AB98}" destId="{ECA0600E-2045-4BC1-87A5-5EE2877C8BBA}" srcOrd="0" destOrd="0" presId="urn:microsoft.com/office/officeart/2005/8/layout/venn1"/>
    <dgm:cxn modelId="{89F376D7-60D3-4A3D-B565-5EEF6EF081C4}" type="presOf" srcId="{C4DC5198-5B6D-47C3-A71F-5A20DFA4AB98}" destId="{5BC85C24-4432-4086-BFC3-86D20735DB33}" srcOrd="1" destOrd="0" presId="urn:microsoft.com/office/officeart/2005/8/layout/venn1"/>
    <dgm:cxn modelId="{6BF18C9C-BB18-4186-AA7A-D49D7E95D3BE}" type="presOf" srcId="{D849D8EB-5D90-4C82-97CC-8A8436532EE3}" destId="{510D73F2-8277-4677-BF05-9C10116E4A71}" srcOrd="1" destOrd="0" presId="urn:microsoft.com/office/officeart/2005/8/layout/venn1"/>
    <dgm:cxn modelId="{776D3F71-80F2-4B1A-9018-253BF8F32806}" type="presOf" srcId="{7C93AC0C-3C80-4CA3-8E14-44BA2F8DE40F}" destId="{632C3819-ECB1-4C2B-B6B4-C57BB266C619}" srcOrd="0" destOrd="0" presId="urn:microsoft.com/office/officeart/2005/8/layout/venn1"/>
    <dgm:cxn modelId="{5457A57E-4A5C-4768-81C6-CDB0057F98EA}" type="presOf" srcId="{C6E0CB1F-5EE9-40DD-B6DA-C1D4A9BF82F6}" destId="{62E7464F-DC83-4FE1-8084-DCE68A0D66A5}" srcOrd="0" destOrd="1" presId="urn:microsoft.com/office/officeart/2005/8/layout/venn1"/>
    <dgm:cxn modelId="{0C932D12-F901-49C0-AA3D-2489DD373751}" srcId="{A374FDAE-D03D-45A7-9222-3C5139A86A54}" destId="{7C93AC0C-3C80-4CA3-8E14-44BA2F8DE40F}" srcOrd="3" destOrd="0" parTransId="{8789CB01-F320-4DA8-84F9-1CB4664F6129}" sibTransId="{BFAB5E4A-9002-43E1-BEB3-E770340A484D}"/>
    <dgm:cxn modelId="{3B3417D7-1BD2-41B9-9701-537399B9CA78}" type="presOf" srcId="{D849D8EB-5D90-4C82-97CC-8A8436532EE3}" destId="{62E7464F-DC83-4FE1-8084-DCE68A0D66A5}" srcOrd="0" destOrd="0" presId="urn:microsoft.com/office/officeart/2005/8/layout/venn1"/>
    <dgm:cxn modelId="{98C57589-5E58-4E92-B1A3-3BB0BAEFE975}" type="presOf" srcId="{7C93AC0C-3C80-4CA3-8E14-44BA2F8DE40F}" destId="{78E411FE-D31B-4DCA-8E0B-F174EA92DB57}" srcOrd="1" destOrd="0" presId="urn:microsoft.com/office/officeart/2005/8/layout/venn1"/>
    <dgm:cxn modelId="{B60B5F85-86F4-496D-A3C1-54B772653DBC}" srcId="{A374FDAE-D03D-45A7-9222-3C5139A86A54}" destId="{D849D8EB-5D90-4C82-97CC-8A8436532EE3}" srcOrd="1" destOrd="0" parTransId="{7246D624-F5E3-4CDB-A5AF-79682F678521}" sibTransId="{C656531D-48AA-4208-8B3B-3C7A72143E1F}"/>
    <dgm:cxn modelId="{5E7C5FB5-AD7F-4A1D-ABF4-97EB45F45991}" type="presOf" srcId="{D9838E9B-CDDB-4DF9-B1DE-2AA7309D98DE}" destId="{6C87DC1F-81F1-42C0-89A7-8128AC9A12E1}" srcOrd="1" destOrd="0" presId="urn:microsoft.com/office/officeart/2005/8/layout/venn1"/>
    <dgm:cxn modelId="{4BAAE97E-C663-4DED-96BA-76D926D9CA4C}" type="presOf" srcId="{D9838E9B-CDDB-4DF9-B1DE-2AA7309D98DE}" destId="{7EBAE0C4-07C2-4D81-9DCF-9BFD1DCC529D}" srcOrd="0" destOrd="0" presId="urn:microsoft.com/office/officeart/2005/8/layout/venn1"/>
    <dgm:cxn modelId="{1AE55ED9-D5A7-48B2-B7B8-881C01191D14}" type="presParOf" srcId="{BA1DF433-4DD9-4027-952A-A1892701313D}" destId="{7EBAE0C4-07C2-4D81-9DCF-9BFD1DCC529D}" srcOrd="0" destOrd="0" presId="urn:microsoft.com/office/officeart/2005/8/layout/venn1"/>
    <dgm:cxn modelId="{2C83B248-78B9-4E14-97E1-1E4F957D0129}" type="presParOf" srcId="{BA1DF433-4DD9-4027-952A-A1892701313D}" destId="{6C87DC1F-81F1-42C0-89A7-8128AC9A12E1}" srcOrd="1" destOrd="0" presId="urn:microsoft.com/office/officeart/2005/8/layout/venn1"/>
    <dgm:cxn modelId="{732D7431-FEBA-4DE9-BEA8-525584EC935B}" type="presParOf" srcId="{BA1DF433-4DD9-4027-952A-A1892701313D}" destId="{62E7464F-DC83-4FE1-8084-DCE68A0D66A5}" srcOrd="2" destOrd="0" presId="urn:microsoft.com/office/officeart/2005/8/layout/venn1"/>
    <dgm:cxn modelId="{4C22EA78-C35E-4DF0-BFCA-C0289C03AA09}" type="presParOf" srcId="{BA1DF433-4DD9-4027-952A-A1892701313D}" destId="{510D73F2-8277-4677-BF05-9C10116E4A71}" srcOrd="3" destOrd="0" presId="urn:microsoft.com/office/officeart/2005/8/layout/venn1"/>
    <dgm:cxn modelId="{5B949ACA-2910-4AE2-BC21-FD58D5F337D4}" type="presParOf" srcId="{BA1DF433-4DD9-4027-952A-A1892701313D}" destId="{ECA0600E-2045-4BC1-87A5-5EE2877C8BBA}" srcOrd="4" destOrd="0" presId="urn:microsoft.com/office/officeart/2005/8/layout/venn1"/>
    <dgm:cxn modelId="{3066F8D3-B29D-4B8C-83E9-F89318DFBA8C}" type="presParOf" srcId="{BA1DF433-4DD9-4027-952A-A1892701313D}" destId="{5BC85C24-4432-4086-BFC3-86D20735DB33}" srcOrd="5" destOrd="0" presId="urn:microsoft.com/office/officeart/2005/8/layout/venn1"/>
    <dgm:cxn modelId="{BBD8F5ED-22AC-4F9D-89FA-DB23327F906B}" type="presParOf" srcId="{BA1DF433-4DD9-4027-952A-A1892701313D}" destId="{632C3819-ECB1-4C2B-B6B4-C57BB266C619}" srcOrd="6" destOrd="0" presId="urn:microsoft.com/office/officeart/2005/8/layout/venn1"/>
    <dgm:cxn modelId="{A277CF35-7F21-49B9-BDFB-8AC8DFDD1C2E}" type="presParOf" srcId="{BA1DF433-4DD9-4027-952A-A1892701313D}" destId="{78E411FE-D31B-4DCA-8E0B-F174EA92DB57}" srcOrd="7"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74FDAE-D03D-45A7-9222-3C5139A86A54}" type="doc">
      <dgm:prSet loTypeId="urn:microsoft.com/office/officeart/2005/8/layout/venn1" loCatId="relationship" qsTypeId="urn:microsoft.com/office/officeart/2005/8/quickstyle/simple1" qsCatId="simple" csTypeId="urn:microsoft.com/office/officeart/2005/8/colors/accent1_2" csCatId="accent1" phldr="1"/>
      <dgm:spPr/>
    </dgm:pt>
    <dgm:pt modelId="{D849D8EB-5D90-4C82-97CC-8A8436532EE3}">
      <dgm:prSet phldrT="[Text]"/>
      <dgm:spPr>
        <a:solidFill>
          <a:schemeClr val="accent4">
            <a:lumMod val="60000"/>
            <a:lumOff val="40000"/>
          </a:schemeClr>
        </a:solidFill>
      </dgm:spPr>
      <dgm:t>
        <a:bodyPr/>
        <a:lstStyle/>
        <a:p>
          <a:r>
            <a:rPr lang="sv-SE" dirty="0" smtClean="0"/>
            <a:t>Öppna vården</a:t>
          </a:r>
          <a:endParaRPr lang="sv-SE" dirty="0"/>
        </a:p>
      </dgm:t>
    </dgm:pt>
    <dgm:pt modelId="{7246D624-F5E3-4CDB-A5AF-79682F678521}" type="parTrans" cxnId="{B60B5F85-86F4-496D-A3C1-54B772653DBC}">
      <dgm:prSet/>
      <dgm:spPr/>
      <dgm:t>
        <a:bodyPr/>
        <a:lstStyle/>
        <a:p>
          <a:endParaRPr lang="sv-SE"/>
        </a:p>
      </dgm:t>
    </dgm:pt>
    <dgm:pt modelId="{C656531D-48AA-4208-8B3B-3C7A72143E1F}" type="sibTrans" cxnId="{B60B5F85-86F4-496D-A3C1-54B772653DBC}">
      <dgm:prSet/>
      <dgm:spPr/>
      <dgm:t>
        <a:bodyPr/>
        <a:lstStyle/>
        <a:p>
          <a:endParaRPr lang="sv-SE"/>
        </a:p>
      </dgm:t>
    </dgm:pt>
    <dgm:pt modelId="{C4DC5198-5B6D-47C3-A71F-5A20DFA4AB98}">
      <dgm:prSet phldrT="[Text]"/>
      <dgm:spPr>
        <a:solidFill>
          <a:schemeClr val="accent6">
            <a:lumMod val="60000"/>
            <a:lumOff val="40000"/>
            <a:alpha val="50000"/>
          </a:schemeClr>
        </a:solidFill>
      </dgm:spPr>
      <dgm:t>
        <a:bodyPr/>
        <a:lstStyle/>
        <a:p>
          <a:r>
            <a:rPr lang="sv-SE" dirty="0" smtClean="0"/>
            <a:t>Kommunen</a:t>
          </a:r>
          <a:endParaRPr lang="sv-SE" dirty="0"/>
        </a:p>
      </dgm:t>
    </dgm:pt>
    <dgm:pt modelId="{077E4E0D-17DF-405B-92A1-B93303DFBD0E}" type="parTrans" cxnId="{9B375D0C-1E4E-460F-B2BC-A97D7B344CD6}">
      <dgm:prSet/>
      <dgm:spPr/>
      <dgm:t>
        <a:bodyPr/>
        <a:lstStyle/>
        <a:p>
          <a:endParaRPr lang="sv-SE"/>
        </a:p>
      </dgm:t>
    </dgm:pt>
    <dgm:pt modelId="{04931E5A-4F2C-4016-AA6F-AF139BEC9F41}" type="sibTrans" cxnId="{9B375D0C-1E4E-460F-B2BC-A97D7B344CD6}">
      <dgm:prSet/>
      <dgm:spPr/>
      <dgm:t>
        <a:bodyPr/>
        <a:lstStyle/>
        <a:p>
          <a:endParaRPr lang="sv-SE"/>
        </a:p>
      </dgm:t>
    </dgm:pt>
    <dgm:pt modelId="{7C93AC0C-3C80-4CA3-8E14-44BA2F8DE40F}">
      <dgm:prSet phldrT="[Text]"/>
      <dgm:spPr/>
      <dgm:t>
        <a:bodyPr/>
        <a:lstStyle/>
        <a:p>
          <a:r>
            <a:rPr lang="sv-SE" dirty="0" smtClean="0"/>
            <a:t>Slutna vården</a:t>
          </a:r>
          <a:endParaRPr lang="sv-SE" dirty="0"/>
        </a:p>
      </dgm:t>
    </dgm:pt>
    <dgm:pt modelId="{8789CB01-F320-4DA8-84F9-1CB4664F6129}" type="parTrans" cxnId="{0C932D12-F901-49C0-AA3D-2489DD373751}">
      <dgm:prSet/>
      <dgm:spPr/>
      <dgm:t>
        <a:bodyPr/>
        <a:lstStyle/>
        <a:p>
          <a:endParaRPr lang="sv-SE"/>
        </a:p>
      </dgm:t>
    </dgm:pt>
    <dgm:pt modelId="{BFAB5E4A-9002-43E1-BEB3-E770340A484D}" type="sibTrans" cxnId="{0C932D12-F901-49C0-AA3D-2489DD373751}">
      <dgm:prSet/>
      <dgm:spPr/>
      <dgm:t>
        <a:bodyPr/>
        <a:lstStyle/>
        <a:p>
          <a:endParaRPr lang="sv-SE"/>
        </a:p>
      </dgm:t>
    </dgm:pt>
    <dgm:pt modelId="{C6E0CB1F-5EE9-40DD-B6DA-C1D4A9BF82F6}">
      <dgm:prSet/>
      <dgm:spPr>
        <a:solidFill>
          <a:schemeClr val="accent4">
            <a:lumMod val="60000"/>
            <a:lumOff val="40000"/>
          </a:schemeClr>
        </a:solidFill>
      </dgm:spPr>
      <dgm:t>
        <a:bodyPr/>
        <a:lstStyle/>
        <a:p>
          <a:endParaRPr lang="sv-SE" dirty="0"/>
        </a:p>
      </dgm:t>
    </dgm:pt>
    <dgm:pt modelId="{79350064-945E-46B0-99A1-3922C23A9042}" type="parTrans" cxnId="{D509BD78-9147-4C0D-BFF2-86858F10566B}">
      <dgm:prSet/>
      <dgm:spPr/>
      <dgm:t>
        <a:bodyPr/>
        <a:lstStyle/>
        <a:p>
          <a:endParaRPr lang="sv-SE"/>
        </a:p>
      </dgm:t>
    </dgm:pt>
    <dgm:pt modelId="{257F2503-1132-4330-9C65-608089D4ADBA}" type="sibTrans" cxnId="{D509BD78-9147-4C0D-BFF2-86858F10566B}">
      <dgm:prSet/>
      <dgm:spPr/>
      <dgm:t>
        <a:bodyPr/>
        <a:lstStyle/>
        <a:p>
          <a:endParaRPr lang="sv-SE"/>
        </a:p>
      </dgm:t>
    </dgm:pt>
    <dgm:pt modelId="{D9838E9B-CDDB-4DF9-B1DE-2AA7309D98DE}">
      <dgm:prSet/>
      <dgm:spPr>
        <a:solidFill>
          <a:schemeClr val="accent2">
            <a:lumMod val="60000"/>
            <a:lumOff val="40000"/>
          </a:schemeClr>
        </a:solidFill>
      </dgm:spPr>
      <dgm:t>
        <a:bodyPr/>
        <a:lstStyle/>
        <a:p>
          <a:r>
            <a:rPr lang="sv-SE" dirty="0" smtClean="0"/>
            <a:t>Patienten</a:t>
          </a:r>
          <a:endParaRPr lang="sv-SE" dirty="0"/>
        </a:p>
      </dgm:t>
    </dgm:pt>
    <dgm:pt modelId="{60F8BFB8-4B28-4E2E-A5BB-BBC42FB5359B}" type="parTrans" cxnId="{B3ADE70E-14C0-4E79-AB39-74B738DD1FEF}">
      <dgm:prSet/>
      <dgm:spPr/>
      <dgm:t>
        <a:bodyPr/>
        <a:lstStyle/>
        <a:p>
          <a:endParaRPr lang="sv-SE"/>
        </a:p>
      </dgm:t>
    </dgm:pt>
    <dgm:pt modelId="{49EA5ADD-0708-4BD3-9550-4ADC19771006}" type="sibTrans" cxnId="{B3ADE70E-14C0-4E79-AB39-74B738DD1FEF}">
      <dgm:prSet/>
      <dgm:spPr/>
      <dgm:t>
        <a:bodyPr/>
        <a:lstStyle/>
        <a:p>
          <a:endParaRPr lang="sv-SE"/>
        </a:p>
      </dgm:t>
    </dgm:pt>
    <dgm:pt modelId="{BA1DF433-4DD9-4027-952A-A1892701313D}" type="pres">
      <dgm:prSet presAssocID="{A374FDAE-D03D-45A7-9222-3C5139A86A54}" presName="compositeShape" presStyleCnt="0">
        <dgm:presLayoutVars>
          <dgm:chMax val="7"/>
          <dgm:dir/>
          <dgm:resizeHandles val="exact"/>
        </dgm:presLayoutVars>
      </dgm:prSet>
      <dgm:spPr/>
    </dgm:pt>
    <dgm:pt modelId="{7EBAE0C4-07C2-4D81-9DCF-9BFD1DCC529D}" type="pres">
      <dgm:prSet presAssocID="{D9838E9B-CDDB-4DF9-B1DE-2AA7309D98DE}" presName="circ1" presStyleLbl="vennNode1" presStyleIdx="0" presStyleCnt="4"/>
      <dgm:spPr/>
      <dgm:t>
        <a:bodyPr/>
        <a:lstStyle/>
        <a:p>
          <a:endParaRPr lang="sv-SE"/>
        </a:p>
      </dgm:t>
    </dgm:pt>
    <dgm:pt modelId="{6C87DC1F-81F1-42C0-89A7-8128AC9A12E1}" type="pres">
      <dgm:prSet presAssocID="{D9838E9B-CDDB-4DF9-B1DE-2AA7309D98DE}" presName="circ1Tx" presStyleLbl="revTx" presStyleIdx="0" presStyleCnt="0">
        <dgm:presLayoutVars>
          <dgm:chMax val="0"/>
          <dgm:chPref val="0"/>
          <dgm:bulletEnabled val="1"/>
        </dgm:presLayoutVars>
      </dgm:prSet>
      <dgm:spPr/>
      <dgm:t>
        <a:bodyPr/>
        <a:lstStyle/>
        <a:p>
          <a:endParaRPr lang="sv-SE"/>
        </a:p>
      </dgm:t>
    </dgm:pt>
    <dgm:pt modelId="{62E7464F-DC83-4FE1-8084-DCE68A0D66A5}" type="pres">
      <dgm:prSet presAssocID="{D849D8EB-5D90-4C82-97CC-8A8436532EE3}" presName="circ2" presStyleLbl="vennNode1" presStyleIdx="1" presStyleCnt="4"/>
      <dgm:spPr/>
      <dgm:t>
        <a:bodyPr/>
        <a:lstStyle/>
        <a:p>
          <a:endParaRPr lang="sv-SE"/>
        </a:p>
      </dgm:t>
    </dgm:pt>
    <dgm:pt modelId="{510D73F2-8277-4677-BF05-9C10116E4A71}" type="pres">
      <dgm:prSet presAssocID="{D849D8EB-5D90-4C82-97CC-8A8436532EE3}" presName="circ2Tx" presStyleLbl="revTx" presStyleIdx="0" presStyleCnt="0">
        <dgm:presLayoutVars>
          <dgm:chMax val="0"/>
          <dgm:chPref val="0"/>
          <dgm:bulletEnabled val="1"/>
        </dgm:presLayoutVars>
      </dgm:prSet>
      <dgm:spPr/>
      <dgm:t>
        <a:bodyPr/>
        <a:lstStyle/>
        <a:p>
          <a:endParaRPr lang="sv-SE"/>
        </a:p>
      </dgm:t>
    </dgm:pt>
    <dgm:pt modelId="{ECA0600E-2045-4BC1-87A5-5EE2877C8BBA}" type="pres">
      <dgm:prSet presAssocID="{C4DC5198-5B6D-47C3-A71F-5A20DFA4AB98}" presName="circ3" presStyleLbl="vennNode1" presStyleIdx="2" presStyleCnt="4" custLinFactNeighborX="0" custLinFactNeighborY="-344"/>
      <dgm:spPr/>
      <dgm:t>
        <a:bodyPr/>
        <a:lstStyle/>
        <a:p>
          <a:endParaRPr lang="sv-SE"/>
        </a:p>
      </dgm:t>
    </dgm:pt>
    <dgm:pt modelId="{5BC85C24-4432-4086-BFC3-86D20735DB33}" type="pres">
      <dgm:prSet presAssocID="{C4DC5198-5B6D-47C3-A71F-5A20DFA4AB98}" presName="circ3Tx" presStyleLbl="revTx" presStyleIdx="0" presStyleCnt="0">
        <dgm:presLayoutVars>
          <dgm:chMax val="0"/>
          <dgm:chPref val="0"/>
          <dgm:bulletEnabled val="1"/>
        </dgm:presLayoutVars>
      </dgm:prSet>
      <dgm:spPr/>
      <dgm:t>
        <a:bodyPr/>
        <a:lstStyle/>
        <a:p>
          <a:endParaRPr lang="sv-SE"/>
        </a:p>
      </dgm:t>
    </dgm:pt>
    <dgm:pt modelId="{632C3819-ECB1-4C2B-B6B4-C57BB266C619}" type="pres">
      <dgm:prSet presAssocID="{7C93AC0C-3C80-4CA3-8E14-44BA2F8DE40F}" presName="circ4" presStyleLbl="vennNode1" presStyleIdx="3" presStyleCnt="4"/>
      <dgm:spPr/>
      <dgm:t>
        <a:bodyPr/>
        <a:lstStyle/>
        <a:p>
          <a:endParaRPr lang="sv-SE"/>
        </a:p>
      </dgm:t>
    </dgm:pt>
    <dgm:pt modelId="{78E411FE-D31B-4DCA-8E0B-F174EA92DB57}" type="pres">
      <dgm:prSet presAssocID="{7C93AC0C-3C80-4CA3-8E14-44BA2F8DE40F}" presName="circ4Tx" presStyleLbl="revTx" presStyleIdx="0" presStyleCnt="0">
        <dgm:presLayoutVars>
          <dgm:chMax val="0"/>
          <dgm:chPref val="0"/>
          <dgm:bulletEnabled val="1"/>
        </dgm:presLayoutVars>
      </dgm:prSet>
      <dgm:spPr/>
      <dgm:t>
        <a:bodyPr/>
        <a:lstStyle/>
        <a:p>
          <a:endParaRPr lang="sv-SE"/>
        </a:p>
      </dgm:t>
    </dgm:pt>
  </dgm:ptLst>
  <dgm:cxnLst>
    <dgm:cxn modelId="{8F6BDAF9-2A4E-4AFC-9326-5E5A70495C9C}" type="presOf" srcId="{D9838E9B-CDDB-4DF9-B1DE-2AA7309D98DE}" destId="{7EBAE0C4-07C2-4D81-9DCF-9BFD1DCC529D}" srcOrd="0" destOrd="0" presId="urn:microsoft.com/office/officeart/2005/8/layout/venn1"/>
    <dgm:cxn modelId="{DD8C0438-DC2A-46F8-969E-203E8264F2E6}" type="presOf" srcId="{C4DC5198-5B6D-47C3-A71F-5A20DFA4AB98}" destId="{ECA0600E-2045-4BC1-87A5-5EE2877C8BBA}" srcOrd="0" destOrd="0" presId="urn:microsoft.com/office/officeart/2005/8/layout/venn1"/>
    <dgm:cxn modelId="{9147FE8F-57F7-403A-BA8C-60F304258BE1}" type="presOf" srcId="{D9838E9B-CDDB-4DF9-B1DE-2AA7309D98DE}" destId="{6C87DC1F-81F1-42C0-89A7-8128AC9A12E1}" srcOrd="1" destOrd="0" presId="urn:microsoft.com/office/officeart/2005/8/layout/venn1"/>
    <dgm:cxn modelId="{D509BD78-9147-4C0D-BFF2-86858F10566B}" srcId="{D849D8EB-5D90-4C82-97CC-8A8436532EE3}" destId="{C6E0CB1F-5EE9-40DD-B6DA-C1D4A9BF82F6}" srcOrd="0" destOrd="0" parTransId="{79350064-945E-46B0-99A1-3922C23A9042}" sibTransId="{257F2503-1132-4330-9C65-608089D4ADBA}"/>
    <dgm:cxn modelId="{9B375D0C-1E4E-460F-B2BC-A97D7B344CD6}" srcId="{A374FDAE-D03D-45A7-9222-3C5139A86A54}" destId="{C4DC5198-5B6D-47C3-A71F-5A20DFA4AB98}" srcOrd="2" destOrd="0" parTransId="{077E4E0D-17DF-405B-92A1-B93303DFBD0E}" sibTransId="{04931E5A-4F2C-4016-AA6F-AF139BEC9F41}"/>
    <dgm:cxn modelId="{28E1618D-0237-4466-AB9B-162D151A8E65}" type="presOf" srcId="{7C93AC0C-3C80-4CA3-8E14-44BA2F8DE40F}" destId="{78E411FE-D31B-4DCA-8E0B-F174EA92DB57}" srcOrd="1" destOrd="0" presId="urn:microsoft.com/office/officeart/2005/8/layout/venn1"/>
    <dgm:cxn modelId="{7220668C-35B5-4C7E-9015-1A6BC8ED2BBA}" type="presOf" srcId="{C4DC5198-5B6D-47C3-A71F-5A20DFA4AB98}" destId="{5BC85C24-4432-4086-BFC3-86D20735DB33}" srcOrd="1" destOrd="0" presId="urn:microsoft.com/office/officeart/2005/8/layout/venn1"/>
    <dgm:cxn modelId="{B3ADE70E-14C0-4E79-AB39-74B738DD1FEF}" srcId="{A374FDAE-D03D-45A7-9222-3C5139A86A54}" destId="{D9838E9B-CDDB-4DF9-B1DE-2AA7309D98DE}" srcOrd="0" destOrd="0" parTransId="{60F8BFB8-4B28-4E2E-A5BB-BBC42FB5359B}" sibTransId="{49EA5ADD-0708-4BD3-9550-4ADC19771006}"/>
    <dgm:cxn modelId="{CEEFE32E-70E4-4C9D-97A2-CABA6105C43C}" type="presOf" srcId="{A374FDAE-D03D-45A7-9222-3C5139A86A54}" destId="{BA1DF433-4DD9-4027-952A-A1892701313D}" srcOrd="0" destOrd="0" presId="urn:microsoft.com/office/officeart/2005/8/layout/venn1"/>
    <dgm:cxn modelId="{240788D5-D240-4685-82B5-F1F1D93564CC}" type="presOf" srcId="{D849D8EB-5D90-4C82-97CC-8A8436532EE3}" destId="{62E7464F-DC83-4FE1-8084-DCE68A0D66A5}" srcOrd="0" destOrd="0" presId="urn:microsoft.com/office/officeart/2005/8/layout/venn1"/>
    <dgm:cxn modelId="{DCC70D20-2E8F-40AD-9271-44990277E479}" type="presOf" srcId="{C6E0CB1F-5EE9-40DD-B6DA-C1D4A9BF82F6}" destId="{62E7464F-DC83-4FE1-8084-DCE68A0D66A5}" srcOrd="0" destOrd="1" presId="urn:microsoft.com/office/officeart/2005/8/layout/venn1"/>
    <dgm:cxn modelId="{0C932D12-F901-49C0-AA3D-2489DD373751}" srcId="{A374FDAE-D03D-45A7-9222-3C5139A86A54}" destId="{7C93AC0C-3C80-4CA3-8E14-44BA2F8DE40F}" srcOrd="3" destOrd="0" parTransId="{8789CB01-F320-4DA8-84F9-1CB4664F6129}" sibTransId="{BFAB5E4A-9002-43E1-BEB3-E770340A484D}"/>
    <dgm:cxn modelId="{FC06A92C-569B-430E-BA22-FBB995869303}" type="presOf" srcId="{D849D8EB-5D90-4C82-97CC-8A8436532EE3}" destId="{510D73F2-8277-4677-BF05-9C10116E4A71}" srcOrd="1" destOrd="0" presId="urn:microsoft.com/office/officeart/2005/8/layout/venn1"/>
    <dgm:cxn modelId="{B60B5F85-86F4-496D-A3C1-54B772653DBC}" srcId="{A374FDAE-D03D-45A7-9222-3C5139A86A54}" destId="{D849D8EB-5D90-4C82-97CC-8A8436532EE3}" srcOrd="1" destOrd="0" parTransId="{7246D624-F5E3-4CDB-A5AF-79682F678521}" sibTransId="{C656531D-48AA-4208-8B3B-3C7A72143E1F}"/>
    <dgm:cxn modelId="{3C4C3109-7E0A-445F-B575-EA3AA44A053F}" type="presOf" srcId="{7C93AC0C-3C80-4CA3-8E14-44BA2F8DE40F}" destId="{632C3819-ECB1-4C2B-B6B4-C57BB266C619}" srcOrd="0" destOrd="0" presId="urn:microsoft.com/office/officeart/2005/8/layout/venn1"/>
    <dgm:cxn modelId="{AAAEBBAD-AF9E-45A6-AEBA-4AB39714C45A}" type="presOf" srcId="{C6E0CB1F-5EE9-40DD-B6DA-C1D4A9BF82F6}" destId="{510D73F2-8277-4677-BF05-9C10116E4A71}" srcOrd="1" destOrd="1" presId="urn:microsoft.com/office/officeart/2005/8/layout/venn1"/>
    <dgm:cxn modelId="{696F4096-638A-419E-AE7C-2D898D736AC3}" type="presParOf" srcId="{BA1DF433-4DD9-4027-952A-A1892701313D}" destId="{7EBAE0C4-07C2-4D81-9DCF-9BFD1DCC529D}" srcOrd="0" destOrd="0" presId="urn:microsoft.com/office/officeart/2005/8/layout/venn1"/>
    <dgm:cxn modelId="{2AC35028-F756-4757-8886-D5851634EFD1}" type="presParOf" srcId="{BA1DF433-4DD9-4027-952A-A1892701313D}" destId="{6C87DC1F-81F1-42C0-89A7-8128AC9A12E1}" srcOrd="1" destOrd="0" presId="urn:microsoft.com/office/officeart/2005/8/layout/venn1"/>
    <dgm:cxn modelId="{383F4FD0-66AE-4839-A04B-446BC9DC0D60}" type="presParOf" srcId="{BA1DF433-4DD9-4027-952A-A1892701313D}" destId="{62E7464F-DC83-4FE1-8084-DCE68A0D66A5}" srcOrd="2" destOrd="0" presId="urn:microsoft.com/office/officeart/2005/8/layout/venn1"/>
    <dgm:cxn modelId="{CAF38C91-ED3C-4BE8-8239-429632BC8636}" type="presParOf" srcId="{BA1DF433-4DD9-4027-952A-A1892701313D}" destId="{510D73F2-8277-4677-BF05-9C10116E4A71}" srcOrd="3" destOrd="0" presId="urn:microsoft.com/office/officeart/2005/8/layout/venn1"/>
    <dgm:cxn modelId="{EE942460-D98B-4A6C-906B-71F78615BD01}" type="presParOf" srcId="{BA1DF433-4DD9-4027-952A-A1892701313D}" destId="{ECA0600E-2045-4BC1-87A5-5EE2877C8BBA}" srcOrd="4" destOrd="0" presId="urn:microsoft.com/office/officeart/2005/8/layout/venn1"/>
    <dgm:cxn modelId="{695042A9-57C4-45D7-AC2D-1E46AA57D38B}" type="presParOf" srcId="{BA1DF433-4DD9-4027-952A-A1892701313D}" destId="{5BC85C24-4432-4086-BFC3-86D20735DB33}" srcOrd="5" destOrd="0" presId="urn:microsoft.com/office/officeart/2005/8/layout/venn1"/>
    <dgm:cxn modelId="{F8653C56-5F18-4B75-83D4-7756C96BE069}" type="presParOf" srcId="{BA1DF433-4DD9-4027-952A-A1892701313D}" destId="{632C3819-ECB1-4C2B-B6B4-C57BB266C619}" srcOrd="6" destOrd="0" presId="urn:microsoft.com/office/officeart/2005/8/layout/venn1"/>
    <dgm:cxn modelId="{09EEF71D-403B-4DE2-A07B-EA2588B7EB5F}" type="presParOf" srcId="{BA1DF433-4DD9-4027-952A-A1892701313D}" destId="{78E411FE-D31B-4DCA-8E0B-F174EA92DB57}" srcOrd="7"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AE0C4-07C2-4D81-9DCF-9BFD1DCC529D}">
      <dsp:nvSpPr>
        <dsp:cNvPr id="0" name=""/>
        <dsp:cNvSpPr/>
      </dsp:nvSpPr>
      <dsp:spPr>
        <a:xfrm>
          <a:off x="2655146" y="54186"/>
          <a:ext cx="2817706" cy="2817706"/>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3000" kern="1200" dirty="0" smtClean="0"/>
            <a:t>Patienten</a:t>
          </a:r>
          <a:endParaRPr lang="sv-SE" sz="3000" kern="1200" dirty="0"/>
        </a:p>
      </dsp:txBody>
      <dsp:txXfrm>
        <a:off x="2980266" y="433493"/>
        <a:ext cx="2167466" cy="894080"/>
      </dsp:txXfrm>
    </dsp:sp>
    <dsp:sp modelId="{62E7464F-DC83-4FE1-8084-DCE68A0D66A5}">
      <dsp:nvSpPr>
        <dsp:cNvPr id="0" name=""/>
        <dsp:cNvSpPr/>
      </dsp:nvSpPr>
      <dsp:spPr>
        <a:xfrm>
          <a:off x="3901439" y="1300480"/>
          <a:ext cx="2817706" cy="2817706"/>
        </a:xfrm>
        <a:prstGeom prst="ellips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1333500">
            <a:lnSpc>
              <a:spcPct val="90000"/>
            </a:lnSpc>
            <a:spcBef>
              <a:spcPct val="0"/>
            </a:spcBef>
            <a:spcAft>
              <a:spcPct val="35000"/>
            </a:spcAft>
          </a:pPr>
          <a:r>
            <a:rPr lang="sv-SE" sz="3000" kern="1200" dirty="0" smtClean="0"/>
            <a:t>Öppna vården</a:t>
          </a:r>
          <a:endParaRPr lang="sv-SE" sz="3000" kern="1200" dirty="0"/>
        </a:p>
        <a:p>
          <a:pPr marL="228600" lvl="1" indent="-228600" algn="l" defTabSz="1022350">
            <a:lnSpc>
              <a:spcPct val="90000"/>
            </a:lnSpc>
            <a:spcBef>
              <a:spcPct val="0"/>
            </a:spcBef>
            <a:spcAft>
              <a:spcPct val="15000"/>
            </a:spcAft>
            <a:buChar char="••"/>
          </a:pPr>
          <a:endParaRPr lang="sv-SE" sz="2300" kern="1200" dirty="0"/>
        </a:p>
      </dsp:txBody>
      <dsp:txXfrm>
        <a:off x="5418666" y="1625600"/>
        <a:ext cx="1083733" cy="2167466"/>
      </dsp:txXfrm>
    </dsp:sp>
    <dsp:sp modelId="{ECA0600E-2045-4BC1-87A5-5EE2877C8BBA}">
      <dsp:nvSpPr>
        <dsp:cNvPr id="0" name=""/>
        <dsp:cNvSpPr/>
      </dsp:nvSpPr>
      <dsp:spPr>
        <a:xfrm>
          <a:off x="2655146" y="2537080"/>
          <a:ext cx="2817706" cy="2817706"/>
        </a:xfrm>
        <a:prstGeom prst="ellipse">
          <a:avLst/>
        </a:prstGeom>
        <a:solidFill>
          <a:schemeClr val="accent6">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3000" kern="1200" dirty="0" smtClean="0"/>
            <a:t>Kommunen</a:t>
          </a:r>
          <a:endParaRPr lang="sv-SE" sz="3000" kern="1200" dirty="0"/>
        </a:p>
      </dsp:txBody>
      <dsp:txXfrm>
        <a:off x="2980266" y="4081400"/>
        <a:ext cx="2167466" cy="894080"/>
      </dsp:txXfrm>
    </dsp:sp>
    <dsp:sp modelId="{632C3819-ECB1-4C2B-B6B4-C57BB266C619}">
      <dsp:nvSpPr>
        <dsp:cNvPr id="0" name=""/>
        <dsp:cNvSpPr/>
      </dsp:nvSpPr>
      <dsp:spPr>
        <a:xfrm>
          <a:off x="1408853" y="1300480"/>
          <a:ext cx="2817706" cy="281770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3000" kern="1200" dirty="0" smtClean="0"/>
            <a:t>Slutna vården</a:t>
          </a:r>
          <a:endParaRPr lang="sv-SE" sz="3000" kern="1200" dirty="0"/>
        </a:p>
      </dsp:txBody>
      <dsp:txXfrm>
        <a:off x="1625599" y="1625600"/>
        <a:ext cx="1083733" cy="21674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D4FBC42-3B3F-4023-8B7D-CADBD4D17901}" type="datetimeFigureOut">
              <a:rPr lang="sv-SE" smtClean="0"/>
              <a:t>2017-11-16</a:t>
            </a:fld>
            <a:endParaRPr lang="sv-SE"/>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162D50D-DE57-461D-8CCB-CECA8301F93C}" type="slidenum">
              <a:rPr lang="sv-SE" smtClean="0"/>
              <a:t>‹#›</a:t>
            </a:fld>
            <a:endParaRPr lang="sv-SE"/>
          </a:p>
        </p:txBody>
      </p:sp>
    </p:spTree>
    <p:extLst>
      <p:ext uri="{BB962C8B-B14F-4D97-AF65-F5344CB8AC3E}">
        <p14:creationId xmlns:p14="http://schemas.microsoft.com/office/powerpoint/2010/main" val="1396221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C8F3783-0BFE-4685-9FAF-F8EA722D8532}" type="datetimeFigureOut">
              <a:rPr lang="sv-SE" smtClean="0"/>
              <a:t>2017-11-16</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0802537-96A3-4D2B-ABEE-0CB300F0FB49}" type="slidenum">
              <a:rPr lang="sv-SE" smtClean="0"/>
              <a:t>‹#›</a:t>
            </a:fld>
            <a:endParaRPr lang="sv-SE"/>
          </a:p>
        </p:txBody>
      </p:sp>
    </p:spTree>
    <p:extLst>
      <p:ext uri="{BB962C8B-B14F-4D97-AF65-F5344CB8AC3E}">
        <p14:creationId xmlns:p14="http://schemas.microsoft.com/office/powerpoint/2010/main" val="4159360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1</a:t>
            </a:fld>
            <a:endParaRPr lang="sv-SE"/>
          </a:p>
        </p:txBody>
      </p:sp>
    </p:spTree>
    <p:extLst>
      <p:ext uri="{BB962C8B-B14F-4D97-AF65-F5344CB8AC3E}">
        <p14:creationId xmlns:p14="http://schemas.microsoft.com/office/powerpoint/2010/main" val="3196378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10</a:t>
            </a:fld>
            <a:endParaRPr lang="sv-SE"/>
          </a:p>
        </p:txBody>
      </p:sp>
    </p:spTree>
    <p:extLst>
      <p:ext uri="{BB962C8B-B14F-4D97-AF65-F5344CB8AC3E}">
        <p14:creationId xmlns:p14="http://schemas.microsoft.com/office/powerpoint/2010/main" val="31988143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100</a:t>
            </a:fld>
            <a:endParaRPr lang="sv-SE"/>
          </a:p>
        </p:txBody>
      </p:sp>
    </p:spTree>
    <p:extLst>
      <p:ext uri="{BB962C8B-B14F-4D97-AF65-F5344CB8AC3E}">
        <p14:creationId xmlns:p14="http://schemas.microsoft.com/office/powerpoint/2010/main" val="222833065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101</a:t>
            </a:fld>
            <a:endParaRPr lang="sv-SE"/>
          </a:p>
        </p:txBody>
      </p:sp>
    </p:spTree>
    <p:extLst>
      <p:ext uri="{BB962C8B-B14F-4D97-AF65-F5344CB8AC3E}">
        <p14:creationId xmlns:p14="http://schemas.microsoft.com/office/powerpoint/2010/main" val="302377906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102</a:t>
            </a:fld>
            <a:endParaRPr lang="sv-SE"/>
          </a:p>
        </p:txBody>
      </p:sp>
    </p:spTree>
    <p:extLst>
      <p:ext uri="{BB962C8B-B14F-4D97-AF65-F5344CB8AC3E}">
        <p14:creationId xmlns:p14="http://schemas.microsoft.com/office/powerpoint/2010/main" val="413524258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103</a:t>
            </a:fld>
            <a:endParaRPr lang="sv-SE"/>
          </a:p>
        </p:txBody>
      </p:sp>
    </p:spTree>
    <p:extLst>
      <p:ext uri="{BB962C8B-B14F-4D97-AF65-F5344CB8AC3E}">
        <p14:creationId xmlns:p14="http://schemas.microsoft.com/office/powerpoint/2010/main" val="195633172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104</a:t>
            </a:fld>
            <a:endParaRPr lang="sv-SE"/>
          </a:p>
        </p:txBody>
      </p:sp>
    </p:spTree>
    <p:extLst>
      <p:ext uri="{BB962C8B-B14F-4D97-AF65-F5344CB8AC3E}">
        <p14:creationId xmlns:p14="http://schemas.microsoft.com/office/powerpoint/2010/main" val="414853515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105</a:t>
            </a:fld>
            <a:endParaRPr lang="sv-SE"/>
          </a:p>
        </p:txBody>
      </p:sp>
    </p:spTree>
    <p:extLst>
      <p:ext uri="{BB962C8B-B14F-4D97-AF65-F5344CB8AC3E}">
        <p14:creationId xmlns:p14="http://schemas.microsoft.com/office/powerpoint/2010/main" val="59230840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106</a:t>
            </a:fld>
            <a:endParaRPr lang="sv-SE"/>
          </a:p>
        </p:txBody>
      </p:sp>
    </p:spTree>
    <p:extLst>
      <p:ext uri="{BB962C8B-B14F-4D97-AF65-F5344CB8AC3E}">
        <p14:creationId xmlns:p14="http://schemas.microsoft.com/office/powerpoint/2010/main" val="307454949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107</a:t>
            </a:fld>
            <a:endParaRPr lang="sv-SE"/>
          </a:p>
        </p:txBody>
      </p:sp>
    </p:spTree>
    <p:extLst>
      <p:ext uri="{BB962C8B-B14F-4D97-AF65-F5344CB8AC3E}">
        <p14:creationId xmlns:p14="http://schemas.microsoft.com/office/powerpoint/2010/main" val="1221573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smtClean="0"/>
          </a:p>
        </p:txBody>
      </p:sp>
      <p:sp>
        <p:nvSpPr>
          <p:cNvPr id="4" name="Platshållare för bildnummer 3"/>
          <p:cNvSpPr>
            <a:spLocks noGrp="1"/>
          </p:cNvSpPr>
          <p:nvPr>
            <p:ph type="sldNum" sz="quarter" idx="10"/>
          </p:nvPr>
        </p:nvSpPr>
        <p:spPr/>
        <p:txBody>
          <a:bodyPr/>
          <a:lstStyle/>
          <a:p>
            <a:fld id="{90802537-96A3-4D2B-ABEE-0CB300F0FB49}" type="slidenum">
              <a:rPr lang="sv-SE" smtClean="0"/>
              <a:t>11</a:t>
            </a:fld>
            <a:endParaRPr lang="sv-SE"/>
          </a:p>
        </p:txBody>
      </p:sp>
    </p:spTree>
    <p:extLst>
      <p:ext uri="{BB962C8B-B14F-4D97-AF65-F5344CB8AC3E}">
        <p14:creationId xmlns:p14="http://schemas.microsoft.com/office/powerpoint/2010/main" val="1320221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12</a:t>
            </a:fld>
            <a:endParaRPr lang="sv-SE"/>
          </a:p>
        </p:txBody>
      </p:sp>
    </p:spTree>
    <p:extLst>
      <p:ext uri="{BB962C8B-B14F-4D97-AF65-F5344CB8AC3E}">
        <p14:creationId xmlns:p14="http://schemas.microsoft.com/office/powerpoint/2010/main" val="1389523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ST – Ställningstagande – kommer att stå</a:t>
            </a:r>
            <a:r>
              <a:rPr lang="sv-SE" baseline="0" dirty="0" smtClean="0"/>
              <a:t> på originalet.</a:t>
            </a:r>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13</a:t>
            </a:fld>
            <a:endParaRPr lang="sv-SE"/>
          </a:p>
        </p:txBody>
      </p:sp>
    </p:spTree>
    <p:extLst>
      <p:ext uri="{BB962C8B-B14F-4D97-AF65-F5344CB8AC3E}">
        <p14:creationId xmlns:p14="http://schemas.microsoft.com/office/powerpoint/2010/main" val="1646457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14</a:t>
            </a:fld>
            <a:endParaRPr lang="sv-SE"/>
          </a:p>
        </p:txBody>
      </p:sp>
    </p:spTree>
    <p:extLst>
      <p:ext uri="{BB962C8B-B14F-4D97-AF65-F5344CB8AC3E}">
        <p14:creationId xmlns:p14="http://schemas.microsoft.com/office/powerpoint/2010/main" val="1373608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15</a:t>
            </a:fld>
            <a:endParaRPr lang="sv-SE"/>
          </a:p>
        </p:txBody>
      </p:sp>
    </p:spTree>
    <p:extLst>
      <p:ext uri="{BB962C8B-B14F-4D97-AF65-F5344CB8AC3E}">
        <p14:creationId xmlns:p14="http://schemas.microsoft.com/office/powerpoint/2010/main" val="1123991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16</a:t>
            </a:fld>
            <a:endParaRPr lang="sv-SE"/>
          </a:p>
        </p:txBody>
      </p:sp>
    </p:spTree>
    <p:extLst>
      <p:ext uri="{BB962C8B-B14F-4D97-AF65-F5344CB8AC3E}">
        <p14:creationId xmlns:p14="http://schemas.microsoft.com/office/powerpoint/2010/main" val="3912347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17</a:t>
            </a:fld>
            <a:endParaRPr lang="sv-SE"/>
          </a:p>
        </p:txBody>
      </p:sp>
    </p:spTree>
    <p:extLst>
      <p:ext uri="{BB962C8B-B14F-4D97-AF65-F5344CB8AC3E}">
        <p14:creationId xmlns:p14="http://schemas.microsoft.com/office/powerpoint/2010/main" val="2356022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18</a:t>
            </a:fld>
            <a:endParaRPr lang="sv-SE"/>
          </a:p>
        </p:txBody>
      </p:sp>
    </p:spTree>
    <p:extLst>
      <p:ext uri="{BB962C8B-B14F-4D97-AF65-F5344CB8AC3E}">
        <p14:creationId xmlns:p14="http://schemas.microsoft.com/office/powerpoint/2010/main" val="2476095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19</a:t>
            </a:fld>
            <a:endParaRPr lang="sv-SE"/>
          </a:p>
        </p:txBody>
      </p:sp>
    </p:spTree>
    <p:extLst>
      <p:ext uri="{BB962C8B-B14F-4D97-AF65-F5344CB8AC3E}">
        <p14:creationId xmlns:p14="http://schemas.microsoft.com/office/powerpoint/2010/main" val="1626278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2</a:t>
            </a:fld>
            <a:endParaRPr lang="sv-SE"/>
          </a:p>
        </p:txBody>
      </p:sp>
    </p:spTree>
    <p:extLst>
      <p:ext uri="{BB962C8B-B14F-4D97-AF65-F5344CB8AC3E}">
        <p14:creationId xmlns:p14="http://schemas.microsoft.com/office/powerpoint/2010/main" val="3081569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20</a:t>
            </a:fld>
            <a:endParaRPr lang="sv-SE"/>
          </a:p>
        </p:txBody>
      </p:sp>
    </p:spTree>
    <p:extLst>
      <p:ext uri="{BB962C8B-B14F-4D97-AF65-F5344CB8AC3E}">
        <p14:creationId xmlns:p14="http://schemas.microsoft.com/office/powerpoint/2010/main" val="3437143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21</a:t>
            </a:fld>
            <a:endParaRPr lang="sv-SE"/>
          </a:p>
        </p:txBody>
      </p:sp>
    </p:spTree>
    <p:extLst>
      <p:ext uri="{BB962C8B-B14F-4D97-AF65-F5344CB8AC3E}">
        <p14:creationId xmlns:p14="http://schemas.microsoft.com/office/powerpoint/2010/main" val="1107947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22</a:t>
            </a:fld>
            <a:endParaRPr lang="sv-SE"/>
          </a:p>
        </p:txBody>
      </p:sp>
    </p:spTree>
    <p:extLst>
      <p:ext uri="{BB962C8B-B14F-4D97-AF65-F5344CB8AC3E}">
        <p14:creationId xmlns:p14="http://schemas.microsoft.com/office/powerpoint/2010/main" val="2495768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23</a:t>
            </a:fld>
            <a:endParaRPr lang="sv-SE"/>
          </a:p>
        </p:txBody>
      </p:sp>
    </p:spTree>
    <p:extLst>
      <p:ext uri="{BB962C8B-B14F-4D97-AF65-F5344CB8AC3E}">
        <p14:creationId xmlns:p14="http://schemas.microsoft.com/office/powerpoint/2010/main" val="2918860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24</a:t>
            </a:fld>
            <a:endParaRPr lang="sv-SE"/>
          </a:p>
        </p:txBody>
      </p:sp>
    </p:spTree>
    <p:extLst>
      <p:ext uri="{BB962C8B-B14F-4D97-AF65-F5344CB8AC3E}">
        <p14:creationId xmlns:p14="http://schemas.microsoft.com/office/powerpoint/2010/main" val="384809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FontTx/>
              <a:buNone/>
            </a:pPr>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25</a:t>
            </a:fld>
            <a:endParaRPr lang="sv-SE"/>
          </a:p>
        </p:txBody>
      </p:sp>
    </p:spTree>
    <p:extLst>
      <p:ext uri="{BB962C8B-B14F-4D97-AF65-F5344CB8AC3E}">
        <p14:creationId xmlns:p14="http://schemas.microsoft.com/office/powerpoint/2010/main" val="2440534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26</a:t>
            </a:fld>
            <a:endParaRPr lang="sv-SE"/>
          </a:p>
        </p:txBody>
      </p:sp>
    </p:spTree>
    <p:extLst>
      <p:ext uri="{BB962C8B-B14F-4D97-AF65-F5344CB8AC3E}">
        <p14:creationId xmlns:p14="http://schemas.microsoft.com/office/powerpoint/2010/main" val="39929819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27</a:t>
            </a:fld>
            <a:endParaRPr lang="sv-SE"/>
          </a:p>
        </p:txBody>
      </p:sp>
    </p:spTree>
    <p:extLst>
      <p:ext uri="{BB962C8B-B14F-4D97-AF65-F5344CB8AC3E}">
        <p14:creationId xmlns:p14="http://schemas.microsoft.com/office/powerpoint/2010/main" val="28409398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28</a:t>
            </a:fld>
            <a:endParaRPr lang="sv-SE"/>
          </a:p>
        </p:txBody>
      </p:sp>
    </p:spTree>
    <p:extLst>
      <p:ext uri="{BB962C8B-B14F-4D97-AF65-F5344CB8AC3E}">
        <p14:creationId xmlns:p14="http://schemas.microsoft.com/office/powerpoint/2010/main" val="2944539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u="non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29</a:t>
            </a:fld>
            <a:endParaRPr lang="sv-SE"/>
          </a:p>
        </p:txBody>
      </p:sp>
    </p:spTree>
    <p:extLst>
      <p:ext uri="{BB962C8B-B14F-4D97-AF65-F5344CB8AC3E}">
        <p14:creationId xmlns:p14="http://schemas.microsoft.com/office/powerpoint/2010/main" val="276688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3</a:t>
            </a:fld>
            <a:endParaRPr lang="sv-SE"/>
          </a:p>
        </p:txBody>
      </p:sp>
    </p:spTree>
    <p:extLst>
      <p:ext uri="{BB962C8B-B14F-4D97-AF65-F5344CB8AC3E}">
        <p14:creationId xmlns:p14="http://schemas.microsoft.com/office/powerpoint/2010/main" val="1937804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30</a:t>
            </a:fld>
            <a:endParaRPr lang="sv-SE"/>
          </a:p>
        </p:txBody>
      </p:sp>
    </p:spTree>
    <p:extLst>
      <p:ext uri="{BB962C8B-B14F-4D97-AF65-F5344CB8AC3E}">
        <p14:creationId xmlns:p14="http://schemas.microsoft.com/office/powerpoint/2010/main" val="14978165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u="non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31</a:t>
            </a:fld>
            <a:endParaRPr lang="sv-SE"/>
          </a:p>
        </p:txBody>
      </p:sp>
    </p:spTree>
    <p:extLst>
      <p:ext uri="{BB962C8B-B14F-4D97-AF65-F5344CB8AC3E}">
        <p14:creationId xmlns:p14="http://schemas.microsoft.com/office/powerpoint/2010/main" val="14033876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u="non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32</a:t>
            </a:fld>
            <a:endParaRPr lang="sv-SE"/>
          </a:p>
        </p:txBody>
      </p:sp>
    </p:spTree>
    <p:extLst>
      <p:ext uri="{BB962C8B-B14F-4D97-AF65-F5344CB8AC3E}">
        <p14:creationId xmlns:p14="http://schemas.microsoft.com/office/powerpoint/2010/main" val="4097920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33</a:t>
            </a:fld>
            <a:endParaRPr lang="sv-SE"/>
          </a:p>
        </p:txBody>
      </p:sp>
    </p:spTree>
    <p:extLst>
      <p:ext uri="{BB962C8B-B14F-4D97-AF65-F5344CB8AC3E}">
        <p14:creationId xmlns:p14="http://schemas.microsoft.com/office/powerpoint/2010/main" val="16155106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u="non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34</a:t>
            </a:fld>
            <a:endParaRPr lang="sv-SE"/>
          </a:p>
        </p:txBody>
      </p:sp>
    </p:spTree>
    <p:extLst>
      <p:ext uri="{BB962C8B-B14F-4D97-AF65-F5344CB8AC3E}">
        <p14:creationId xmlns:p14="http://schemas.microsoft.com/office/powerpoint/2010/main" val="16278070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endParaRPr lang="sv-SE" sz="9600" b="1" u="none" dirty="0" smtClean="0"/>
          </a:p>
        </p:txBody>
      </p:sp>
      <p:sp>
        <p:nvSpPr>
          <p:cNvPr id="4" name="Platshållare för bildnummer 3"/>
          <p:cNvSpPr>
            <a:spLocks noGrp="1"/>
          </p:cNvSpPr>
          <p:nvPr>
            <p:ph type="sldNum" sz="quarter" idx="10"/>
          </p:nvPr>
        </p:nvSpPr>
        <p:spPr/>
        <p:txBody>
          <a:bodyPr/>
          <a:lstStyle/>
          <a:p>
            <a:fld id="{90802537-96A3-4D2B-ABEE-0CB300F0FB49}" type="slidenum">
              <a:rPr lang="sv-SE" smtClean="0"/>
              <a:t>35</a:t>
            </a:fld>
            <a:endParaRPr lang="sv-SE"/>
          </a:p>
        </p:txBody>
      </p:sp>
    </p:spTree>
    <p:extLst>
      <p:ext uri="{BB962C8B-B14F-4D97-AF65-F5344CB8AC3E}">
        <p14:creationId xmlns:p14="http://schemas.microsoft.com/office/powerpoint/2010/main" val="10569522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36</a:t>
            </a:fld>
            <a:endParaRPr lang="sv-SE"/>
          </a:p>
        </p:txBody>
      </p:sp>
    </p:spTree>
    <p:extLst>
      <p:ext uri="{BB962C8B-B14F-4D97-AF65-F5344CB8AC3E}">
        <p14:creationId xmlns:p14="http://schemas.microsoft.com/office/powerpoint/2010/main" val="37084533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37</a:t>
            </a:fld>
            <a:endParaRPr lang="sv-SE"/>
          </a:p>
        </p:txBody>
      </p:sp>
    </p:spTree>
    <p:extLst>
      <p:ext uri="{BB962C8B-B14F-4D97-AF65-F5344CB8AC3E}">
        <p14:creationId xmlns:p14="http://schemas.microsoft.com/office/powerpoint/2010/main" val="19809271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38</a:t>
            </a:fld>
            <a:endParaRPr lang="sv-SE"/>
          </a:p>
        </p:txBody>
      </p:sp>
    </p:spTree>
    <p:extLst>
      <p:ext uri="{BB962C8B-B14F-4D97-AF65-F5344CB8AC3E}">
        <p14:creationId xmlns:p14="http://schemas.microsoft.com/office/powerpoint/2010/main" val="29425629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39</a:t>
            </a:fld>
            <a:endParaRPr lang="sv-SE"/>
          </a:p>
        </p:txBody>
      </p:sp>
    </p:spTree>
    <p:extLst>
      <p:ext uri="{BB962C8B-B14F-4D97-AF65-F5344CB8AC3E}">
        <p14:creationId xmlns:p14="http://schemas.microsoft.com/office/powerpoint/2010/main" val="128478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4</a:t>
            </a:fld>
            <a:endParaRPr lang="sv-SE"/>
          </a:p>
        </p:txBody>
      </p:sp>
    </p:spTree>
    <p:extLst>
      <p:ext uri="{BB962C8B-B14F-4D97-AF65-F5344CB8AC3E}">
        <p14:creationId xmlns:p14="http://schemas.microsoft.com/office/powerpoint/2010/main" val="10717275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40</a:t>
            </a:fld>
            <a:endParaRPr lang="sv-SE"/>
          </a:p>
        </p:txBody>
      </p:sp>
    </p:spTree>
    <p:extLst>
      <p:ext uri="{BB962C8B-B14F-4D97-AF65-F5344CB8AC3E}">
        <p14:creationId xmlns:p14="http://schemas.microsoft.com/office/powerpoint/2010/main" val="8052827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41</a:t>
            </a:fld>
            <a:endParaRPr lang="sv-SE"/>
          </a:p>
        </p:txBody>
      </p:sp>
    </p:spTree>
    <p:extLst>
      <p:ext uri="{BB962C8B-B14F-4D97-AF65-F5344CB8AC3E}">
        <p14:creationId xmlns:p14="http://schemas.microsoft.com/office/powerpoint/2010/main" val="5004991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42</a:t>
            </a:fld>
            <a:endParaRPr lang="sv-SE"/>
          </a:p>
        </p:txBody>
      </p:sp>
    </p:spTree>
    <p:extLst>
      <p:ext uri="{BB962C8B-B14F-4D97-AF65-F5344CB8AC3E}">
        <p14:creationId xmlns:p14="http://schemas.microsoft.com/office/powerpoint/2010/main" val="21260228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43</a:t>
            </a:fld>
            <a:endParaRPr lang="sv-SE"/>
          </a:p>
        </p:txBody>
      </p:sp>
    </p:spTree>
    <p:extLst>
      <p:ext uri="{BB962C8B-B14F-4D97-AF65-F5344CB8AC3E}">
        <p14:creationId xmlns:p14="http://schemas.microsoft.com/office/powerpoint/2010/main" val="23211809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44</a:t>
            </a:fld>
            <a:endParaRPr lang="sv-SE"/>
          </a:p>
        </p:txBody>
      </p:sp>
    </p:spTree>
    <p:extLst>
      <p:ext uri="{BB962C8B-B14F-4D97-AF65-F5344CB8AC3E}">
        <p14:creationId xmlns:p14="http://schemas.microsoft.com/office/powerpoint/2010/main" val="26686806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45</a:t>
            </a:fld>
            <a:endParaRPr lang="sv-SE"/>
          </a:p>
        </p:txBody>
      </p:sp>
    </p:spTree>
    <p:extLst>
      <p:ext uri="{BB962C8B-B14F-4D97-AF65-F5344CB8AC3E}">
        <p14:creationId xmlns:p14="http://schemas.microsoft.com/office/powerpoint/2010/main" val="34749530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46</a:t>
            </a:fld>
            <a:endParaRPr lang="sv-SE"/>
          </a:p>
        </p:txBody>
      </p:sp>
    </p:spTree>
    <p:extLst>
      <p:ext uri="{BB962C8B-B14F-4D97-AF65-F5344CB8AC3E}">
        <p14:creationId xmlns:p14="http://schemas.microsoft.com/office/powerpoint/2010/main" val="5855560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47</a:t>
            </a:fld>
            <a:endParaRPr lang="sv-SE"/>
          </a:p>
        </p:txBody>
      </p:sp>
    </p:spTree>
    <p:extLst>
      <p:ext uri="{BB962C8B-B14F-4D97-AF65-F5344CB8AC3E}">
        <p14:creationId xmlns:p14="http://schemas.microsoft.com/office/powerpoint/2010/main" val="9345438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48</a:t>
            </a:fld>
            <a:endParaRPr lang="sv-SE"/>
          </a:p>
        </p:txBody>
      </p:sp>
    </p:spTree>
    <p:extLst>
      <p:ext uri="{BB962C8B-B14F-4D97-AF65-F5344CB8AC3E}">
        <p14:creationId xmlns:p14="http://schemas.microsoft.com/office/powerpoint/2010/main" val="28013543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49</a:t>
            </a:fld>
            <a:endParaRPr lang="sv-SE"/>
          </a:p>
        </p:txBody>
      </p:sp>
    </p:spTree>
    <p:extLst>
      <p:ext uri="{BB962C8B-B14F-4D97-AF65-F5344CB8AC3E}">
        <p14:creationId xmlns:p14="http://schemas.microsoft.com/office/powerpoint/2010/main" val="4114108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5</a:t>
            </a:fld>
            <a:endParaRPr lang="sv-SE"/>
          </a:p>
        </p:txBody>
      </p:sp>
    </p:spTree>
    <p:extLst>
      <p:ext uri="{BB962C8B-B14F-4D97-AF65-F5344CB8AC3E}">
        <p14:creationId xmlns:p14="http://schemas.microsoft.com/office/powerpoint/2010/main" val="33968117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50</a:t>
            </a:fld>
            <a:endParaRPr lang="sv-SE"/>
          </a:p>
        </p:txBody>
      </p:sp>
    </p:spTree>
    <p:extLst>
      <p:ext uri="{BB962C8B-B14F-4D97-AF65-F5344CB8AC3E}">
        <p14:creationId xmlns:p14="http://schemas.microsoft.com/office/powerpoint/2010/main" val="4173147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51</a:t>
            </a:fld>
            <a:endParaRPr lang="sv-SE"/>
          </a:p>
        </p:txBody>
      </p:sp>
    </p:spTree>
    <p:extLst>
      <p:ext uri="{BB962C8B-B14F-4D97-AF65-F5344CB8AC3E}">
        <p14:creationId xmlns:p14="http://schemas.microsoft.com/office/powerpoint/2010/main" val="5923651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52</a:t>
            </a:fld>
            <a:endParaRPr lang="sv-SE"/>
          </a:p>
        </p:txBody>
      </p:sp>
    </p:spTree>
    <p:extLst>
      <p:ext uri="{BB962C8B-B14F-4D97-AF65-F5344CB8AC3E}">
        <p14:creationId xmlns:p14="http://schemas.microsoft.com/office/powerpoint/2010/main" val="33545429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53</a:t>
            </a:fld>
            <a:endParaRPr lang="sv-SE"/>
          </a:p>
        </p:txBody>
      </p:sp>
    </p:spTree>
    <p:extLst>
      <p:ext uri="{BB962C8B-B14F-4D97-AF65-F5344CB8AC3E}">
        <p14:creationId xmlns:p14="http://schemas.microsoft.com/office/powerpoint/2010/main" val="32449964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54</a:t>
            </a:fld>
            <a:endParaRPr lang="sv-SE"/>
          </a:p>
        </p:txBody>
      </p:sp>
    </p:spTree>
    <p:extLst>
      <p:ext uri="{BB962C8B-B14F-4D97-AF65-F5344CB8AC3E}">
        <p14:creationId xmlns:p14="http://schemas.microsoft.com/office/powerpoint/2010/main" val="24487979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55</a:t>
            </a:fld>
            <a:endParaRPr lang="sv-SE"/>
          </a:p>
        </p:txBody>
      </p:sp>
    </p:spTree>
    <p:extLst>
      <p:ext uri="{BB962C8B-B14F-4D97-AF65-F5344CB8AC3E}">
        <p14:creationId xmlns:p14="http://schemas.microsoft.com/office/powerpoint/2010/main" val="41079248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56</a:t>
            </a:fld>
            <a:endParaRPr lang="sv-SE"/>
          </a:p>
        </p:txBody>
      </p:sp>
    </p:spTree>
    <p:extLst>
      <p:ext uri="{BB962C8B-B14F-4D97-AF65-F5344CB8AC3E}">
        <p14:creationId xmlns:p14="http://schemas.microsoft.com/office/powerpoint/2010/main" val="42532045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57</a:t>
            </a:fld>
            <a:endParaRPr lang="sv-SE"/>
          </a:p>
        </p:txBody>
      </p:sp>
    </p:spTree>
    <p:extLst>
      <p:ext uri="{BB962C8B-B14F-4D97-AF65-F5344CB8AC3E}">
        <p14:creationId xmlns:p14="http://schemas.microsoft.com/office/powerpoint/2010/main" val="22169952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58</a:t>
            </a:fld>
            <a:endParaRPr lang="sv-SE"/>
          </a:p>
        </p:txBody>
      </p:sp>
    </p:spTree>
    <p:extLst>
      <p:ext uri="{BB962C8B-B14F-4D97-AF65-F5344CB8AC3E}">
        <p14:creationId xmlns:p14="http://schemas.microsoft.com/office/powerpoint/2010/main" val="18714020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59</a:t>
            </a:fld>
            <a:endParaRPr lang="sv-SE"/>
          </a:p>
        </p:txBody>
      </p:sp>
    </p:spTree>
    <p:extLst>
      <p:ext uri="{BB962C8B-B14F-4D97-AF65-F5344CB8AC3E}">
        <p14:creationId xmlns:p14="http://schemas.microsoft.com/office/powerpoint/2010/main" val="2280210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6</a:t>
            </a:fld>
            <a:endParaRPr lang="sv-SE"/>
          </a:p>
        </p:txBody>
      </p:sp>
    </p:spTree>
    <p:extLst>
      <p:ext uri="{BB962C8B-B14F-4D97-AF65-F5344CB8AC3E}">
        <p14:creationId xmlns:p14="http://schemas.microsoft.com/office/powerpoint/2010/main" val="19687490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60</a:t>
            </a:fld>
            <a:endParaRPr lang="sv-SE"/>
          </a:p>
        </p:txBody>
      </p:sp>
    </p:spTree>
    <p:extLst>
      <p:ext uri="{BB962C8B-B14F-4D97-AF65-F5344CB8AC3E}">
        <p14:creationId xmlns:p14="http://schemas.microsoft.com/office/powerpoint/2010/main" val="22011734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61</a:t>
            </a:fld>
            <a:endParaRPr lang="sv-SE"/>
          </a:p>
        </p:txBody>
      </p:sp>
    </p:spTree>
    <p:extLst>
      <p:ext uri="{BB962C8B-B14F-4D97-AF65-F5344CB8AC3E}">
        <p14:creationId xmlns:p14="http://schemas.microsoft.com/office/powerpoint/2010/main" val="14743359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62</a:t>
            </a:fld>
            <a:endParaRPr lang="sv-SE"/>
          </a:p>
        </p:txBody>
      </p:sp>
    </p:spTree>
    <p:extLst>
      <p:ext uri="{BB962C8B-B14F-4D97-AF65-F5344CB8AC3E}">
        <p14:creationId xmlns:p14="http://schemas.microsoft.com/office/powerpoint/2010/main" val="29627330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63</a:t>
            </a:fld>
            <a:endParaRPr lang="sv-SE"/>
          </a:p>
        </p:txBody>
      </p:sp>
    </p:spTree>
    <p:extLst>
      <p:ext uri="{BB962C8B-B14F-4D97-AF65-F5344CB8AC3E}">
        <p14:creationId xmlns:p14="http://schemas.microsoft.com/office/powerpoint/2010/main" val="41046123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64</a:t>
            </a:fld>
            <a:endParaRPr lang="sv-SE"/>
          </a:p>
        </p:txBody>
      </p:sp>
    </p:spTree>
    <p:extLst>
      <p:ext uri="{BB962C8B-B14F-4D97-AF65-F5344CB8AC3E}">
        <p14:creationId xmlns:p14="http://schemas.microsoft.com/office/powerpoint/2010/main" val="29610199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65</a:t>
            </a:fld>
            <a:endParaRPr lang="sv-SE"/>
          </a:p>
        </p:txBody>
      </p:sp>
    </p:spTree>
    <p:extLst>
      <p:ext uri="{BB962C8B-B14F-4D97-AF65-F5344CB8AC3E}">
        <p14:creationId xmlns:p14="http://schemas.microsoft.com/office/powerpoint/2010/main" val="12401097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66</a:t>
            </a:fld>
            <a:endParaRPr lang="sv-SE"/>
          </a:p>
        </p:txBody>
      </p:sp>
    </p:spTree>
    <p:extLst>
      <p:ext uri="{BB962C8B-B14F-4D97-AF65-F5344CB8AC3E}">
        <p14:creationId xmlns:p14="http://schemas.microsoft.com/office/powerpoint/2010/main" val="13925614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67</a:t>
            </a:fld>
            <a:endParaRPr lang="sv-SE"/>
          </a:p>
        </p:txBody>
      </p:sp>
    </p:spTree>
    <p:extLst>
      <p:ext uri="{BB962C8B-B14F-4D97-AF65-F5344CB8AC3E}">
        <p14:creationId xmlns:p14="http://schemas.microsoft.com/office/powerpoint/2010/main" val="27493528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68</a:t>
            </a:fld>
            <a:endParaRPr lang="sv-SE"/>
          </a:p>
        </p:txBody>
      </p:sp>
    </p:spTree>
    <p:extLst>
      <p:ext uri="{BB962C8B-B14F-4D97-AF65-F5344CB8AC3E}">
        <p14:creationId xmlns:p14="http://schemas.microsoft.com/office/powerpoint/2010/main" val="11566688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69</a:t>
            </a:fld>
            <a:endParaRPr lang="sv-SE"/>
          </a:p>
        </p:txBody>
      </p:sp>
    </p:spTree>
    <p:extLst>
      <p:ext uri="{BB962C8B-B14F-4D97-AF65-F5344CB8AC3E}">
        <p14:creationId xmlns:p14="http://schemas.microsoft.com/office/powerpoint/2010/main" val="2379201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7</a:t>
            </a:fld>
            <a:endParaRPr lang="sv-SE"/>
          </a:p>
        </p:txBody>
      </p:sp>
    </p:spTree>
    <p:extLst>
      <p:ext uri="{BB962C8B-B14F-4D97-AF65-F5344CB8AC3E}">
        <p14:creationId xmlns:p14="http://schemas.microsoft.com/office/powerpoint/2010/main" val="19665223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70</a:t>
            </a:fld>
            <a:endParaRPr lang="sv-SE"/>
          </a:p>
        </p:txBody>
      </p:sp>
    </p:spTree>
    <p:extLst>
      <p:ext uri="{BB962C8B-B14F-4D97-AF65-F5344CB8AC3E}">
        <p14:creationId xmlns:p14="http://schemas.microsoft.com/office/powerpoint/2010/main" val="26736241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71</a:t>
            </a:fld>
            <a:endParaRPr lang="sv-SE"/>
          </a:p>
        </p:txBody>
      </p:sp>
    </p:spTree>
    <p:extLst>
      <p:ext uri="{BB962C8B-B14F-4D97-AF65-F5344CB8AC3E}">
        <p14:creationId xmlns:p14="http://schemas.microsoft.com/office/powerpoint/2010/main" val="14633935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72</a:t>
            </a:fld>
            <a:endParaRPr lang="sv-SE"/>
          </a:p>
        </p:txBody>
      </p:sp>
    </p:spTree>
    <p:extLst>
      <p:ext uri="{BB962C8B-B14F-4D97-AF65-F5344CB8AC3E}">
        <p14:creationId xmlns:p14="http://schemas.microsoft.com/office/powerpoint/2010/main" val="10280893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73</a:t>
            </a:fld>
            <a:endParaRPr lang="sv-SE"/>
          </a:p>
        </p:txBody>
      </p:sp>
    </p:spTree>
    <p:extLst>
      <p:ext uri="{BB962C8B-B14F-4D97-AF65-F5344CB8AC3E}">
        <p14:creationId xmlns:p14="http://schemas.microsoft.com/office/powerpoint/2010/main" val="237121208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74</a:t>
            </a:fld>
            <a:endParaRPr lang="sv-SE"/>
          </a:p>
        </p:txBody>
      </p:sp>
    </p:spTree>
    <p:extLst>
      <p:ext uri="{BB962C8B-B14F-4D97-AF65-F5344CB8AC3E}">
        <p14:creationId xmlns:p14="http://schemas.microsoft.com/office/powerpoint/2010/main" val="52389347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75</a:t>
            </a:fld>
            <a:endParaRPr lang="sv-SE"/>
          </a:p>
        </p:txBody>
      </p:sp>
    </p:spTree>
    <p:extLst>
      <p:ext uri="{BB962C8B-B14F-4D97-AF65-F5344CB8AC3E}">
        <p14:creationId xmlns:p14="http://schemas.microsoft.com/office/powerpoint/2010/main" val="6734496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76</a:t>
            </a:fld>
            <a:endParaRPr lang="sv-SE"/>
          </a:p>
        </p:txBody>
      </p:sp>
    </p:spTree>
    <p:extLst>
      <p:ext uri="{BB962C8B-B14F-4D97-AF65-F5344CB8AC3E}">
        <p14:creationId xmlns:p14="http://schemas.microsoft.com/office/powerpoint/2010/main" val="14120716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77</a:t>
            </a:fld>
            <a:endParaRPr lang="sv-SE"/>
          </a:p>
        </p:txBody>
      </p:sp>
    </p:spTree>
    <p:extLst>
      <p:ext uri="{BB962C8B-B14F-4D97-AF65-F5344CB8AC3E}">
        <p14:creationId xmlns:p14="http://schemas.microsoft.com/office/powerpoint/2010/main" val="170205944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78</a:t>
            </a:fld>
            <a:endParaRPr lang="sv-SE"/>
          </a:p>
        </p:txBody>
      </p:sp>
    </p:spTree>
    <p:extLst>
      <p:ext uri="{BB962C8B-B14F-4D97-AF65-F5344CB8AC3E}">
        <p14:creationId xmlns:p14="http://schemas.microsoft.com/office/powerpoint/2010/main" val="194226905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79</a:t>
            </a:fld>
            <a:endParaRPr lang="sv-SE"/>
          </a:p>
        </p:txBody>
      </p:sp>
    </p:spTree>
    <p:extLst>
      <p:ext uri="{BB962C8B-B14F-4D97-AF65-F5344CB8AC3E}">
        <p14:creationId xmlns:p14="http://schemas.microsoft.com/office/powerpoint/2010/main" val="4251401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8</a:t>
            </a:fld>
            <a:endParaRPr lang="sv-SE"/>
          </a:p>
        </p:txBody>
      </p:sp>
    </p:spTree>
    <p:extLst>
      <p:ext uri="{BB962C8B-B14F-4D97-AF65-F5344CB8AC3E}">
        <p14:creationId xmlns:p14="http://schemas.microsoft.com/office/powerpoint/2010/main" val="412201953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80</a:t>
            </a:fld>
            <a:endParaRPr lang="sv-SE"/>
          </a:p>
        </p:txBody>
      </p:sp>
    </p:spTree>
    <p:extLst>
      <p:ext uri="{BB962C8B-B14F-4D97-AF65-F5344CB8AC3E}">
        <p14:creationId xmlns:p14="http://schemas.microsoft.com/office/powerpoint/2010/main" val="83670123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81</a:t>
            </a:fld>
            <a:endParaRPr lang="sv-SE"/>
          </a:p>
        </p:txBody>
      </p:sp>
    </p:spTree>
    <p:extLst>
      <p:ext uri="{BB962C8B-B14F-4D97-AF65-F5344CB8AC3E}">
        <p14:creationId xmlns:p14="http://schemas.microsoft.com/office/powerpoint/2010/main" val="151720357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82</a:t>
            </a:fld>
            <a:endParaRPr lang="sv-SE"/>
          </a:p>
        </p:txBody>
      </p:sp>
    </p:spTree>
    <p:extLst>
      <p:ext uri="{BB962C8B-B14F-4D97-AF65-F5344CB8AC3E}">
        <p14:creationId xmlns:p14="http://schemas.microsoft.com/office/powerpoint/2010/main" val="299963796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83</a:t>
            </a:fld>
            <a:endParaRPr lang="sv-SE"/>
          </a:p>
        </p:txBody>
      </p:sp>
    </p:spTree>
    <p:extLst>
      <p:ext uri="{BB962C8B-B14F-4D97-AF65-F5344CB8AC3E}">
        <p14:creationId xmlns:p14="http://schemas.microsoft.com/office/powerpoint/2010/main" val="336890146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84</a:t>
            </a:fld>
            <a:endParaRPr lang="sv-SE"/>
          </a:p>
        </p:txBody>
      </p:sp>
    </p:spTree>
    <p:extLst>
      <p:ext uri="{BB962C8B-B14F-4D97-AF65-F5344CB8AC3E}">
        <p14:creationId xmlns:p14="http://schemas.microsoft.com/office/powerpoint/2010/main" val="166684045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85</a:t>
            </a:fld>
            <a:endParaRPr lang="sv-SE"/>
          </a:p>
        </p:txBody>
      </p:sp>
    </p:spTree>
    <p:extLst>
      <p:ext uri="{BB962C8B-B14F-4D97-AF65-F5344CB8AC3E}">
        <p14:creationId xmlns:p14="http://schemas.microsoft.com/office/powerpoint/2010/main" val="46870075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86</a:t>
            </a:fld>
            <a:endParaRPr lang="sv-SE"/>
          </a:p>
        </p:txBody>
      </p:sp>
    </p:spTree>
    <p:extLst>
      <p:ext uri="{BB962C8B-B14F-4D97-AF65-F5344CB8AC3E}">
        <p14:creationId xmlns:p14="http://schemas.microsoft.com/office/powerpoint/2010/main" val="350919458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87</a:t>
            </a:fld>
            <a:endParaRPr lang="sv-SE"/>
          </a:p>
        </p:txBody>
      </p:sp>
    </p:spTree>
    <p:extLst>
      <p:ext uri="{BB962C8B-B14F-4D97-AF65-F5344CB8AC3E}">
        <p14:creationId xmlns:p14="http://schemas.microsoft.com/office/powerpoint/2010/main" val="391223804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88</a:t>
            </a:fld>
            <a:endParaRPr lang="sv-SE"/>
          </a:p>
        </p:txBody>
      </p:sp>
    </p:spTree>
    <p:extLst>
      <p:ext uri="{BB962C8B-B14F-4D97-AF65-F5344CB8AC3E}">
        <p14:creationId xmlns:p14="http://schemas.microsoft.com/office/powerpoint/2010/main" val="183283174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89</a:t>
            </a:fld>
            <a:endParaRPr lang="sv-SE"/>
          </a:p>
        </p:txBody>
      </p:sp>
    </p:spTree>
    <p:extLst>
      <p:ext uri="{BB962C8B-B14F-4D97-AF65-F5344CB8AC3E}">
        <p14:creationId xmlns:p14="http://schemas.microsoft.com/office/powerpoint/2010/main" val="3192912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9</a:t>
            </a:fld>
            <a:endParaRPr lang="sv-SE"/>
          </a:p>
        </p:txBody>
      </p:sp>
    </p:spTree>
    <p:extLst>
      <p:ext uri="{BB962C8B-B14F-4D97-AF65-F5344CB8AC3E}">
        <p14:creationId xmlns:p14="http://schemas.microsoft.com/office/powerpoint/2010/main" val="180735731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90</a:t>
            </a:fld>
            <a:endParaRPr lang="sv-SE"/>
          </a:p>
        </p:txBody>
      </p:sp>
    </p:spTree>
    <p:extLst>
      <p:ext uri="{BB962C8B-B14F-4D97-AF65-F5344CB8AC3E}">
        <p14:creationId xmlns:p14="http://schemas.microsoft.com/office/powerpoint/2010/main" val="213006394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91</a:t>
            </a:fld>
            <a:endParaRPr lang="sv-SE"/>
          </a:p>
        </p:txBody>
      </p:sp>
    </p:spTree>
    <p:extLst>
      <p:ext uri="{BB962C8B-B14F-4D97-AF65-F5344CB8AC3E}">
        <p14:creationId xmlns:p14="http://schemas.microsoft.com/office/powerpoint/2010/main" val="378032534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92</a:t>
            </a:fld>
            <a:endParaRPr lang="sv-SE"/>
          </a:p>
        </p:txBody>
      </p:sp>
    </p:spTree>
    <p:extLst>
      <p:ext uri="{BB962C8B-B14F-4D97-AF65-F5344CB8AC3E}">
        <p14:creationId xmlns:p14="http://schemas.microsoft.com/office/powerpoint/2010/main" val="79280782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smtClean="0"/>
          </a:p>
        </p:txBody>
      </p:sp>
      <p:sp>
        <p:nvSpPr>
          <p:cNvPr id="4" name="Platshållare för bildnummer 3"/>
          <p:cNvSpPr>
            <a:spLocks noGrp="1"/>
          </p:cNvSpPr>
          <p:nvPr>
            <p:ph type="sldNum" sz="quarter" idx="10"/>
          </p:nvPr>
        </p:nvSpPr>
        <p:spPr/>
        <p:txBody>
          <a:bodyPr/>
          <a:lstStyle/>
          <a:p>
            <a:fld id="{90802537-96A3-4D2B-ABEE-0CB300F0FB49}" type="slidenum">
              <a:rPr lang="sv-SE" smtClean="0"/>
              <a:t>93</a:t>
            </a:fld>
            <a:endParaRPr lang="sv-SE"/>
          </a:p>
        </p:txBody>
      </p:sp>
    </p:spTree>
    <p:extLst>
      <p:ext uri="{BB962C8B-B14F-4D97-AF65-F5344CB8AC3E}">
        <p14:creationId xmlns:p14="http://schemas.microsoft.com/office/powerpoint/2010/main" val="283220301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94</a:t>
            </a:fld>
            <a:endParaRPr lang="sv-SE"/>
          </a:p>
        </p:txBody>
      </p:sp>
    </p:spTree>
    <p:extLst>
      <p:ext uri="{BB962C8B-B14F-4D97-AF65-F5344CB8AC3E}">
        <p14:creationId xmlns:p14="http://schemas.microsoft.com/office/powerpoint/2010/main" val="3397011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95</a:t>
            </a:fld>
            <a:endParaRPr lang="sv-SE"/>
          </a:p>
        </p:txBody>
      </p:sp>
    </p:spTree>
    <p:extLst>
      <p:ext uri="{BB962C8B-B14F-4D97-AF65-F5344CB8AC3E}">
        <p14:creationId xmlns:p14="http://schemas.microsoft.com/office/powerpoint/2010/main" val="347033597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96</a:t>
            </a:fld>
            <a:endParaRPr lang="sv-SE"/>
          </a:p>
        </p:txBody>
      </p:sp>
    </p:spTree>
    <p:extLst>
      <p:ext uri="{BB962C8B-B14F-4D97-AF65-F5344CB8AC3E}">
        <p14:creationId xmlns:p14="http://schemas.microsoft.com/office/powerpoint/2010/main" val="6337365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97</a:t>
            </a:fld>
            <a:endParaRPr lang="sv-SE"/>
          </a:p>
        </p:txBody>
      </p:sp>
    </p:spTree>
    <p:extLst>
      <p:ext uri="{BB962C8B-B14F-4D97-AF65-F5344CB8AC3E}">
        <p14:creationId xmlns:p14="http://schemas.microsoft.com/office/powerpoint/2010/main" val="86301567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98</a:t>
            </a:fld>
            <a:endParaRPr lang="sv-SE"/>
          </a:p>
        </p:txBody>
      </p:sp>
    </p:spTree>
    <p:extLst>
      <p:ext uri="{BB962C8B-B14F-4D97-AF65-F5344CB8AC3E}">
        <p14:creationId xmlns:p14="http://schemas.microsoft.com/office/powerpoint/2010/main" val="342542996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802537-96A3-4D2B-ABEE-0CB300F0FB49}" type="slidenum">
              <a:rPr lang="sv-SE" smtClean="0"/>
              <a:t>99</a:t>
            </a:fld>
            <a:endParaRPr lang="sv-SE"/>
          </a:p>
        </p:txBody>
      </p:sp>
    </p:spTree>
    <p:extLst>
      <p:ext uri="{BB962C8B-B14F-4D97-AF65-F5344CB8AC3E}">
        <p14:creationId xmlns:p14="http://schemas.microsoft.com/office/powerpoint/2010/main" val="2295945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313C0EF0-B099-4BF7-B012-5D4711C6A75E}" type="datetime1">
              <a:rPr lang="sv-SE" smtClean="0"/>
              <a:t>2017-11-16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6A6C2AA-0759-459A-98C6-8070D5BBF1F5}" type="slidenum">
              <a:rPr lang="sv-SE" smtClean="0"/>
              <a:t>‹#›</a:t>
            </a:fld>
            <a:endParaRPr lang="sv-SE"/>
          </a:p>
        </p:txBody>
      </p:sp>
    </p:spTree>
    <p:extLst>
      <p:ext uri="{BB962C8B-B14F-4D97-AF65-F5344CB8AC3E}">
        <p14:creationId xmlns:p14="http://schemas.microsoft.com/office/powerpoint/2010/main" val="705074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9B5FEB9-672A-494F-9742-CEB718E3F5B8}" type="datetime1">
              <a:rPr lang="sv-SE" smtClean="0"/>
              <a:t>2017-11-16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6A6C2AA-0759-459A-98C6-8070D5BBF1F5}" type="slidenum">
              <a:rPr lang="sv-SE" smtClean="0"/>
              <a:t>‹#›</a:t>
            </a:fld>
            <a:endParaRPr lang="sv-SE"/>
          </a:p>
        </p:txBody>
      </p:sp>
    </p:spTree>
    <p:extLst>
      <p:ext uri="{BB962C8B-B14F-4D97-AF65-F5344CB8AC3E}">
        <p14:creationId xmlns:p14="http://schemas.microsoft.com/office/powerpoint/2010/main" val="4182725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674AEE9-3667-427E-94F0-D1EE0001510B}" type="datetime1">
              <a:rPr lang="sv-SE" smtClean="0"/>
              <a:t>2017-11-16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6A6C2AA-0759-459A-98C6-8070D5BBF1F5}" type="slidenum">
              <a:rPr lang="sv-SE" smtClean="0"/>
              <a:t>‹#›</a:t>
            </a:fld>
            <a:endParaRPr lang="sv-SE"/>
          </a:p>
        </p:txBody>
      </p:sp>
    </p:spTree>
    <p:extLst>
      <p:ext uri="{BB962C8B-B14F-4D97-AF65-F5344CB8AC3E}">
        <p14:creationId xmlns:p14="http://schemas.microsoft.com/office/powerpoint/2010/main" val="2307891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32AB56D-1410-4545-8431-15CEC0530D93}" type="datetime1">
              <a:rPr lang="sv-SE" smtClean="0"/>
              <a:t>2017-11-16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6A6C2AA-0759-459A-98C6-8070D5BBF1F5}" type="slidenum">
              <a:rPr lang="sv-SE" smtClean="0"/>
              <a:t>‹#›</a:t>
            </a:fld>
            <a:endParaRPr lang="sv-SE"/>
          </a:p>
        </p:txBody>
      </p:sp>
    </p:spTree>
    <p:extLst>
      <p:ext uri="{BB962C8B-B14F-4D97-AF65-F5344CB8AC3E}">
        <p14:creationId xmlns:p14="http://schemas.microsoft.com/office/powerpoint/2010/main" val="2202423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A8CA01EC-9D0E-4E61-AD8C-48C16756CFA4}" type="datetime1">
              <a:rPr lang="sv-SE" smtClean="0"/>
              <a:t>2017-11-16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6A6C2AA-0759-459A-98C6-8070D5BBF1F5}" type="slidenum">
              <a:rPr lang="sv-SE" smtClean="0"/>
              <a:t>‹#›</a:t>
            </a:fld>
            <a:endParaRPr lang="sv-SE"/>
          </a:p>
        </p:txBody>
      </p:sp>
    </p:spTree>
    <p:extLst>
      <p:ext uri="{BB962C8B-B14F-4D97-AF65-F5344CB8AC3E}">
        <p14:creationId xmlns:p14="http://schemas.microsoft.com/office/powerpoint/2010/main" val="3470352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2A01CA8B-9271-42D7-B441-E388E64E7732}" type="datetime1">
              <a:rPr lang="sv-SE" smtClean="0"/>
              <a:t>2017-11-16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6A6C2AA-0759-459A-98C6-8070D5BBF1F5}" type="slidenum">
              <a:rPr lang="sv-SE" smtClean="0"/>
              <a:t>‹#›</a:t>
            </a:fld>
            <a:endParaRPr lang="sv-SE"/>
          </a:p>
        </p:txBody>
      </p:sp>
    </p:spTree>
    <p:extLst>
      <p:ext uri="{BB962C8B-B14F-4D97-AF65-F5344CB8AC3E}">
        <p14:creationId xmlns:p14="http://schemas.microsoft.com/office/powerpoint/2010/main" val="2839950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7868BB34-2FBF-4F75-B0D3-882D0E71C749}" type="datetime1">
              <a:rPr lang="sv-SE" smtClean="0"/>
              <a:t>2017-11-16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46A6C2AA-0759-459A-98C6-8070D5BBF1F5}" type="slidenum">
              <a:rPr lang="sv-SE" smtClean="0"/>
              <a:t>‹#›</a:t>
            </a:fld>
            <a:endParaRPr lang="sv-SE"/>
          </a:p>
        </p:txBody>
      </p:sp>
    </p:spTree>
    <p:extLst>
      <p:ext uri="{BB962C8B-B14F-4D97-AF65-F5344CB8AC3E}">
        <p14:creationId xmlns:p14="http://schemas.microsoft.com/office/powerpoint/2010/main" val="845408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98D5C89E-6631-4F66-95DA-A8698ADA84DB}" type="datetime1">
              <a:rPr lang="sv-SE" smtClean="0"/>
              <a:t>2017-11-16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46A6C2AA-0759-459A-98C6-8070D5BBF1F5}" type="slidenum">
              <a:rPr lang="sv-SE" smtClean="0"/>
              <a:t>‹#›</a:t>
            </a:fld>
            <a:endParaRPr lang="sv-SE"/>
          </a:p>
        </p:txBody>
      </p:sp>
    </p:spTree>
    <p:extLst>
      <p:ext uri="{BB962C8B-B14F-4D97-AF65-F5344CB8AC3E}">
        <p14:creationId xmlns:p14="http://schemas.microsoft.com/office/powerpoint/2010/main" val="1266557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AEFCF52-C965-4537-BAF2-FAF04AB66922}" type="datetime1">
              <a:rPr lang="sv-SE" smtClean="0"/>
              <a:t>2017-11-16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46A6C2AA-0759-459A-98C6-8070D5BBF1F5}" type="slidenum">
              <a:rPr lang="sv-SE" smtClean="0"/>
              <a:t>‹#›</a:t>
            </a:fld>
            <a:endParaRPr lang="sv-SE"/>
          </a:p>
        </p:txBody>
      </p:sp>
    </p:spTree>
    <p:extLst>
      <p:ext uri="{BB962C8B-B14F-4D97-AF65-F5344CB8AC3E}">
        <p14:creationId xmlns:p14="http://schemas.microsoft.com/office/powerpoint/2010/main" val="139990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007C9370-0FF1-4E1F-AC2F-3407DF16CA98}" type="datetime1">
              <a:rPr lang="sv-SE" smtClean="0"/>
              <a:t>2017-11-16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6A6C2AA-0759-459A-98C6-8070D5BBF1F5}" type="slidenum">
              <a:rPr lang="sv-SE" smtClean="0"/>
              <a:t>‹#›</a:t>
            </a:fld>
            <a:endParaRPr lang="sv-SE"/>
          </a:p>
        </p:txBody>
      </p:sp>
    </p:spTree>
    <p:extLst>
      <p:ext uri="{BB962C8B-B14F-4D97-AF65-F5344CB8AC3E}">
        <p14:creationId xmlns:p14="http://schemas.microsoft.com/office/powerpoint/2010/main" val="2729799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EE5D92FC-374F-4C8E-8F95-72DB19DF5465}" type="datetime1">
              <a:rPr lang="sv-SE" smtClean="0"/>
              <a:t>2017-11-16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6A6C2AA-0759-459A-98C6-8070D5BBF1F5}" type="slidenum">
              <a:rPr lang="sv-SE" smtClean="0"/>
              <a:t>‹#›</a:t>
            </a:fld>
            <a:endParaRPr lang="sv-SE"/>
          </a:p>
        </p:txBody>
      </p:sp>
    </p:spTree>
    <p:extLst>
      <p:ext uri="{BB962C8B-B14F-4D97-AF65-F5344CB8AC3E}">
        <p14:creationId xmlns:p14="http://schemas.microsoft.com/office/powerpoint/2010/main" val="1485406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ADB4BC-508F-403F-9692-66AF99F4A982}" type="datetime1">
              <a:rPr lang="sv-SE" smtClean="0"/>
              <a:t>2017-11-16</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6C2AA-0759-459A-98C6-8070D5BBF1F5}" type="slidenum">
              <a:rPr lang="sv-SE" smtClean="0"/>
              <a:t>‹#›</a:t>
            </a:fld>
            <a:endParaRPr lang="sv-SE"/>
          </a:p>
        </p:txBody>
      </p:sp>
    </p:spTree>
    <p:extLst>
      <p:ext uri="{BB962C8B-B14F-4D97-AF65-F5344CB8AC3E}">
        <p14:creationId xmlns:p14="http://schemas.microsoft.com/office/powerpoint/2010/main" val="4151237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jpeg"/><Relationship Id="rId7" Type="http://schemas.openxmlformats.org/officeDocument/2006/relationships/diagramQuickStyle" Target="../diagrams/quickStyle3.xml"/><Relationship Id="rId2" Type="http://schemas.openxmlformats.org/officeDocument/2006/relationships/notesSlide" Target="../notesSlides/notesSlide107.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emf"/><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2.emf"/></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emf"/></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emf"/></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8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8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8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8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5.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8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6.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8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7.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8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8.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8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9.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9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9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9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9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9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9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9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9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9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9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46A6C2AA-0759-459A-98C6-8070D5BBF1F5}" type="slidenum">
              <a:rPr lang="sv-SE" smtClean="0"/>
              <a:t>1</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sp>
        <p:nvSpPr>
          <p:cNvPr id="3" name="Platshållare för innehåll 2"/>
          <p:cNvSpPr>
            <a:spLocks noGrp="1"/>
          </p:cNvSpPr>
          <p:nvPr>
            <p:ph idx="1"/>
          </p:nvPr>
        </p:nvSpPr>
        <p:spPr>
          <a:xfrm>
            <a:off x="687475" y="1078229"/>
            <a:ext cx="10515600" cy="4351338"/>
          </a:xfrm>
        </p:spPr>
        <p:txBody>
          <a:bodyPr>
            <a:normAutofit/>
          </a:bodyPr>
          <a:lstStyle/>
          <a:p>
            <a:pPr marL="0" indent="0" algn="ctr">
              <a:buNone/>
            </a:pPr>
            <a:endParaRPr lang="sv-SE" sz="9600" dirty="0" smtClean="0"/>
          </a:p>
          <a:p>
            <a:pPr marL="0" indent="0" algn="ctr">
              <a:buNone/>
            </a:pPr>
            <a:r>
              <a:rPr lang="sv-SE" sz="9600" dirty="0" smtClean="0"/>
              <a:t>Välkomna</a:t>
            </a:r>
            <a:endParaRPr lang="sv-SE" sz="9600" dirty="0"/>
          </a:p>
        </p:txBody>
      </p:sp>
      <p:pic>
        <p:nvPicPr>
          <p:cNvPr id="22" name="Bildobjekt 21"/>
          <p:cNvPicPr>
            <a:picLocks noChangeAspect="1"/>
          </p:cNvPicPr>
          <p:nvPr/>
        </p:nvPicPr>
        <p:blipFill>
          <a:blip r:embed="rId5"/>
          <a:stretch>
            <a:fillRect/>
          </a:stretch>
        </p:blipFill>
        <p:spPr>
          <a:xfrm rot="11371258">
            <a:off x="9056560" y="4434460"/>
            <a:ext cx="2314575" cy="1847850"/>
          </a:xfrm>
          <a:prstGeom prst="rect">
            <a:avLst/>
          </a:prstGeom>
        </p:spPr>
      </p:pic>
      <p:pic>
        <p:nvPicPr>
          <p:cNvPr id="9" name="Bildobjekt 8"/>
          <p:cNvPicPr>
            <a:picLocks noChangeAspect="1"/>
          </p:cNvPicPr>
          <p:nvPr/>
        </p:nvPicPr>
        <p:blipFill>
          <a:blip r:embed="rId5"/>
          <a:stretch>
            <a:fillRect/>
          </a:stretch>
        </p:blipFill>
        <p:spPr>
          <a:xfrm rot="11371258">
            <a:off x="9056560" y="4505642"/>
            <a:ext cx="2314575" cy="1847850"/>
          </a:xfrm>
          <a:prstGeom prst="rect">
            <a:avLst/>
          </a:prstGeom>
        </p:spPr>
      </p:pic>
    </p:spTree>
    <p:extLst>
      <p:ext uri="{BB962C8B-B14F-4D97-AF65-F5344CB8AC3E}">
        <p14:creationId xmlns:p14="http://schemas.microsoft.com/office/powerpoint/2010/main" val="1375089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39488"/>
            <a:ext cx="10515600" cy="1366663"/>
          </a:xfrm>
        </p:spPr>
        <p:txBody>
          <a:bodyPr/>
          <a:lstStyle/>
          <a:p>
            <a:r>
              <a:rPr lang="sv-SE" altLang="sv-SE" b="1" dirty="0">
                <a:latin typeface="+mn-lt"/>
                <a:cs typeface="ヒラギノ角ゴ Pro W3"/>
              </a:rPr>
              <a:t>Inskrivningsmeddelande</a:t>
            </a:r>
            <a:endParaRPr lang="sv-SE" b="1" dirty="0">
              <a:latin typeface="+mn-lt"/>
            </a:endParaRPr>
          </a:p>
        </p:txBody>
      </p:sp>
      <p:sp>
        <p:nvSpPr>
          <p:cNvPr id="3" name="Platshållare för innehåll 2"/>
          <p:cNvSpPr>
            <a:spLocks noGrp="1"/>
          </p:cNvSpPr>
          <p:nvPr>
            <p:ph idx="1"/>
          </p:nvPr>
        </p:nvSpPr>
        <p:spPr>
          <a:xfrm>
            <a:off x="838200" y="1559859"/>
            <a:ext cx="10515600" cy="4617104"/>
          </a:xfrm>
        </p:spPr>
        <p:txBody>
          <a:bodyPr>
            <a:normAutofit lnSpcReduction="10000"/>
          </a:bodyPr>
          <a:lstStyle/>
          <a:p>
            <a:pPr marL="0" indent="0">
              <a:buNone/>
            </a:pPr>
            <a:r>
              <a:rPr lang="sv-SE" b="1" dirty="0"/>
              <a:t>Syftet</a:t>
            </a:r>
            <a:r>
              <a:rPr lang="sv-SE" dirty="0"/>
              <a:t> är att informera om att en viss patient har blivit inskriven i den slutna vården och </a:t>
            </a:r>
            <a:r>
              <a:rPr lang="sv-SE" dirty="0" smtClean="0"/>
              <a:t>kan </a:t>
            </a:r>
            <a:r>
              <a:rPr lang="sv-SE" dirty="0"/>
              <a:t>komma att behöva vård och omsorg efter </a:t>
            </a:r>
            <a:r>
              <a:rPr lang="sv-SE" dirty="0" smtClean="0"/>
              <a:t>utskrivningen.</a:t>
            </a:r>
            <a:endParaRPr lang="sv-SE" dirty="0"/>
          </a:p>
          <a:p>
            <a:r>
              <a:rPr lang="sv-SE" b="1" dirty="0"/>
              <a:t>Meddelande inom 24 h efter inskrivning eller 24 h efter att behov </a:t>
            </a:r>
            <a:r>
              <a:rPr lang="sv-SE" b="1" dirty="0" smtClean="0"/>
              <a:t>uppdagats</a:t>
            </a:r>
            <a:endParaRPr lang="sv-SE" b="1" dirty="0"/>
          </a:p>
          <a:p>
            <a:r>
              <a:rPr lang="sv-SE" dirty="0"/>
              <a:t>Slutna vårdens ansvar att upprätta och publicera och ska innehålla namn, personnummer och </a:t>
            </a:r>
            <a:r>
              <a:rPr lang="sv-SE" dirty="0" smtClean="0"/>
              <a:t>folkbokföringsadress </a:t>
            </a:r>
            <a:endParaRPr lang="sv-SE" dirty="0"/>
          </a:p>
          <a:p>
            <a:r>
              <a:rPr lang="sv-SE" dirty="0"/>
              <a:t>Kommun och vårdcentral där patienten är listad</a:t>
            </a:r>
          </a:p>
          <a:p>
            <a:r>
              <a:rPr lang="sv-SE" dirty="0"/>
              <a:t>Möjlighet att lägga till andra aktiva deltagare (manuellt)</a:t>
            </a:r>
          </a:p>
          <a:p>
            <a:r>
              <a:rPr lang="sv-SE" b="1" dirty="0"/>
              <a:t>Beräknat datum för utskrivning</a:t>
            </a:r>
          </a:p>
          <a:p>
            <a:pPr>
              <a:defRPr/>
            </a:pPr>
            <a:r>
              <a:rPr lang="sv-SE" dirty="0"/>
              <a:t>Innehålla </a:t>
            </a:r>
            <a:r>
              <a:rPr lang="sv-SE" dirty="0" smtClean="0"/>
              <a:t>intagningsorsak efter samtycke/</a:t>
            </a:r>
            <a:r>
              <a:rPr lang="sv-SE" dirty="0" err="1" smtClean="0"/>
              <a:t>menprövning</a:t>
            </a:r>
            <a:endParaRPr lang="sv-SE" dirty="0"/>
          </a:p>
          <a:p>
            <a:pPr marL="0" indent="0">
              <a:buNone/>
            </a:pPr>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10</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rgbClr val="639BD5">
                <a:alpha val="75686"/>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spTree>
    <p:extLst>
      <p:ext uri="{BB962C8B-B14F-4D97-AF65-F5344CB8AC3E}">
        <p14:creationId xmlns:p14="http://schemas.microsoft.com/office/powerpoint/2010/main" val="28895382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881166"/>
            <a:ext cx="10515600" cy="1062018"/>
          </a:xfrm>
        </p:spPr>
        <p:txBody>
          <a:bodyPr>
            <a:noAutofit/>
          </a:bodyPr>
          <a:lstStyle/>
          <a:p>
            <a:r>
              <a:rPr lang="sv-SE" altLang="sv-SE" b="1" dirty="0">
                <a:latin typeface="+mn-lt"/>
                <a:cs typeface="ヒラギノ角ゴ Pro W3"/>
              </a:rPr>
              <a:t>Kallelse till samordnad </a:t>
            </a:r>
            <a:r>
              <a:rPr lang="sv-SE" altLang="sv-SE" b="1" dirty="0" smtClean="0">
                <a:latin typeface="+mn-lt"/>
                <a:cs typeface="ヒラギノ角ゴ Pro W3"/>
              </a:rPr>
              <a:t>vårdplanering </a:t>
            </a:r>
            <a:r>
              <a:rPr lang="sv-SE" altLang="sv-SE" b="1" dirty="0">
                <a:latin typeface="+mn-lt"/>
                <a:cs typeface="ヒラギノ角ゴ Pro W3"/>
              </a:rPr>
              <a:t>enligt </a:t>
            </a:r>
            <a:br>
              <a:rPr lang="sv-SE" altLang="sv-SE" b="1" dirty="0">
                <a:latin typeface="+mn-lt"/>
                <a:cs typeface="ヒラギノ角ゴ Pro W3"/>
              </a:rPr>
            </a:br>
            <a:r>
              <a:rPr lang="sv-SE" altLang="sv-SE" b="1" dirty="0">
                <a:latin typeface="+mn-lt"/>
                <a:cs typeface="ヒラギノ角ゴ Pro W3"/>
              </a:rPr>
              <a:t>LPT 7a § </a:t>
            </a:r>
            <a:endParaRPr lang="sv-SE" b="1" dirty="0">
              <a:latin typeface="+mn-lt"/>
            </a:endParaRPr>
          </a:p>
        </p:txBody>
      </p:sp>
      <p:sp>
        <p:nvSpPr>
          <p:cNvPr id="3" name="Platshållare för innehåll 2"/>
          <p:cNvSpPr>
            <a:spLocks noGrp="1"/>
          </p:cNvSpPr>
          <p:nvPr>
            <p:ph idx="1"/>
          </p:nvPr>
        </p:nvSpPr>
        <p:spPr>
          <a:xfrm>
            <a:off x="838200" y="2079524"/>
            <a:ext cx="10515600" cy="4017763"/>
          </a:xfrm>
        </p:spPr>
        <p:txBody>
          <a:bodyPr>
            <a:normAutofit/>
          </a:bodyPr>
          <a:lstStyle/>
          <a:p>
            <a:pPr marL="0" indent="0">
              <a:buNone/>
            </a:pPr>
            <a:endParaRPr lang="sv-SE" dirty="0" smtClean="0"/>
          </a:p>
          <a:p>
            <a:pPr marL="0" indent="0">
              <a:buNone/>
            </a:pPr>
            <a:r>
              <a:rPr lang="sv-SE" b="1" dirty="0" smtClean="0"/>
              <a:t>För </a:t>
            </a:r>
            <a:r>
              <a:rPr lang="sv-SE" b="1" dirty="0"/>
              <a:t>att kalla till en samordnad vårdplanering enligt LPT 7 a § används kallelsefunktionen till SIP i IT-stödet Mina </a:t>
            </a:r>
            <a:r>
              <a:rPr lang="sv-SE" b="1" dirty="0" smtClean="0"/>
              <a:t>planer </a:t>
            </a:r>
          </a:p>
          <a:p>
            <a:pPr marL="0" indent="0">
              <a:buNone/>
            </a:pPr>
            <a:endParaRPr lang="sv-SE" b="1"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100</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309101209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881166"/>
            <a:ext cx="10948516" cy="1062018"/>
          </a:xfrm>
        </p:spPr>
        <p:txBody>
          <a:bodyPr>
            <a:normAutofit/>
          </a:bodyPr>
          <a:lstStyle/>
          <a:p>
            <a:r>
              <a:rPr lang="sv-SE" b="1" dirty="0">
                <a:latin typeface="+mn-lt"/>
              </a:rPr>
              <a:t>Upprätta en samordnad vårdplan enligt LPT 7§</a:t>
            </a:r>
          </a:p>
        </p:txBody>
      </p:sp>
      <p:sp>
        <p:nvSpPr>
          <p:cNvPr id="3" name="Platshållare för innehåll 2"/>
          <p:cNvSpPr>
            <a:spLocks noGrp="1"/>
          </p:cNvSpPr>
          <p:nvPr>
            <p:ph idx="1"/>
          </p:nvPr>
        </p:nvSpPr>
        <p:spPr>
          <a:xfrm>
            <a:off x="838200" y="2079524"/>
            <a:ext cx="10515600" cy="4017763"/>
          </a:xfrm>
        </p:spPr>
        <p:txBody>
          <a:bodyPr>
            <a:normAutofit/>
          </a:bodyPr>
          <a:lstStyle/>
          <a:p>
            <a:pPr marL="0" indent="0">
              <a:buNone/>
            </a:pPr>
            <a:r>
              <a:rPr lang="sv-SE" b="1" dirty="0" smtClean="0"/>
              <a:t>Vid upprättandet av en </a:t>
            </a:r>
            <a:r>
              <a:rPr lang="sv-SE" b="1" dirty="0"/>
              <a:t>Samordnad vårdplan enl. LPT 7 a § </a:t>
            </a:r>
            <a:r>
              <a:rPr lang="sv-SE" b="1" dirty="0" smtClean="0"/>
              <a:t>används planen samordnad individuell plan (SIP). SIP ska även användas vid </a:t>
            </a:r>
            <a:r>
              <a:rPr lang="sv-SE" b="1" dirty="0"/>
              <a:t>uppföljning av den samordnade vårdplanen enl. LPT 7 a §. </a:t>
            </a:r>
            <a:endParaRPr lang="sv-SE" b="1" dirty="0" smtClean="0"/>
          </a:p>
          <a:p>
            <a:pPr marL="0" indent="0">
              <a:buNone/>
            </a:pPr>
            <a:endParaRPr lang="sv-SE" dirty="0" smtClean="0"/>
          </a:p>
          <a:p>
            <a:pPr marL="0" indent="0">
              <a:buNone/>
            </a:pPr>
            <a:endParaRPr lang="sv-SE" dirty="0"/>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101</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226986709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1003890"/>
            <a:ext cx="11109290" cy="728091"/>
          </a:xfrm>
        </p:spPr>
        <p:txBody>
          <a:bodyPr>
            <a:normAutofit fontScale="90000"/>
          </a:bodyPr>
          <a:lstStyle/>
          <a:p>
            <a:r>
              <a:rPr lang="sv-SE" dirty="0" smtClean="0"/>
              <a:t/>
            </a:r>
            <a:br>
              <a:rPr lang="sv-SE" dirty="0" smtClean="0"/>
            </a:br>
            <a:r>
              <a:rPr lang="sv-SE" sz="4800" b="1" dirty="0" smtClean="0">
                <a:latin typeface="+mn-lt"/>
              </a:rPr>
              <a:t>Samordnad </a:t>
            </a:r>
            <a:r>
              <a:rPr lang="sv-SE" sz="4800" b="1" dirty="0">
                <a:latin typeface="+mn-lt"/>
              </a:rPr>
              <a:t>vårdplan enligt LPT 7§ ska </a:t>
            </a:r>
            <a:r>
              <a:rPr lang="sv-SE" sz="4800" b="1" dirty="0" smtClean="0">
                <a:latin typeface="+mn-lt"/>
              </a:rPr>
              <a:t>innehålla</a:t>
            </a:r>
            <a:r>
              <a:rPr lang="sv-SE" sz="4700" b="1" dirty="0">
                <a:latin typeface="+mn-lt"/>
              </a:rPr>
              <a:t/>
            </a:r>
            <a:br>
              <a:rPr lang="sv-SE" sz="4700" b="1" dirty="0">
                <a:latin typeface="+mn-lt"/>
              </a:rPr>
            </a:br>
            <a:endParaRPr lang="sv-SE" sz="4700" b="1" strike="sngStrike" dirty="0">
              <a:latin typeface="+mn-lt"/>
            </a:endParaRPr>
          </a:p>
        </p:txBody>
      </p:sp>
      <p:sp>
        <p:nvSpPr>
          <p:cNvPr id="3" name="Platshållare för innehåll 2"/>
          <p:cNvSpPr>
            <a:spLocks noGrp="1"/>
          </p:cNvSpPr>
          <p:nvPr>
            <p:ph idx="1"/>
          </p:nvPr>
        </p:nvSpPr>
        <p:spPr>
          <a:xfrm>
            <a:off x="838200" y="2079524"/>
            <a:ext cx="10515600" cy="4017763"/>
          </a:xfrm>
        </p:spPr>
        <p:txBody>
          <a:bodyPr>
            <a:normAutofit lnSpcReduction="10000"/>
          </a:bodyPr>
          <a:lstStyle/>
          <a:p>
            <a:r>
              <a:rPr lang="sv-SE" dirty="0"/>
              <a:t>D</a:t>
            </a:r>
            <a:r>
              <a:rPr lang="sv-SE" dirty="0" smtClean="0"/>
              <a:t>et </a:t>
            </a:r>
            <a:r>
              <a:rPr lang="sv-SE" dirty="0"/>
              <a:t>bedömda behovet av insatser från landstingets hälso- och sjukvård och kommunens socialtjänst eller hälso- och </a:t>
            </a:r>
            <a:r>
              <a:rPr lang="sv-SE" dirty="0" smtClean="0"/>
              <a:t>sjukvård</a:t>
            </a:r>
          </a:p>
          <a:p>
            <a:endParaRPr lang="sv-SE" sz="400" dirty="0" smtClean="0"/>
          </a:p>
          <a:p>
            <a:r>
              <a:rPr lang="sv-SE" dirty="0"/>
              <a:t>B</a:t>
            </a:r>
            <a:r>
              <a:rPr lang="sv-SE" dirty="0" smtClean="0"/>
              <a:t>eslut </a:t>
            </a:r>
            <a:r>
              <a:rPr lang="sv-SE" dirty="0"/>
              <a:t>om insatser och, så långt möjligt, patientens inställning till insatserna i </a:t>
            </a:r>
            <a:r>
              <a:rPr lang="sv-SE" dirty="0" smtClean="0"/>
              <a:t>vårdplanen</a:t>
            </a:r>
          </a:p>
          <a:p>
            <a:endParaRPr lang="sv-SE" sz="400" dirty="0" smtClean="0"/>
          </a:p>
          <a:p>
            <a:r>
              <a:rPr lang="sv-SE" dirty="0"/>
              <a:t>V</a:t>
            </a:r>
            <a:r>
              <a:rPr lang="sv-SE" dirty="0" smtClean="0"/>
              <a:t>ilken </a:t>
            </a:r>
            <a:r>
              <a:rPr lang="sv-SE" dirty="0"/>
              <a:t>enhet vid landstinget eller kommunen som </a:t>
            </a:r>
            <a:r>
              <a:rPr lang="sv-SE" dirty="0" smtClean="0"/>
              <a:t/>
            </a:r>
            <a:br>
              <a:rPr lang="sv-SE" dirty="0" smtClean="0"/>
            </a:br>
            <a:r>
              <a:rPr lang="sv-SE" dirty="0" smtClean="0"/>
              <a:t>ansvarar </a:t>
            </a:r>
            <a:r>
              <a:rPr lang="sv-SE" dirty="0"/>
              <a:t>för respektive </a:t>
            </a:r>
            <a:r>
              <a:rPr lang="sv-SE" dirty="0" smtClean="0"/>
              <a:t>insats</a:t>
            </a:r>
          </a:p>
          <a:p>
            <a:endParaRPr lang="sv-SE" sz="400" dirty="0" smtClean="0"/>
          </a:p>
          <a:p>
            <a:r>
              <a:rPr lang="sv-SE" dirty="0" smtClean="0"/>
              <a:t>Eventuella </a:t>
            </a:r>
            <a:r>
              <a:rPr lang="sv-SE" dirty="0"/>
              <a:t>åtgärder som vidtas av andra än </a:t>
            </a:r>
            <a:r>
              <a:rPr lang="sv-SE" dirty="0" smtClean="0"/>
              <a:t/>
            </a:r>
            <a:br>
              <a:rPr lang="sv-SE" dirty="0" smtClean="0"/>
            </a:br>
            <a:r>
              <a:rPr lang="sv-SE" dirty="0" smtClean="0"/>
              <a:t>landstinget </a:t>
            </a:r>
            <a:r>
              <a:rPr lang="sv-SE" dirty="0"/>
              <a:t>eller </a:t>
            </a:r>
            <a:r>
              <a:rPr lang="sv-SE" dirty="0" smtClean="0"/>
              <a:t>kommunen</a:t>
            </a:r>
            <a:endParaRPr lang="sv-SE" dirty="0"/>
          </a:p>
          <a:p>
            <a:pPr marL="0" indent="0">
              <a:buNone/>
            </a:pPr>
            <a:endParaRPr lang="sv-SE" dirty="0"/>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102</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96210121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881166"/>
            <a:ext cx="10988710" cy="1062018"/>
          </a:xfrm>
        </p:spPr>
        <p:txBody>
          <a:bodyPr>
            <a:normAutofit/>
          </a:bodyPr>
          <a:lstStyle/>
          <a:p>
            <a:r>
              <a:rPr lang="sv-SE" b="1" dirty="0">
                <a:latin typeface="+mn-lt"/>
              </a:rPr>
              <a:t>Upprätta en samordnad vårdplan enligt LPT 7§</a:t>
            </a:r>
          </a:p>
        </p:txBody>
      </p:sp>
      <p:sp>
        <p:nvSpPr>
          <p:cNvPr id="3" name="Platshållare för innehåll 2"/>
          <p:cNvSpPr>
            <a:spLocks noGrp="1"/>
          </p:cNvSpPr>
          <p:nvPr>
            <p:ph idx="1"/>
          </p:nvPr>
        </p:nvSpPr>
        <p:spPr>
          <a:xfrm>
            <a:off x="838200" y="2079524"/>
            <a:ext cx="10515600" cy="4439610"/>
          </a:xfrm>
        </p:spPr>
        <p:txBody>
          <a:bodyPr>
            <a:normAutofit/>
          </a:bodyPr>
          <a:lstStyle/>
          <a:p>
            <a:r>
              <a:rPr lang="sv-SE" dirty="0"/>
              <a:t>F</a:t>
            </a:r>
            <a:r>
              <a:rPr lang="sv-SE" dirty="0" smtClean="0"/>
              <a:t>ramgå vilken enhet som </a:t>
            </a:r>
            <a:r>
              <a:rPr lang="sv-SE" dirty="0"/>
              <a:t>ansvarar för respektive </a:t>
            </a:r>
            <a:r>
              <a:rPr lang="sv-SE" dirty="0" smtClean="0"/>
              <a:t>insats</a:t>
            </a:r>
          </a:p>
          <a:p>
            <a:endParaRPr lang="sv-SE" sz="400" dirty="0" smtClean="0"/>
          </a:p>
          <a:p>
            <a:r>
              <a:rPr lang="sv-SE" dirty="0"/>
              <a:t>F</a:t>
            </a:r>
            <a:r>
              <a:rPr lang="sv-SE" dirty="0" smtClean="0"/>
              <a:t>ramgå var </a:t>
            </a:r>
            <a:r>
              <a:rPr lang="sv-SE" dirty="0"/>
              <a:t>det medicinska ansvaret ska </a:t>
            </a:r>
            <a:r>
              <a:rPr lang="sv-SE" dirty="0" smtClean="0"/>
              <a:t>ligga</a:t>
            </a:r>
          </a:p>
          <a:p>
            <a:endParaRPr lang="sv-SE" sz="400" dirty="0" smtClean="0"/>
          </a:p>
          <a:p>
            <a:r>
              <a:rPr lang="sv-SE" dirty="0"/>
              <a:t>U</a:t>
            </a:r>
            <a:r>
              <a:rPr lang="sv-SE" dirty="0" smtClean="0"/>
              <a:t>ndertecknad/justerad </a:t>
            </a:r>
            <a:r>
              <a:rPr lang="sv-SE" dirty="0"/>
              <a:t>av de enheter </a:t>
            </a:r>
            <a:r>
              <a:rPr lang="sv-SE" dirty="0" smtClean="0"/>
              <a:t>som </a:t>
            </a:r>
            <a:r>
              <a:rPr lang="sv-SE" dirty="0"/>
              <a:t>svarar för </a:t>
            </a:r>
            <a:r>
              <a:rPr lang="sv-SE" dirty="0" smtClean="0"/>
              <a:t>insatserna</a:t>
            </a:r>
          </a:p>
          <a:p>
            <a:endParaRPr lang="sv-SE" sz="400" dirty="0" smtClean="0"/>
          </a:p>
          <a:p>
            <a:r>
              <a:rPr lang="sv-SE" dirty="0"/>
              <a:t>S</a:t>
            </a:r>
            <a:r>
              <a:rPr lang="sv-SE" dirty="0" smtClean="0"/>
              <a:t>ka skrivas </a:t>
            </a:r>
            <a:r>
              <a:rPr lang="sv-SE" dirty="0"/>
              <a:t>oavsett kommunala insatser eller </a:t>
            </a:r>
            <a:r>
              <a:rPr lang="sv-SE" dirty="0" smtClean="0"/>
              <a:t>inte</a:t>
            </a:r>
          </a:p>
          <a:p>
            <a:pPr marL="0" indent="0">
              <a:buNone/>
            </a:pPr>
            <a:r>
              <a:rPr lang="sv-SE" sz="600" dirty="0" smtClean="0"/>
              <a:t> </a:t>
            </a:r>
          </a:p>
          <a:p>
            <a:r>
              <a:rPr lang="sv-SE" dirty="0" smtClean="0"/>
              <a:t>Om </a:t>
            </a:r>
            <a:r>
              <a:rPr lang="sv-SE" dirty="0"/>
              <a:t>patienten inte önskar eller anses vara i behov </a:t>
            </a:r>
            <a:r>
              <a:rPr lang="sv-SE" dirty="0" smtClean="0"/>
              <a:t/>
            </a:r>
            <a:br>
              <a:rPr lang="sv-SE" dirty="0" smtClean="0"/>
            </a:br>
            <a:r>
              <a:rPr lang="sv-SE" dirty="0" smtClean="0"/>
              <a:t>av </a:t>
            </a:r>
            <a:r>
              <a:rPr lang="sv-SE" dirty="0"/>
              <a:t>kontakt med kommunen ska orsaken till detta </a:t>
            </a:r>
            <a:r>
              <a:rPr lang="sv-SE" dirty="0" smtClean="0"/>
              <a:t/>
            </a:r>
            <a:br>
              <a:rPr lang="sv-SE" dirty="0" smtClean="0"/>
            </a:br>
            <a:r>
              <a:rPr lang="sv-SE" dirty="0" smtClean="0"/>
              <a:t>tydligt </a:t>
            </a:r>
            <a:r>
              <a:rPr lang="sv-SE" dirty="0"/>
              <a:t>framgå i den samordnade </a:t>
            </a:r>
            <a:r>
              <a:rPr lang="sv-SE" dirty="0" smtClean="0"/>
              <a:t>vårdplanen</a:t>
            </a:r>
            <a:endParaRPr lang="sv-SE" dirty="0"/>
          </a:p>
          <a:p>
            <a:endParaRPr lang="sv-SE" dirty="0"/>
          </a:p>
          <a:p>
            <a:endParaRPr lang="sv-SE" dirty="0"/>
          </a:p>
          <a:p>
            <a:pPr marL="0" indent="0">
              <a:buNone/>
            </a:pPr>
            <a:endParaRPr lang="sv-SE" dirty="0"/>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103</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279898084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881166"/>
            <a:ext cx="10515600" cy="1062018"/>
          </a:xfrm>
        </p:spPr>
        <p:txBody>
          <a:bodyPr>
            <a:normAutofit/>
          </a:bodyPr>
          <a:lstStyle/>
          <a:p>
            <a:r>
              <a:rPr lang="sv-SE" b="1" dirty="0" smtClean="0">
                <a:latin typeface="+mn-lt"/>
              </a:rPr>
              <a:t>Utskrivningsklar</a:t>
            </a:r>
            <a:endParaRPr lang="sv-SE" b="1" dirty="0">
              <a:latin typeface="+mn-lt"/>
            </a:endParaRPr>
          </a:p>
        </p:txBody>
      </p:sp>
      <p:sp>
        <p:nvSpPr>
          <p:cNvPr id="3" name="Platshållare för innehåll 2"/>
          <p:cNvSpPr>
            <a:spLocks noGrp="1"/>
          </p:cNvSpPr>
          <p:nvPr>
            <p:ph idx="1"/>
          </p:nvPr>
        </p:nvSpPr>
        <p:spPr>
          <a:xfrm>
            <a:off x="838200" y="2079524"/>
            <a:ext cx="10515600" cy="4017763"/>
          </a:xfrm>
        </p:spPr>
        <p:txBody>
          <a:bodyPr>
            <a:normAutofit/>
          </a:bodyPr>
          <a:lstStyle/>
          <a:p>
            <a:r>
              <a:rPr lang="sv-SE" dirty="0"/>
              <a:t>Meddelande om utskrivningsklar skickas av den slutna vården när beslut om öppen psykiatrisk tvångsvård eller öppen rättspsykiatrisk vård har </a:t>
            </a:r>
            <a:r>
              <a:rPr lang="sv-SE" dirty="0" smtClean="0"/>
              <a:t>fattats.</a:t>
            </a:r>
          </a:p>
          <a:p>
            <a:pPr marL="0" indent="0">
              <a:buNone/>
            </a:pPr>
            <a:r>
              <a:rPr lang="sv-SE" dirty="0" smtClean="0"/>
              <a:t> </a:t>
            </a:r>
            <a:endParaRPr lang="sv-SE" dirty="0"/>
          </a:p>
          <a:p>
            <a:endParaRPr lang="sv-SE" dirty="0"/>
          </a:p>
          <a:p>
            <a:endParaRPr lang="sv-SE" dirty="0"/>
          </a:p>
          <a:p>
            <a:pPr marL="0" indent="0">
              <a:buNone/>
            </a:pPr>
            <a:endParaRPr lang="sv-SE" dirty="0"/>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104</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225038330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ktangel med rundade hörn 25"/>
          <p:cNvSpPr/>
          <p:nvPr/>
        </p:nvSpPr>
        <p:spPr>
          <a:xfrm>
            <a:off x="5334000" y="135123"/>
            <a:ext cx="6678153" cy="6704925"/>
          </a:xfrm>
          <a:prstGeom prst="roundRect">
            <a:avLst/>
          </a:prstGeom>
          <a:gradFill flip="none" rotWithShape="1">
            <a:gsLst>
              <a:gs pos="0">
                <a:schemeClr val="accent2">
                  <a:tint val="66000"/>
                  <a:satMod val="160000"/>
                </a:schemeClr>
              </a:gs>
              <a:gs pos="14000">
                <a:schemeClr val="accent2">
                  <a:tint val="44500"/>
                  <a:satMod val="160000"/>
                </a:schemeClr>
              </a:gs>
              <a:gs pos="26000">
                <a:schemeClr val="accent2">
                  <a:tint val="23500"/>
                  <a:satMod val="160000"/>
                  <a:alpha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6000" dirty="0" smtClean="0"/>
              <a:t>                     </a:t>
            </a:r>
            <a:r>
              <a:rPr lang="sv-SE" sz="6000" dirty="0" smtClean="0">
                <a:solidFill>
                  <a:schemeClr val="accent2"/>
                </a:solidFill>
              </a:rPr>
              <a:t>SIP</a:t>
            </a:r>
          </a:p>
          <a:p>
            <a:pPr algn="ctr"/>
            <a:endParaRPr lang="sv-SE" sz="6000" dirty="0"/>
          </a:p>
          <a:p>
            <a:pPr algn="ctr"/>
            <a:endParaRPr lang="sv-SE" dirty="0"/>
          </a:p>
        </p:txBody>
      </p:sp>
      <p:sp>
        <p:nvSpPr>
          <p:cNvPr id="5" name="Rektangel med rundade hörn 4"/>
          <p:cNvSpPr/>
          <p:nvPr/>
        </p:nvSpPr>
        <p:spPr>
          <a:xfrm>
            <a:off x="753037" y="5881461"/>
            <a:ext cx="9923928" cy="408623"/>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l="50000" t="50000" r="50000" b="50000"/>
            </a:path>
            <a:tileRect/>
          </a:gradFill>
        </p:spPr>
        <p:txBody>
          <a:bodyPr wrap="square" rtlCol="0">
            <a:spAutoFit/>
          </a:bodyPr>
          <a:lstStyle/>
          <a:p>
            <a:pPr algn="ctr"/>
            <a:r>
              <a:rPr lang="sv-S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Kartläggning</a:t>
            </a:r>
          </a:p>
        </p:txBody>
      </p:sp>
      <p:sp>
        <p:nvSpPr>
          <p:cNvPr id="6" name="Rektangel med rundade hörn 5"/>
          <p:cNvSpPr/>
          <p:nvPr/>
        </p:nvSpPr>
        <p:spPr>
          <a:xfrm>
            <a:off x="753037" y="3355628"/>
            <a:ext cx="1425388" cy="715089"/>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txBody>
          <a:bodyPr wrap="square" rtlCol="0">
            <a:spAutoFit/>
          </a:bodyPr>
          <a:lstStyle/>
          <a:p>
            <a:pPr algn="ctr"/>
            <a:r>
              <a:rPr lang="sv-S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Fast vårdkontakt</a:t>
            </a:r>
          </a:p>
        </p:txBody>
      </p:sp>
      <p:sp>
        <p:nvSpPr>
          <p:cNvPr id="7" name="Rektangel med rundade hörn 6"/>
          <p:cNvSpPr/>
          <p:nvPr/>
        </p:nvSpPr>
        <p:spPr>
          <a:xfrm>
            <a:off x="4773952" y="1295357"/>
            <a:ext cx="1760758" cy="40862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pPr algn="ctr"/>
            <a:r>
              <a:rPr lang="sv-SE"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Utskrivningsklar</a:t>
            </a:r>
            <a:endParaRPr lang="sv-S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ktangel med rundade hörn 8"/>
          <p:cNvSpPr/>
          <p:nvPr/>
        </p:nvSpPr>
        <p:spPr>
          <a:xfrm>
            <a:off x="6606989" y="1556593"/>
            <a:ext cx="1511300" cy="408623"/>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pPr algn="ctr"/>
            <a:r>
              <a:rPr lang="sv-SE"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Utskrivning </a:t>
            </a:r>
            <a:endParaRPr lang="sv-S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ktangel med rundade hörn 15"/>
          <p:cNvSpPr/>
          <p:nvPr/>
        </p:nvSpPr>
        <p:spPr>
          <a:xfrm>
            <a:off x="4031022" y="3341425"/>
            <a:ext cx="3077989" cy="408623"/>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txBody>
          <a:bodyPr wrap="square" rtlCol="0">
            <a:spAutoFit/>
          </a:bodyPr>
          <a:lstStyle/>
          <a:p>
            <a:pPr algn="ctr"/>
            <a:r>
              <a:rPr lang="sv-S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Kallelse till SIP</a:t>
            </a:r>
          </a:p>
        </p:txBody>
      </p:sp>
      <p:sp>
        <p:nvSpPr>
          <p:cNvPr id="3" name="Platshållare för bildnummer 2"/>
          <p:cNvSpPr>
            <a:spLocks noGrp="1"/>
          </p:cNvSpPr>
          <p:nvPr>
            <p:ph type="sldNum" sz="quarter" idx="12"/>
          </p:nvPr>
        </p:nvSpPr>
        <p:spPr/>
        <p:txBody>
          <a:bodyPr/>
          <a:lstStyle/>
          <a:p>
            <a:fld id="{46A6C2AA-0759-459A-98C6-8070D5BBF1F5}" type="slidenum">
              <a:rPr lang="sv-SE" smtClean="0"/>
              <a:t>105</a:t>
            </a:fld>
            <a:endParaRPr lang="sv-SE"/>
          </a:p>
        </p:txBody>
      </p:sp>
      <p:sp>
        <p:nvSpPr>
          <p:cNvPr id="8" name="Höger 7"/>
          <p:cNvSpPr/>
          <p:nvPr/>
        </p:nvSpPr>
        <p:spPr>
          <a:xfrm>
            <a:off x="519953" y="4598870"/>
            <a:ext cx="11420481" cy="961970"/>
          </a:xfrm>
          <a:prstGeom prst="rightArrow">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smtClean="0">
                <a:solidFill>
                  <a:schemeClr val="tx1"/>
                </a:solidFill>
              </a:rPr>
              <a:t>Gul process</a:t>
            </a:r>
            <a:endParaRPr lang="sv-SE" sz="2800" dirty="0">
              <a:solidFill>
                <a:schemeClr val="tx1"/>
              </a:solidFill>
            </a:endParaRPr>
          </a:p>
        </p:txBody>
      </p:sp>
      <p:sp>
        <p:nvSpPr>
          <p:cNvPr id="12" name="Rektangel med rundade hörn 11"/>
          <p:cNvSpPr/>
          <p:nvPr/>
        </p:nvSpPr>
        <p:spPr>
          <a:xfrm>
            <a:off x="133903" y="286205"/>
            <a:ext cx="295836" cy="2172688"/>
          </a:xfrm>
          <a:prstGeom prst="roundRect">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dirty="0" smtClean="0">
                <a:solidFill>
                  <a:schemeClr val="tx1"/>
                </a:solidFill>
              </a:rPr>
              <a:t>Slutenvård</a:t>
            </a:r>
            <a:endParaRPr lang="sv-SE" dirty="0">
              <a:solidFill>
                <a:schemeClr val="tx1"/>
              </a:solidFill>
            </a:endParaRPr>
          </a:p>
        </p:txBody>
      </p:sp>
      <p:sp>
        <p:nvSpPr>
          <p:cNvPr id="21" name="Rektangel med rundade hörn 20"/>
          <p:cNvSpPr/>
          <p:nvPr/>
        </p:nvSpPr>
        <p:spPr>
          <a:xfrm>
            <a:off x="133903" y="2528047"/>
            <a:ext cx="295836" cy="2213256"/>
          </a:xfrm>
          <a:prstGeom prst="roundRect">
            <a:avLst/>
          </a:prstGeom>
          <a:solidFill>
            <a:srgbClr val="FFC000"/>
          </a:solidFill>
          <a:ln>
            <a:solidFill>
              <a:schemeClr val="accent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vert270" rtlCol="0" anchor="ctr"/>
          <a:lstStyle/>
          <a:p>
            <a:pPr algn="ctr"/>
            <a:r>
              <a:rPr lang="sv-SE" dirty="0" smtClean="0">
                <a:solidFill>
                  <a:schemeClr val="tx1"/>
                </a:solidFill>
              </a:rPr>
              <a:t>Öppenvård</a:t>
            </a:r>
            <a:endParaRPr lang="sv-SE" dirty="0">
              <a:solidFill>
                <a:schemeClr val="tx1"/>
              </a:solidFill>
            </a:endParaRPr>
          </a:p>
        </p:txBody>
      </p:sp>
      <p:sp>
        <p:nvSpPr>
          <p:cNvPr id="22" name="Rektangel med rundade hörn 21"/>
          <p:cNvSpPr/>
          <p:nvPr/>
        </p:nvSpPr>
        <p:spPr>
          <a:xfrm>
            <a:off x="133903" y="4810458"/>
            <a:ext cx="295836" cy="2029592"/>
          </a:xfrm>
          <a:prstGeom prst="roundRect">
            <a:avLst/>
          </a:prstGeom>
          <a:solidFill>
            <a:schemeClr val="accent6"/>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sv-SE" dirty="0" smtClean="0">
                <a:solidFill>
                  <a:schemeClr val="tx1"/>
                </a:solidFill>
              </a:rPr>
              <a:t>Kommun</a:t>
            </a:r>
            <a:endParaRPr lang="sv-SE" dirty="0">
              <a:solidFill>
                <a:schemeClr val="tx1"/>
              </a:solidFill>
            </a:endParaRPr>
          </a:p>
        </p:txBody>
      </p:sp>
      <p:sp>
        <p:nvSpPr>
          <p:cNvPr id="23" name="Rektangel med rundade hörn 22"/>
          <p:cNvSpPr/>
          <p:nvPr/>
        </p:nvSpPr>
        <p:spPr>
          <a:xfrm>
            <a:off x="761439" y="1629914"/>
            <a:ext cx="5773271" cy="425239"/>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pPr algn="ctr"/>
            <a:r>
              <a:rPr lang="sv-SE"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Kartläggning</a:t>
            </a:r>
            <a:endParaRPr lang="sv-S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ruta 12"/>
          <p:cNvSpPr txBox="1"/>
          <p:nvPr/>
        </p:nvSpPr>
        <p:spPr>
          <a:xfrm>
            <a:off x="753037" y="286204"/>
            <a:ext cx="1416424"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pPr algn="ctr"/>
            <a:r>
              <a:rPr lang="sv-SE"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Inskrivnings-meddelande</a:t>
            </a:r>
            <a:endParaRPr lang="sv-SE"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ktangel med rundade hörn 19"/>
          <p:cNvSpPr/>
          <p:nvPr/>
        </p:nvSpPr>
        <p:spPr>
          <a:xfrm>
            <a:off x="1335740" y="2921273"/>
            <a:ext cx="5773271" cy="425239"/>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txBody>
          <a:bodyPr wrap="square" rtlCol="0">
            <a:spAutoFit/>
          </a:bodyPr>
          <a:lstStyle/>
          <a:p>
            <a:pPr algn="ctr"/>
            <a:r>
              <a:rPr lang="sv-S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Kartläggning</a:t>
            </a:r>
          </a:p>
        </p:txBody>
      </p:sp>
      <p:sp>
        <p:nvSpPr>
          <p:cNvPr id="24" name="Rektangel med rundade hörn 23"/>
          <p:cNvSpPr/>
          <p:nvPr/>
        </p:nvSpPr>
        <p:spPr>
          <a:xfrm>
            <a:off x="6606990" y="1903675"/>
            <a:ext cx="2268070" cy="37457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pPr algn="ctr"/>
            <a:r>
              <a:rPr lang="sv-SE"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Informationsöverföring!</a:t>
            </a:r>
            <a:endParaRPr lang="sv-S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9" name="Rektangel med rundade hörn 38"/>
          <p:cNvSpPr/>
          <p:nvPr/>
        </p:nvSpPr>
        <p:spPr>
          <a:xfrm>
            <a:off x="9241313" y="3867470"/>
            <a:ext cx="2699122" cy="408623"/>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txBody>
          <a:bodyPr wrap="square" rtlCol="0">
            <a:spAutoFit/>
          </a:bodyPr>
          <a:lstStyle/>
          <a:p>
            <a:pPr algn="ctr"/>
            <a:r>
              <a:rPr lang="sv-S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Om SIP i </a:t>
            </a:r>
            <a:r>
              <a:rPr lang="sv-SE"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hemmet</a:t>
            </a:r>
          </a:p>
        </p:txBody>
      </p:sp>
      <p:sp>
        <p:nvSpPr>
          <p:cNvPr id="40" name="Rektangel med rundade hörn 39"/>
          <p:cNvSpPr/>
          <p:nvPr/>
        </p:nvSpPr>
        <p:spPr>
          <a:xfrm>
            <a:off x="5443163" y="3830274"/>
            <a:ext cx="2675126" cy="408623"/>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txBody>
          <a:bodyPr wrap="square" rtlCol="0">
            <a:spAutoFit/>
          </a:bodyPr>
          <a:lstStyle/>
          <a:p>
            <a:pPr algn="ctr"/>
            <a:r>
              <a:rPr lang="sv-S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Om SIP på </a:t>
            </a:r>
            <a:r>
              <a:rPr lang="sv-SE"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sjukhuset</a:t>
            </a:r>
          </a:p>
        </p:txBody>
      </p:sp>
      <p:sp>
        <p:nvSpPr>
          <p:cNvPr id="41" name="Rektangel med rundade hörn 40"/>
          <p:cNvSpPr/>
          <p:nvPr/>
        </p:nvSpPr>
        <p:spPr>
          <a:xfrm>
            <a:off x="5334000" y="3803360"/>
            <a:ext cx="3165568" cy="49169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med rundade hörn 41"/>
          <p:cNvSpPr/>
          <p:nvPr/>
        </p:nvSpPr>
        <p:spPr>
          <a:xfrm>
            <a:off x="9241312" y="3867471"/>
            <a:ext cx="2699121" cy="43493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7895242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881166"/>
            <a:ext cx="10515600" cy="1062018"/>
          </a:xfrm>
        </p:spPr>
        <p:txBody>
          <a:bodyPr>
            <a:normAutofit/>
          </a:bodyPr>
          <a:lstStyle/>
          <a:p>
            <a:r>
              <a:rPr lang="sv-SE" b="1" dirty="0" smtClean="0">
                <a:latin typeface="+mn-lt"/>
              </a:rPr>
              <a:t>Vad händer nu</a:t>
            </a:r>
            <a:endParaRPr lang="sv-SE" b="1" dirty="0">
              <a:latin typeface="+mn-lt"/>
            </a:endParaRPr>
          </a:p>
        </p:txBody>
      </p:sp>
      <p:sp>
        <p:nvSpPr>
          <p:cNvPr id="3" name="Platshållare för innehåll 2"/>
          <p:cNvSpPr>
            <a:spLocks noGrp="1"/>
          </p:cNvSpPr>
          <p:nvPr>
            <p:ph idx="1"/>
          </p:nvPr>
        </p:nvSpPr>
        <p:spPr>
          <a:xfrm>
            <a:off x="838200" y="2079524"/>
            <a:ext cx="10515600" cy="4331409"/>
          </a:xfrm>
        </p:spPr>
        <p:txBody>
          <a:bodyPr>
            <a:normAutofit/>
          </a:bodyPr>
          <a:lstStyle/>
          <a:p>
            <a:pPr marL="0" indent="0">
              <a:buNone/>
            </a:pPr>
            <a:r>
              <a:rPr lang="sv-SE" dirty="0" smtClean="0"/>
              <a:t>Vad ligger i ert ansvar efter detta utbildningstillfälle;</a:t>
            </a:r>
          </a:p>
          <a:p>
            <a:r>
              <a:rPr lang="sv-SE" dirty="0" smtClean="0"/>
              <a:t>Identifiera och utbilda berörda medarbetare i era respektive organisationer </a:t>
            </a:r>
          </a:p>
          <a:p>
            <a:endParaRPr lang="sv-SE" sz="600" dirty="0" smtClean="0"/>
          </a:p>
          <a:p>
            <a:r>
              <a:rPr lang="sv-SE" dirty="0" smtClean="0"/>
              <a:t>Boka lokaler och göra inbjudningar</a:t>
            </a:r>
          </a:p>
          <a:p>
            <a:endParaRPr lang="sv-SE" sz="600" dirty="0" smtClean="0"/>
          </a:p>
          <a:p>
            <a:r>
              <a:rPr lang="sv-SE" dirty="0" smtClean="0"/>
              <a:t>Använda Skånes utbildningsmaterial (länk)</a:t>
            </a:r>
          </a:p>
          <a:p>
            <a:pPr marL="0" indent="0">
              <a:buNone/>
            </a:pPr>
            <a:endParaRPr lang="sv-SE" sz="600" dirty="0" smtClean="0"/>
          </a:p>
          <a:p>
            <a:r>
              <a:rPr lang="sv-SE" dirty="0" smtClean="0"/>
              <a:t>Utbildningstillfällena ska påbörjas snarast och vara</a:t>
            </a:r>
            <a:br>
              <a:rPr lang="sv-SE" dirty="0" smtClean="0"/>
            </a:br>
            <a:r>
              <a:rPr lang="sv-SE" dirty="0" smtClean="0"/>
              <a:t>färdiga senast 31/12 2017</a:t>
            </a:r>
          </a:p>
          <a:p>
            <a:pPr marL="0" indent="0">
              <a:buNone/>
            </a:pPr>
            <a:endParaRPr lang="sv-SE" dirty="0"/>
          </a:p>
          <a:p>
            <a:endParaRPr lang="sv-SE" dirty="0"/>
          </a:p>
          <a:p>
            <a:pPr marL="0" indent="0">
              <a:buNone/>
            </a:pPr>
            <a:endParaRPr lang="sv-SE" dirty="0"/>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106</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408389046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881166"/>
            <a:ext cx="10515600" cy="1062018"/>
          </a:xfrm>
        </p:spPr>
        <p:txBody>
          <a:bodyPr>
            <a:normAutofit/>
          </a:bodyPr>
          <a:lstStyle/>
          <a:p>
            <a:r>
              <a:rPr lang="sv-SE" b="1" dirty="0" smtClean="0">
                <a:latin typeface="+mn-lt"/>
              </a:rPr>
              <a:t>Tack och finns det fler frågor?</a:t>
            </a:r>
            <a:endParaRPr lang="sv-SE" b="1" dirty="0">
              <a:latin typeface="+mn-lt"/>
            </a:endParaRPr>
          </a:p>
        </p:txBody>
      </p:sp>
      <p:sp>
        <p:nvSpPr>
          <p:cNvPr id="3" name="Platshållare för innehåll 2"/>
          <p:cNvSpPr>
            <a:spLocks noGrp="1"/>
          </p:cNvSpPr>
          <p:nvPr>
            <p:ph idx="1"/>
          </p:nvPr>
        </p:nvSpPr>
        <p:spPr>
          <a:xfrm>
            <a:off x="838200" y="2079524"/>
            <a:ext cx="10515600" cy="4017763"/>
          </a:xfrm>
        </p:spPr>
        <p:txBody>
          <a:bodyPr>
            <a:normAutofit/>
          </a:bodyPr>
          <a:lstStyle/>
          <a:p>
            <a:endParaRPr lang="sv-SE" dirty="0"/>
          </a:p>
          <a:p>
            <a:pPr marL="0" indent="0">
              <a:buNone/>
            </a:pPr>
            <a:endParaRPr lang="sv-SE" dirty="0"/>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107</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aphicFrame>
        <p:nvGraphicFramePr>
          <p:cNvPr id="18" name="Diagram 17"/>
          <p:cNvGraphicFramePr/>
          <p:nvPr>
            <p:extLst>
              <p:ext uri="{D42A27DB-BD31-4B8C-83A1-F6EECF244321}">
                <p14:modId xmlns:p14="http://schemas.microsoft.com/office/powerpoint/2010/main" val="2824098489"/>
              </p:ext>
            </p:extLst>
          </p:nvPr>
        </p:nvGraphicFramePr>
        <p:xfrm>
          <a:off x="2032000" y="2341548"/>
          <a:ext cx="8128000" cy="42612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2848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39488"/>
            <a:ext cx="10515600" cy="1325563"/>
          </a:xfrm>
        </p:spPr>
        <p:txBody>
          <a:bodyPr/>
          <a:lstStyle/>
          <a:p>
            <a:r>
              <a:rPr lang="sv-SE" altLang="sv-SE" b="1" dirty="0">
                <a:latin typeface="+mn-lt"/>
                <a:cs typeface="ヒラギノ角ゴ Pro W3"/>
              </a:rPr>
              <a:t>Inskrivningsmeddelande</a:t>
            </a:r>
            <a:endParaRPr lang="sv-SE" b="1" dirty="0">
              <a:latin typeface="+mn-lt"/>
            </a:endParaRPr>
          </a:p>
        </p:txBody>
      </p:sp>
      <p:sp>
        <p:nvSpPr>
          <p:cNvPr id="3" name="Platshållare för innehåll 2"/>
          <p:cNvSpPr>
            <a:spLocks noGrp="1"/>
          </p:cNvSpPr>
          <p:nvPr>
            <p:ph idx="1"/>
          </p:nvPr>
        </p:nvSpPr>
        <p:spPr>
          <a:xfrm>
            <a:off x="838200" y="1825625"/>
            <a:ext cx="10515600" cy="4776376"/>
          </a:xfrm>
        </p:spPr>
        <p:txBody>
          <a:bodyPr>
            <a:normAutofit fontScale="92500" lnSpcReduction="20000"/>
          </a:bodyPr>
          <a:lstStyle/>
          <a:p>
            <a:pPr>
              <a:defRPr/>
            </a:pPr>
            <a:r>
              <a:rPr lang="sv-SE" sz="3000" b="1" dirty="0"/>
              <a:t>Förändras tidpunkt för utskrivning skrivs nytt datum i fliken ”Tid för utskrivning</a:t>
            </a:r>
            <a:r>
              <a:rPr lang="sv-SE" sz="3000" b="1" dirty="0" smtClean="0"/>
              <a:t>”</a:t>
            </a:r>
          </a:p>
          <a:p>
            <a:pPr>
              <a:defRPr/>
            </a:pPr>
            <a:endParaRPr lang="sv-SE" sz="500" dirty="0"/>
          </a:p>
          <a:p>
            <a:pPr>
              <a:defRPr/>
            </a:pPr>
            <a:r>
              <a:rPr lang="sv-SE" sz="3000" b="1" dirty="0"/>
              <a:t>Skriftlig patientbroschyr överlämnas till patienten av den slutna </a:t>
            </a:r>
            <a:r>
              <a:rPr lang="sv-SE" sz="3000" b="1" dirty="0" smtClean="0"/>
              <a:t>vården</a:t>
            </a:r>
          </a:p>
          <a:p>
            <a:pPr>
              <a:defRPr/>
            </a:pPr>
            <a:endParaRPr lang="sv-SE" sz="500" dirty="0"/>
          </a:p>
          <a:p>
            <a:r>
              <a:rPr lang="sv-SE" sz="3000" dirty="0"/>
              <a:t>Annan vistelseadress än folkbokföringsadress anges manuellt </a:t>
            </a:r>
            <a:endParaRPr lang="sv-SE" sz="3000" dirty="0" smtClean="0"/>
          </a:p>
          <a:p>
            <a:endParaRPr lang="sv-SE" sz="500" dirty="0"/>
          </a:p>
          <a:p>
            <a:r>
              <a:rPr lang="sv-SE" sz="3000" dirty="0" smtClean="0"/>
              <a:t>Vid annan </a:t>
            </a:r>
            <a:r>
              <a:rPr lang="sv-SE" sz="3000" dirty="0"/>
              <a:t>vistelseadress än i den folkbokförda </a:t>
            </a:r>
          </a:p>
          <a:p>
            <a:pPr marL="0" indent="0">
              <a:buNone/>
            </a:pPr>
            <a:r>
              <a:rPr lang="sv-SE" sz="3000" dirty="0" smtClean="0"/>
              <a:t>   kommunen </a:t>
            </a:r>
            <a:r>
              <a:rPr lang="sv-SE" sz="3000" dirty="0"/>
              <a:t>ansvarar kommunen för att flytta </a:t>
            </a:r>
          </a:p>
          <a:p>
            <a:pPr marL="0" indent="0">
              <a:buNone/>
            </a:pPr>
            <a:r>
              <a:rPr lang="sv-SE" sz="3000" dirty="0" smtClean="0"/>
              <a:t>   ärendet </a:t>
            </a:r>
            <a:r>
              <a:rPr lang="sv-SE" sz="3000" dirty="0"/>
              <a:t>till </a:t>
            </a:r>
            <a:r>
              <a:rPr lang="sv-SE" sz="3000" dirty="0" smtClean="0"/>
              <a:t>vistelsekommunen</a:t>
            </a:r>
          </a:p>
          <a:p>
            <a:pPr marL="0" indent="0">
              <a:buNone/>
            </a:pPr>
            <a:endParaRPr lang="sv-SE" sz="500" dirty="0"/>
          </a:p>
          <a:p>
            <a:pPr>
              <a:defRPr/>
            </a:pPr>
            <a:r>
              <a:rPr lang="sv-SE" sz="3000" dirty="0"/>
              <a:t>Inskrivningsmeddelande ska kvitteras av </a:t>
            </a:r>
            <a:r>
              <a:rPr lang="sv-SE" sz="3000" dirty="0" smtClean="0"/>
              <a:t>de enheter </a:t>
            </a:r>
          </a:p>
          <a:p>
            <a:pPr marL="0" indent="0">
              <a:buNone/>
              <a:defRPr/>
            </a:pPr>
            <a:r>
              <a:rPr lang="sv-SE" sz="3000" dirty="0" smtClean="0"/>
              <a:t>   som mottagit meddelandet</a:t>
            </a:r>
            <a:endParaRPr lang="sv-SE" sz="3000" dirty="0"/>
          </a:p>
          <a:p>
            <a:pPr marL="0" indent="0">
              <a:buNone/>
              <a:defRPr/>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11</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1819213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39488"/>
            <a:ext cx="10515600" cy="1325563"/>
          </a:xfrm>
        </p:spPr>
        <p:txBody>
          <a:bodyPr/>
          <a:lstStyle/>
          <a:p>
            <a:r>
              <a:rPr lang="sv-SE" altLang="sv-SE" b="1" dirty="0">
                <a:latin typeface="+mn-lt"/>
                <a:cs typeface="ヒラギノ角ゴ Pro W3"/>
              </a:rPr>
              <a:t>Inskrivningsmeddelande</a:t>
            </a:r>
            <a:endParaRPr lang="sv-SE" b="1" dirty="0">
              <a:latin typeface="+mn-lt"/>
            </a:endParaRPr>
          </a:p>
        </p:txBody>
      </p:sp>
      <p:sp>
        <p:nvSpPr>
          <p:cNvPr id="3" name="Platshållare för innehåll 2"/>
          <p:cNvSpPr>
            <a:spLocks noGrp="1"/>
          </p:cNvSpPr>
          <p:nvPr>
            <p:ph idx="1"/>
          </p:nvPr>
        </p:nvSpPr>
        <p:spPr/>
        <p:txBody>
          <a:bodyPr>
            <a:normAutofit/>
          </a:bodyPr>
          <a:lstStyle/>
          <a:p>
            <a:pPr marL="0" indent="0">
              <a:buNone/>
              <a:defRPr/>
            </a:pPr>
            <a:r>
              <a:rPr lang="sv-SE" dirty="0"/>
              <a:t>När kommun och den landstingsfinansierade öppna vården mottager inskrivningsmeddelande påbörjar de omedelbart sin egen </a:t>
            </a:r>
            <a:r>
              <a:rPr lang="sv-SE" dirty="0" smtClean="0"/>
              <a:t>planering. </a:t>
            </a:r>
            <a:endParaRPr lang="sv-SE" dirty="0"/>
          </a:p>
          <a:p>
            <a:pPr marL="0" indent="0">
              <a:buNone/>
              <a:defRPr/>
            </a:pPr>
            <a:endParaRPr lang="sv-SE" dirty="0"/>
          </a:p>
          <a:p>
            <a:pPr>
              <a:defRPr/>
            </a:pPr>
            <a:r>
              <a:rPr lang="sv-SE" b="1" dirty="0"/>
              <a:t>Fast vårdkontakt </a:t>
            </a:r>
            <a:r>
              <a:rPr lang="sv-SE" b="1" dirty="0" smtClean="0"/>
              <a:t>utses (öppenvården)</a:t>
            </a:r>
            <a:endParaRPr lang="sv-SE" b="1" dirty="0"/>
          </a:p>
          <a:p>
            <a:pPr>
              <a:defRPr/>
            </a:pPr>
            <a:r>
              <a:rPr lang="sv-SE" b="1" dirty="0"/>
              <a:t>Kartläggning (informationsutbyte) </a:t>
            </a:r>
            <a:r>
              <a:rPr lang="sv-SE" b="1" dirty="0" smtClean="0"/>
              <a:t>påbörjas (alla)</a:t>
            </a:r>
            <a:endParaRPr lang="sv-SE" b="1" dirty="0"/>
          </a:p>
          <a:p>
            <a:pPr marL="0" indent="0">
              <a:buNone/>
            </a:pPr>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12</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1767666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5293704" y="287767"/>
            <a:ext cx="4860390" cy="553596"/>
          </a:xfrm>
        </p:spPr>
        <p:txBody>
          <a:bodyPr>
            <a:normAutofit/>
          </a:bodyPr>
          <a:lstStyle/>
          <a:p>
            <a:pPr algn="l"/>
            <a:r>
              <a:rPr lang="sv-SE" sz="3200" dirty="0">
                <a:latin typeface="+mn-lt"/>
              </a:rPr>
              <a:t>Startsida Mina planer</a:t>
            </a:r>
          </a:p>
        </p:txBody>
      </p:sp>
      <p:pic>
        <p:nvPicPr>
          <p:cNvPr id="4"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131" y="287767"/>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0" y="311579"/>
            <a:ext cx="704850" cy="657225"/>
          </a:xfrm>
          <a:prstGeom prst="rect">
            <a:avLst/>
          </a:prstGeom>
          <a:noFill/>
          <a:ln>
            <a:noFill/>
          </a:ln>
        </p:spPr>
      </p:pic>
      <p:sp>
        <p:nvSpPr>
          <p:cNvPr id="3" name="Platshållare för bildnummer 2"/>
          <p:cNvSpPr>
            <a:spLocks noGrp="1"/>
          </p:cNvSpPr>
          <p:nvPr>
            <p:ph type="sldNum" sz="quarter" idx="12"/>
          </p:nvPr>
        </p:nvSpPr>
        <p:spPr/>
        <p:txBody>
          <a:bodyPr/>
          <a:lstStyle/>
          <a:p>
            <a:fld id="{46A6C2AA-0759-459A-98C6-8070D5BBF1F5}" type="slidenum">
              <a:rPr lang="sv-SE" smtClean="0"/>
              <a:t>13</a:t>
            </a:fld>
            <a:endParaRPr lang="sv-SE"/>
          </a:p>
        </p:txBody>
      </p:sp>
      <p:sp>
        <p:nvSpPr>
          <p:cNvPr id="7" name="textruta 6"/>
          <p:cNvSpPr txBox="1"/>
          <p:nvPr/>
        </p:nvSpPr>
        <p:spPr>
          <a:xfrm>
            <a:off x="9697062" y="1869537"/>
            <a:ext cx="2291787" cy="3970318"/>
          </a:xfrm>
          <a:prstGeom prst="rect">
            <a:avLst/>
          </a:prstGeom>
          <a:noFill/>
        </p:spPr>
        <p:txBody>
          <a:bodyPr wrap="square" rtlCol="0">
            <a:spAutoFit/>
          </a:bodyPr>
          <a:lstStyle/>
          <a:p>
            <a:pPr marL="285750" indent="-285750">
              <a:buFont typeface="Arial" panose="020B0604020202020204" pitchFamily="34" charset="0"/>
              <a:buChar char="•"/>
            </a:pPr>
            <a:r>
              <a:rPr lang="sv-SE" sz="1400" dirty="0"/>
              <a:t>Inga större ändringar är gjorda på startsidan. </a:t>
            </a:r>
            <a:endParaRPr lang="sv-SE" sz="1400" dirty="0" smtClean="0"/>
          </a:p>
          <a:p>
            <a:endParaRPr lang="sv-SE" sz="1400" dirty="0" smtClean="0"/>
          </a:p>
          <a:p>
            <a:pPr marL="285750" indent="-285750">
              <a:buFont typeface="Arial" panose="020B0604020202020204" pitchFamily="34" charset="0"/>
              <a:buChar char="•"/>
            </a:pPr>
            <a:r>
              <a:rPr lang="sv-SE" sz="1400" dirty="0" smtClean="0"/>
              <a:t>Ärende </a:t>
            </a:r>
            <a:r>
              <a:rPr lang="sv-SE" sz="1400" dirty="0"/>
              <a:t>skapas på samma sätt som tidigare, ärendet kopplas automatiskt till listad vårdcentral och kommun där patienten är folkbokförd</a:t>
            </a:r>
          </a:p>
          <a:p>
            <a:endParaRPr lang="sv-SE" sz="1400" dirty="0"/>
          </a:p>
          <a:p>
            <a:pPr marL="285750" indent="-285750">
              <a:buFont typeface="Arial" panose="020B0604020202020204" pitchFamily="34" charset="0"/>
              <a:buChar char="•"/>
            </a:pPr>
            <a:r>
              <a:rPr lang="sv-SE" sz="1400" dirty="0"/>
              <a:t>Rubriker i den nya processen vid utskrivning är ändrade</a:t>
            </a:r>
            <a:r>
              <a:rPr lang="sv-SE" sz="1400" dirty="0" smtClean="0"/>
              <a:t>.</a:t>
            </a:r>
          </a:p>
          <a:p>
            <a:endParaRPr lang="sv-SE" sz="1400" dirty="0" smtClean="0"/>
          </a:p>
          <a:p>
            <a:pPr marL="285750" indent="-285750">
              <a:buFont typeface="Arial" panose="020B0604020202020204" pitchFamily="34" charset="0"/>
              <a:buChar char="•"/>
            </a:pPr>
            <a:r>
              <a:rPr lang="sv-SE" sz="1400" dirty="0" smtClean="0"/>
              <a:t> </a:t>
            </a:r>
            <a:r>
              <a:rPr lang="sv-SE" sz="1400" dirty="0"/>
              <a:t>Ärenden som är skapade tidigare behåller de gamla rubrikerna</a:t>
            </a:r>
          </a:p>
        </p:txBody>
      </p:sp>
      <p:grpSp>
        <p:nvGrpSpPr>
          <p:cNvPr id="15" name="Grupp 14"/>
          <p:cNvGrpSpPr/>
          <p:nvPr/>
        </p:nvGrpSpPr>
        <p:grpSpPr>
          <a:xfrm>
            <a:off x="257544" y="968804"/>
            <a:ext cx="9313603" cy="5688596"/>
            <a:chOff x="257544" y="968804"/>
            <a:chExt cx="9313603" cy="5688596"/>
          </a:xfrm>
        </p:grpSpPr>
        <p:pic>
          <p:nvPicPr>
            <p:cNvPr id="6" name="Bildobjekt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544" y="968804"/>
              <a:ext cx="9313603" cy="5688596"/>
            </a:xfrm>
            <a:prstGeom prst="rect">
              <a:avLst/>
            </a:prstGeom>
          </p:spPr>
        </p:pic>
        <p:sp>
          <p:nvSpPr>
            <p:cNvPr id="12" name="Rektangel 11"/>
            <p:cNvSpPr/>
            <p:nvPr/>
          </p:nvSpPr>
          <p:spPr>
            <a:xfrm>
              <a:off x="4861929" y="3199013"/>
              <a:ext cx="254000" cy="1347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p:cNvSpPr/>
            <p:nvPr/>
          </p:nvSpPr>
          <p:spPr>
            <a:xfrm>
              <a:off x="4254500" y="3181350"/>
              <a:ext cx="254000" cy="1347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p:cNvSpPr/>
            <p:nvPr/>
          </p:nvSpPr>
          <p:spPr>
            <a:xfrm>
              <a:off x="3568700" y="2990850"/>
              <a:ext cx="2641600" cy="2755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3395622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157120" y="243255"/>
            <a:ext cx="3965075" cy="967782"/>
          </a:xfrm>
        </p:spPr>
        <p:txBody>
          <a:bodyPr>
            <a:noAutofit/>
          </a:bodyPr>
          <a:lstStyle/>
          <a:p>
            <a:pPr algn="l"/>
            <a:r>
              <a:rPr lang="sv-SE" sz="3200" dirty="0">
                <a:latin typeface="+mn-lt"/>
              </a:rPr>
              <a:t>Ändring av deltagare</a:t>
            </a:r>
            <a:br>
              <a:rPr lang="sv-SE" sz="3200" dirty="0">
                <a:latin typeface="+mn-lt"/>
              </a:rPr>
            </a:br>
            <a:r>
              <a:rPr lang="sv-SE" sz="3200" dirty="0">
                <a:latin typeface="+mn-lt"/>
              </a:rPr>
              <a:t> Mina planer</a:t>
            </a:r>
          </a:p>
        </p:txBody>
      </p:sp>
      <p:pic>
        <p:nvPicPr>
          <p:cNvPr id="4"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131" y="287767"/>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0" y="311579"/>
            <a:ext cx="704850" cy="657225"/>
          </a:xfrm>
          <a:prstGeom prst="rect">
            <a:avLst/>
          </a:prstGeom>
          <a:noFill/>
          <a:ln>
            <a:noFill/>
          </a:ln>
        </p:spPr>
      </p:pic>
      <p:sp>
        <p:nvSpPr>
          <p:cNvPr id="3" name="Platshållare för bildnummer 2"/>
          <p:cNvSpPr>
            <a:spLocks noGrp="1"/>
          </p:cNvSpPr>
          <p:nvPr>
            <p:ph type="sldNum" sz="quarter" idx="12"/>
          </p:nvPr>
        </p:nvSpPr>
        <p:spPr/>
        <p:txBody>
          <a:bodyPr/>
          <a:lstStyle/>
          <a:p>
            <a:fld id="{46A6C2AA-0759-459A-98C6-8070D5BBF1F5}" type="slidenum">
              <a:rPr lang="sv-SE" smtClean="0"/>
              <a:t>14</a:t>
            </a:fld>
            <a:endParaRPr lang="sv-SE"/>
          </a:p>
        </p:txBody>
      </p:sp>
      <p:sp>
        <p:nvSpPr>
          <p:cNvPr id="8" name="textruta 7"/>
          <p:cNvSpPr txBox="1"/>
          <p:nvPr/>
        </p:nvSpPr>
        <p:spPr>
          <a:xfrm>
            <a:off x="5960665" y="2378740"/>
            <a:ext cx="5299869" cy="1200329"/>
          </a:xfrm>
          <a:prstGeom prst="rect">
            <a:avLst/>
          </a:prstGeom>
          <a:noFill/>
        </p:spPr>
        <p:txBody>
          <a:bodyPr wrap="square" rtlCol="0">
            <a:spAutoFit/>
          </a:bodyPr>
          <a:lstStyle/>
          <a:p>
            <a:r>
              <a:rPr lang="sv-SE" dirty="0"/>
              <a:t>Nu finns det möjlighet att lägga till fler enheter som deltagare under samma organisationsdel (Slutenvård - Öppenvård – Kommun) i Mina planer. </a:t>
            </a:r>
            <a:endParaRPr lang="sv-SE" dirty="0" smtClean="0"/>
          </a:p>
          <a:p>
            <a:endParaRPr lang="sv-SE" dirty="0"/>
          </a:p>
        </p:txBody>
      </p:sp>
      <p:grpSp>
        <p:nvGrpSpPr>
          <p:cNvPr id="14" name="Grupp 13"/>
          <p:cNvGrpSpPr/>
          <p:nvPr/>
        </p:nvGrpSpPr>
        <p:grpSpPr>
          <a:xfrm>
            <a:off x="584902" y="1017033"/>
            <a:ext cx="4253315" cy="5619059"/>
            <a:chOff x="584902" y="1017033"/>
            <a:chExt cx="4253315" cy="5619059"/>
          </a:xfrm>
        </p:grpSpPr>
        <p:pic>
          <p:nvPicPr>
            <p:cNvPr id="7" name="Bildobjekt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902" y="1017033"/>
              <a:ext cx="4253315" cy="5619059"/>
            </a:xfrm>
            <a:prstGeom prst="rect">
              <a:avLst/>
            </a:prstGeom>
          </p:spPr>
        </p:pic>
        <p:sp>
          <p:nvSpPr>
            <p:cNvPr id="6" name="Rektangel 5"/>
            <p:cNvSpPr/>
            <p:nvPr/>
          </p:nvSpPr>
          <p:spPr>
            <a:xfrm>
              <a:off x="584902" y="1146469"/>
              <a:ext cx="1435284" cy="1294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2020186" y="3606134"/>
              <a:ext cx="1329070" cy="1294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p:cNvSpPr/>
            <p:nvPr/>
          </p:nvSpPr>
          <p:spPr>
            <a:xfrm>
              <a:off x="652242" y="3918023"/>
              <a:ext cx="1435284" cy="1294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p:cNvSpPr/>
            <p:nvPr/>
          </p:nvSpPr>
          <p:spPr>
            <a:xfrm>
              <a:off x="2020186" y="1146321"/>
              <a:ext cx="1329070" cy="1294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p:cNvSpPr/>
            <p:nvPr/>
          </p:nvSpPr>
          <p:spPr>
            <a:xfrm>
              <a:off x="3349256" y="4133066"/>
              <a:ext cx="1435284" cy="1294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p:cNvSpPr/>
            <p:nvPr/>
          </p:nvSpPr>
          <p:spPr>
            <a:xfrm>
              <a:off x="3360514" y="1146319"/>
              <a:ext cx="1435284" cy="1294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1540440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5960666" y="243255"/>
            <a:ext cx="4583510" cy="967782"/>
          </a:xfrm>
        </p:spPr>
        <p:txBody>
          <a:bodyPr>
            <a:noAutofit/>
          </a:bodyPr>
          <a:lstStyle/>
          <a:p>
            <a:pPr algn="l"/>
            <a:r>
              <a:rPr lang="sv-SE" sz="3200" dirty="0" smtClean="0">
                <a:latin typeface="+mn-lt"/>
              </a:rPr>
              <a:t>Kvittera/godkänna/justera</a:t>
            </a:r>
            <a:br>
              <a:rPr lang="sv-SE" sz="3200" dirty="0" smtClean="0">
                <a:latin typeface="+mn-lt"/>
              </a:rPr>
            </a:br>
            <a:r>
              <a:rPr lang="sv-SE" sz="3200" dirty="0" smtClean="0">
                <a:latin typeface="+mn-lt"/>
              </a:rPr>
              <a:t>Mina </a:t>
            </a:r>
            <a:r>
              <a:rPr lang="sv-SE" sz="3200" dirty="0">
                <a:latin typeface="+mn-lt"/>
              </a:rPr>
              <a:t>planer</a:t>
            </a:r>
          </a:p>
        </p:txBody>
      </p:sp>
      <p:pic>
        <p:nvPicPr>
          <p:cNvPr id="4"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131" y="287767"/>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0" y="311579"/>
            <a:ext cx="704850" cy="657225"/>
          </a:xfrm>
          <a:prstGeom prst="rect">
            <a:avLst/>
          </a:prstGeom>
          <a:noFill/>
          <a:ln>
            <a:noFill/>
          </a:ln>
        </p:spPr>
      </p:pic>
      <p:sp>
        <p:nvSpPr>
          <p:cNvPr id="3" name="Platshållare för bildnummer 2"/>
          <p:cNvSpPr>
            <a:spLocks noGrp="1"/>
          </p:cNvSpPr>
          <p:nvPr>
            <p:ph type="sldNum" sz="quarter" idx="12"/>
          </p:nvPr>
        </p:nvSpPr>
        <p:spPr/>
        <p:txBody>
          <a:bodyPr/>
          <a:lstStyle/>
          <a:p>
            <a:fld id="{46A6C2AA-0759-459A-98C6-8070D5BBF1F5}" type="slidenum">
              <a:rPr lang="sv-SE" smtClean="0"/>
              <a:t>15</a:t>
            </a:fld>
            <a:endParaRPr lang="sv-SE"/>
          </a:p>
        </p:txBody>
      </p:sp>
      <p:sp>
        <p:nvSpPr>
          <p:cNvPr id="8" name="textruta 7"/>
          <p:cNvSpPr txBox="1"/>
          <p:nvPr/>
        </p:nvSpPr>
        <p:spPr>
          <a:xfrm>
            <a:off x="5960665" y="2378740"/>
            <a:ext cx="5299869" cy="2031325"/>
          </a:xfrm>
          <a:prstGeom prst="rect">
            <a:avLst/>
          </a:prstGeom>
          <a:noFill/>
        </p:spPr>
        <p:txBody>
          <a:bodyPr wrap="square" rtlCol="0">
            <a:spAutoFit/>
          </a:bodyPr>
          <a:lstStyle/>
          <a:p>
            <a:r>
              <a:rPr lang="sv-SE" dirty="0" smtClean="0"/>
              <a:t>Samtliga deltagande enheter under en organisationsdel måste kvittera/godkänna/justera innan bocken i statusrutan blir grön.</a:t>
            </a:r>
          </a:p>
          <a:p>
            <a:endParaRPr lang="sv-SE" dirty="0"/>
          </a:p>
          <a:p>
            <a:r>
              <a:rPr lang="sv-SE" dirty="0" smtClean="0"/>
              <a:t>Via länken visa/dölj syns vilka </a:t>
            </a:r>
            <a:r>
              <a:rPr lang="sv-SE" dirty="0" smtClean="0"/>
              <a:t>enheter </a:t>
            </a:r>
            <a:r>
              <a:rPr lang="sv-SE" dirty="0" smtClean="0"/>
              <a:t>och som ska kvittera/godkänna/justera samt vilken person på enheten som </a:t>
            </a:r>
            <a:r>
              <a:rPr lang="sv-SE" dirty="0"/>
              <a:t>har </a:t>
            </a:r>
            <a:r>
              <a:rPr lang="sv-SE" dirty="0" smtClean="0"/>
              <a:t>kvitterat/godkänt/justerat</a:t>
            </a:r>
            <a:endParaRPr lang="sv-SE"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131" y="1833563"/>
            <a:ext cx="2695575"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943" y="1257300"/>
            <a:ext cx="264795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7319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178385" y="51592"/>
            <a:ext cx="3667364" cy="1177198"/>
          </a:xfrm>
        </p:spPr>
        <p:txBody>
          <a:bodyPr>
            <a:normAutofit/>
          </a:bodyPr>
          <a:lstStyle/>
          <a:p>
            <a:pPr algn="l"/>
            <a:r>
              <a:rPr lang="sv-SE" sz="3200" dirty="0">
                <a:latin typeface="+mn-lt"/>
              </a:rPr>
              <a:t>Ändring av deltagare</a:t>
            </a:r>
            <a:br>
              <a:rPr lang="sv-SE" sz="3200" dirty="0">
                <a:latin typeface="+mn-lt"/>
              </a:rPr>
            </a:br>
            <a:r>
              <a:rPr lang="sv-SE" sz="3200" dirty="0">
                <a:latin typeface="+mn-lt"/>
              </a:rPr>
              <a:t> Mina planer</a:t>
            </a:r>
          </a:p>
        </p:txBody>
      </p:sp>
      <p:pic>
        <p:nvPicPr>
          <p:cNvPr id="4"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131" y="287767"/>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0" y="311579"/>
            <a:ext cx="704850" cy="657225"/>
          </a:xfrm>
          <a:prstGeom prst="rect">
            <a:avLst/>
          </a:prstGeom>
          <a:noFill/>
          <a:ln>
            <a:noFill/>
          </a:ln>
        </p:spPr>
      </p:pic>
      <p:sp>
        <p:nvSpPr>
          <p:cNvPr id="3" name="Platshållare för bildnummer 2"/>
          <p:cNvSpPr>
            <a:spLocks noGrp="1"/>
          </p:cNvSpPr>
          <p:nvPr>
            <p:ph type="sldNum" sz="quarter" idx="12"/>
          </p:nvPr>
        </p:nvSpPr>
        <p:spPr/>
        <p:txBody>
          <a:bodyPr/>
          <a:lstStyle/>
          <a:p>
            <a:fld id="{46A6C2AA-0759-459A-98C6-8070D5BBF1F5}" type="slidenum">
              <a:rPr lang="sv-SE" smtClean="0"/>
              <a:t>16</a:t>
            </a:fld>
            <a:endParaRPr lang="sv-SE"/>
          </a:p>
        </p:txBody>
      </p:sp>
      <p:sp>
        <p:nvSpPr>
          <p:cNvPr id="8" name="textruta 7"/>
          <p:cNvSpPr txBox="1"/>
          <p:nvPr/>
        </p:nvSpPr>
        <p:spPr>
          <a:xfrm>
            <a:off x="5960665" y="2378740"/>
            <a:ext cx="5299869" cy="1200329"/>
          </a:xfrm>
          <a:prstGeom prst="rect">
            <a:avLst/>
          </a:prstGeom>
          <a:noFill/>
        </p:spPr>
        <p:txBody>
          <a:bodyPr wrap="square" rtlCol="0">
            <a:spAutoFit/>
          </a:bodyPr>
          <a:lstStyle/>
          <a:p>
            <a:r>
              <a:rPr lang="sv-SE" dirty="0"/>
              <a:t>Slutenvården får tillgång till knappen ändra i öppenvårdsdelen och slipper därmed ta bort alla roller från en enhet innan en ny kan läggas till (berör till största delen Psykiatrin)</a:t>
            </a:r>
          </a:p>
        </p:txBody>
      </p:sp>
      <p:grpSp>
        <p:nvGrpSpPr>
          <p:cNvPr id="6" name="Grupp 5"/>
          <p:cNvGrpSpPr/>
          <p:nvPr/>
        </p:nvGrpSpPr>
        <p:grpSpPr>
          <a:xfrm>
            <a:off x="584902" y="1017033"/>
            <a:ext cx="4253315" cy="5619059"/>
            <a:chOff x="584902" y="1017033"/>
            <a:chExt cx="4253315" cy="5619059"/>
          </a:xfrm>
        </p:grpSpPr>
        <p:pic>
          <p:nvPicPr>
            <p:cNvPr id="7" name="Bildobjekt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902" y="1017033"/>
              <a:ext cx="4253315" cy="5619059"/>
            </a:xfrm>
            <a:prstGeom prst="rect">
              <a:avLst/>
            </a:prstGeom>
          </p:spPr>
        </p:pic>
        <p:sp>
          <p:nvSpPr>
            <p:cNvPr id="11" name="Rektangel 10"/>
            <p:cNvSpPr/>
            <p:nvPr/>
          </p:nvSpPr>
          <p:spPr>
            <a:xfrm>
              <a:off x="3062177" y="1023973"/>
              <a:ext cx="281762" cy="1294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1588037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131" y="287767"/>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0" y="311579"/>
            <a:ext cx="704850" cy="657225"/>
          </a:xfrm>
          <a:prstGeom prst="rect">
            <a:avLst/>
          </a:prstGeom>
          <a:noFill/>
          <a:ln>
            <a:noFill/>
          </a:ln>
        </p:spPr>
      </p:pic>
      <p:sp>
        <p:nvSpPr>
          <p:cNvPr id="3" name="Platshållare för bildnummer 2"/>
          <p:cNvSpPr>
            <a:spLocks noGrp="1"/>
          </p:cNvSpPr>
          <p:nvPr>
            <p:ph type="sldNum" sz="quarter" idx="12"/>
          </p:nvPr>
        </p:nvSpPr>
        <p:spPr/>
        <p:txBody>
          <a:bodyPr/>
          <a:lstStyle/>
          <a:p>
            <a:fld id="{46A6C2AA-0759-459A-98C6-8070D5BBF1F5}" type="slidenum">
              <a:rPr lang="sv-SE" smtClean="0"/>
              <a:t>17</a:t>
            </a:fld>
            <a:endParaRPr lang="sv-SE"/>
          </a:p>
        </p:txBody>
      </p:sp>
      <p:sp>
        <p:nvSpPr>
          <p:cNvPr id="8" name="textruta 7"/>
          <p:cNvSpPr txBox="1"/>
          <p:nvPr/>
        </p:nvSpPr>
        <p:spPr>
          <a:xfrm>
            <a:off x="5960665" y="2378740"/>
            <a:ext cx="5299869" cy="2585323"/>
          </a:xfrm>
          <a:prstGeom prst="rect">
            <a:avLst/>
          </a:prstGeom>
          <a:noFill/>
        </p:spPr>
        <p:txBody>
          <a:bodyPr wrap="square" rtlCol="0">
            <a:spAutoFit/>
          </a:bodyPr>
          <a:lstStyle/>
          <a:p>
            <a:r>
              <a:rPr lang="sv-SE" dirty="0"/>
              <a:t>När ny enhet läggs till som aktiv i ett ärende räcker det att ange </a:t>
            </a:r>
            <a:r>
              <a:rPr lang="sv-SE" dirty="0" smtClean="0"/>
              <a:t>enheten. Roller och behörigheter </a:t>
            </a:r>
            <a:r>
              <a:rPr lang="sv-SE" dirty="0"/>
              <a:t>som </a:t>
            </a:r>
            <a:r>
              <a:rPr lang="sv-SE" dirty="0" smtClean="0"/>
              <a:t>läggs till styrs </a:t>
            </a:r>
            <a:r>
              <a:rPr lang="sv-SE" dirty="0"/>
              <a:t>via regelverk </a:t>
            </a:r>
            <a:r>
              <a:rPr lang="sv-SE" dirty="0" smtClean="0"/>
              <a:t>bakom.</a:t>
            </a:r>
            <a:endParaRPr lang="sv-SE" dirty="0"/>
          </a:p>
          <a:p>
            <a:endParaRPr lang="sv-SE" dirty="0"/>
          </a:p>
          <a:p>
            <a:r>
              <a:rPr lang="sv-SE" dirty="0"/>
              <a:t>När en ny enhet läggs till med endast läsbehörighet  är det samma ruta som finns idag, dvs användaren anger enhet samt vilka personalkategorier som ska ha tillgång till ärendet. I deltagarlistan visas denna enhet med </a:t>
            </a:r>
            <a:r>
              <a:rPr lang="sv-SE" dirty="0" err="1"/>
              <a:t>utgråad</a:t>
            </a:r>
            <a:r>
              <a:rPr lang="sv-SE" dirty="0"/>
              <a:t> text.</a:t>
            </a:r>
          </a:p>
        </p:txBody>
      </p:sp>
      <p:pic>
        <p:nvPicPr>
          <p:cNvPr id="2050" name="Picture 2" descr="\\RSFS082\Hem4$\134414\Mina Planer\Mina Planer 2018 - Bilder och filmer\Deltagarlistan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990" y="968803"/>
            <a:ext cx="5199183" cy="5498109"/>
          </a:xfrm>
          <a:prstGeom prst="rect">
            <a:avLst/>
          </a:prstGeom>
          <a:noFill/>
          <a:extLst>
            <a:ext uri="{909E8E84-426E-40DD-AFC4-6F175D3DCCD1}">
              <a14:hiddenFill xmlns:a14="http://schemas.microsoft.com/office/drawing/2010/main">
                <a:solidFill>
                  <a:srgbClr val="FFFFFF"/>
                </a:solidFill>
              </a14:hiddenFill>
            </a:ext>
          </a:extLst>
        </p:spPr>
      </p:pic>
      <p:sp>
        <p:nvSpPr>
          <p:cNvPr id="17" name="Rubrik 1"/>
          <p:cNvSpPr>
            <a:spLocks noGrp="1"/>
          </p:cNvSpPr>
          <p:nvPr>
            <p:ph type="ctrTitle"/>
          </p:nvPr>
        </p:nvSpPr>
        <p:spPr>
          <a:xfrm>
            <a:off x="6178385" y="51592"/>
            <a:ext cx="3667364" cy="1177198"/>
          </a:xfrm>
        </p:spPr>
        <p:txBody>
          <a:bodyPr>
            <a:normAutofit/>
          </a:bodyPr>
          <a:lstStyle/>
          <a:p>
            <a:pPr algn="l"/>
            <a:r>
              <a:rPr lang="sv-SE" sz="3200" dirty="0">
                <a:latin typeface="+mn-lt"/>
              </a:rPr>
              <a:t>Ändring av deltagare</a:t>
            </a:r>
            <a:br>
              <a:rPr lang="sv-SE" sz="3200" dirty="0">
                <a:latin typeface="+mn-lt"/>
              </a:rPr>
            </a:br>
            <a:r>
              <a:rPr lang="sv-SE" sz="3200" dirty="0">
                <a:latin typeface="+mn-lt"/>
              </a:rPr>
              <a:t> Mina planer</a:t>
            </a:r>
          </a:p>
        </p:txBody>
      </p:sp>
    </p:spTree>
    <p:extLst>
      <p:ext uri="{BB962C8B-B14F-4D97-AF65-F5344CB8AC3E}">
        <p14:creationId xmlns:p14="http://schemas.microsoft.com/office/powerpoint/2010/main" val="3342219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5858540" y="65428"/>
            <a:ext cx="4483396" cy="906611"/>
          </a:xfrm>
        </p:spPr>
        <p:txBody>
          <a:bodyPr>
            <a:noAutofit/>
          </a:bodyPr>
          <a:lstStyle/>
          <a:p>
            <a:pPr algn="l"/>
            <a:r>
              <a:rPr lang="sv-SE" sz="3200" dirty="0">
                <a:latin typeface="+mn-lt"/>
              </a:rPr>
              <a:t>Inskrivningsmeddelande </a:t>
            </a:r>
            <a:br>
              <a:rPr lang="sv-SE" sz="3200" dirty="0">
                <a:latin typeface="+mn-lt"/>
              </a:rPr>
            </a:br>
            <a:r>
              <a:rPr lang="sv-SE" sz="3200" dirty="0">
                <a:latin typeface="+mn-lt"/>
              </a:rPr>
              <a:t>Mina planer</a:t>
            </a:r>
          </a:p>
        </p:txBody>
      </p:sp>
      <p:pic>
        <p:nvPicPr>
          <p:cNvPr id="4"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131" y="287767"/>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0" y="311579"/>
            <a:ext cx="704850" cy="657225"/>
          </a:xfrm>
          <a:prstGeom prst="rect">
            <a:avLst/>
          </a:prstGeom>
          <a:noFill/>
          <a:ln>
            <a:noFill/>
          </a:ln>
        </p:spPr>
      </p:pic>
      <p:sp>
        <p:nvSpPr>
          <p:cNvPr id="3" name="Platshållare för bildnummer 2"/>
          <p:cNvSpPr>
            <a:spLocks noGrp="1"/>
          </p:cNvSpPr>
          <p:nvPr>
            <p:ph type="sldNum" sz="quarter" idx="12"/>
          </p:nvPr>
        </p:nvSpPr>
        <p:spPr/>
        <p:txBody>
          <a:bodyPr/>
          <a:lstStyle/>
          <a:p>
            <a:fld id="{46A6C2AA-0759-459A-98C6-8070D5BBF1F5}" type="slidenum">
              <a:rPr lang="sv-SE" smtClean="0"/>
              <a:t>18</a:t>
            </a:fld>
            <a:endParaRPr lang="sv-SE"/>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321" y="1190847"/>
            <a:ext cx="7620000" cy="5390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ruta 5"/>
          <p:cNvSpPr txBox="1"/>
          <p:nvPr/>
        </p:nvSpPr>
        <p:spPr>
          <a:xfrm>
            <a:off x="8686800" y="2190307"/>
            <a:ext cx="3040912" cy="2585323"/>
          </a:xfrm>
          <a:prstGeom prst="rect">
            <a:avLst/>
          </a:prstGeom>
          <a:noFill/>
        </p:spPr>
        <p:txBody>
          <a:bodyPr wrap="square" rtlCol="0">
            <a:spAutoFit/>
          </a:bodyPr>
          <a:lstStyle/>
          <a:p>
            <a:r>
              <a:rPr lang="sv-SE" dirty="0"/>
              <a:t>Inskrivningsmeddelandet är i stort sett det samma som tidigare, nytt är fältet </a:t>
            </a:r>
            <a:r>
              <a:rPr lang="sv-SE" dirty="0" smtClean="0"/>
              <a:t>beräknad tid för utskrivning </a:t>
            </a:r>
            <a:r>
              <a:rPr lang="sv-SE" dirty="0"/>
              <a:t>– detta datum följer med till fliken tid för utskrivning. Om patienten inte har lämnat samtycke går det inte att ange inskrivningsorsak.</a:t>
            </a:r>
          </a:p>
        </p:txBody>
      </p:sp>
      <p:sp>
        <p:nvSpPr>
          <p:cNvPr id="7" name="Rektangel 6"/>
          <p:cNvSpPr/>
          <p:nvPr/>
        </p:nvSpPr>
        <p:spPr>
          <a:xfrm>
            <a:off x="796131" y="4178592"/>
            <a:ext cx="2638185" cy="4891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76451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39488"/>
            <a:ext cx="10515600" cy="1325563"/>
          </a:xfrm>
        </p:spPr>
        <p:txBody>
          <a:bodyPr/>
          <a:lstStyle/>
          <a:p>
            <a:r>
              <a:rPr lang="sv-SE" altLang="sv-SE" b="1" dirty="0">
                <a:latin typeface="+mn-lt"/>
                <a:cs typeface="ヒラギノ角ゴ Pro W3"/>
              </a:rPr>
              <a:t>Fast</a:t>
            </a:r>
            <a:r>
              <a:rPr lang="sv-SE" altLang="sv-SE" dirty="0">
                <a:latin typeface="+mn-lt"/>
                <a:cs typeface="ヒラギノ角ゴ Pro W3"/>
              </a:rPr>
              <a:t> </a:t>
            </a:r>
            <a:r>
              <a:rPr lang="sv-SE" altLang="sv-SE" b="1" dirty="0" smtClean="0">
                <a:latin typeface="+mn-lt"/>
                <a:cs typeface="ヒラギノ角ゴ Pro W3"/>
              </a:rPr>
              <a:t>vårdkontakt - ny</a:t>
            </a:r>
            <a:endParaRPr lang="sv-SE" b="1" dirty="0">
              <a:latin typeface="+mn-lt"/>
            </a:endParaRPr>
          </a:p>
        </p:txBody>
      </p:sp>
      <p:sp>
        <p:nvSpPr>
          <p:cNvPr id="3" name="Platshållare för innehåll 2"/>
          <p:cNvSpPr>
            <a:spLocks noGrp="1"/>
          </p:cNvSpPr>
          <p:nvPr>
            <p:ph idx="1"/>
          </p:nvPr>
        </p:nvSpPr>
        <p:spPr>
          <a:xfrm>
            <a:off x="838200" y="1452282"/>
            <a:ext cx="10515600" cy="5034579"/>
          </a:xfrm>
        </p:spPr>
        <p:txBody>
          <a:bodyPr>
            <a:normAutofit/>
          </a:bodyPr>
          <a:lstStyle/>
          <a:p>
            <a:pPr marL="0" indent="0">
              <a:buNone/>
              <a:defRPr/>
            </a:pPr>
            <a:r>
              <a:rPr lang="sv-SE" b="1" dirty="0"/>
              <a:t>Syftet</a:t>
            </a:r>
            <a:r>
              <a:rPr lang="sv-SE" dirty="0"/>
              <a:t> med att utse en fast vårdkontakt är att denne ska </a:t>
            </a:r>
            <a:r>
              <a:rPr lang="sv-SE" b="1" dirty="0"/>
              <a:t>tillgodose patientens behov av trygghet, kontinuitet, samordning och säkerhet</a:t>
            </a:r>
            <a:r>
              <a:rPr lang="sv-SE" dirty="0"/>
              <a:t>. </a:t>
            </a:r>
          </a:p>
          <a:p>
            <a:pPr>
              <a:defRPr/>
            </a:pPr>
            <a:r>
              <a:rPr lang="sv-SE" dirty="0"/>
              <a:t>Verksamhetschefens </a:t>
            </a:r>
            <a:r>
              <a:rPr lang="sv-SE" dirty="0" smtClean="0"/>
              <a:t>ansvar</a:t>
            </a:r>
          </a:p>
          <a:p>
            <a:pPr marL="0" indent="0">
              <a:buNone/>
              <a:defRPr/>
            </a:pPr>
            <a:endParaRPr lang="sv-SE" sz="400" dirty="0"/>
          </a:p>
          <a:p>
            <a:pPr>
              <a:defRPr/>
            </a:pPr>
            <a:r>
              <a:rPr lang="sv-SE" dirty="0"/>
              <a:t>Inte reglerad till viss </a:t>
            </a:r>
            <a:r>
              <a:rPr lang="sv-SE" dirty="0" smtClean="0"/>
              <a:t>yrkeskategori</a:t>
            </a:r>
          </a:p>
          <a:p>
            <a:pPr>
              <a:defRPr/>
            </a:pPr>
            <a:endParaRPr lang="sv-SE" sz="400" dirty="0" smtClean="0"/>
          </a:p>
          <a:p>
            <a:pPr>
              <a:defRPr/>
            </a:pPr>
            <a:r>
              <a:rPr lang="sv-SE" b="1" dirty="0"/>
              <a:t>Utses snarast </a:t>
            </a:r>
            <a:r>
              <a:rPr lang="sv-SE" dirty="0"/>
              <a:t>dock senast innan patienten skrivs </a:t>
            </a:r>
            <a:r>
              <a:rPr lang="sv-SE" dirty="0" smtClean="0"/>
              <a:t>ut</a:t>
            </a:r>
          </a:p>
          <a:p>
            <a:pPr>
              <a:defRPr/>
            </a:pPr>
            <a:endParaRPr lang="sv-SE" sz="400" dirty="0"/>
          </a:p>
          <a:p>
            <a:pPr>
              <a:defRPr/>
            </a:pPr>
            <a:r>
              <a:rPr lang="sv-SE" dirty="0"/>
              <a:t>Ansvarar för att </a:t>
            </a:r>
            <a:r>
              <a:rPr lang="sv-SE" b="1" dirty="0"/>
              <a:t>kalla till SIP </a:t>
            </a:r>
            <a:r>
              <a:rPr lang="sv-SE" dirty="0"/>
              <a:t>och anges som </a:t>
            </a:r>
            <a:r>
              <a:rPr lang="sv-SE" b="1" dirty="0"/>
              <a:t>kallelseansvarig</a:t>
            </a:r>
            <a:r>
              <a:rPr lang="sv-SE" dirty="0"/>
              <a:t> i IT-stödet Mina </a:t>
            </a:r>
            <a:r>
              <a:rPr lang="sv-SE" dirty="0" smtClean="0"/>
              <a:t>Planer</a:t>
            </a:r>
          </a:p>
          <a:p>
            <a:pPr>
              <a:defRPr/>
            </a:pPr>
            <a:endParaRPr lang="sv-SE" sz="400" dirty="0"/>
          </a:p>
          <a:p>
            <a:pPr>
              <a:defRPr/>
            </a:pPr>
            <a:r>
              <a:rPr lang="sv-SE" dirty="0"/>
              <a:t>Namn och direkttelefon </a:t>
            </a:r>
            <a:r>
              <a:rPr lang="sv-SE" dirty="0" smtClean="0"/>
              <a:t>hämtas från systemet</a:t>
            </a:r>
            <a:endParaRPr lang="sv-SE" dirty="0"/>
          </a:p>
          <a:p>
            <a:pPr marL="0" indent="0">
              <a:buNone/>
              <a:defRPr/>
            </a:pPr>
            <a:endParaRPr lang="sv-SE" dirty="0"/>
          </a:p>
          <a:p>
            <a:pPr marL="0" indent="0">
              <a:buNone/>
              <a:defRPr/>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19</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rgbClr val="FFD966">
                <a:alpha val="75686"/>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3116218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46A6C2AA-0759-459A-98C6-8070D5BBF1F5}" type="slidenum">
              <a:rPr lang="sv-SE" smtClean="0"/>
              <a:t>2</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sp>
        <p:nvSpPr>
          <p:cNvPr id="3" name="Platshållare för innehåll 2"/>
          <p:cNvSpPr>
            <a:spLocks noGrp="1"/>
          </p:cNvSpPr>
          <p:nvPr>
            <p:ph idx="1"/>
          </p:nvPr>
        </p:nvSpPr>
        <p:spPr>
          <a:xfrm>
            <a:off x="838200" y="1570599"/>
            <a:ext cx="10515600" cy="4351338"/>
          </a:xfrm>
        </p:spPr>
        <p:txBody>
          <a:bodyPr>
            <a:normAutofit/>
          </a:bodyPr>
          <a:lstStyle/>
          <a:p>
            <a:pPr marL="0" indent="0" algn="ctr">
              <a:buNone/>
            </a:pPr>
            <a:r>
              <a:rPr lang="sv-SE" altLang="sv-SE" sz="5700" b="1" dirty="0">
                <a:cs typeface="ヒラギノ角ゴ Pro W3"/>
              </a:rPr>
              <a:t>Lag (2017:612) om </a:t>
            </a:r>
            <a:r>
              <a:rPr lang="sv-SE" altLang="sv-SE" sz="5700" b="1" dirty="0" smtClean="0">
                <a:cs typeface="ヒラギノ角ゴ Pro W3"/>
              </a:rPr>
              <a:t/>
            </a:r>
            <a:br>
              <a:rPr lang="sv-SE" altLang="sv-SE" sz="5700" b="1" dirty="0" smtClean="0">
                <a:cs typeface="ヒラギノ角ゴ Pro W3"/>
              </a:rPr>
            </a:br>
            <a:r>
              <a:rPr lang="sv-SE" altLang="sv-SE" sz="5700" b="1" dirty="0" smtClean="0">
                <a:cs typeface="ヒラギノ角ゴ Pro W3"/>
              </a:rPr>
              <a:t>samverkan </a:t>
            </a:r>
            <a:r>
              <a:rPr lang="sv-SE" altLang="sv-SE" sz="5700" b="1" dirty="0">
                <a:cs typeface="ヒラギノ角ゴ Pro W3"/>
              </a:rPr>
              <a:t>vid utskrivning från sluten Hälso- och sjukvård</a:t>
            </a:r>
            <a:r>
              <a:rPr lang="sv-SE" altLang="sv-SE" sz="5700" dirty="0">
                <a:cs typeface="ヒラギノ角ゴ Pro W3"/>
              </a:rPr>
              <a:t/>
            </a:r>
            <a:br>
              <a:rPr lang="sv-SE" altLang="sv-SE" sz="5700" dirty="0">
                <a:cs typeface="ヒラギノ角ゴ Pro W3"/>
              </a:rPr>
            </a:br>
            <a:r>
              <a:rPr lang="sv-SE" altLang="sv-SE" sz="3000" dirty="0">
                <a:cs typeface="ヒラギノ角ゴ Pro W3"/>
              </a:rPr>
              <a:t>start 2018-01-01 respektive 2018-01-02</a:t>
            </a:r>
            <a:r>
              <a:rPr lang="sv-SE" altLang="sv-SE" sz="9600" dirty="0">
                <a:cs typeface="ヒラギノ角ゴ Pro W3"/>
              </a:rPr>
              <a:t/>
            </a:r>
            <a:br>
              <a:rPr lang="sv-SE" altLang="sv-SE" sz="9600" dirty="0">
                <a:cs typeface="ヒラギノ角ゴ Pro W3"/>
              </a:rPr>
            </a:br>
            <a:endParaRPr lang="sv-SE" sz="9600" dirty="0"/>
          </a:p>
        </p:txBody>
      </p:sp>
      <p:pic>
        <p:nvPicPr>
          <p:cNvPr id="22" name="Bildobjekt 21"/>
          <p:cNvPicPr>
            <a:picLocks noChangeAspect="1"/>
          </p:cNvPicPr>
          <p:nvPr/>
        </p:nvPicPr>
        <p:blipFill>
          <a:blip r:embed="rId5"/>
          <a:stretch>
            <a:fillRect/>
          </a:stretch>
        </p:blipFill>
        <p:spPr>
          <a:xfrm rot="11371258">
            <a:off x="9056560" y="4434460"/>
            <a:ext cx="2314575" cy="1847850"/>
          </a:xfrm>
          <a:prstGeom prst="rect">
            <a:avLst/>
          </a:prstGeom>
        </p:spPr>
      </p:pic>
    </p:spTree>
    <p:extLst>
      <p:ext uri="{BB962C8B-B14F-4D97-AF65-F5344CB8AC3E}">
        <p14:creationId xmlns:p14="http://schemas.microsoft.com/office/powerpoint/2010/main" val="2262718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39488"/>
            <a:ext cx="10515600" cy="1325563"/>
          </a:xfrm>
        </p:spPr>
        <p:txBody>
          <a:bodyPr/>
          <a:lstStyle/>
          <a:p>
            <a:r>
              <a:rPr lang="sv-SE" altLang="sv-SE" b="1" dirty="0">
                <a:latin typeface="+mn-lt"/>
                <a:cs typeface="ヒラギノ角ゴ Pro W3"/>
              </a:rPr>
              <a:t>Fast</a:t>
            </a:r>
            <a:r>
              <a:rPr lang="sv-SE" altLang="sv-SE" dirty="0">
                <a:latin typeface="+mn-lt"/>
                <a:cs typeface="ヒラギノ角ゴ Pro W3"/>
              </a:rPr>
              <a:t> </a:t>
            </a:r>
            <a:r>
              <a:rPr lang="sv-SE" altLang="sv-SE" b="1" dirty="0" smtClean="0">
                <a:latin typeface="+mn-lt"/>
                <a:cs typeface="ヒラギノ角ゴ Pro W3"/>
              </a:rPr>
              <a:t>vårdkontakt</a:t>
            </a:r>
            <a:endParaRPr lang="sv-SE" b="1" dirty="0">
              <a:latin typeface="+mn-lt"/>
            </a:endParaRPr>
          </a:p>
        </p:txBody>
      </p:sp>
      <p:sp>
        <p:nvSpPr>
          <p:cNvPr id="3" name="Platshållare för innehåll 2"/>
          <p:cNvSpPr>
            <a:spLocks noGrp="1"/>
          </p:cNvSpPr>
          <p:nvPr>
            <p:ph idx="1"/>
          </p:nvPr>
        </p:nvSpPr>
        <p:spPr/>
        <p:txBody>
          <a:bodyPr>
            <a:normAutofit/>
          </a:bodyPr>
          <a:lstStyle/>
          <a:p>
            <a:pPr lvl="0"/>
            <a:r>
              <a:rPr lang="sv-SE" dirty="0" smtClean="0"/>
              <a:t>Fast </a:t>
            </a:r>
            <a:r>
              <a:rPr lang="sv-SE" dirty="0"/>
              <a:t>vårdkontakt på patientens listade vårdcentral ansvarar för att kalla till SIP när planering ska </a:t>
            </a:r>
            <a:r>
              <a:rPr lang="sv-SE" dirty="0" smtClean="0"/>
              <a:t>ske</a:t>
            </a:r>
            <a:br>
              <a:rPr lang="sv-SE" dirty="0" smtClean="0"/>
            </a:br>
            <a:endParaRPr lang="sv-SE" sz="800" dirty="0" smtClean="0"/>
          </a:p>
          <a:p>
            <a:r>
              <a:rPr lang="sv-SE" dirty="0" smtClean="0"/>
              <a:t>Vid </a:t>
            </a:r>
            <a:r>
              <a:rPr lang="sv-SE" dirty="0"/>
              <a:t>flera fasta vårdkontakter ska den fasta vårdkontakten verksam inom den landstingsfinansierade öppna vårdenhet som har ansvar för </a:t>
            </a:r>
            <a:r>
              <a:rPr lang="sv-SE" b="1" dirty="0"/>
              <a:t>huvuddelen av patientens fortsatta öppenvårdsbehov </a:t>
            </a:r>
            <a:r>
              <a:rPr lang="sv-SE" dirty="0"/>
              <a:t>ansvara för att kalla till SIP när planering ska </a:t>
            </a:r>
            <a:r>
              <a:rPr lang="sv-SE" dirty="0" smtClean="0"/>
              <a:t>ske </a:t>
            </a:r>
          </a:p>
          <a:p>
            <a:pPr marL="0" indent="0">
              <a:buNone/>
            </a:pPr>
            <a:endParaRPr lang="sv-SE" sz="800" dirty="0" smtClean="0"/>
          </a:p>
          <a:p>
            <a:r>
              <a:rPr lang="sv-SE" dirty="0" smtClean="0"/>
              <a:t>Vid </a:t>
            </a:r>
            <a:r>
              <a:rPr lang="sv-SE" dirty="0"/>
              <a:t>behov av </a:t>
            </a:r>
            <a:r>
              <a:rPr lang="sv-SE" dirty="0" smtClean="0"/>
              <a:t>kommunala hälso- och sjukvårdsinsatser ska</a:t>
            </a:r>
            <a:br>
              <a:rPr lang="sv-SE" dirty="0" smtClean="0"/>
            </a:br>
            <a:r>
              <a:rPr lang="sv-SE" dirty="0" smtClean="0"/>
              <a:t>fast </a:t>
            </a:r>
            <a:r>
              <a:rPr lang="sv-SE" dirty="0"/>
              <a:t>vårdkontakt på </a:t>
            </a:r>
            <a:r>
              <a:rPr lang="sv-SE" b="1" dirty="0" smtClean="0"/>
              <a:t>vårdcentralen </a:t>
            </a:r>
            <a:r>
              <a:rPr lang="sv-SE" b="1" dirty="0"/>
              <a:t>alltid vara berörd </a:t>
            </a:r>
            <a:r>
              <a:rPr lang="sv-SE" b="1" dirty="0" smtClean="0"/>
              <a:t/>
            </a:r>
            <a:br>
              <a:rPr lang="sv-SE" b="1" dirty="0" smtClean="0"/>
            </a:br>
            <a:r>
              <a:rPr lang="sv-SE" b="1" dirty="0" smtClean="0"/>
              <a:t>part </a:t>
            </a:r>
            <a:r>
              <a:rPr lang="sv-SE" dirty="0"/>
              <a:t>och </a:t>
            </a:r>
            <a:r>
              <a:rPr lang="sv-SE" dirty="0" smtClean="0"/>
              <a:t>samverka med kommunal </a:t>
            </a:r>
            <a:r>
              <a:rPr lang="sv-SE" dirty="0"/>
              <a:t>hälso- och </a:t>
            </a:r>
            <a:r>
              <a:rPr lang="sv-SE" dirty="0" smtClean="0"/>
              <a:t>sjukvård </a:t>
            </a:r>
            <a:endParaRPr lang="sv-SE" dirty="0"/>
          </a:p>
          <a:p>
            <a:pPr marL="0" indent="0">
              <a:buNone/>
              <a:defRPr/>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20</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rgbClr val="FFD966">
                <a:alpha val="75686"/>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8774195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623429" y="287767"/>
            <a:ext cx="2967139" cy="1226004"/>
          </a:xfrm>
        </p:spPr>
        <p:txBody>
          <a:bodyPr>
            <a:normAutofit/>
          </a:bodyPr>
          <a:lstStyle/>
          <a:p>
            <a:pPr algn="l"/>
            <a:r>
              <a:rPr lang="sv-SE" sz="3200" dirty="0" smtClean="0">
                <a:latin typeface="+mn-lt"/>
              </a:rPr>
              <a:t>Fast vårdkontakt</a:t>
            </a:r>
            <a:r>
              <a:rPr lang="sv-SE" sz="3200" dirty="0">
                <a:latin typeface="+mn-lt"/>
              </a:rPr>
              <a:t/>
            </a:r>
            <a:br>
              <a:rPr lang="sv-SE" sz="3200" dirty="0">
                <a:latin typeface="+mn-lt"/>
              </a:rPr>
            </a:br>
            <a:r>
              <a:rPr lang="sv-SE" sz="3200" dirty="0">
                <a:latin typeface="+mn-lt"/>
              </a:rPr>
              <a:t> Mina planer</a:t>
            </a:r>
          </a:p>
        </p:txBody>
      </p:sp>
      <p:pic>
        <p:nvPicPr>
          <p:cNvPr id="4"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131" y="287767"/>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0" y="311579"/>
            <a:ext cx="704850" cy="657225"/>
          </a:xfrm>
          <a:prstGeom prst="rect">
            <a:avLst/>
          </a:prstGeom>
          <a:noFill/>
          <a:ln>
            <a:noFill/>
          </a:ln>
        </p:spPr>
      </p:pic>
      <p:sp>
        <p:nvSpPr>
          <p:cNvPr id="3" name="Platshållare för bildnummer 2"/>
          <p:cNvSpPr>
            <a:spLocks noGrp="1"/>
          </p:cNvSpPr>
          <p:nvPr>
            <p:ph type="sldNum" sz="quarter" idx="12"/>
          </p:nvPr>
        </p:nvSpPr>
        <p:spPr/>
        <p:txBody>
          <a:bodyPr/>
          <a:lstStyle/>
          <a:p>
            <a:fld id="{46A6C2AA-0759-459A-98C6-8070D5BBF1F5}" type="slidenum">
              <a:rPr lang="sv-SE" smtClean="0"/>
              <a:t>21</a:t>
            </a:fld>
            <a:endParaRPr lang="sv-SE"/>
          </a:p>
        </p:txBody>
      </p:sp>
      <p:sp>
        <p:nvSpPr>
          <p:cNvPr id="6" name="textruta 5"/>
          <p:cNvSpPr txBox="1"/>
          <p:nvPr/>
        </p:nvSpPr>
        <p:spPr>
          <a:xfrm>
            <a:off x="7719237" y="2477386"/>
            <a:ext cx="3391786" cy="923330"/>
          </a:xfrm>
          <a:prstGeom prst="rect">
            <a:avLst/>
          </a:prstGeom>
          <a:noFill/>
        </p:spPr>
        <p:txBody>
          <a:bodyPr wrap="square" rtlCol="0">
            <a:spAutoFit/>
          </a:bodyPr>
          <a:lstStyle/>
          <a:p>
            <a:r>
              <a:rPr lang="sv-SE" dirty="0" smtClean="0"/>
              <a:t>Fast vårdkontakt </a:t>
            </a:r>
            <a:r>
              <a:rPr lang="sv-SE" dirty="0"/>
              <a:t>visas i ärendets samtliga flikar och finns under fältet samtycke</a:t>
            </a:r>
          </a:p>
        </p:txBody>
      </p:sp>
      <p:grpSp>
        <p:nvGrpSpPr>
          <p:cNvPr id="9" name="Grupp 8"/>
          <p:cNvGrpSpPr/>
          <p:nvPr/>
        </p:nvGrpSpPr>
        <p:grpSpPr>
          <a:xfrm>
            <a:off x="583479" y="1605515"/>
            <a:ext cx="6595075" cy="3810867"/>
            <a:chOff x="583479" y="1605515"/>
            <a:chExt cx="6595075" cy="3810867"/>
          </a:xfrm>
          <a:solidFill>
            <a:schemeClr val="bg1">
              <a:lumMod val="85000"/>
            </a:schemeClr>
          </a:solidFill>
        </p:grpSpPr>
        <p:pic>
          <p:nvPicPr>
            <p:cNvPr id="4098" name="Picture 2" descr="\\RSFS082\Hem4$\134414\Mina Planer\Mina Planer 2018 - Bilder och filmer\Fast Vårdkontakt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479" y="1605515"/>
              <a:ext cx="6595075" cy="3810867"/>
            </a:xfrm>
            <a:prstGeom prst="rect">
              <a:avLst/>
            </a:prstGeom>
            <a:grpFill/>
            <a:extLst/>
          </p:spPr>
        </p:pic>
        <p:sp>
          <p:nvSpPr>
            <p:cNvPr id="8" name="Rektangel 7"/>
            <p:cNvSpPr/>
            <p:nvPr/>
          </p:nvSpPr>
          <p:spPr>
            <a:xfrm>
              <a:off x="2162175" y="2838450"/>
              <a:ext cx="476250" cy="295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p:cNvSpPr/>
            <p:nvPr/>
          </p:nvSpPr>
          <p:spPr>
            <a:xfrm>
              <a:off x="3190875" y="2843212"/>
              <a:ext cx="476250" cy="295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29678924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048075" y="311579"/>
            <a:ext cx="2882734" cy="864497"/>
          </a:xfrm>
        </p:spPr>
        <p:txBody>
          <a:bodyPr>
            <a:normAutofit fontScale="90000"/>
          </a:bodyPr>
          <a:lstStyle/>
          <a:p>
            <a:pPr algn="l"/>
            <a:r>
              <a:rPr lang="sv-SE" sz="3200" dirty="0">
                <a:latin typeface="+mn-lt"/>
              </a:rPr>
              <a:t>Fast vårdkontakt</a:t>
            </a:r>
            <a:br>
              <a:rPr lang="sv-SE" sz="3200" dirty="0">
                <a:latin typeface="+mn-lt"/>
              </a:rPr>
            </a:br>
            <a:r>
              <a:rPr lang="sv-SE" sz="3200" dirty="0">
                <a:latin typeface="+mn-lt"/>
              </a:rPr>
              <a:t> Mina planer</a:t>
            </a:r>
          </a:p>
        </p:txBody>
      </p:sp>
      <p:pic>
        <p:nvPicPr>
          <p:cNvPr id="4"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131" y="287767"/>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0" y="311579"/>
            <a:ext cx="704850" cy="657225"/>
          </a:xfrm>
          <a:prstGeom prst="rect">
            <a:avLst/>
          </a:prstGeom>
          <a:noFill/>
          <a:ln>
            <a:noFill/>
          </a:ln>
        </p:spPr>
      </p:pic>
      <p:sp>
        <p:nvSpPr>
          <p:cNvPr id="3" name="Platshållare för bildnummer 2"/>
          <p:cNvSpPr>
            <a:spLocks noGrp="1"/>
          </p:cNvSpPr>
          <p:nvPr>
            <p:ph type="sldNum" sz="quarter" idx="12"/>
          </p:nvPr>
        </p:nvSpPr>
        <p:spPr/>
        <p:txBody>
          <a:bodyPr/>
          <a:lstStyle/>
          <a:p>
            <a:fld id="{46A6C2AA-0759-459A-98C6-8070D5BBF1F5}" type="slidenum">
              <a:rPr lang="sv-SE" smtClean="0"/>
              <a:t>22</a:t>
            </a:fld>
            <a:endParaRPr lang="sv-SE"/>
          </a:p>
        </p:txBody>
      </p:sp>
      <p:sp>
        <p:nvSpPr>
          <p:cNvPr id="6" name="textruta 5"/>
          <p:cNvSpPr txBox="1"/>
          <p:nvPr/>
        </p:nvSpPr>
        <p:spPr>
          <a:xfrm>
            <a:off x="7804297" y="1775637"/>
            <a:ext cx="3391786" cy="3970318"/>
          </a:xfrm>
          <a:prstGeom prst="rect">
            <a:avLst/>
          </a:prstGeom>
          <a:noFill/>
        </p:spPr>
        <p:txBody>
          <a:bodyPr wrap="square" rtlCol="0">
            <a:spAutoFit/>
          </a:bodyPr>
          <a:lstStyle/>
          <a:p>
            <a:r>
              <a:rPr lang="sv-SE" dirty="0"/>
              <a:t>I Mina planer kan flera fasta vårdkontakter anges, det finns 2 olika </a:t>
            </a:r>
            <a:r>
              <a:rPr lang="sv-SE" dirty="0" smtClean="0"/>
              <a:t>roller:</a:t>
            </a:r>
          </a:p>
          <a:p>
            <a:pPr marL="285750" indent="-285750">
              <a:buFont typeface="Arial" panose="020B0604020202020204" pitchFamily="34" charset="0"/>
              <a:buChar char="•"/>
            </a:pPr>
            <a:r>
              <a:rPr lang="sv-SE" dirty="0" smtClean="0"/>
              <a:t>kallelseansvarig </a:t>
            </a:r>
          </a:p>
          <a:p>
            <a:pPr marL="285750" indent="-285750">
              <a:buFont typeface="Arial" panose="020B0604020202020204" pitchFamily="34" charset="0"/>
              <a:buChar char="•"/>
            </a:pPr>
            <a:r>
              <a:rPr lang="sv-SE" dirty="0" smtClean="0"/>
              <a:t>ansvar för specifikt område.</a:t>
            </a:r>
          </a:p>
          <a:p>
            <a:r>
              <a:rPr lang="sv-SE" dirty="0" smtClean="0"/>
              <a:t>När </a:t>
            </a:r>
            <a:r>
              <a:rPr lang="sv-SE" dirty="0"/>
              <a:t>man väljer ansvar </a:t>
            </a:r>
            <a:r>
              <a:rPr lang="sv-SE" dirty="0" smtClean="0"/>
              <a:t>för specifikt område anges ansvar i fritext.</a:t>
            </a:r>
          </a:p>
          <a:p>
            <a:endParaRPr lang="sv-SE" dirty="0" smtClean="0"/>
          </a:p>
          <a:p>
            <a:r>
              <a:rPr lang="sv-SE" b="1" dirty="0" smtClean="0"/>
              <a:t>Det </a:t>
            </a:r>
            <a:r>
              <a:rPr lang="sv-SE" b="1" dirty="0"/>
              <a:t>kan bara finnas en kallelseansvarig.</a:t>
            </a:r>
          </a:p>
          <a:p>
            <a:endParaRPr lang="sv-SE" dirty="0" smtClean="0"/>
          </a:p>
          <a:p>
            <a:r>
              <a:rPr lang="sv-SE" dirty="0" smtClean="0"/>
              <a:t>Sökning </a:t>
            </a:r>
            <a:r>
              <a:rPr lang="sv-SE" dirty="0"/>
              <a:t>av person görs via sökfältet på samma sätt som tidigare.</a:t>
            </a:r>
          </a:p>
        </p:txBody>
      </p:sp>
      <p:pic>
        <p:nvPicPr>
          <p:cNvPr id="5122" name="Picture 2" descr="\\RSFS082\Hem4$\134414\Mina Planer\Mina Planer 2018 - Bilder och filmer\Fast Vårdkontakt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170" y="1212112"/>
            <a:ext cx="7171630" cy="4508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7166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131" y="287767"/>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0" y="311579"/>
            <a:ext cx="704850" cy="657225"/>
          </a:xfrm>
          <a:prstGeom prst="rect">
            <a:avLst/>
          </a:prstGeom>
          <a:noFill/>
          <a:ln>
            <a:noFill/>
          </a:ln>
        </p:spPr>
      </p:pic>
      <p:sp>
        <p:nvSpPr>
          <p:cNvPr id="3" name="Platshållare för bildnummer 2"/>
          <p:cNvSpPr>
            <a:spLocks noGrp="1"/>
          </p:cNvSpPr>
          <p:nvPr>
            <p:ph type="sldNum" sz="quarter" idx="12"/>
          </p:nvPr>
        </p:nvSpPr>
        <p:spPr/>
        <p:txBody>
          <a:bodyPr/>
          <a:lstStyle/>
          <a:p>
            <a:fld id="{46A6C2AA-0759-459A-98C6-8070D5BBF1F5}" type="slidenum">
              <a:rPr lang="sv-SE" smtClean="0"/>
              <a:t>23</a:t>
            </a:fld>
            <a:endParaRPr lang="sv-SE" dirty="0"/>
          </a:p>
        </p:txBody>
      </p:sp>
      <p:sp>
        <p:nvSpPr>
          <p:cNvPr id="6" name="textruta 5"/>
          <p:cNvSpPr txBox="1"/>
          <p:nvPr/>
        </p:nvSpPr>
        <p:spPr>
          <a:xfrm>
            <a:off x="8202848" y="1808507"/>
            <a:ext cx="3391786" cy="2031325"/>
          </a:xfrm>
          <a:prstGeom prst="rect">
            <a:avLst/>
          </a:prstGeom>
          <a:noFill/>
        </p:spPr>
        <p:txBody>
          <a:bodyPr wrap="square" rtlCol="0">
            <a:spAutoFit/>
          </a:bodyPr>
          <a:lstStyle/>
          <a:p>
            <a:r>
              <a:rPr lang="sv-SE" dirty="0"/>
              <a:t>I huvudet på ärendet syns den fasta vårdkontakt som valts som kallelseansvarig. </a:t>
            </a:r>
          </a:p>
          <a:p>
            <a:r>
              <a:rPr lang="sv-SE" dirty="0"/>
              <a:t>Om det </a:t>
            </a:r>
            <a:r>
              <a:rPr lang="sv-SE" dirty="0" smtClean="0"/>
              <a:t>finns andra fasta vårdkontakter med specifikt ansvar angivna </a:t>
            </a:r>
            <a:r>
              <a:rPr lang="sv-SE" dirty="0"/>
              <a:t>markeras det med en siffra efter texten se/hantera.</a:t>
            </a: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882" y="3982944"/>
            <a:ext cx="7160030" cy="2120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ruta 10"/>
          <p:cNvSpPr txBox="1"/>
          <p:nvPr/>
        </p:nvSpPr>
        <p:spPr>
          <a:xfrm>
            <a:off x="8202848" y="4523293"/>
            <a:ext cx="3170002" cy="923330"/>
          </a:xfrm>
          <a:prstGeom prst="rect">
            <a:avLst/>
          </a:prstGeom>
          <a:noFill/>
        </p:spPr>
        <p:txBody>
          <a:bodyPr wrap="square" rtlCol="0">
            <a:spAutoFit/>
          </a:bodyPr>
          <a:lstStyle/>
          <a:p>
            <a:r>
              <a:rPr lang="sv-SE" dirty="0" smtClean="0"/>
              <a:t>Telefonnummer och namn </a:t>
            </a:r>
            <a:r>
              <a:rPr lang="sv-SE" dirty="0"/>
              <a:t>för enheten hämtas </a:t>
            </a:r>
            <a:r>
              <a:rPr lang="sv-SE" dirty="0" smtClean="0"/>
              <a:t>automatiskt via </a:t>
            </a:r>
            <a:r>
              <a:rPr lang="sv-SE" dirty="0"/>
              <a:t>HSA-katalogen.</a:t>
            </a:r>
          </a:p>
        </p:txBody>
      </p:sp>
      <p:sp>
        <p:nvSpPr>
          <p:cNvPr id="17" name="Rubrik 1"/>
          <p:cNvSpPr>
            <a:spLocks noGrp="1"/>
          </p:cNvSpPr>
          <p:nvPr>
            <p:ph type="ctrTitle"/>
          </p:nvPr>
        </p:nvSpPr>
        <p:spPr>
          <a:xfrm>
            <a:off x="6623429" y="287767"/>
            <a:ext cx="2967139" cy="1226004"/>
          </a:xfrm>
        </p:spPr>
        <p:txBody>
          <a:bodyPr>
            <a:normAutofit/>
          </a:bodyPr>
          <a:lstStyle/>
          <a:p>
            <a:pPr algn="l"/>
            <a:r>
              <a:rPr lang="sv-SE" sz="3200" dirty="0">
                <a:latin typeface="+mn-lt"/>
              </a:rPr>
              <a:t>Fast vårdkontakt</a:t>
            </a:r>
            <a:br>
              <a:rPr lang="sv-SE" sz="3200" dirty="0">
                <a:latin typeface="+mn-lt"/>
              </a:rPr>
            </a:br>
            <a:r>
              <a:rPr lang="sv-SE" sz="3200" dirty="0">
                <a:latin typeface="+mn-lt"/>
              </a:rPr>
              <a:t> Mina planer</a:t>
            </a:r>
          </a:p>
        </p:txBody>
      </p:sp>
      <p:grpSp>
        <p:nvGrpSpPr>
          <p:cNvPr id="7" name="Grupp 6"/>
          <p:cNvGrpSpPr/>
          <p:nvPr/>
        </p:nvGrpSpPr>
        <p:grpSpPr>
          <a:xfrm>
            <a:off x="880195" y="1275907"/>
            <a:ext cx="4477375" cy="2707037"/>
            <a:chOff x="880195" y="1275907"/>
            <a:chExt cx="4477375" cy="2707037"/>
          </a:xfrm>
        </p:grpSpPr>
        <p:grpSp>
          <p:nvGrpSpPr>
            <p:cNvPr id="12" name="Grupp 11"/>
            <p:cNvGrpSpPr/>
            <p:nvPr/>
          </p:nvGrpSpPr>
          <p:grpSpPr>
            <a:xfrm>
              <a:off x="880195" y="1275907"/>
              <a:ext cx="4477375" cy="2707037"/>
              <a:chOff x="880196" y="1758637"/>
              <a:chExt cx="4477375" cy="2362530"/>
            </a:xfrm>
          </p:grpSpPr>
          <p:pic>
            <p:nvPicPr>
              <p:cNvPr id="6147" name="Picture 3" descr="\\RSFS082\Hem4$\134414\Mina Planer\Mina Planer 2018 - Bilder och filmer\Fast Vårdkontakt 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0196" y="1758637"/>
                <a:ext cx="4477375" cy="2362530"/>
              </a:xfrm>
              <a:prstGeom prst="rect">
                <a:avLst/>
              </a:prstGeom>
              <a:noFill/>
              <a:extLst>
                <a:ext uri="{909E8E84-426E-40DD-AFC4-6F175D3DCCD1}">
                  <a14:hiddenFill xmlns:a14="http://schemas.microsoft.com/office/drawing/2010/main">
                    <a:solidFill>
                      <a:srgbClr val="FFFFFF"/>
                    </a:solidFill>
                  </a14:hiddenFill>
                </a:ext>
              </a:extLst>
            </p:spPr>
          </p:pic>
          <p:sp>
            <p:nvSpPr>
              <p:cNvPr id="8" name="Rektangel 7"/>
              <p:cNvSpPr/>
              <p:nvPr/>
            </p:nvSpPr>
            <p:spPr>
              <a:xfrm>
                <a:off x="2817628" y="3168502"/>
                <a:ext cx="988828" cy="2658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 name="Rektangel 1"/>
            <p:cNvSpPr/>
            <p:nvPr/>
          </p:nvSpPr>
          <p:spPr>
            <a:xfrm>
              <a:off x="1933575" y="2152650"/>
              <a:ext cx="400050" cy="1714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p:cNvSpPr/>
            <p:nvPr/>
          </p:nvSpPr>
          <p:spPr>
            <a:xfrm>
              <a:off x="2617602" y="2152651"/>
              <a:ext cx="400050" cy="1190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880664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39488"/>
            <a:ext cx="10515600" cy="1325563"/>
          </a:xfrm>
        </p:spPr>
        <p:txBody>
          <a:bodyPr/>
          <a:lstStyle/>
          <a:p>
            <a:r>
              <a:rPr lang="sv-SE" altLang="sv-SE" b="1" dirty="0">
                <a:latin typeface="+mn-lt"/>
                <a:cs typeface="ヒラギノ角ゴ Pro W3"/>
              </a:rPr>
              <a:t>Kartläggning (informationsutbyte</a:t>
            </a:r>
            <a:r>
              <a:rPr lang="sv-SE" altLang="sv-SE" b="1" dirty="0" smtClean="0">
                <a:latin typeface="+mn-lt"/>
                <a:cs typeface="ヒラギノ角ゴ Pro W3"/>
              </a:rPr>
              <a:t>) - ny</a:t>
            </a:r>
            <a:endParaRPr lang="sv-SE" b="1" dirty="0">
              <a:latin typeface="+mn-lt"/>
            </a:endParaRPr>
          </a:p>
        </p:txBody>
      </p:sp>
      <p:sp>
        <p:nvSpPr>
          <p:cNvPr id="3" name="Platshållare för innehåll 2"/>
          <p:cNvSpPr>
            <a:spLocks noGrp="1"/>
          </p:cNvSpPr>
          <p:nvPr>
            <p:ph idx="1"/>
          </p:nvPr>
        </p:nvSpPr>
        <p:spPr/>
        <p:txBody>
          <a:bodyPr>
            <a:normAutofit lnSpcReduction="10000"/>
          </a:bodyPr>
          <a:lstStyle/>
          <a:p>
            <a:pPr marL="0" indent="0">
              <a:buNone/>
            </a:pPr>
            <a:r>
              <a:rPr lang="sv-SE" b="1" dirty="0"/>
              <a:t>Syftet</a:t>
            </a:r>
            <a:r>
              <a:rPr lang="sv-SE" dirty="0"/>
              <a:t> med kartläggningen är att;</a:t>
            </a:r>
          </a:p>
          <a:p>
            <a:pPr lvl="0"/>
            <a:r>
              <a:rPr lang="sv-SE" dirty="0"/>
              <a:t>D</a:t>
            </a:r>
            <a:r>
              <a:rPr lang="sv-SE" dirty="0" smtClean="0"/>
              <a:t>en </a:t>
            </a:r>
            <a:r>
              <a:rPr lang="sv-SE" dirty="0"/>
              <a:t>slutna vården </a:t>
            </a:r>
            <a:r>
              <a:rPr lang="sv-SE" b="1" dirty="0"/>
              <a:t>får</a:t>
            </a:r>
            <a:r>
              <a:rPr lang="sv-SE" dirty="0"/>
              <a:t> relevant information för det aktuella vårdtillfället från kommun och den landstingsfinansierade öppna </a:t>
            </a:r>
            <a:r>
              <a:rPr lang="sv-SE" dirty="0" smtClean="0"/>
              <a:t>vården</a:t>
            </a:r>
          </a:p>
          <a:p>
            <a:pPr lvl="0"/>
            <a:endParaRPr lang="sv-SE" sz="400" dirty="0"/>
          </a:p>
          <a:p>
            <a:pPr lvl="0"/>
            <a:r>
              <a:rPr lang="sv-SE" dirty="0"/>
              <a:t>D</a:t>
            </a:r>
            <a:r>
              <a:rPr lang="sv-SE" dirty="0" smtClean="0"/>
              <a:t>en </a:t>
            </a:r>
            <a:r>
              <a:rPr lang="sv-SE" dirty="0"/>
              <a:t>slutna vården </a:t>
            </a:r>
            <a:r>
              <a:rPr lang="sv-SE" b="1" dirty="0"/>
              <a:t>överför</a:t>
            </a:r>
            <a:r>
              <a:rPr lang="sv-SE" dirty="0"/>
              <a:t> relevant information så att </a:t>
            </a:r>
            <a:r>
              <a:rPr lang="sv-SE" dirty="0" smtClean="0"/>
              <a:t/>
            </a:r>
            <a:br>
              <a:rPr lang="sv-SE" dirty="0" smtClean="0"/>
            </a:br>
            <a:r>
              <a:rPr lang="sv-SE" dirty="0" smtClean="0"/>
              <a:t>patienten </a:t>
            </a:r>
            <a:r>
              <a:rPr lang="sv-SE" dirty="0"/>
              <a:t>kan få de insatser som denne behöver </a:t>
            </a:r>
            <a:r>
              <a:rPr lang="sv-SE" dirty="0" smtClean="0"/>
              <a:t/>
            </a:r>
            <a:br>
              <a:rPr lang="sv-SE" dirty="0" smtClean="0"/>
            </a:br>
            <a:r>
              <a:rPr lang="sv-SE" dirty="0" smtClean="0"/>
              <a:t>från </a:t>
            </a:r>
            <a:r>
              <a:rPr lang="sv-SE" dirty="0"/>
              <a:t>socialtjänsten, </a:t>
            </a:r>
            <a:r>
              <a:rPr lang="sv-SE" dirty="0" smtClean="0"/>
              <a:t>den </a:t>
            </a:r>
            <a:r>
              <a:rPr lang="sv-SE" dirty="0"/>
              <a:t>kommunala hälso- </a:t>
            </a:r>
            <a:r>
              <a:rPr lang="sv-SE" dirty="0" smtClean="0"/>
              <a:t/>
            </a:r>
            <a:br>
              <a:rPr lang="sv-SE" dirty="0" smtClean="0"/>
            </a:br>
            <a:r>
              <a:rPr lang="sv-SE" dirty="0" smtClean="0"/>
              <a:t>och </a:t>
            </a:r>
            <a:r>
              <a:rPr lang="sv-SE" dirty="0"/>
              <a:t>sjukvården eller den landstingsfinansierade </a:t>
            </a:r>
            <a:r>
              <a:rPr lang="sv-SE" dirty="0" smtClean="0"/>
              <a:t/>
            </a:r>
            <a:br>
              <a:rPr lang="sv-SE" dirty="0" smtClean="0"/>
            </a:br>
            <a:r>
              <a:rPr lang="sv-SE" dirty="0" smtClean="0"/>
              <a:t>öppna </a:t>
            </a:r>
            <a:r>
              <a:rPr lang="sv-SE" dirty="0"/>
              <a:t>vården efter </a:t>
            </a:r>
            <a:r>
              <a:rPr lang="sv-SE" dirty="0" smtClean="0"/>
              <a:t>utskrivning </a:t>
            </a:r>
            <a:r>
              <a:rPr lang="sv-SE" dirty="0"/>
              <a:t>från den slutna </a:t>
            </a:r>
            <a:br>
              <a:rPr lang="sv-SE" dirty="0"/>
            </a:br>
            <a:r>
              <a:rPr lang="sv-SE" dirty="0" smtClean="0"/>
              <a:t>vården</a:t>
            </a:r>
            <a:endParaRPr lang="sv-SE" dirty="0"/>
          </a:p>
          <a:p>
            <a:pPr marL="0" indent="0">
              <a:buNone/>
              <a:defRPr/>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24</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36537693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658025"/>
            <a:ext cx="10515600" cy="1277211"/>
          </a:xfrm>
        </p:spPr>
        <p:txBody>
          <a:bodyPr>
            <a:noAutofit/>
          </a:bodyPr>
          <a:lstStyle/>
          <a:p>
            <a:r>
              <a:rPr lang="sv-SE" altLang="sv-SE" b="1" dirty="0" smtClean="0">
                <a:latin typeface="+mn-lt"/>
                <a:cs typeface="ヒラギノ角ゴ Pro W3"/>
              </a:rPr>
              <a:t>Kartläggning och ställningstagande inför utskrivning</a:t>
            </a:r>
            <a:endParaRPr lang="sv-SE" b="1" dirty="0">
              <a:latin typeface="+mn-lt"/>
            </a:endParaRPr>
          </a:p>
        </p:txBody>
      </p:sp>
      <p:sp>
        <p:nvSpPr>
          <p:cNvPr id="3" name="Platshållare för innehåll 2"/>
          <p:cNvSpPr>
            <a:spLocks noGrp="1"/>
          </p:cNvSpPr>
          <p:nvPr>
            <p:ph idx="1"/>
          </p:nvPr>
        </p:nvSpPr>
        <p:spPr>
          <a:xfrm>
            <a:off x="838200" y="2054711"/>
            <a:ext cx="10515600" cy="4122252"/>
          </a:xfrm>
        </p:spPr>
        <p:txBody>
          <a:bodyPr>
            <a:normAutofit lnSpcReduction="10000"/>
          </a:bodyPr>
          <a:lstStyle/>
          <a:p>
            <a:r>
              <a:rPr lang="sv-SE" dirty="0"/>
              <a:t>Samtliga berörda vårdgivare lämnar aktuell information av vikt avseende:</a:t>
            </a:r>
          </a:p>
          <a:p>
            <a:pPr marL="0" indent="0">
              <a:buNone/>
            </a:pPr>
            <a:r>
              <a:rPr lang="sv-SE" dirty="0"/>
              <a:t> - </a:t>
            </a:r>
            <a:r>
              <a:rPr lang="sv-SE" dirty="0" smtClean="0"/>
              <a:t>Bakgrund/Aktuellt tillstånd</a:t>
            </a:r>
          </a:p>
          <a:p>
            <a:pPr marL="0" indent="0">
              <a:buNone/>
            </a:pPr>
            <a:endParaRPr lang="sv-SE" sz="400" dirty="0"/>
          </a:p>
          <a:p>
            <a:pPr>
              <a:buFontTx/>
              <a:buChar char="-"/>
            </a:pPr>
            <a:r>
              <a:rPr lang="sv-SE" dirty="0"/>
              <a:t>Ställningstagande inför utskrivning innehåller </a:t>
            </a:r>
            <a:r>
              <a:rPr lang="sv-SE" dirty="0" err="1"/>
              <a:t>bl</a:t>
            </a:r>
            <a:r>
              <a:rPr lang="sv-SE" dirty="0"/>
              <a:t> a huvudmännens </a:t>
            </a:r>
            <a:r>
              <a:rPr lang="sv-SE" dirty="0" smtClean="0"/>
              <a:t>åtagande</a:t>
            </a:r>
          </a:p>
          <a:p>
            <a:pPr>
              <a:buFontTx/>
              <a:buChar char="-"/>
            </a:pPr>
            <a:endParaRPr lang="sv-SE" sz="400" dirty="0"/>
          </a:p>
          <a:p>
            <a:pPr>
              <a:buFontTx/>
              <a:buChar char="-"/>
            </a:pPr>
            <a:r>
              <a:rPr lang="sv-SE" dirty="0"/>
              <a:t>Ställningstagande inför utskrivning innehåller </a:t>
            </a:r>
            <a:r>
              <a:rPr lang="sv-SE" dirty="0" err="1"/>
              <a:t>bl</a:t>
            </a:r>
            <a:r>
              <a:rPr lang="sv-SE" dirty="0"/>
              <a:t> a </a:t>
            </a:r>
            <a:endParaRPr lang="sv-SE" dirty="0" smtClean="0"/>
          </a:p>
          <a:p>
            <a:pPr marL="0" indent="0">
              <a:buNone/>
            </a:pPr>
            <a:r>
              <a:rPr lang="sv-SE" dirty="0" smtClean="0"/>
              <a:t>   medicinsk </a:t>
            </a:r>
            <a:r>
              <a:rPr lang="sv-SE" dirty="0"/>
              <a:t>ansvarsfördelning </a:t>
            </a:r>
            <a:endParaRPr lang="sv-SE" dirty="0" smtClean="0"/>
          </a:p>
          <a:p>
            <a:pPr marL="0" indent="0">
              <a:buNone/>
            </a:pPr>
            <a:endParaRPr lang="sv-SE" sz="400" dirty="0"/>
          </a:p>
          <a:p>
            <a:pPr>
              <a:buFontTx/>
              <a:buChar char="-"/>
            </a:pPr>
            <a:r>
              <a:rPr lang="sv-SE" dirty="0"/>
              <a:t>Ställningstagande till SIP inför </a:t>
            </a:r>
            <a:r>
              <a:rPr lang="sv-SE" dirty="0" smtClean="0"/>
              <a:t>utskrivning</a:t>
            </a:r>
            <a:endParaRPr lang="sv-SE" dirty="0"/>
          </a:p>
          <a:p>
            <a:pPr marL="0" indent="0">
              <a:buNone/>
              <a:defRPr/>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25</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38234297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0515600" cy="1080799"/>
          </a:xfrm>
        </p:spPr>
        <p:txBody>
          <a:bodyPr>
            <a:noAutofit/>
          </a:bodyPr>
          <a:lstStyle/>
          <a:p>
            <a:r>
              <a:rPr lang="sv-SE" altLang="sv-SE" b="1" dirty="0">
                <a:latin typeface="+mn-lt"/>
                <a:cs typeface="ヒラギノ角ゴ Pro W3"/>
              </a:rPr>
              <a:t>Kartläggning och ställningstagande inför </a:t>
            </a:r>
            <a:r>
              <a:rPr lang="sv-SE" altLang="sv-SE" b="1" dirty="0" smtClean="0">
                <a:latin typeface="+mn-lt"/>
                <a:cs typeface="ヒラギノ角ゴ Pro W3"/>
              </a:rPr>
              <a:t>utskrivning - ny</a:t>
            </a:r>
            <a:endParaRPr lang="sv-SE" b="1" dirty="0">
              <a:latin typeface="+mn-lt"/>
            </a:endParaRPr>
          </a:p>
        </p:txBody>
      </p:sp>
      <p:sp>
        <p:nvSpPr>
          <p:cNvPr id="3" name="Platshållare för innehåll 2"/>
          <p:cNvSpPr>
            <a:spLocks noGrp="1"/>
          </p:cNvSpPr>
          <p:nvPr>
            <p:ph idx="1"/>
          </p:nvPr>
        </p:nvSpPr>
        <p:spPr>
          <a:xfrm>
            <a:off x="838200" y="2059595"/>
            <a:ext cx="10515600" cy="4351338"/>
          </a:xfrm>
        </p:spPr>
        <p:txBody>
          <a:bodyPr>
            <a:normAutofit/>
          </a:bodyPr>
          <a:lstStyle/>
          <a:p>
            <a:pPr marL="0" indent="0">
              <a:buNone/>
            </a:pPr>
            <a:r>
              <a:rPr lang="sv-SE" dirty="0" smtClean="0"/>
              <a:t>ICF </a:t>
            </a:r>
            <a:r>
              <a:rPr lang="sv-SE" dirty="0"/>
              <a:t>(Internationell klassifikation av funktionstillstånd, </a:t>
            </a:r>
            <a:r>
              <a:rPr lang="sv-SE" dirty="0" smtClean="0"/>
              <a:t>funktionshinder </a:t>
            </a:r>
            <a:r>
              <a:rPr lang="sv-SE" dirty="0"/>
              <a:t>och hälsa) sökord ska användas vid </a:t>
            </a:r>
            <a:r>
              <a:rPr lang="sv-SE" dirty="0" smtClean="0"/>
              <a:t>kartläggningen</a:t>
            </a:r>
            <a:endParaRPr lang="sv-SE" dirty="0"/>
          </a:p>
          <a:p>
            <a:pPr marL="0" indent="0">
              <a:buNone/>
              <a:defRPr/>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26</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33833252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0515600" cy="1080799"/>
          </a:xfrm>
        </p:spPr>
        <p:txBody>
          <a:bodyPr>
            <a:normAutofit/>
          </a:bodyPr>
          <a:lstStyle/>
          <a:p>
            <a:r>
              <a:rPr lang="sv-SE" b="1" dirty="0" smtClean="0">
                <a:latin typeface="+mn-lt"/>
              </a:rPr>
              <a:t>Kartläggning – Bakgrund - ny</a:t>
            </a:r>
            <a:endParaRPr lang="sv-SE" b="1" dirty="0">
              <a:latin typeface="+mn-lt"/>
            </a:endParaRPr>
          </a:p>
        </p:txBody>
      </p:sp>
      <p:sp>
        <p:nvSpPr>
          <p:cNvPr id="3" name="Platshållare för innehåll 2"/>
          <p:cNvSpPr>
            <a:spLocks noGrp="1"/>
          </p:cNvSpPr>
          <p:nvPr>
            <p:ph idx="1"/>
          </p:nvPr>
        </p:nvSpPr>
        <p:spPr>
          <a:xfrm>
            <a:off x="838200" y="2059595"/>
            <a:ext cx="10515600" cy="4351338"/>
          </a:xfrm>
        </p:spPr>
        <p:txBody>
          <a:bodyPr>
            <a:normAutofit/>
          </a:bodyPr>
          <a:lstStyle/>
          <a:p>
            <a:pPr marL="0" indent="0">
              <a:buNone/>
            </a:pPr>
            <a:r>
              <a:rPr lang="sv-SE" dirty="0"/>
              <a:t>Bakgrund</a:t>
            </a:r>
          </a:p>
          <a:p>
            <a:r>
              <a:rPr lang="sv-SE" dirty="0"/>
              <a:t>Kommun och landstingsfinansierade öppna vården ger relevant kortfattad information i aktuellt ärende inklusive rehabilitering och hjälpmedel</a:t>
            </a:r>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27</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7953045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0515600" cy="1080799"/>
          </a:xfrm>
        </p:spPr>
        <p:txBody>
          <a:bodyPr>
            <a:normAutofit/>
          </a:bodyPr>
          <a:lstStyle/>
          <a:p>
            <a:r>
              <a:rPr lang="sv-SE" b="1" dirty="0" smtClean="0">
                <a:latin typeface="+mn-lt"/>
              </a:rPr>
              <a:t>Kartläggning - Aktuellt </a:t>
            </a:r>
            <a:r>
              <a:rPr lang="sv-SE" b="1" dirty="0">
                <a:latin typeface="+mn-lt"/>
              </a:rPr>
              <a:t>tillstånd</a:t>
            </a:r>
            <a:endParaRPr lang="sv-SE" dirty="0">
              <a:latin typeface="+mn-lt"/>
            </a:endParaRPr>
          </a:p>
        </p:txBody>
      </p:sp>
      <p:sp>
        <p:nvSpPr>
          <p:cNvPr id="3" name="Platshållare för innehåll 2"/>
          <p:cNvSpPr>
            <a:spLocks noGrp="1"/>
          </p:cNvSpPr>
          <p:nvPr>
            <p:ph idx="1"/>
          </p:nvPr>
        </p:nvSpPr>
        <p:spPr>
          <a:xfrm>
            <a:off x="838200" y="2059595"/>
            <a:ext cx="10515600" cy="4351338"/>
          </a:xfrm>
        </p:spPr>
        <p:txBody>
          <a:bodyPr>
            <a:normAutofit/>
          </a:bodyPr>
          <a:lstStyle/>
          <a:p>
            <a:pPr marL="0" indent="0">
              <a:buNone/>
            </a:pPr>
            <a:r>
              <a:rPr lang="sv-SE" dirty="0" smtClean="0"/>
              <a:t>Aktuellt </a:t>
            </a:r>
            <a:r>
              <a:rPr lang="sv-SE" dirty="0"/>
              <a:t>tillstånd</a:t>
            </a:r>
          </a:p>
          <a:p>
            <a:r>
              <a:rPr lang="sv-SE" dirty="0"/>
              <a:t>Slutna vården ger relevant kortfattad information i aktuellt ärende inklusive rehabilitering och </a:t>
            </a:r>
            <a:r>
              <a:rPr lang="sv-SE" dirty="0" smtClean="0"/>
              <a:t>hjälpmedel</a:t>
            </a:r>
          </a:p>
          <a:p>
            <a:pPr marL="0" indent="0">
              <a:buNone/>
            </a:pPr>
            <a:endParaRPr lang="sv-SE" sz="400" dirty="0"/>
          </a:p>
          <a:p>
            <a:r>
              <a:rPr lang="sv-SE" dirty="0"/>
              <a:t>Uppdateras </a:t>
            </a:r>
            <a:r>
              <a:rPr lang="sv-SE" b="1" dirty="0" smtClean="0"/>
              <a:t>kontinuerligt</a:t>
            </a:r>
            <a:r>
              <a:rPr lang="sv-SE" dirty="0" smtClean="0"/>
              <a:t> under slutenvårdstillfället</a:t>
            </a: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28</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rgbClr val="639BD5">
                <a:alpha val="75686"/>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spTree>
    <p:extLst>
      <p:ext uri="{BB962C8B-B14F-4D97-AF65-F5344CB8AC3E}">
        <p14:creationId xmlns:p14="http://schemas.microsoft.com/office/powerpoint/2010/main" val="33106113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5"/>
            <a:ext cx="10515600" cy="868828"/>
          </a:xfrm>
        </p:spPr>
        <p:txBody>
          <a:bodyPr>
            <a:normAutofit/>
          </a:bodyPr>
          <a:lstStyle/>
          <a:p>
            <a:r>
              <a:rPr lang="sv-SE" b="1" dirty="0" smtClean="0">
                <a:latin typeface="+mn-lt"/>
              </a:rPr>
              <a:t>Kartläggning Bakgrund - Aktuellt </a:t>
            </a:r>
            <a:r>
              <a:rPr lang="sv-SE" b="1" dirty="0">
                <a:latin typeface="+mn-lt"/>
              </a:rPr>
              <a:t>tillstånd</a:t>
            </a:r>
            <a:endParaRPr lang="sv-SE" dirty="0">
              <a:latin typeface="+mn-lt"/>
            </a:endParaRPr>
          </a:p>
        </p:txBody>
      </p:sp>
      <p:sp>
        <p:nvSpPr>
          <p:cNvPr id="3" name="Platshållare för innehåll 2"/>
          <p:cNvSpPr>
            <a:spLocks noGrp="1"/>
          </p:cNvSpPr>
          <p:nvPr>
            <p:ph idx="1"/>
          </p:nvPr>
        </p:nvSpPr>
        <p:spPr>
          <a:xfrm>
            <a:off x="838200" y="1613653"/>
            <a:ext cx="10515600" cy="5107822"/>
          </a:xfrm>
        </p:spPr>
        <p:txBody>
          <a:bodyPr>
            <a:normAutofit fontScale="92500" lnSpcReduction="10000"/>
          </a:bodyPr>
          <a:lstStyle/>
          <a:p>
            <a:r>
              <a:rPr lang="sv-SE" b="1" dirty="0"/>
              <a:t>Aktivitet och delaktighet</a:t>
            </a:r>
            <a:endParaRPr lang="sv-SE" dirty="0"/>
          </a:p>
          <a:p>
            <a:pPr marL="0" indent="0">
              <a:buNone/>
            </a:pPr>
            <a:r>
              <a:rPr lang="sv-SE" dirty="0"/>
              <a:t>Hur en person klarar att utföra en uppgift eller handling samt inlärning och kommunikation. Hur delaktig en person är i sin livssituation. </a:t>
            </a:r>
            <a:endParaRPr lang="sv-SE" dirty="0" smtClean="0"/>
          </a:p>
          <a:p>
            <a:pPr marL="0" indent="0">
              <a:buNone/>
            </a:pPr>
            <a:endParaRPr lang="sv-SE" sz="500" dirty="0"/>
          </a:p>
          <a:p>
            <a:pPr marL="0" indent="0">
              <a:buNone/>
            </a:pPr>
            <a:r>
              <a:rPr lang="sv-SE" b="1" u="sng" dirty="0"/>
              <a:t>Lärande och tillämpa kunskap</a:t>
            </a:r>
            <a:r>
              <a:rPr lang="sv-SE" u="sng" dirty="0"/>
              <a:t>.</a:t>
            </a:r>
            <a:r>
              <a:rPr lang="sv-SE" dirty="0"/>
              <a:t> Beskrivning av patientens förmåga att tänka och att lösa problem samt att fatta beslut.</a:t>
            </a:r>
          </a:p>
          <a:p>
            <a:pPr marL="0" indent="0">
              <a:buNone/>
            </a:pPr>
            <a:endParaRPr lang="sv-SE" sz="600" dirty="0"/>
          </a:p>
          <a:p>
            <a:pPr marL="0" indent="0">
              <a:buNone/>
            </a:pPr>
            <a:r>
              <a:rPr lang="sv-SE" b="1" u="sng" dirty="0"/>
              <a:t>Uppgifter och krav</a:t>
            </a:r>
            <a:r>
              <a:rPr lang="sv-SE" u="sng" dirty="0"/>
              <a:t> .</a:t>
            </a:r>
            <a:r>
              <a:rPr lang="sv-SE" dirty="0"/>
              <a:t> Beskrivning av patientens </a:t>
            </a:r>
            <a:r>
              <a:rPr lang="sv-SE" dirty="0" smtClean="0"/>
              <a:t/>
            </a:r>
            <a:br>
              <a:rPr lang="sv-SE" dirty="0" smtClean="0"/>
            </a:br>
            <a:r>
              <a:rPr lang="sv-SE" dirty="0" smtClean="0"/>
              <a:t>förmåga för </a:t>
            </a:r>
            <a:r>
              <a:rPr lang="sv-SE" dirty="0"/>
              <a:t>att organisera, planera och genomföra </a:t>
            </a:r>
            <a:r>
              <a:rPr lang="sv-SE" dirty="0" smtClean="0"/>
              <a:t/>
            </a:r>
            <a:br>
              <a:rPr lang="sv-SE" dirty="0" smtClean="0"/>
            </a:br>
            <a:r>
              <a:rPr lang="sv-SE" dirty="0" smtClean="0"/>
              <a:t>dagliga </a:t>
            </a:r>
            <a:r>
              <a:rPr lang="sv-SE" dirty="0"/>
              <a:t>rutiner. </a:t>
            </a:r>
          </a:p>
          <a:p>
            <a:pPr marL="0" indent="0">
              <a:buNone/>
            </a:pPr>
            <a:r>
              <a:rPr lang="sv-SE" sz="600" dirty="0"/>
              <a:t> </a:t>
            </a:r>
            <a:endParaRPr lang="sv-SE" sz="600" dirty="0" smtClean="0"/>
          </a:p>
          <a:p>
            <a:pPr marL="0" indent="0">
              <a:buNone/>
            </a:pPr>
            <a:r>
              <a:rPr lang="sv-SE" b="1" u="sng" dirty="0" smtClean="0"/>
              <a:t>Kommunikation</a:t>
            </a:r>
            <a:r>
              <a:rPr lang="sv-SE" dirty="0"/>
              <a:t>. Beskrivning av patientens förmåga att </a:t>
            </a:r>
            <a:r>
              <a:rPr lang="sv-SE" dirty="0" smtClean="0"/>
              <a:t/>
            </a:r>
            <a:br>
              <a:rPr lang="sv-SE" dirty="0" smtClean="0"/>
            </a:br>
            <a:r>
              <a:rPr lang="sv-SE" dirty="0" smtClean="0"/>
              <a:t>kommunicera </a:t>
            </a:r>
            <a:r>
              <a:rPr lang="sv-SE" dirty="0"/>
              <a:t>genom språk, tecken och symboler. </a:t>
            </a:r>
            <a:r>
              <a:rPr lang="sv-SE" dirty="0" smtClean="0"/>
              <a:t/>
            </a:r>
            <a:br>
              <a:rPr lang="sv-SE" dirty="0" smtClean="0"/>
            </a:br>
            <a:r>
              <a:rPr lang="sv-SE" dirty="0" smtClean="0"/>
              <a:t>Förmåga att </a:t>
            </a:r>
            <a:r>
              <a:rPr lang="sv-SE" dirty="0"/>
              <a:t>ta </a:t>
            </a:r>
            <a:r>
              <a:rPr lang="sv-SE" dirty="0" smtClean="0"/>
              <a:t>emot </a:t>
            </a:r>
            <a:r>
              <a:rPr lang="sv-SE" dirty="0"/>
              <a:t>och förmedla budskap samt att </a:t>
            </a:r>
            <a:r>
              <a:rPr lang="sv-SE" dirty="0" smtClean="0"/>
              <a:t/>
            </a:r>
            <a:br>
              <a:rPr lang="sv-SE" dirty="0" smtClean="0"/>
            </a:br>
            <a:r>
              <a:rPr lang="sv-SE" dirty="0" smtClean="0"/>
              <a:t>genomföra </a:t>
            </a:r>
            <a:r>
              <a:rPr lang="sv-SE" dirty="0"/>
              <a:t>samtal.</a:t>
            </a:r>
          </a:p>
          <a:p>
            <a:pPr marL="0" indent="0">
              <a:buNone/>
              <a:defRPr/>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29</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3888919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ktangel med rundade hörn 25"/>
          <p:cNvSpPr/>
          <p:nvPr/>
        </p:nvSpPr>
        <p:spPr>
          <a:xfrm>
            <a:off x="5334000" y="135123"/>
            <a:ext cx="6678153" cy="6704925"/>
          </a:xfrm>
          <a:prstGeom prst="roundRect">
            <a:avLst/>
          </a:prstGeom>
          <a:gradFill flip="none" rotWithShape="1">
            <a:gsLst>
              <a:gs pos="0">
                <a:schemeClr val="accent2">
                  <a:tint val="66000"/>
                  <a:satMod val="160000"/>
                </a:schemeClr>
              </a:gs>
              <a:gs pos="14000">
                <a:schemeClr val="accent2">
                  <a:tint val="44500"/>
                  <a:satMod val="160000"/>
                </a:schemeClr>
              </a:gs>
              <a:gs pos="26000">
                <a:schemeClr val="accent2">
                  <a:tint val="23500"/>
                  <a:satMod val="160000"/>
                  <a:alpha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6000" dirty="0" smtClean="0"/>
              <a:t>                     </a:t>
            </a:r>
            <a:r>
              <a:rPr lang="sv-SE" sz="6000" dirty="0" smtClean="0">
                <a:solidFill>
                  <a:schemeClr val="accent2"/>
                </a:solidFill>
              </a:rPr>
              <a:t>SIP</a:t>
            </a:r>
          </a:p>
          <a:p>
            <a:pPr algn="ctr"/>
            <a:endParaRPr lang="sv-SE" sz="6000" dirty="0"/>
          </a:p>
          <a:p>
            <a:pPr algn="ctr"/>
            <a:endParaRPr lang="sv-SE" dirty="0"/>
          </a:p>
        </p:txBody>
      </p:sp>
      <p:sp>
        <p:nvSpPr>
          <p:cNvPr id="5" name="Rektangel med rundade hörn 4"/>
          <p:cNvSpPr/>
          <p:nvPr/>
        </p:nvSpPr>
        <p:spPr>
          <a:xfrm>
            <a:off x="753037" y="5881461"/>
            <a:ext cx="9923928" cy="408623"/>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l="50000" t="50000" r="50000" b="50000"/>
            </a:path>
            <a:tileRect/>
          </a:gradFill>
        </p:spPr>
        <p:txBody>
          <a:bodyPr wrap="square" rtlCol="0">
            <a:spAutoFit/>
          </a:bodyPr>
          <a:lstStyle/>
          <a:p>
            <a:pPr algn="ctr"/>
            <a:r>
              <a:rPr lang="sv-S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Kartläggning</a:t>
            </a:r>
          </a:p>
        </p:txBody>
      </p:sp>
      <p:sp>
        <p:nvSpPr>
          <p:cNvPr id="6" name="Rektangel med rundade hörn 5"/>
          <p:cNvSpPr/>
          <p:nvPr/>
        </p:nvSpPr>
        <p:spPr>
          <a:xfrm>
            <a:off x="753037" y="3355628"/>
            <a:ext cx="1425388" cy="715089"/>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txBody>
          <a:bodyPr wrap="square" rtlCol="0">
            <a:spAutoFit/>
          </a:bodyPr>
          <a:lstStyle/>
          <a:p>
            <a:pPr algn="ctr"/>
            <a:r>
              <a:rPr lang="sv-S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Fast vårdkontakt</a:t>
            </a:r>
          </a:p>
        </p:txBody>
      </p:sp>
      <p:sp>
        <p:nvSpPr>
          <p:cNvPr id="7" name="Rektangel med rundade hörn 6"/>
          <p:cNvSpPr/>
          <p:nvPr/>
        </p:nvSpPr>
        <p:spPr>
          <a:xfrm>
            <a:off x="4773952" y="1295357"/>
            <a:ext cx="1760758" cy="40862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pPr algn="ctr"/>
            <a:r>
              <a:rPr lang="sv-SE"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Utskrivningsklar</a:t>
            </a:r>
            <a:endParaRPr lang="sv-S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ktangel med rundade hörn 8"/>
          <p:cNvSpPr/>
          <p:nvPr/>
        </p:nvSpPr>
        <p:spPr>
          <a:xfrm>
            <a:off x="6606989" y="1556593"/>
            <a:ext cx="1511300" cy="408623"/>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pPr algn="ctr"/>
            <a:r>
              <a:rPr lang="sv-SE"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Utskrivning </a:t>
            </a:r>
            <a:endParaRPr lang="sv-S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ktangel med rundade hörn 15"/>
          <p:cNvSpPr/>
          <p:nvPr/>
        </p:nvSpPr>
        <p:spPr>
          <a:xfrm>
            <a:off x="4031022" y="3341425"/>
            <a:ext cx="3077989" cy="408623"/>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txBody>
          <a:bodyPr wrap="square" rtlCol="0">
            <a:spAutoFit/>
          </a:bodyPr>
          <a:lstStyle/>
          <a:p>
            <a:pPr algn="ctr"/>
            <a:r>
              <a:rPr lang="sv-S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Kallelse till SIP</a:t>
            </a:r>
          </a:p>
        </p:txBody>
      </p:sp>
      <p:sp>
        <p:nvSpPr>
          <p:cNvPr id="3" name="Platshållare för bildnummer 2"/>
          <p:cNvSpPr>
            <a:spLocks noGrp="1"/>
          </p:cNvSpPr>
          <p:nvPr>
            <p:ph type="sldNum" sz="quarter" idx="12"/>
          </p:nvPr>
        </p:nvSpPr>
        <p:spPr/>
        <p:txBody>
          <a:bodyPr/>
          <a:lstStyle/>
          <a:p>
            <a:fld id="{46A6C2AA-0759-459A-98C6-8070D5BBF1F5}" type="slidenum">
              <a:rPr lang="sv-SE" smtClean="0"/>
              <a:t>3</a:t>
            </a:fld>
            <a:endParaRPr lang="sv-SE"/>
          </a:p>
        </p:txBody>
      </p:sp>
      <p:sp>
        <p:nvSpPr>
          <p:cNvPr id="8" name="Höger 7"/>
          <p:cNvSpPr/>
          <p:nvPr/>
        </p:nvSpPr>
        <p:spPr>
          <a:xfrm>
            <a:off x="519953" y="4598870"/>
            <a:ext cx="11420481" cy="961970"/>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dirty="0" smtClean="0">
                <a:solidFill>
                  <a:schemeClr val="tx1"/>
                </a:solidFill>
              </a:rPr>
              <a:t>Planerings process</a:t>
            </a:r>
            <a:endParaRPr lang="sv-SE" sz="2800" dirty="0">
              <a:solidFill>
                <a:schemeClr val="tx1"/>
              </a:solidFill>
            </a:endParaRPr>
          </a:p>
        </p:txBody>
      </p:sp>
      <p:sp>
        <p:nvSpPr>
          <p:cNvPr id="12" name="Rektangel med rundade hörn 11"/>
          <p:cNvSpPr/>
          <p:nvPr/>
        </p:nvSpPr>
        <p:spPr>
          <a:xfrm>
            <a:off x="133903" y="286205"/>
            <a:ext cx="295836" cy="2172688"/>
          </a:xfrm>
          <a:prstGeom prst="roundRect">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dirty="0" smtClean="0">
                <a:solidFill>
                  <a:schemeClr val="tx1"/>
                </a:solidFill>
              </a:rPr>
              <a:t>Slutenvård</a:t>
            </a:r>
            <a:endParaRPr lang="sv-SE" dirty="0">
              <a:solidFill>
                <a:schemeClr val="tx1"/>
              </a:solidFill>
            </a:endParaRPr>
          </a:p>
        </p:txBody>
      </p:sp>
      <p:sp>
        <p:nvSpPr>
          <p:cNvPr id="21" name="Rektangel med rundade hörn 20"/>
          <p:cNvSpPr/>
          <p:nvPr/>
        </p:nvSpPr>
        <p:spPr>
          <a:xfrm>
            <a:off x="133903" y="2528047"/>
            <a:ext cx="295836" cy="2213256"/>
          </a:xfrm>
          <a:prstGeom prst="roundRect">
            <a:avLst/>
          </a:prstGeom>
          <a:solidFill>
            <a:srgbClr val="FFC000"/>
          </a:solidFill>
          <a:ln>
            <a:solidFill>
              <a:schemeClr val="accent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vert270" rtlCol="0" anchor="ctr"/>
          <a:lstStyle/>
          <a:p>
            <a:pPr algn="ctr"/>
            <a:r>
              <a:rPr lang="sv-SE" dirty="0" smtClean="0">
                <a:solidFill>
                  <a:schemeClr val="tx1"/>
                </a:solidFill>
              </a:rPr>
              <a:t>Öppenvård</a:t>
            </a:r>
            <a:endParaRPr lang="sv-SE" dirty="0">
              <a:solidFill>
                <a:schemeClr val="tx1"/>
              </a:solidFill>
            </a:endParaRPr>
          </a:p>
        </p:txBody>
      </p:sp>
      <p:sp>
        <p:nvSpPr>
          <p:cNvPr id="22" name="Rektangel med rundade hörn 21"/>
          <p:cNvSpPr/>
          <p:nvPr/>
        </p:nvSpPr>
        <p:spPr>
          <a:xfrm>
            <a:off x="133903" y="4810458"/>
            <a:ext cx="295836" cy="2029592"/>
          </a:xfrm>
          <a:prstGeom prst="roundRect">
            <a:avLst/>
          </a:prstGeom>
          <a:solidFill>
            <a:schemeClr val="accent6"/>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sv-SE" dirty="0" smtClean="0">
                <a:solidFill>
                  <a:schemeClr val="tx1"/>
                </a:solidFill>
              </a:rPr>
              <a:t>Kommun</a:t>
            </a:r>
            <a:endParaRPr lang="sv-SE" dirty="0">
              <a:solidFill>
                <a:schemeClr val="tx1"/>
              </a:solidFill>
            </a:endParaRPr>
          </a:p>
        </p:txBody>
      </p:sp>
      <p:sp>
        <p:nvSpPr>
          <p:cNvPr id="23" name="Rektangel med rundade hörn 22"/>
          <p:cNvSpPr/>
          <p:nvPr/>
        </p:nvSpPr>
        <p:spPr>
          <a:xfrm>
            <a:off x="761439" y="1629914"/>
            <a:ext cx="5773271" cy="425239"/>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pPr algn="ctr"/>
            <a:r>
              <a:rPr lang="sv-SE"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Kartläggning</a:t>
            </a:r>
            <a:endParaRPr lang="sv-S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ruta 12"/>
          <p:cNvSpPr txBox="1"/>
          <p:nvPr/>
        </p:nvSpPr>
        <p:spPr>
          <a:xfrm>
            <a:off x="753037" y="286204"/>
            <a:ext cx="1416424"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pPr algn="ctr"/>
            <a:r>
              <a:rPr lang="sv-SE"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Inskrivnings-meddelande</a:t>
            </a:r>
            <a:endParaRPr lang="sv-SE"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ktangel med rundade hörn 19"/>
          <p:cNvSpPr/>
          <p:nvPr/>
        </p:nvSpPr>
        <p:spPr>
          <a:xfrm>
            <a:off x="1335740" y="2921273"/>
            <a:ext cx="5773271" cy="425239"/>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txBody>
          <a:bodyPr wrap="square" rtlCol="0">
            <a:spAutoFit/>
          </a:bodyPr>
          <a:lstStyle/>
          <a:p>
            <a:pPr algn="ctr"/>
            <a:r>
              <a:rPr lang="sv-S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Kartläggning</a:t>
            </a:r>
          </a:p>
        </p:txBody>
      </p:sp>
      <p:sp>
        <p:nvSpPr>
          <p:cNvPr id="24" name="Rektangel med rundade hörn 23"/>
          <p:cNvSpPr/>
          <p:nvPr/>
        </p:nvSpPr>
        <p:spPr>
          <a:xfrm>
            <a:off x="6606990" y="1903675"/>
            <a:ext cx="2268070" cy="37457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pPr algn="ctr"/>
            <a:r>
              <a:rPr lang="sv-SE"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Informationsöverföring!</a:t>
            </a:r>
            <a:endParaRPr lang="sv-S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9" name="Rektangel med rundade hörn 38"/>
          <p:cNvSpPr/>
          <p:nvPr/>
        </p:nvSpPr>
        <p:spPr>
          <a:xfrm>
            <a:off x="9241313" y="3867470"/>
            <a:ext cx="2699122" cy="408623"/>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txBody>
          <a:bodyPr wrap="square" rtlCol="0">
            <a:spAutoFit/>
          </a:bodyPr>
          <a:lstStyle/>
          <a:p>
            <a:pPr algn="ctr"/>
            <a:r>
              <a:rPr lang="sv-S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Om SIP i </a:t>
            </a:r>
            <a:r>
              <a:rPr lang="sv-SE"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hemmet</a:t>
            </a:r>
          </a:p>
        </p:txBody>
      </p:sp>
      <p:sp>
        <p:nvSpPr>
          <p:cNvPr id="40" name="Rektangel med rundade hörn 39"/>
          <p:cNvSpPr/>
          <p:nvPr/>
        </p:nvSpPr>
        <p:spPr>
          <a:xfrm>
            <a:off x="5443163" y="3830274"/>
            <a:ext cx="2675126" cy="408623"/>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txBody>
          <a:bodyPr wrap="square" rtlCol="0">
            <a:spAutoFit/>
          </a:bodyPr>
          <a:lstStyle/>
          <a:p>
            <a:pPr algn="ctr"/>
            <a:r>
              <a:rPr lang="sv-S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Om SIP på </a:t>
            </a:r>
            <a:r>
              <a:rPr lang="sv-SE"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sjukhuset</a:t>
            </a:r>
          </a:p>
        </p:txBody>
      </p:sp>
      <p:sp>
        <p:nvSpPr>
          <p:cNvPr id="41" name="Rektangel med rundade hörn 40"/>
          <p:cNvSpPr/>
          <p:nvPr/>
        </p:nvSpPr>
        <p:spPr>
          <a:xfrm>
            <a:off x="5334000" y="3803360"/>
            <a:ext cx="3165568" cy="49169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med rundade hörn 41"/>
          <p:cNvSpPr/>
          <p:nvPr/>
        </p:nvSpPr>
        <p:spPr>
          <a:xfrm>
            <a:off x="9241312" y="3867471"/>
            <a:ext cx="2699121" cy="43493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840461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5"/>
            <a:ext cx="10515600" cy="778298"/>
          </a:xfrm>
        </p:spPr>
        <p:txBody>
          <a:bodyPr>
            <a:normAutofit/>
          </a:bodyPr>
          <a:lstStyle/>
          <a:p>
            <a:r>
              <a:rPr lang="sv-SE" b="1" dirty="0" smtClean="0">
                <a:latin typeface="+mn-lt"/>
              </a:rPr>
              <a:t>Kartläggning Bakgrund - Aktuellt </a:t>
            </a:r>
            <a:r>
              <a:rPr lang="sv-SE" b="1" dirty="0">
                <a:latin typeface="+mn-lt"/>
              </a:rPr>
              <a:t>tillstånd</a:t>
            </a:r>
            <a:endParaRPr lang="sv-SE" dirty="0">
              <a:latin typeface="+mn-lt"/>
            </a:endParaRPr>
          </a:p>
        </p:txBody>
      </p:sp>
      <p:sp>
        <p:nvSpPr>
          <p:cNvPr id="3" name="Platshållare för innehåll 2"/>
          <p:cNvSpPr>
            <a:spLocks noGrp="1"/>
          </p:cNvSpPr>
          <p:nvPr>
            <p:ph idx="1"/>
          </p:nvPr>
        </p:nvSpPr>
        <p:spPr>
          <a:xfrm>
            <a:off x="559398" y="1504342"/>
            <a:ext cx="10794402" cy="4906591"/>
          </a:xfrm>
        </p:spPr>
        <p:txBody>
          <a:bodyPr>
            <a:normAutofit fontScale="77500" lnSpcReduction="20000"/>
          </a:bodyPr>
          <a:lstStyle/>
          <a:p>
            <a:r>
              <a:rPr lang="sv-SE" sz="3400" b="1" dirty="0"/>
              <a:t>Aktivitet och delaktighet </a:t>
            </a:r>
            <a:endParaRPr lang="sv-SE" sz="3400" dirty="0" smtClean="0"/>
          </a:p>
          <a:p>
            <a:pPr marL="0" indent="0">
              <a:buNone/>
            </a:pPr>
            <a:r>
              <a:rPr lang="sv-SE" sz="3400" b="1" u="sng" dirty="0" smtClean="0"/>
              <a:t>Förflyttning</a:t>
            </a:r>
            <a:r>
              <a:rPr lang="sv-SE" sz="3400" dirty="0" smtClean="0"/>
              <a:t>. Beskrivning av patientens förmåga att ändra/bibehålla kroppsställning eller förflytta sig från en plats till en annan. Förmåga att använda transportmedel eller hjälpmedel. </a:t>
            </a:r>
          </a:p>
          <a:p>
            <a:pPr marL="0" indent="0">
              <a:buNone/>
            </a:pPr>
            <a:endParaRPr lang="sv-SE" sz="3400" dirty="0"/>
          </a:p>
          <a:p>
            <a:pPr marL="0" indent="0">
              <a:buNone/>
            </a:pPr>
            <a:r>
              <a:rPr lang="sv-SE" sz="3400" b="1" u="sng" dirty="0"/>
              <a:t>Personlig vård</a:t>
            </a:r>
            <a:r>
              <a:rPr lang="sv-SE" sz="3400" dirty="0"/>
              <a:t>.  Beskrivning av patientens förmåga att sköta sin </a:t>
            </a:r>
            <a:r>
              <a:rPr lang="sv-SE" sz="3400" dirty="0" smtClean="0"/>
              <a:t/>
            </a:r>
            <a:br>
              <a:rPr lang="sv-SE" sz="3400" dirty="0" smtClean="0"/>
            </a:br>
            <a:r>
              <a:rPr lang="sv-SE" sz="3400" dirty="0" smtClean="0"/>
              <a:t>hygien</a:t>
            </a:r>
            <a:r>
              <a:rPr lang="sv-SE" sz="3400" dirty="0"/>
              <a:t>, av- och påklädning, äta och dricka samt toalettbesök. </a:t>
            </a:r>
          </a:p>
          <a:p>
            <a:pPr marL="0" indent="0">
              <a:buNone/>
            </a:pPr>
            <a:r>
              <a:rPr lang="sv-SE" sz="3400" dirty="0"/>
              <a:t> </a:t>
            </a:r>
          </a:p>
          <a:p>
            <a:pPr marL="0" indent="0">
              <a:buNone/>
            </a:pPr>
            <a:r>
              <a:rPr lang="sv-SE" sz="3400" b="1" u="sng" dirty="0"/>
              <a:t>Interaktioner och relationer</a:t>
            </a:r>
            <a:r>
              <a:rPr lang="sv-SE" sz="3400" u="sng" dirty="0"/>
              <a:t>.</a:t>
            </a:r>
            <a:r>
              <a:rPr lang="sv-SE" sz="3400" dirty="0"/>
              <a:t> Beskrivning av patientens </a:t>
            </a:r>
            <a:endParaRPr lang="sv-SE" sz="3400" dirty="0" smtClean="0"/>
          </a:p>
          <a:p>
            <a:pPr marL="0" indent="0">
              <a:buNone/>
            </a:pPr>
            <a:r>
              <a:rPr lang="sv-SE" sz="3400" dirty="0" smtClean="0"/>
              <a:t>förmåga </a:t>
            </a:r>
            <a:r>
              <a:rPr lang="sv-SE" sz="3400" dirty="0"/>
              <a:t>att samspela med människor på socialt </a:t>
            </a:r>
            <a:r>
              <a:rPr lang="sv-SE" sz="3400" dirty="0" smtClean="0"/>
              <a:t>lämpligt</a:t>
            </a:r>
            <a:br>
              <a:rPr lang="sv-SE" sz="3400" dirty="0" smtClean="0"/>
            </a:br>
            <a:r>
              <a:rPr lang="sv-SE" sz="3400" dirty="0" smtClean="0"/>
              <a:t>sätt.</a:t>
            </a:r>
          </a:p>
          <a:p>
            <a:pPr marL="0" indent="0">
              <a:buNone/>
            </a:pPr>
            <a:endParaRPr lang="sv-SE" sz="3400" dirty="0"/>
          </a:p>
          <a:p>
            <a:pPr marL="0" indent="0">
              <a:buNone/>
            </a:pPr>
            <a:r>
              <a:rPr lang="sv-SE" sz="3400" b="1" u="sng" dirty="0"/>
              <a:t>Hemliv</a:t>
            </a:r>
            <a:r>
              <a:rPr lang="sv-SE" sz="3400" dirty="0"/>
              <a:t>. Skaffa bostad, mat och kläder. Städa och laga mat. </a:t>
            </a:r>
          </a:p>
          <a:p>
            <a:endParaRPr lang="sv-SE" altLang="sv-SE" sz="3100"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30</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3314885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44826"/>
            <a:ext cx="10515600" cy="640043"/>
          </a:xfrm>
        </p:spPr>
        <p:txBody>
          <a:bodyPr>
            <a:noAutofit/>
          </a:bodyPr>
          <a:lstStyle/>
          <a:p>
            <a:r>
              <a:rPr lang="sv-SE" b="1" dirty="0" smtClean="0">
                <a:latin typeface="+mn-lt"/>
              </a:rPr>
              <a:t>Kartläggning Bakgrund - Aktuellt </a:t>
            </a:r>
            <a:r>
              <a:rPr lang="sv-SE" b="1" dirty="0">
                <a:latin typeface="+mn-lt"/>
              </a:rPr>
              <a:t>tillstånd</a:t>
            </a:r>
          </a:p>
        </p:txBody>
      </p:sp>
      <p:sp>
        <p:nvSpPr>
          <p:cNvPr id="3" name="Platshållare för innehåll 2"/>
          <p:cNvSpPr>
            <a:spLocks noGrp="1"/>
          </p:cNvSpPr>
          <p:nvPr>
            <p:ph idx="1"/>
          </p:nvPr>
        </p:nvSpPr>
        <p:spPr>
          <a:xfrm>
            <a:off x="613186" y="1504342"/>
            <a:ext cx="10740614" cy="5097659"/>
          </a:xfrm>
        </p:spPr>
        <p:txBody>
          <a:bodyPr>
            <a:normAutofit fontScale="32500" lnSpcReduction="20000"/>
          </a:bodyPr>
          <a:lstStyle/>
          <a:p>
            <a:r>
              <a:rPr lang="sv-SE" sz="8000" b="1" dirty="0"/>
              <a:t>Omgivningsfaktorer</a:t>
            </a:r>
            <a:endParaRPr lang="sv-SE" sz="8000" dirty="0"/>
          </a:p>
          <a:p>
            <a:pPr marL="0" indent="0">
              <a:buNone/>
            </a:pPr>
            <a:r>
              <a:rPr lang="sv-SE" sz="8000" dirty="0"/>
              <a:t>Den fysiska, sociala och attitydmässiga omgivningen en person lever i. Alla former av hjälpmedel/utrustning i, på eller nära personen, läkemedel, boende, bostadsanpassning, familjesituation, vård och vårderfarenheter samt riskbruk, missbruk och beroende.</a:t>
            </a:r>
          </a:p>
          <a:p>
            <a:pPr marL="0" indent="0">
              <a:buNone/>
            </a:pPr>
            <a:endParaRPr lang="sv-SE" sz="1000" b="1" u="sng" dirty="0" smtClean="0"/>
          </a:p>
          <a:p>
            <a:pPr marL="0" indent="0">
              <a:buNone/>
            </a:pPr>
            <a:r>
              <a:rPr lang="sv-SE" sz="8000" b="1" u="sng" dirty="0" smtClean="0"/>
              <a:t>Personligt </a:t>
            </a:r>
            <a:r>
              <a:rPr lang="sv-SE" sz="8000" b="1" u="sng" dirty="0"/>
              <a:t>stöd och personliga relationer</a:t>
            </a:r>
            <a:r>
              <a:rPr lang="sv-SE" sz="8000" u="sng" dirty="0"/>
              <a:t>.</a:t>
            </a:r>
            <a:r>
              <a:rPr lang="sv-SE" sz="8000" dirty="0"/>
              <a:t> Beskrivning av patientens behov av stöd av närstående, familj, god man/förvaltare, </a:t>
            </a:r>
            <a:r>
              <a:rPr lang="sv-SE" sz="8000" dirty="0" smtClean="0"/>
              <a:t>hemtjänst/hemsjukvård</a:t>
            </a:r>
            <a:r>
              <a:rPr lang="sv-SE" sz="8000" dirty="0"/>
              <a:t>, personliga assistenter </a:t>
            </a:r>
            <a:r>
              <a:rPr lang="sv-SE" sz="8000" dirty="0" smtClean="0"/>
              <a:t>samt boendeform</a:t>
            </a:r>
            <a:r>
              <a:rPr lang="sv-SE" sz="8000" dirty="0"/>
              <a:t>.</a:t>
            </a:r>
          </a:p>
          <a:p>
            <a:pPr marL="0" indent="0">
              <a:buNone/>
            </a:pPr>
            <a:endParaRPr lang="sv-SE" sz="1000" dirty="0" smtClean="0"/>
          </a:p>
          <a:p>
            <a:pPr marL="0" indent="0">
              <a:buNone/>
            </a:pPr>
            <a:r>
              <a:rPr lang="sv-SE" sz="8000" b="1" u="sng" dirty="0" smtClean="0"/>
              <a:t>Produkter </a:t>
            </a:r>
            <a:r>
              <a:rPr lang="sv-SE" sz="8000" b="1" u="sng" dirty="0"/>
              <a:t>och teknik</a:t>
            </a:r>
            <a:r>
              <a:rPr lang="sv-SE" sz="8000" u="sng" dirty="0"/>
              <a:t>.</a:t>
            </a:r>
            <a:r>
              <a:rPr lang="sv-SE" sz="8000" dirty="0"/>
              <a:t> Beskrivning av patientens </a:t>
            </a:r>
            <a:r>
              <a:rPr lang="sv-SE" sz="8000" dirty="0" smtClean="0"/>
              <a:t>aktuella </a:t>
            </a:r>
            <a:br>
              <a:rPr lang="sv-SE" sz="8000" dirty="0" smtClean="0"/>
            </a:br>
            <a:r>
              <a:rPr lang="sv-SE" sz="8000" dirty="0" smtClean="0"/>
              <a:t>hjälpmedel, dosdispenserade </a:t>
            </a:r>
            <a:r>
              <a:rPr lang="sv-SE" sz="8000" dirty="0"/>
              <a:t>läkemedel, medskickad </a:t>
            </a:r>
            <a:r>
              <a:rPr lang="sv-SE" sz="8000" dirty="0" smtClean="0"/>
              <a:t/>
            </a:r>
            <a:br>
              <a:rPr lang="sv-SE" sz="8000" dirty="0" smtClean="0"/>
            </a:br>
            <a:r>
              <a:rPr lang="sv-SE" sz="8000" dirty="0" smtClean="0"/>
              <a:t>dosett och kommentarer om </a:t>
            </a:r>
            <a:r>
              <a:rPr lang="sv-SE" sz="8000" dirty="0"/>
              <a:t>läkemedel.</a:t>
            </a:r>
          </a:p>
          <a:p>
            <a:pPr marL="0" indent="0">
              <a:buNone/>
            </a:pPr>
            <a:endParaRPr lang="sv-SE" sz="1800" b="1" u="sng" dirty="0" smtClean="0"/>
          </a:p>
          <a:p>
            <a:pPr marL="0" indent="0">
              <a:buNone/>
            </a:pPr>
            <a:r>
              <a:rPr lang="sv-SE" sz="8000" b="1" u="sng" dirty="0" smtClean="0"/>
              <a:t>Riskbruk</a:t>
            </a:r>
            <a:r>
              <a:rPr lang="sv-SE" sz="8000" b="1" u="sng" dirty="0"/>
              <a:t>, missbruk och </a:t>
            </a:r>
            <a:r>
              <a:rPr lang="sv-SE" sz="8000" b="1" u="sng" dirty="0" smtClean="0"/>
              <a:t>beroende.</a:t>
            </a:r>
            <a:r>
              <a:rPr lang="sv-SE" sz="8000" dirty="0" smtClean="0"/>
              <a:t> </a:t>
            </a:r>
            <a:r>
              <a:rPr lang="sv-SE" sz="8000" dirty="0"/>
              <a:t>Beteende och vanor som </a:t>
            </a:r>
            <a:r>
              <a:rPr lang="sv-SE" sz="8000" dirty="0" smtClean="0"/>
              <a:t/>
            </a:r>
            <a:br>
              <a:rPr lang="sv-SE" sz="8000" dirty="0" smtClean="0"/>
            </a:br>
            <a:r>
              <a:rPr lang="sv-SE" sz="8000" dirty="0" smtClean="0"/>
              <a:t>medför risk </a:t>
            </a:r>
            <a:r>
              <a:rPr lang="sv-SE" sz="8000" dirty="0"/>
              <a:t>för hälsan.</a:t>
            </a:r>
          </a:p>
          <a:p>
            <a:endParaRPr lang="sv-SE" altLang="sv-SE" sz="8000"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31</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36794946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0515600" cy="1080799"/>
          </a:xfrm>
        </p:spPr>
        <p:txBody>
          <a:bodyPr>
            <a:normAutofit/>
          </a:bodyPr>
          <a:lstStyle/>
          <a:p>
            <a:r>
              <a:rPr lang="sv-SE" b="1" dirty="0" smtClean="0">
                <a:latin typeface="+mn-lt"/>
              </a:rPr>
              <a:t>Kartläggning Bakgrund - Aktuellt </a:t>
            </a:r>
            <a:r>
              <a:rPr lang="sv-SE" b="1" dirty="0">
                <a:latin typeface="+mn-lt"/>
              </a:rPr>
              <a:t>tillstånd</a:t>
            </a:r>
            <a:endParaRPr lang="sv-SE" dirty="0">
              <a:latin typeface="+mn-lt"/>
            </a:endParaRPr>
          </a:p>
        </p:txBody>
      </p:sp>
      <p:sp>
        <p:nvSpPr>
          <p:cNvPr id="3" name="Platshållare för innehåll 2"/>
          <p:cNvSpPr>
            <a:spLocks noGrp="1"/>
          </p:cNvSpPr>
          <p:nvPr>
            <p:ph idx="1"/>
          </p:nvPr>
        </p:nvSpPr>
        <p:spPr>
          <a:xfrm>
            <a:off x="838200" y="1683521"/>
            <a:ext cx="10515600" cy="4918480"/>
          </a:xfrm>
        </p:spPr>
        <p:txBody>
          <a:bodyPr>
            <a:normAutofit fontScale="92500" lnSpcReduction="10000"/>
          </a:bodyPr>
          <a:lstStyle/>
          <a:p>
            <a:r>
              <a:rPr lang="sv-SE" b="1" dirty="0" smtClean="0"/>
              <a:t>Kroppsfunktioner/Kroppsstrukturer</a:t>
            </a:r>
          </a:p>
          <a:p>
            <a:pPr marL="0" indent="0">
              <a:buNone/>
            </a:pPr>
            <a:r>
              <a:rPr lang="sv-SE" dirty="0"/>
              <a:t>Beskrivning av funktion och funktionsnedsättning som finns i kroppens alla delar, organ och system samt symtom och </a:t>
            </a:r>
            <a:r>
              <a:rPr lang="sv-SE" dirty="0" smtClean="0"/>
              <a:t>sjukdomstillstånd.</a:t>
            </a:r>
          </a:p>
          <a:p>
            <a:pPr marL="0" indent="0">
              <a:buNone/>
            </a:pPr>
            <a:endParaRPr lang="sv-SE" sz="600" dirty="0"/>
          </a:p>
          <a:p>
            <a:pPr marL="0" indent="0">
              <a:buNone/>
            </a:pPr>
            <a:r>
              <a:rPr lang="sv-SE" b="1" u="sng" dirty="0" smtClean="0"/>
              <a:t>Psykiska </a:t>
            </a:r>
            <a:r>
              <a:rPr lang="sv-SE" b="1" u="sng" dirty="0"/>
              <a:t>funktioner.</a:t>
            </a:r>
            <a:r>
              <a:rPr lang="sv-SE" b="1" dirty="0"/>
              <a:t> </a:t>
            </a:r>
            <a:r>
              <a:rPr lang="sv-SE" dirty="0"/>
              <a:t>Beskrivning av hjärnan och det centrala nervsystemets funktioner som exempelvis sömn, medvetande, minne, orientering och </a:t>
            </a:r>
            <a:r>
              <a:rPr lang="sv-SE" dirty="0" smtClean="0"/>
              <a:t/>
            </a:r>
            <a:br>
              <a:rPr lang="sv-SE" dirty="0" smtClean="0"/>
            </a:br>
            <a:r>
              <a:rPr lang="sv-SE" dirty="0" smtClean="0"/>
              <a:t>språk </a:t>
            </a:r>
            <a:r>
              <a:rPr lang="sv-SE" dirty="0"/>
              <a:t>(även </a:t>
            </a:r>
            <a:r>
              <a:rPr lang="sv-SE" dirty="0" err="1"/>
              <a:t>dysfasi</a:t>
            </a:r>
            <a:r>
              <a:rPr lang="sv-SE" dirty="0"/>
              <a:t>/afasi). </a:t>
            </a:r>
            <a:r>
              <a:rPr lang="sv-SE" dirty="0" smtClean="0"/>
              <a:t/>
            </a:r>
            <a:br>
              <a:rPr lang="sv-SE" dirty="0" smtClean="0"/>
            </a:br>
            <a:r>
              <a:rPr lang="sv-SE" dirty="0" smtClean="0"/>
              <a:t>Tillfredsställa </a:t>
            </a:r>
            <a:r>
              <a:rPr lang="sv-SE" dirty="0"/>
              <a:t>behov och drifter. Aptit. </a:t>
            </a:r>
            <a:r>
              <a:rPr lang="sv-SE" dirty="0" smtClean="0"/>
              <a:t>Temperament</a:t>
            </a:r>
            <a:br>
              <a:rPr lang="sv-SE" dirty="0" smtClean="0"/>
            </a:br>
            <a:r>
              <a:rPr lang="sv-SE" dirty="0" smtClean="0"/>
              <a:t>och </a:t>
            </a:r>
            <a:r>
              <a:rPr lang="sv-SE" dirty="0"/>
              <a:t>emotionella </a:t>
            </a:r>
            <a:r>
              <a:rPr lang="sv-SE" dirty="0" smtClean="0"/>
              <a:t>funktioner</a:t>
            </a:r>
            <a:r>
              <a:rPr lang="sv-SE" dirty="0"/>
              <a:t>. Insikt, omdöme, </a:t>
            </a:r>
            <a:r>
              <a:rPr lang="sv-SE" dirty="0" smtClean="0"/>
              <a:t>motivation</a:t>
            </a:r>
            <a:br>
              <a:rPr lang="sv-SE" dirty="0" smtClean="0"/>
            </a:br>
            <a:r>
              <a:rPr lang="sv-SE" dirty="0" smtClean="0"/>
              <a:t>(</a:t>
            </a:r>
            <a:r>
              <a:rPr lang="sv-SE" dirty="0"/>
              <a:t>ta initiativ) och impulskontroll. </a:t>
            </a:r>
            <a:r>
              <a:rPr lang="sv-SE" dirty="0" err="1"/>
              <a:t>Apraxi</a:t>
            </a:r>
            <a:r>
              <a:rPr lang="sv-SE" dirty="0"/>
              <a:t>, </a:t>
            </a:r>
            <a:r>
              <a:rPr lang="sv-SE" dirty="0" smtClean="0"/>
              <a:t/>
            </a:r>
            <a:br>
              <a:rPr lang="sv-SE" dirty="0" smtClean="0"/>
            </a:br>
            <a:r>
              <a:rPr lang="sv-SE" dirty="0" smtClean="0"/>
              <a:t>kroppsmedvetenhet och </a:t>
            </a:r>
            <a:r>
              <a:rPr lang="sv-SE" dirty="0" err="1"/>
              <a:t>neglekt</a:t>
            </a:r>
            <a:r>
              <a:rPr lang="sv-SE" dirty="0"/>
              <a:t>. </a:t>
            </a:r>
            <a:r>
              <a:rPr lang="sv-SE" dirty="0" smtClean="0"/>
              <a:t>Uppmärksamhet</a:t>
            </a:r>
            <a:r>
              <a:rPr lang="sv-SE" dirty="0"/>
              <a:t>, </a:t>
            </a:r>
            <a:r>
              <a:rPr lang="sv-SE" dirty="0" smtClean="0"/>
              <a:t/>
            </a:r>
            <a:br>
              <a:rPr lang="sv-SE" dirty="0" smtClean="0"/>
            </a:br>
            <a:r>
              <a:rPr lang="sv-SE" dirty="0" smtClean="0"/>
              <a:t>vanföreställningar </a:t>
            </a:r>
            <a:r>
              <a:rPr lang="sv-SE" dirty="0"/>
              <a:t>och </a:t>
            </a:r>
            <a:r>
              <a:rPr lang="sv-SE" dirty="0" smtClean="0"/>
              <a:t>hallucinationer. Förmåga </a:t>
            </a:r>
            <a:r>
              <a:rPr lang="sv-SE" dirty="0"/>
              <a:t>att se </a:t>
            </a:r>
            <a:r>
              <a:rPr lang="sv-SE" dirty="0" smtClean="0"/>
              <a:t/>
            </a:r>
            <a:br>
              <a:rPr lang="sv-SE" dirty="0" smtClean="0"/>
            </a:br>
            <a:r>
              <a:rPr lang="sv-SE" dirty="0" smtClean="0"/>
              <a:t>sammanhang </a:t>
            </a:r>
            <a:r>
              <a:rPr lang="sv-SE" dirty="0"/>
              <a:t>och </a:t>
            </a:r>
            <a:r>
              <a:rPr lang="sv-SE" dirty="0" smtClean="0"/>
              <a:t>konsekvens</a:t>
            </a:r>
            <a:r>
              <a:rPr lang="sv-SE" dirty="0"/>
              <a:t>. </a:t>
            </a:r>
            <a:r>
              <a:rPr lang="sv-SE" dirty="0" smtClean="0"/>
              <a:t>Oro/komma </a:t>
            </a:r>
            <a:r>
              <a:rPr lang="sv-SE" dirty="0"/>
              <a:t>till ro. Känsla av </a:t>
            </a:r>
            <a:r>
              <a:rPr lang="sv-SE" dirty="0" smtClean="0"/>
              <a:t/>
            </a:r>
            <a:br>
              <a:rPr lang="sv-SE" dirty="0" smtClean="0"/>
            </a:br>
            <a:r>
              <a:rPr lang="sv-SE" dirty="0" smtClean="0"/>
              <a:t>trygghet</a:t>
            </a:r>
            <a:r>
              <a:rPr lang="sv-SE" dirty="0"/>
              <a:t>. </a:t>
            </a:r>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32</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15153268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0515600" cy="1080799"/>
          </a:xfrm>
        </p:spPr>
        <p:txBody>
          <a:bodyPr>
            <a:normAutofit/>
          </a:bodyPr>
          <a:lstStyle/>
          <a:p>
            <a:r>
              <a:rPr lang="sv-SE" b="1" dirty="0" smtClean="0">
                <a:latin typeface="+mn-lt"/>
              </a:rPr>
              <a:t>Kartläggning Bakgrund - Aktuellt </a:t>
            </a:r>
            <a:r>
              <a:rPr lang="sv-SE" b="1" dirty="0">
                <a:latin typeface="+mn-lt"/>
              </a:rPr>
              <a:t>tillstånd</a:t>
            </a:r>
            <a:endParaRPr lang="sv-SE" dirty="0">
              <a:latin typeface="+mn-lt"/>
            </a:endParaRPr>
          </a:p>
        </p:txBody>
      </p:sp>
      <p:sp>
        <p:nvSpPr>
          <p:cNvPr id="3" name="Platshållare för innehåll 2"/>
          <p:cNvSpPr>
            <a:spLocks noGrp="1"/>
          </p:cNvSpPr>
          <p:nvPr>
            <p:ph idx="1"/>
          </p:nvPr>
        </p:nvSpPr>
        <p:spPr>
          <a:xfrm>
            <a:off x="838200" y="1806843"/>
            <a:ext cx="10515600" cy="4795158"/>
          </a:xfrm>
        </p:spPr>
        <p:txBody>
          <a:bodyPr>
            <a:normAutofit/>
          </a:bodyPr>
          <a:lstStyle/>
          <a:p>
            <a:r>
              <a:rPr lang="sv-SE" b="1" dirty="0" smtClean="0"/>
              <a:t>Kroppsfunktioner/Kroppsstrukturer </a:t>
            </a:r>
            <a:endParaRPr lang="sv-SE" dirty="0" smtClean="0"/>
          </a:p>
          <a:p>
            <a:pPr marL="0" indent="0">
              <a:buNone/>
            </a:pPr>
            <a:r>
              <a:rPr lang="sv-SE" b="1" u="sng" dirty="0" smtClean="0"/>
              <a:t>Sinnesfunktion </a:t>
            </a:r>
            <a:r>
              <a:rPr lang="sv-SE" b="1" u="sng" dirty="0"/>
              <a:t>och smärta.</a:t>
            </a:r>
            <a:r>
              <a:rPr lang="sv-SE" b="1" dirty="0"/>
              <a:t> </a:t>
            </a:r>
            <a:r>
              <a:rPr lang="sv-SE" dirty="0"/>
              <a:t>Beskrivning av syn </a:t>
            </a:r>
            <a:r>
              <a:rPr lang="sv-SE" dirty="0" smtClean="0"/>
              <a:t>inklusive</a:t>
            </a:r>
            <a:br>
              <a:rPr lang="sv-SE" dirty="0" smtClean="0"/>
            </a:br>
            <a:r>
              <a:rPr lang="sv-SE" dirty="0" smtClean="0"/>
              <a:t>synfältsbortfall</a:t>
            </a:r>
            <a:r>
              <a:rPr lang="sv-SE" dirty="0"/>
              <a:t>, hörsel, smak, lukt och känsel. Yrsel och balans</a:t>
            </a:r>
            <a:r>
              <a:rPr lang="sv-SE" dirty="0" smtClean="0"/>
              <a:t>.</a:t>
            </a:r>
            <a:br>
              <a:rPr lang="sv-SE" dirty="0" smtClean="0"/>
            </a:br>
            <a:r>
              <a:rPr lang="sv-SE" dirty="0" smtClean="0"/>
              <a:t>Smärta</a:t>
            </a:r>
            <a:r>
              <a:rPr lang="sv-SE" dirty="0"/>
              <a:t>. Risk för </a:t>
            </a:r>
            <a:r>
              <a:rPr lang="sv-SE" dirty="0" smtClean="0"/>
              <a:t>fall.</a:t>
            </a:r>
          </a:p>
          <a:p>
            <a:pPr marL="0" indent="0">
              <a:buNone/>
            </a:pPr>
            <a:endParaRPr lang="sv-SE" sz="600" dirty="0" smtClean="0"/>
          </a:p>
          <a:p>
            <a:pPr marL="0" indent="0">
              <a:buNone/>
            </a:pPr>
            <a:r>
              <a:rPr lang="sv-SE" b="1" u="sng" dirty="0" smtClean="0"/>
              <a:t>Hjärt- </a:t>
            </a:r>
            <a:r>
              <a:rPr lang="sv-SE" b="1" u="sng" dirty="0"/>
              <a:t>kärl- blod- </a:t>
            </a:r>
            <a:r>
              <a:rPr lang="sv-SE" b="1" u="sng" dirty="0" smtClean="0"/>
              <a:t>immunsystems </a:t>
            </a:r>
            <a:r>
              <a:rPr lang="sv-SE" b="1" u="sng" dirty="0"/>
              <a:t>och andningsfunktioner.</a:t>
            </a:r>
            <a:r>
              <a:rPr lang="sv-SE" dirty="0"/>
              <a:t> </a:t>
            </a:r>
            <a:endParaRPr lang="sv-SE" dirty="0" smtClean="0"/>
          </a:p>
          <a:p>
            <a:pPr marL="0" indent="0">
              <a:buNone/>
            </a:pPr>
            <a:r>
              <a:rPr lang="sv-SE" dirty="0" smtClean="0"/>
              <a:t>Beskrivning </a:t>
            </a:r>
            <a:r>
              <a:rPr lang="sv-SE" dirty="0"/>
              <a:t>av hjärtfunktioner, andningsfunktioner</a:t>
            </a:r>
            <a:r>
              <a:rPr lang="sv-SE" dirty="0" smtClean="0"/>
              <a:t>,</a:t>
            </a:r>
            <a:br>
              <a:rPr lang="sv-SE" dirty="0" smtClean="0"/>
            </a:br>
            <a:r>
              <a:rPr lang="sv-SE" dirty="0" smtClean="0"/>
              <a:t>infektioner </a:t>
            </a:r>
            <a:r>
              <a:rPr lang="sv-SE" dirty="0"/>
              <a:t>och allergiska reaktioner. </a:t>
            </a:r>
          </a:p>
          <a:p>
            <a:pPr marL="0" indent="0">
              <a:buNone/>
            </a:pPr>
            <a:r>
              <a:rPr lang="sv-SE" dirty="0"/>
              <a:t> </a:t>
            </a:r>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33</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3959110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0515600" cy="1080799"/>
          </a:xfrm>
        </p:spPr>
        <p:txBody>
          <a:bodyPr>
            <a:normAutofit/>
          </a:bodyPr>
          <a:lstStyle/>
          <a:p>
            <a:r>
              <a:rPr lang="sv-SE" b="1" dirty="0" smtClean="0">
                <a:latin typeface="+mn-lt"/>
              </a:rPr>
              <a:t>Kartläggning Bakgrund - Aktuellt </a:t>
            </a:r>
            <a:r>
              <a:rPr lang="sv-SE" b="1" dirty="0">
                <a:latin typeface="+mn-lt"/>
              </a:rPr>
              <a:t>tillstånd</a:t>
            </a:r>
            <a:endParaRPr lang="sv-SE" dirty="0">
              <a:latin typeface="+mn-lt"/>
            </a:endParaRPr>
          </a:p>
        </p:txBody>
      </p:sp>
      <p:sp>
        <p:nvSpPr>
          <p:cNvPr id="3" name="Platshållare för innehåll 2"/>
          <p:cNvSpPr>
            <a:spLocks noGrp="1"/>
          </p:cNvSpPr>
          <p:nvPr>
            <p:ph idx="1"/>
          </p:nvPr>
        </p:nvSpPr>
        <p:spPr>
          <a:xfrm>
            <a:off x="838200" y="1806843"/>
            <a:ext cx="10515600" cy="4795158"/>
          </a:xfrm>
        </p:spPr>
        <p:txBody>
          <a:bodyPr>
            <a:normAutofit lnSpcReduction="10000"/>
          </a:bodyPr>
          <a:lstStyle/>
          <a:p>
            <a:r>
              <a:rPr lang="sv-SE" b="1" dirty="0" smtClean="0"/>
              <a:t>Kroppsfunktioner/Kroppsstrukturer </a:t>
            </a:r>
            <a:endParaRPr lang="sv-SE" dirty="0" smtClean="0"/>
          </a:p>
          <a:p>
            <a:pPr marL="0" indent="0">
              <a:buNone/>
            </a:pPr>
            <a:r>
              <a:rPr lang="sv-SE" b="1" u="sng" dirty="0" smtClean="0"/>
              <a:t>Matsmältnings- </a:t>
            </a:r>
            <a:r>
              <a:rPr lang="sv-SE" b="1" u="sng" dirty="0"/>
              <a:t>och endokrina funktioner.</a:t>
            </a:r>
            <a:r>
              <a:rPr lang="sv-SE" dirty="0"/>
              <a:t> Beskrivning av intagande av föda. Matsmältning. Avföring. Illamående och kräkning. Funktioner för att hålla lämplig kroppsvikt. Kroppstemperatur. Risk för undernäring</a:t>
            </a:r>
            <a:r>
              <a:rPr lang="sv-SE" dirty="0" smtClean="0"/>
              <a:t>. </a:t>
            </a:r>
            <a:br>
              <a:rPr lang="sv-SE" dirty="0" smtClean="0"/>
            </a:br>
            <a:r>
              <a:rPr lang="sv-SE" dirty="0" smtClean="0"/>
              <a:t>Munhälsobedömning.</a:t>
            </a:r>
            <a:endParaRPr lang="sv-SE" dirty="0"/>
          </a:p>
          <a:p>
            <a:pPr marL="0" indent="0">
              <a:buNone/>
            </a:pPr>
            <a:r>
              <a:rPr lang="sv-SE" dirty="0"/>
              <a:t> </a:t>
            </a:r>
          </a:p>
          <a:p>
            <a:pPr marL="0" indent="0">
              <a:buNone/>
            </a:pPr>
            <a:r>
              <a:rPr lang="sv-SE" b="1" u="sng" dirty="0"/>
              <a:t>Funktioner i köns- och urinorgan.</a:t>
            </a:r>
            <a:r>
              <a:rPr lang="sv-SE" b="1" dirty="0"/>
              <a:t> </a:t>
            </a:r>
            <a:r>
              <a:rPr lang="sv-SE" dirty="0"/>
              <a:t>Beskrivning av </a:t>
            </a:r>
            <a:br>
              <a:rPr lang="sv-SE" dirty="0"/>
            </a:br>
            <a:r>
              <a:rPr lang="sv-SE" dirty="0" smtClean="0"/>
              <a:t>urinfunktioner</a:t>
            </a:r>
            <a:r>
              <a:rPr lang="sv-SE" dirty="0"/>
              <a:t>. Njursvikt. Sexuella funktioner och fortplantningsfunktioner. Menstruationsfunktioner. </a:t>
            </a:r>
            <a:r>
              <a:rPr lang="sv-SE" dirty="0" smtClean="0"/>
              <a:t/>
            </a:r>
            <a:br>
              <a:rPr lang="sv-SE" dirty="0" smtClean="0"/>
            </a:br>
            <a:r>
              <a:rPr lang="sv-SE" dirty="0" smtClean="0"/>
              <a:t>Risk </a:t>
            </a:r>
            <a:r>
              <a:rPr lang="sv-SE" dirty="0"/>
              <a:t>för blåsdysfunktion.</a:t>
            </a:r>
          </a:p>
          <a:p>
            <a:pPr marL="0" indent="0">
              <a:buNone/>
            </a:pPr>
            <a:r>
              <a:rPr lang="sv-SE" dirty="0"/>
              <a:t> </a:t>
            </a:r>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34</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17491120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0515600" cy="759517"/>
          </a:xfrm>
        </p:spPr>
        <p:txBody>
          <a:bodyPr>
            <a:normAutofit/>
          </a:bodyPr>
          <a:lstStyle/>
          <a:p>
            <a:r>
              <a:rPr lang="sv-SE" b="1" dirty="0" smtClean="0">
                <a:latin typeface="+mn-lt"/>
              </a:rPr>
              <a:t>Kartläggning Bakgrund - Aktuellt </a:t>
            </a:r>
            <a:r>
              <a:rPr lang="sv-SE" b="1" dirty="0">
                <a:latin typeface="+mn-lt"/>
              </a:rPr>
              <a:t>tillstånd</a:t>
            </a:r>
            <a:endParaRPr lang="sv-SE" dirty="0">
              <a:latin typeface="+mn-lt"/>
            </a:endParaRPr>
          </a:p>
        </p:txBody>
      </p:sp>
      <p:sp>
        <p:nvSpPr>
          <p:cNvPr id="3" name="Platshållare för innehåll 2"/>
          <p:cNvSpPr>
            <a:spLocks noGrp="1"/>
          </p:cNvSpPr>
          <p:nvPr>
            <p:ph idx="1"/>
          </p:nvPr>
        </p:nvSpPr>
        <p:spPr>
          <a:xfrm>
            <a:off x="838200" y="1485561"/>
            <a:ext cx="10515600" cy="5116440"/>
          </a:xfrm>
        </p:spPr>
        <p:txBody>
          <a:bodyPr>
            <a:normAutofit fontScale="25000" lnSpcReduction="20000"/>
          </a:bodyPr>
          <a:lstStyle/>
          <a:p>
            <a:r>
              <a:rPr lang="sv-SE" sz="11200" b="1" dirty="0" smtClean="0"/>
              <a:t>Kroppsfunktioner/Kroppsstrukturer </a:t>
            </a:r>
            <a:endParaRPr lang="sv-SE" sz="11200" b="1" dirty="0"/>
          </a:p>
          <a:p>
            <a:pPr marL="0" indent="0">
              <a:buNone/>
            </a:pPr>
            <a:r>
              <a:rPr lang="sv-SE" sz="11200" b="1" u="sng" dirty="0" smtClean="0"/>
              <a:t/>
            </a:r>
            <a:br>
              <a:rPr lang="sv-SE" sz="11200" b="1" u="sng" dirty="0" smtClean="0"/>
            </a:br>
            <a:r>
              <a:rPr lang="sv-SE" sz="11200" b="1" u="sng" dirty="0" smtClean="0"/>
              <a:t>Rörelse </a:t>
            </a:r>
            <a:r>
              <a:rPr lang="sv-SE" sz="11200" b="1" u="sng" dirty="0"/>
              <a:t>och muskulära funktioner.</a:t>
            </a:r>
            <a:r>
              <a:rPr lang="sv-SE" sz="11200" b="1" dirty="0"/>
              <a:t> </a:t>
            </a:r>
            <a:r>
              <a:rPr lang="sv-SE" sz="11200" dirty="0"/>
              <a:t>Beskrivning av leder, muskler och skelett. Rörlighet, pareser och reflexer. Muskelkraft, tonus. Viljemässiga, icke viljemässiga rörelser. Gångmönster. </a:t>
            </a:r>
          </a:p>
          <a:p>
            <a:pPr marL="0" indent="0">
              <a:buNone/>
            </a:pPr>
            <a:endParaRPr lang="sv-SE" sz="11200" dirty="0"/>
          </a:p>
          <a:p>
            <a:pPr marL="0" indent="0">
              <a:buNone/>
            </a:pPr>
            <a:r>
              <a:rPr lang="sv-SE" sz="11200" b="1" u="sng" dirty="0"/>
              <a:t>Funktioner i huden.</a:t>
            </a:r>
            <a:r>
              <a:rPr lang="sv-SE" sz="11200" b="1" dirty="0"/>
              <a:t> </a:t>
            </a:r>
            <a:r>
              <a:rPr lang="sv-SE" sz="11200" dirty="0"/>
              <a:t>Beskrivning av hudens kvalitet </a:t>
            </a:r>
            <a:r>
              <a:rPr lang="sv-SE" sz="11200" dirty="0" smtClean="0"/>
              <a:t>och skydds- </a:t>
            </a:r>
            <a:br>
              <a:rPr lang="sv-SE" sz="11200" dirty="0" smtClean="0"/>
            </a:br>
            <a:r>
              <a:rPr lang="sv-SE" sz="11200" dirty="0" smtClean="0"/>
              <a:t>funktioner</a:t>
            </a:r>
            <a:r>
              <a:rPr lang="sv-SE" sz="11200" dirty="0"/>
              <a:t>, eksem, klåda och sår. Hår och </a:t>
            </a:r>
            <a:r>
              <a:rPr lang="sv-SE" sz="11200" dirty="0" smtClean="0"/>
              <a:t>naglar</a:t>
            </a:r>
            <a:r>
              <a:rPr lang="sv-SE" sz="11200" dirty="0"/>
              <a:t>. </a:t>
            </a:r>
            <a:r>
              <a:rPr lang="sv-SE" sz="11200" dirty="0" smtClean="0"/>
              <a:t/>
            </a:r>
            <a:br>
              <a:rPr lang="sv-SE" sz="11200" dirty="0" smtClean="0"/>
            </a:br>
            <a:r>
              <a:rPr lang="sv-SE" sz="11200" dirty="0" smtClean="0"/>
              <a:t>Svettning</a:t>
            </a:r>
            <a:r>
              <a:rPr lang="sv-SE" sz="11200" dirty="0"/>
              <a:t>. </a:t>
            </a:r>
            <a:r>
              <a:rPr lang="sv-SE" sz="11200" dirty="0" smtClean="0"/>
              <a:t>Risk </a:t>
            </a:r>
            <a:r>
              <a:rPr lang="sv-SE" sz="11200" dirty="0"/>
              <a:t>för trycksår</a:t>
            </a:r>
            <a:r>
              <a:rPr lang="sv-SE" sz="11200" dirty="0" smtClean="0"/>
              <a:t>.</a:t>
            </a:r>
          </a:p>
          <a:p>
            <a:pPr marL="0" indent="0">
              <a:buNone/>
            </a:pPr>
            <a:endParaRPr lang="sv-SE" sz="11200" b="1" u="sng" dirty="0" smtClean="0"/>
          </a:p>
          <a:p>
            <a:pPr marL="0" indent="0">
              <a:buNone/>
            </a:pPr>
            <a:r>
              <a:rPr lang="sv-SE" sz="11200" b="1" u="sng" dirty="0" smtClean="0"/>
              <a:t>Vårdrelaterade </a:t>
            </a:r>
            <a:r>
              <a:rPr lang="sv-SE" sz="11200" b="1" u="sng" dirty="0"/>
              <a:t>infektioner</a:t>
            </a:r>
            <a:r>
              <a:rPr lang="sv-SE" sz="11200" u="sng" dirty="0"/>
              <a:t>.</a:t>
            </a:r>
            <a:r>
              <a:rPr lang="sv-SE" sz="11200" dirty="0"/>
              <a:t> Om ja, är det </a:t>
            </a:r>
            <a:r>
              <a:rPr lang="sv-SE" sz="11200" dirty="0" smtClean="0"/>
              <a:t/>
            </a:r>
            <a:br>
              <a:rPr lang="sv-SE" sz="11200" dirty="0" smtClean="0"/>
            </a:br>
            <a:r>
              <a:rPr lang="sv-SE" sz="11200" dirty="0" smtClean="0"/>
              <a:t>obligatoriskt att beskriva </a:t>
            </a:r>
            <a:r>
              <a:rPr lang="sv-SE" sz="11200" dirty="0"/>
              <a:t>behandling och planerad </a:t>
            </a:r>
            <a:r>
              <a:rPr lang="sv-SE" sz="11200" dirty="0" smtClean="0"/>
              <a:t/>
            </a:r>
            <a:br>
              <a:rPr lang="sv-SE" sz="11200" dirty="0" smtClean="0"/>
            </a:br>
            <a:r>
              <a:rPr lang="sv-SE" sz="11200" dirty="0" smtClean="0"/>
              <a:t>uppföljning </a:t>
            </a:r>
            <a:r>
              <a:rPr lang="sv-SE" sz="11200" dirty="0"/>
              <a:t>samt </a:t>
            </a:r>
            <a:r>
              <a:rPr lang="sv-SE" sz="11200" dirty="0" smtClean="0"/>
              <a:t>eventuella restriktioner </a:t>
            </a:r>
            <a:r>
              <a:rPr lang="sv-SE" sz="11200" dirty="0"/>
              <a:t>för patient och </a:t>
            </a:r>
            <a:r>
              <a:rPr lang="sv-SE" sz="11200" dirty="0" smtClean="0"/>
              <a:t/>
            </a:r>
            <a:br>
              <a:rPr lang="sv-SE" sz="11200" dirty="0" smtClean="0"/>
            </a:br>
            <a:r>
              <a:rPr lang="sv-SE" sz="11200" dirty="0" smtClean="0"/>
              <a:t>vårdpersonal</a:t>
            </a:r>
            <a:r>
              <a:rPr lang="sv-SE" sz="11200" dirty="0"/>
              <a:t>.</a:t>
            </a:r>
          </a:p>
          <a:p>
            <a:pPr marL="0" indent="0">
              <a:buNone/>
            </a:pPr>
            <a:endParaRPr lang="sv-SE" sz="11200" dirty="0"/>
          </a:p>
          <a:p>
            <a:pPr marL="0" indent="0">
              <a:buNone/>
            </a:pPr>
            <a:endParaRPr lang="sv-SE" dirty="0"/>
          </a:p>
          <a:p>
            <a:pPr marL="0" indent="0">
              <a:buNone/>
            </a:pPr>
            <a:r>
              <a:rPr lang="sv-SE" dirty="0"/>
              <a:t> </a:t>
            </a:r>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35</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15120505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051620" y="191386"/>
            <a:ext cx="2411357" cy="1213779"/>
          </a:xfrm>
        </p:spPr>
        <p:txBody>
          <a:bodyPr>
            <a:normAutofit/>
          </a:bodyPr>
          <a:lstStyle/>
          <a:p>
            <a:pPr algn="l"/>
            <a:r>
              <a:rPr lang="sv-SE" sz="3200" dirty="0">
                <a:latin typeface="+mn-lt"/>
              </a:rPr>
              <a:t>Kartläggning </a:t>
            </a:r>
            <a:br>
              <a:rPr lang="sv-SE" sz="3200" dirty="0">
                <a:latin typeface="+mn-lt"/>
              </a:rPr>
            </a:br>
            <a:r>
              <a:rPr lang="sv-SE" sz="3200" dirty="0">
                <a:latin typeface="+mn-lt"/>
              </a:rPr>
              <a:t>Mina planer</a:t>
            </a:r>
          </a:p>
        </p:txBody>
      </p:sp>
      <p:pic>
        <p:nvPicPr>
          <p:cNvPr id="4"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131" y="287767"/>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0" y="311579"/>
            <a:ext cx="704850" cy="657225"/>
          </a:xfrm>
          <a:prstGeom prst="rect">
            <a:avLst/>
          </a:prstGeom>
          <a:noFill/>
          <a:ln>
            <a:noFill/>
          </a:ln>
        </p:spPr>
      </p:pic>
      <p:sp>
        <p:nvSpPr>
          <p:cNvPr id="3" name="Platshållare för bildnummer 2"/>
          <p:cNvSpPr>
            <a:spLocks noGrp="1"/>
          </p:cNvSpPr>
          <p:nvPr>
            <p:ph type="sldNum" sz="quarter" idx="12"/>
          </p:nvPr>
        </p:nvSpPr>
        <p:spPr/>
        <p:txBody>
          <a:bodyPr/>
          <a:lstStyle/>
          <a:p>
            <a:fld id="{46A6C2AA-0759-459A-98C6-8070D5BBF1F5}" type="slidenum">
              <a:rPr lang="sv-SE" smtClean="0"/>
              <a:t>36</a:t>
            </a:fld>
            <a:endParaRPr lang="sv-SE"/>
          </a:p>
        </p:txBody>
      </p:sp>
      <p:pic>
        <p:nvPicPr>
          <p:cNvPr id="7170" name="Picture 2" descr="\\RSFS082\Hem4$\134414\Mina Planer\Mina Planer 2018 - Bilder och filmer\Kartläggning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131" y="968804"/>
            <a:ext cx="4711534" cy="5639270"/>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p:cNvSpPr txBox="1"/>
          <p:nvPr/>
        </p:nvSpPr>
        <p:spPr>
          <a:xfrm>
            <a:off x="6134986" y="2264735"/>
            <a:ext cx="5003067" cy="2308324"/>
          </a:xfrm>
          <a:prstGeom prst="rect">
            <a:avLst/>
          </a:prstGeom>
          <a:noFill/>
        </p:spPr>
        <p:txBody>
          <a:bodyPr wrap="square" rtlCol="0">
            <a:spAutoFit/>
          </a:bodyPr>
          <a:lstStyle/>
          <a:p>
            <a:r>
              <a:rPr lang="sv-SE" dirty="0" smtClean="0"/>
              <a:t>I processen vid inläggning i slutenvård är kartläggningen delad </a:t>
            </a:r>
            <a:r>
              <a:rPr lang="sv-SE" dirty="0"/>
              <a:t>i 2 </a:t>
            </a:r>
            <a:r>
              <a:rPr lang="sv-SE" dirty="0" smtClean="0"/>
              <a:t>delar:</a:t>
            </a:r>
          </a:p>
          <a:p>
            <a:pPr marL="285750" indent="-285750">
              <a:buFont typeface="Arial" panose="020B0604020202020204" pitchFamily="34" charset="0"/>
              <a:buChar char="•"/>
            </a:pPr>
            <a:r>
              <a:rPr lang="sv-SE" dirty="0" smtClean="0"/>
              <a:t>bakgrund (grå)</a:t>
            </a:r>
          </a:p>
          <a:p>
            <a:pPr marL="285750" indent="-285750">
              <a:buFont typeface="Arial" panose="020B0604020202020204" pitchFamily="34" charset="0"/>
              <a:buChar char="•"/>
            </a:pPr>
            <a:r>
              <a:rPr lang="sv-SE" dirty="0" smtClean="0"/>
              <a:t>aktuellt tillstånd (ljusblå)</a:t>
            </a:r>
            <a:endParaRPr lang="sv-SE" dirty="0"/>
          </a:p>
          <a:p>
            <a:endParaRPr lang="sv-SE" dirty="0" smtClean="0"/>
          </a:p>
          <a:p>
            <a:r>
              <a:rPr lang="sv-SE" dirty="0" smtClean="0"/>
              <a:t>Redigering </a:t>
            </a:r>
            <a:r>
              <a:rPr lang="sv-SE" dirty="0"/>
              <a:t>görs på sedvanligt sätt genom att klicka på knappen ändra och spara.</a:t>
            </a:r>
          </a:p>
          <a:p>
            <a:endParaRPr lang="sv-SE" dirty="0"/>
          </a:p>
        </p:txBody>
      </p:sp>
    </p:spTree>
    <p:extLst>
      <p:ext uri="{BB962C8B-B14F-4D97-AF65-F5344CB8AC3E}">
        <p14:creationId xmlns:p14="http://schemas.microsoft.com/office/powerpoint/2010/main" val="8169026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752452" y="110147"/>
            <a:ext cx="3720618" cy="1060087"/>
          </a:xfrm>
        </p:spPr>
        <p:txBody>
          <a:bodyPr>
            <a:normAutofit/>
          </a:bodyPr>
          <a:lstStyle/>
          <a:p>
            <a:pPr algn="l"/>
            <a:r>
              <a:rPr lang="sv-SE" sz="3200" dirty="0">
                <a:latin typeface="+mn-lt"/>
              </a:rPr>
              <a:t>Kartläggning- historik </a:t>
            </a:r>
            <a:br>
              <a:rPr lang="sv-SE" sz="3200" dirty="0">
                <a:latin typeface="+mn-lt"/>
              </a:rPr>
            </a:br>
            <a:r>
              <a:rPr lang="sv-SE" sz="3200" dirty="0">
                <a:latin typeface="+mn-lt"/>
              </a:rPr>
              <a:t>Mina planer</a:t>
            </a:r>
          </a:p>
        </p:txBody>
      </p:sp>
      <p:pic>
        <p:nvPicPr>
          <p:cNvPr id="4"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131" y="287767"/>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0" y="311579"/>
            <a:ext cx="704850" cy="657225"/>
          </a:xfrm>
          <a:prstGeom prst="rect">
            <a:avLst/>
          </a:prstGeom>
          <a:noFill/>
          <a:ln>
            <a:noFill/>
          </a:ln>
        </p:spPr>
      </p:pic>
      <p:sp>
        <p:nvSpPr>
          <p:cNvPr id="3" name="Platshållare för bildnummer 2"/>
          <p:cNvSpPr>
            <a:spLocks noGrp="1"/>
          </p:cNvSpPr>
          <p:nvPr>
            <p:ph type="sldNum" sz="quarter" idx="12"/>
          </p:nvPr>
        </p:nvSpPr>
        <p:spPr/>
        <p:txBody>
          <a:bodyPr/>
          <a:lstStyle/>
          <a:p>
            <a:fld id="{46A6C2AA-0759-459A-98C6-8070D5BBF1F5}" type="slidenum">
              <a:rPr lang="sv-SE" smtClean="0"/>
              <a:t>37</a:t>
            </a:fld>
            <a:endParaRPr lang="sv-SE"/>
          </a:p>
        </p:txBody>
      </p:sp>
      <p:grpSp>
        <p:nvGrpSpPr>
          <p:cNvPr id="8" name="Grupp 7"/>
          <p:cNvGrpSpPr/>
          <p:nvPr/>
        </p:nvGrpSpPr>
        <p:grpSpPr>
          <a:xfrm>
            <a:off x="404036" y="1265275"/>
            <a:ext cx="7290053" cy="5465134"/>
            <a:chOff x="404036" y="1265275"/>
            <a:chExt cx="7290053" cy="5465134"/>
          </a:xfrm>
        </p:grpSpPr>
        <p:pic>
          <p:nvPicPr>
            <p:cNvPr id="8194" name="Picture 2" descr="\\RSFS082\Hem4$\134414\Mina Planer\Mina Planer 2018 - Bilder och filmer\Kartläggning 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036" y="1265275"/>
              <a:ext cx="7290053" cy="5465134"/>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5"/>
            <p:cNvSpPr/>
            <p:nvPr/>
          </p:nvSpPr>
          <p:spPr>
            <a:xfrm>
              <a:off x="2488019" y="2987749"/>
              <a:ext cx="935665" cy="1701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7" name="textruta 6"/>
          <p:cNvSpPr txBox="1"/>
          <p:nvPr/>
        </p:nvSpPr>
        <p:spPr>
          <a:xfrm>
            <a:off x="8357191" y="2573079"/>
            <a:ext cx="3408823" cy="2585323"/>
          </a:xfrm>
          <a:prstGeom prst="rect">
            <a:avLst/>
          </a:prstGeom>
          <a:noFill/>
        </p:spPr>
        <p:txBody>
          <a:bodyPr wrap="square" rtlCol="0">
            <a:spAutoFit/>
          </a:bodyPr>
          <a:lstStyle/>
          <a:p>
            <a:r>
              <a:rPr lang="sv-SE" dirty="0"/>
              <a:t>Historik över information i kartläggningen finns via länken med namn </a:t>
            </a:r>
            <a:r>
              <a:rPr lang="sv-SE" dirty="0" smtClean="0"/>
              <a:t>samt </a:t>
            </a:r>
            <a:r>
              <a:rPr lang="sv-SE" dirty="0"/>
              <a:t>datum och klockslag.</a:t>
            </a:r>
          </a:p>
          <a:p>
            <a:r>
              <a:rPr lang="sv-SE" dirty="0"/>
              <a:t>Nytt fönster öppnas med information om vad som har ändrats, av vem och när. Sorteringsordningen är senaste ändringen överst.</a:t>
            </a:r>
          </a:p>
        </p:txBody>
      </p:sp>
    </p:spTree>
    <p:extLst>
      <p:ext uri="{BB962C8B-B14F-4D97-AF65-F5344CB8AC3E}">
        <p14:creationId xmlns:p14="http://schemas.microsoft.com/office/powerpoint/2010/main" val="35201993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0515600" cy="1080799"/>
          </a:xfrm>
        </p:spPr>
        <p:txBody>
          <a:bodyPr>
            <a:normAutofit/>
          </a:bodyPr>
          <a:lstStyle/>
          <a:p>
            <a:r>
              <a:rPr lang="sv-SE" b="1" dirty="0">
                <a:latin typeface="+mn-lt"/>
              </a:rPr>
              <a:t>Ställningstagande inför </a:t>
            </a:r>
            <a:r>
              <a:rPr lang="sv-SE" b="1" dirty="0" smtClean="0">
                <a:latin typeface="+mn-lt"/>
              </a:rPr>
              <a:t>utskrivning - ny</a:t>
            </a:r>
            <a:endParaRPr lang="sv-SE" dirty="0">
              <a:latin typeface="+mn-lt"/>
            </a:endParaRPr>
          </a:p>
        </p:txBody>
      </p:sp>
      <p:sp>
        <p:nvSpPr>
          <p:cNvPr id="3" name="Platshållare för innehåll 2"/>
          <p:cNvSpPr>
            <a:spLocks noGrp="1"/>
          </p:cNvSpPr>
          <p:nvPr>
            <p:ph idx="1"/>
          </p:nvPr>
        </p:nvSpPr>
        <p:spPr>
          <a:xfrm>
            <a:off x="838200" y="1806843"/>
            <a:ext cx="10515600" cy="4795158"/>
          </a:xfrm>
        </p:spPr>
        <p:txBody>
          <a:bodyPr>
            <a:normAutofit/>
          </a:bodyPr>
          <a:lstStyle/>
          <a:p>
            <a:pPr marL="0" indent="0">
              <a:buNone/>
            </a:pPr>
            <a:r>
              <a:rPr lang="sv-SE" dirty="0"/>
              <a:t>I ställningstagande inför utskrivning ska den slutna vården, kommunen och den landstingsfinansierade öppna vården </a:t>
            </a:r>
            <a:r>
              <a:rPr lang="sv-SE" b="1" dirty="0"/>
              <a:t>beskriva vilka åtgärder och insatser </a:t>
            </a:r>
            <a:r>
              <a:rPr lang="sv-SE" dirty="0"/>
              <a:t>de ska ge patienten i </a:t>
            </a:r>
            <a:r>
              <a:rPr lang="sv-SE" b="1" dirty="0" smtClean="0"/>
              <a:t>direkt anslutning </a:t>
            </a:r>
            <a:r>
              <a:rPr lang="sv-SE" dirty="0"/>
              <a:t>till utskrivning och </a:t>
            </a:r>
            <a:r>
              <a:rPr lang="sv-SE" b="1" dirty="0"/>
              <a:t>fram till en eventuell SIP </a:t>
            </a:r>
            <a:r>
              <a:rPr lang="sv-SE" dirty="0"/>
              <a:t>ska </a:t>
            </a:r>
            <a:r>
              <a:rPr lang="sv-SE" dirty="0" smtClean="0"/>
              <a:t>genomföras.</a:t>
            </a:r>
            <a:endParaRPr lang="sv-SE" dirty="0"/>
          </a:p>
          <a:p>
            <a:pPr marL="0" indent="0">
              <a:buNone/>
            </a:pPr>
            <a:endParaRPr lang="sv-SE" b="1" dirty="0"/>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38</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31839355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0515600" cy="1080799"/>
          </a:xfrm>
        </p:spPr>
        <p:txBody>
          <a:bodyPr>
            <a:normAutofit/>
          </a:bodyPr>
          <a:lstStyle/>
          <a:p>
            <a:r>
              <a:rPr lang="sv-SE" b="1" dirty="0">
                <a:latin typeface="+mn-lt"/>
              </a:rPr>
              <a:t>Ställningstagande inför utskrivning</a:t>
            </a:r>
            <a:endParaRPr lang="sv-SE" dirty="0">
              <a:latin typeface="+mn-lt"/>
            </a:endParaRPr>
          </a:p>
        </p:txBody>
      </p:sp>
      <p:sp>
        <p:nvSpPr>
          <p:cNvPr id="3" name="Platshållare för innehåll 2"/>
          <p:cNvSpPr>
            <a:spLocks noGrp="1"/>
          </p:cNvSpPr>
          <p:nvPr>
            <p:ph idx="1"/>
          </p:nvPr>
        </p:nvSpPr>
        <p:spPr>
          <a:xfrm>
            <a:off x="838200" y="1806843"/>
            <a:ext cx="10515600" cy="4795158"/>
          </a:xfrm>
        </p:spPr>
        <p:txBody>
          <a:bodyPr>
            <a:normAutofit/>
          </a:bodyPr>
          <a:lstStyle/>
          <a:p>
            <a:pPr marL="0" indent="0">
              <a:buNone/>
            </a:pPr>
            <a:r>
              <a:rPr lang="sv-SE" b="1" dirty="0" smtClean="0"/>
              <a:t>Medicinsk </a:t>
            </a:r>
            <a:r>
              <a:rPr lang="sv-SE" b="1" dirty="0"/>
              <a:t>ansvarsfördelning och </a:t>
            </a:r>
            <a:r>
              <a:rPr lang="sv-SE" b="1" dirty="0" smtClean="0"/>
              <a:t>vårdinsatser</a:t>
            </a:r>
            <a:endParaRPr lang="sv-SE" sz="800" b="1" dirty="0"/>
          </a:p>
          <a:p>
            <a:pPr marL="0" indent="0">
              <a:buNone/>
            </a:pPr>
            <a:r>
              <a:rPr lang="sv-SE" dirty="0"/>
              <a:t>Tydliggöra primärvårdens och/eller specialistvårdens </a:t>
            </a:r>
            <a:r>
              <a:rPr lang="sv-SE" dirty="0" smtClean="0"/>
              <a:t/>
            </a:r>
            <a:br>
              <a:rPr lang="sv-SE" dirty="0" smtClean="0"/>
            </a:br>
            <a:r>
              <a:rPr lang="sv-SE" dirty="0" smtClean="0"/>
              <a:t>ansvar </a:t>
            </a:r>
            <a:r>
              <a:rPr lang="sv-SE" dirty="0"/>
              <a:t>(= öppna vården</a:t>
            </a:r>
            <a:r>
              <a:rPr lang="sv-SE" dirty="0" smtClean="0"/>
              <a:t>).</a:t>
            </a:r>
            <a:endParaRPr lang="sv-SE" dirty="0"/>
          </a:p>
          <a:p>
            <a:r>
              <a:rPr lang="sv-SE" dirty="0"/>
              <a:t>Öppna vårdens medicinska ansvar inträder vid </a:t>
            </a:r>
            <a:r>
              <a:rPr lang="sv-SE" dirty="0" smtClean="0"/>
              <a:t/>
            </a:r>
            <a:br>
              <a:rPr lang="sv-SE" dirty="0" smtClean="0"/>
            </a:br>
            <a:r>
              <a:rPr lang="sv-SE" dirty="0" smtClean="0"/>
              <a:t>utskrivningstillfället (förutsätter </a:t>
            </a:r>
            <a:r>
              <a:rPr lang="sv-SE" dirty="0"/>
              <a:t>att berörda enheter </a:t>
            </a:r>
            <a:r>
              <a:rPr lang="sv-SE" dirty="0" smtClean="0"/>
              <a:t/>
            </a:r>
            <a:br>
              <a:rPr lang="sv-SE" dirty="0" smtClean="0"/>
            </a:br>
            <a:r>
              <a:rPr lang="sv-SE" dirty="0" smtClean="0"/>
              <a:t>accepterat övertagande)</a:t>
            </a:r>
          </a:p>
          <a:p>
            <a:pPr marL="0" indent="0">
              <a:buNone/>
            </a:pPr>
            <a:endParaRPr lang="sv-SE" sz="400" dirty="0"/>
          </a:p>
          <a:p>
            <a:r>
              <a:rPr lang="sv-SE" dirty="0"/>
              <a:t>Primärvården (vårdcentral) har </a:t>
            </a:r>
            <a:r>
              <a:rPr lang="sv-SE" dirty="0" smtClean="0"/>
              <a:t>koordinations-</a:t>
            </a:r>
            <a:br>
              <a:rPr lang="sv-SE" dirty="0" smtClean="0"/>
            </a:br>
            <a:r>
              <a:rPr lang="sv-SE" dirty="0" smtClean="0"/>
              <a:t>ansvar för specialistvårdens </a:t>
            </a:r>
            <a:r>
              <a:rPr lang="sv-SE" dirty="0"/>
              <a:t>insatser </a:t>
            </a:r>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39</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13550"/>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2093489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634067"/>
            <a:ext cx="10515600" cy="1325563"/>
          </a:xfrm>
        </p:spPr>
        <p:txBody>
          <a:bodyPr/>
          <a:lstStyle/>
          <a:p>
            <a:r>
              <a:rPr lang="sv-SE" altLang="sv-SE" b="1" dirty="0" smtClean="0">
                <a:cs typeface="ヒラギノ角ゴ Pro W3"/>
              </a:rPr>
              <a:t>…… </a:t>
            </a:r>
            <a:r>
              <a:rPr lang="sv-SE" altLang="sv-SE" b="1" dirty="0" smtClean="0">
                <a:latin typeface="+mn-lt"/>
                <a:cs typeface="ヒラギノ角ゴ Pro W3"/>
              </a:rPr>
              <a:t>det är fyra parter som måste vara aktiva i samverkan </a:t>
            </a:r>
            <a:endParaRPr lang="sv-SE" b="1" dirty="0">
              <a:latin typeface="+mn-lt"/>
            </a:endParaRPr>
          </a:p>
        </p:txBody>
      </p:sp>
      <p:graphicFrame>
        <p:nvGraphicFramePr>
          <p:cNvPr id="4" name="Platshållare för innehåll 7"/>
          <p:cNvGraphicFramePr>
            <a:graphicFrameLocks noGrp="1"/>
          </p:cNvGraphicFramePr>
          <p:nvPr>
            <p:ph idx="1"/>
            <p:extLst>
              <p:ext uri="{D42A27DB-BD31-4B8C-83A1-F6EECF244321}">
                <p14:modId xmlns:p14="http://schemas.microsoft.com/office/powerpoint/2010/main" val="184504286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908264646"/>
              </p:ext>
            </p:extLst>
          </p:nvPr>
        </p:nvGraphicFramePr>
        <p:xfrm>
          <a:off x="2032000" y="1184123"/>
          <a:ext cx="8128000"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Platshållare för bildnummer 6"/>
          <p:cNvSpPr>
            <a:spLocks noGrp="1"/>
          </p:cNvSpPr>
          <p:nvPr>
            <p:ph type="sldNum" sz="quarter" idx="12"/>
          </p:nvPr>
        </p:nvSpPr>
        <p:spPr/>
        <p:txBody>
          <a:bodyPr/>
          <a:lstStyle/>
          <a:p>
            <a:fld id="{46A6C2AA-0759-459A-98C6-8070D5BBF1F5}" type="slidenum">
              <a:rPr lang="sv-SE" smtClean="0"/>
              <a:t>4</a:t>
            </a:fld>
            <a:endParaRPr lang="sv-SE"/>
          </a:p>
        </p:txBody>
      </p:sp>
      <p:pic>
        <p:nvPicPr>
          <p:cNvPr id="10" name="Bildobjekt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 1" descr="Logo Pantone [Converted]"/>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spTree>
    <p:extLst>
      <p:ext uri="{BB962C8B-B14F-4D97-AF65-F5344CB8AC3E}">
        <p14:creationId xmlns:p14="http://schemas.microsoft.com/office/powerpoint/2010/main" val="388748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0515600" cy="1080799"/>
          </a:xfrm>
        </p:spPr>
        <p:txBody>
          <a:bodyPr>
            <a:normAutofit/>
          </a:bodyPr>
          <a:lstStyle/>
          <a:p>
            <a:r>
              <a:rPr lang="sv-SE" b="1" dirty="0">
                <a:latin typeface="+mn-lt"/>
              </a:rPr>
              <a:t>Ställningstagande inför utskrivning</a:t>
            </a:r>
            <a:endParaRPr lang="sv-SE" dirty="0">
              <a:latin typeface="+mn-lt"/>
            </a:endParaRPr>
          </a:p>
        </p:txBody>
      </p:sp>
      <p:sp>
        <p:nvSpPr>
          <p:cNvPr id="3" name="Platshållare för innehåll 2"/>
          <p:cNvSpPr>
            <a:spLocks noGrp="1"/>
          </p:cNvSpPr>
          <p:nvPr>
            <p:ph idx="1"/>
          </p:nvPr>
        </p:nvSpPr>
        <p:spPr>
          <a:xfrm>
            <a:off x="838200" y="1806843"/>
            <a:ext cx="10515600" cy="4795158"/>
          </a:xfrm>
        </p:spPr>
        <p:txBody>
          <a:bodyPr>
            <a:normAutofit/>
          </a:bodyPr>
          <a:lstStyle/>
          <a:p>
            <a:pPr marL="0" indent="0">
              <a:buNone/>
            </a:pPr>
            <a:r>
              <a:rPr lang="sv-SE" b="1" dirty="0"/>
              <a:t>Medicinsk ansvarsfördelning och vårdinsatser </a:t>
            </a:r>
            <a:endParaRPr lang="sv-SE" sz="800" b="1" dirty="0"/>
          </a:p>
          <a:p>
            <a:r>
              <a:rPr lang="sv-SE" dirty="0"/>
              <a:t>Tydlig och välbeskriven i samband med </a:t>
            </a:r>
            <a:r>
              <a:rPr lang="sv-SE" dirty="0" smtClean="0"/>
              <a:t>utskrivning</a:t>
            </a:r>
          </a:p>
          <a:p>
            <a:endParaRPr lang="sv-SE" sz="400" dirty="0"/>
          </a:p>
          <a:p>
            <a:r>
              <a:rPr lang="sv-SE" dirty="0"/>
              <a:t>Samtliga enheter ska </a:t>
            </a:r>
            <a:r>
              <a:rPr lang="sv-SE" dirty="0" smtClean="0"/>
              <a:t>anges</a:t>
            </a:r>
          </a:p>
          <a:p>
            <a:endParaRPr lang="sv-SE" sz="400" dirty="0"/>
          </a:p>
          <a:p>
            <a:r>
              <a:rPr lang="sv-SE" dirty="0"/>
              <a:t>Kontaktuppgifter ska </a:t>
            </a:r>
            <a:r>
              <a:rPr lang="sv-SE" dirty="0" smtClean="0"/>
              <a:t>anges</a:t>
            </a:r>
          </a:p>
          <a:p>
            <a:endParaRPr lang="sv-SE" sz="400" dirty="0"/>
          </a:p>
          <a:p>
            <a:r>
              <a:rPr lang="sv-SE" dirty="0"/>
              <a:t>Ansvarig läkare</a:t>
            </a:r>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40</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2844958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0515600" cy="1080799"/>
          </a:xfrm>
        </p:spPr>
        <p:txBody>
          <a:bodyPr>
            <a:normAutofit/>
          </a:bodyPr>
          <a:lstStyle/>
          <a:p>
            <a:r>
              <a:rPr lang="sv-SE" b="1" dirty="0">
                <a:latin typeface="+mn-lt"/>
              </a:rPr>
              <a:t>Ställningstagande inför utskrivning</a:t>
            </a:r>
            <a:endParaRPr lang="sv-SE" dirty="0">
              <a:latin typeface="+mn-lt"/>
            </a:endParaRPr>
          </a:p>
        </p:txBody>
      </p:sp>
      <p:sp>
        <p:nvSpPr>
          <p:cNvPr id="3" name="Platshållare för innehåll 2"/>
          <p:cNvSpPr>
            <a:spLocks noGrp="1"/>
          </p:cNvSpPr>
          <p:nvPr>
            <p:ph idx="1"/>
          </p:nvPr>
        </p:nvSpPr>
        <p:spPr>
          <a:xfrm>
            <a:off x="838200" y="1806843"/>
            <a:ext cx="10515600" cy="4795158"/>
          </a:xfrm>
        </p:spPr>
        <p:txBody>
          <a:bodyPr>
            <a:normAutofit/>
          </a:bodyPr>
          <a:lstStyle/>
          <a:p>
            <a:pPr marL="0" indent="0">
              <a:buNone/>
            </a:pPr>
            <a:r>
              <a:rPr lang="sv-SE" b="1" dirty="0" smtClean="0"/>
              <a:t>Vidtagna åtgärder</a:t>
            </a:r>
            <a:endParaRPr lang="sv-SE" b="1" dirty="0"/>
          </a:p>
          <a:p>
            <a:r>
              <a:rPr lang="sv-SE" b="1" dirty="0"/>
              <a:t>Kortfattad sammanfattning </a:t>
            </a:r>
            <a:r>
              <a:rPr lang="sv-SE" dirty="0"/>
              <a:t>av vårdtiden av det som är relevant inför utskrivningen såsom </a:t>
            </a:r>
            <a:r>
              <a:rPr lang="sv-SE" dirty="0" smtClean="0"/>
              <a:t>tex sjukdomstillstånd, </a:t>
            </a:r>
            <a:r>
              <a:rPr lang="sv-SE" dirty="0"/>
              <a:t>undersökningar, behandlingar, eventuella operationer samt rehabiliteringsåtgärder. </a:t>
            </a:r>
          </a:p>
          <a:p>
            <a:pPr marL="0" indent="0">
              <a:buNone/>
            </a:pPr>
            <a:endParaRPr lang="sv-SE" b="1" dirty="0"/>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41</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rgbClr val="639BD5">
                <a:alpha val="7529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spTree>
    <p:extLst>
      <p:ext uri="{BB962C8B-B14F-4D97-AF65-F5344CB8AC3E}">
        <p14:creationId xmlns:p14="http://schemas.microsoft.com/office/powerpoint/2010/main" val="22312770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0515600" cy="1080799"/>
          </a:xfrm>
        </p:spPr>
        <p:txBody>
          <a:bodyPr>
            <a:normAutofit/>
          </a:bodyPr>
          <a:lstStyle/>
          <a:p>
            <a:r>
              <a:rPr lang="sv-SE" b="1" dirty="0">
                <a:latin typeface="+mn-lt"/>
              </a:rPr>
              <a:t>Ställningstagande inför utskrivning</a:t>
            </a:r>
            <a:endParaRPr lang="sv-SE" dirty="0">
              <a:latin typeface="+mn-lt"/>
            </a:endParaRPr>
          </a:p>
        </p:txBody>
      </p:sp>
      <p:sp>
        <p:nvSpPr>
          <p:cNvPr id="3" name="Platshållare för innehåll 2"/>
          <p:cNvSpPr>
            <a:spLocks noGrp="1"/>
          </p:cNvSpPr>
          <p:nvPr>
            <p:ph idx="1"/>
          </p:nvPr>
        </p:nvSpPr>
        <p:spPr>
          <a:xfrm>
            <a:off x="838200" y="1806843"/>
            <a:ext cx="10515600" cy="4795158"/>
          </a:xfrm>
        </p:spPr>
        <p:txBody>
          <a:bodyPr>
            <a:normAutofit/>
          </a:bodyPr>
          <a:lstStyle/>
          <a:p>
            <a:pPr marL="0" indent="0">
              <a:buNone/>
            </a:pPr>
            <a:r>
              <a:rPr lang="sv-SE" b="1" dirty="0"/>
              <a:t>Egenvårdsbedömning</a:t>
            </a:r>
          </a:p>
          <a:p>
            <a:r>
              <a:rPr lang="sv-SE" dirty="0" smtClean="0"/>
              <a:t>Läkaransvar</a:t>
            </a:r>
          </a:p>
          <a:p>
            <a:endParaRPr lang="sv-SE" sz="400" dirty="0"/>
          </a:p>
          <a:p>
            <a:r>
              <a:rPr lang="sv-SE" dirty="0"/>
              <a:t>Om ja, är det obligatoriskt att kortfattat beskriva vilken hälso- och sjukvårdsinsats som ska utföras som </a:t>
            </a:r>
            <a:r>
              <a:rPr lang="sv-SE" dirty="0" smtClean="0"/>
              <a:t>egenvård</a:t>
            </a:r>
          </a:p>
          <a:p>
            <a:endParaRPr lang="sv-SE" sz="400" dirty="0"/>
          </a:p>
          <a:p>
            <a:r>
              <a:rPr lang="sv-SE" dirty="0" smtClean="0"/>
              <a:t>Utskrift </a:t>
            </a:r>
            <a:r>
              <a:rPr lang="sv-SE" dirty="0"/>
              <a:t>från journal av egenvårdsbedömning med tillhörande dokumentation medföljer patienten vid </a:t>
            </a:r>
            <a:r>
              <a:rPr lang="sv-SE" dirty="0" smtClean="0"/>
              <a:t>utskrivning</a:t>
            </a:r>
            <a:endParaRPr lang="sv-SE" dirty="0"/>
          </a:p>
          <a:p>
            <a:endParaRPr lang="sv-SE" dirty="0"/>
          </a:p>
          <a:p>
            <a:pPr marL="0" indent="0">
              <a:buNone/>
            </a:pPr>
            <a:endParaRPr lang="sv-SE" b="1" dirty="0"/>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42</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rgbClr val="639BD5">
                <a:alpha val="7529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spTree>
    <p:extLst>
      <p:ext uri="{BB962C8B-B14F-4D97-AF65-F5344CB8AC3E}">
        <p14:creationId xmlns:p14="http://schemas.microsoft.com/office/powerpoint/2010/main" val="19448818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0515600" cy="1080799"/>
          </a:xfrm>
        </p:spPr>
        <p:txBody>
          <a:bodyPr>
            <a:normAutofit/>
          </a:bodyPr>
          <a:lstStyle/>
          <a:p>
            <a:r>
              <a:rPr lang="sv-SE" b="1" dirty="0">
                <a:latin typeface="+mn-lt"/>
              </a:rPr>
              <a:t>Ställningstagande inför utskrivning</a:t>
            </a:r>
            <a:endParaRPr lang="sv-SE" dirty="0">
              <a:latin typeface="+mn-lt"/>
            </a:endParaRPr>
          </a:p>
        </p:txBody>
      </p:sp>
      <p:sp>
        <p:nvSpPr>
          <p:cNvPr id="3" name="Platshållare för innehåll 2"/>
          <p:cNvSpPr>
            <a:spLocks noGrp="1"/>
          </p:cNvSpPr>
          <p:nvPr>
            <p:ph idx="1"/>
          </p:nvPr>
        </p:nvSpPr>
        <p:spPr>
          <a:xfrm>
            <a:off x="838200" y="1806843"/>
            <a:ext cx="10515600" cy="4795158"/>
          </a:xfrm>
        </p:spPr>
        <p:txBody>
          <a:bodyPr>
            <a:normAutofit/>
          </a:bodyPr>
          <a:lstStyle/>
          <a:p>
            <a:pPr marL="0" indent="0">
              <a:buNone/>
            </a:pPr>
            <a:r>
              <a:rPr lang="sv-SE" b="1" dirty="0"/>
              <a:t>Förbrukningsmaterial</a:t>
            </a:r>
            <a:endParaRPr lang="sv-SE" dirty="0"/>
          </a:p>
          <a:p>
            <a:r>
              <a:rPr lang="sv-SE" dirty="0" smtClean="0"/>
              <a:t>Om </a:t>
            </a:r>
            <a:r>
              <a:rPr lang="sv-SE" dirty="0"/>
              <a:t>ja, är det obligatoriskt att beskriva material och för vad samt vem som har ordinations- och </a:t>
            </a:r>
            <a:r>
              <a:rPr lang="sv-SE" dirty="0" smtClean="0"/>
              <a:t>uppföljningsansvar</a:t>
            </a:r>
          </a:p>
          <a:p>
            <a:endParaRPr lang="sv-SE" sz="400" dirty="0"/>
          </a:p>
          <a:p>
            <a:r>
              <a:rPr lang="sv-SE" dirty="0"/>
              <a:t>Kostnadsansvaret för ordinerade förbruknings- och sjukvårdsartiklar följer den enhet som har det medicinska ansvaret </a:t>
            </a:r>
            <a:r>
              <a:rPr lang="sv-SE" dirty="0" smtClean="0"/>
              <a:t>och </a:t>
            </a:r>
            <a:r>
              <a:rPr lang="sv-SE" dirty="0"/>
              <a:t>det ska tydligt anges i </a:t>
            </a:r>
            <a:r>
              <a:rPr lang="sv-SE" dirty="0" smtClean="0"/>
              <a:t>kartläggningen </a:t>
            </a:r>
          </a:p>
          <a:p>
            <a:endParaRPr lang="sv-SE" sz="400" dirty="0"/>
          </a:p>
          <a:p>
            <a:r>
              <a:rPr lang="sv-SE" dirty="0"/>
              <a:t>Kostnadsansvaret kan vara kopplat till olika </a:t>
            </a:r>
            <a:r>
              <a:rPr lang="sv-SE" dirty="0" smtClean="0"/>
              <a:t>enheter </a:t>
            </a:r>
            <a:br>
              <a:rPr lang="sv-SE" dirty="0" smtClean="0"/>
            </a:br>
            <a:r>
              <a:rPr lang="sv-SE" dirty="0" smtClean="0"/>
              <a:t>samtidigt beroende </a:t>
            </a:r>
            <a:r>
              <a:rPr lang="sv-SE" dirty="0"/>
              <a:t>på </a:t>
            </a:r>
            <a:r>
              <a:rPr lang="sv-SE" dirty="0" smtClean="0"/>
              <a:t>hur </a:t>
            </a:r>
            <a:r>
              <a:rPr lang="sv-SE" dirty="0"/>
              <a:t>det medicinska </a:t>
            </a:r>
            <a:r>
              <a:rPr lang="sv-SE" dirty="0" smtClean="0"/>
              <a:t>ansvaret </a:t>
            </a:r>
            <a:r>
              <a:rPr lang="sv-SE" dirty="0"/>
              <a:t>är </a:t>
            </a:r>
            <a:r>
              <a:rPr lang="sv-SE" dirty="0" smtClean="0"/>
              <a:t/>
            </a:r>
            <a:br>
              <a:rPr lang="sv-SE" dirty="0" smtClean="0"/>
            </a:br>
            <a:r>
              <a:rPr lang="sv-SE" dirty="0" smtClean="0"/>
              <a:t>fördelat </a:t>
            </a:r>
            <a:endParaRPr lang="sv-SE" dirty="0"/>
          </a:p>
          <a:p>
            <a:pPr marL="0" indent="0">
              <a:buNone/>
            </a:pPr>
            <a:endParaRPr lang="sv-SE" dirty="0"/>
          </a:p>
          <a:p>
            <a:pPr marL="0" indent="0">
              <a:buNone/>
            </a:pPr>
            <a:endParaRPr lang="sv-SE" b="1" dirty="0"/>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43</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rgbClr val="639BD5">
                <a:alpha val="7529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spTree>
    <p:extLst>
      <p:ext uri="{BB962C8B-B14F-4D97-AF65-F5344CB8AC3E}">
        <p14:creationId xmlns:p14="http://schemas.microsoft.com/office/powerpoint/2010/main" val="16305934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0515600" cy="1080799"/>
          </a:xfrm>
        </p:spPr>
        <p:txBody>
          <a:bodyPr>
            <a:normAutofit/>
          </a:bodyPr>
          <a:lstStyle/>
          <a:p>
            <a:r>
              <a:rPr lang="sv-SE" b="1" dirty="0">
                <a:latin typeface="+mn-lt"/>
              </a:rPr>
              <a:t>Ställningstagande inför utskrivning</a:t>
            </a:r>
            <a:endParaRPr lang="sv-SE" dirty="0">
              <a:latin typeface="+mn-lt"/>
            </a:endParaRPr>
          </a:p>
        </p:txBody>
      </p:sp>
      <p:sp>
        <p:nvSpPr>
          <p:cNvPr id="3" name="Platshållare för innehåll 2"/>
          <p:cNvSpPr>
            <a:spLocks noGrp="1"/>
          </p:cNvSpPr>
          <p:nvPr>
            <p:ph idx="1"/>
          </p:nvPr>
        </p:nvSpPr>
        <p:spPr>
          <a:xfrm>
            <a:off x="838200" y="1806843"/>
            <a:ext cx="10515600" cy="4795158"/>
          </a:xfrm>
        </p:spPr>
        <p:txBody>
          <a:bodyPr>
            <a:normAutofit/>
          </a:bodyPr>
          <a:lstStyle/>
          <a:p>
            <a:pPr marL="0" indent="0">
              <a:buNone/>
            </a:pPr>
            <a:r>
              <a:rPr lang="sv-SE" b="1" dirty="0" smtClean="0"/>
              <a:t>Patientyttrande</a:t>
            </a:r>
            <a:endParaRPr lang="sv-SE" dirty="0"/>
          </a:p>
          <a:p>
            <a:r>
              <a:rPr lang="sv-SE" dirty="0"/>
              <a:t>Här </a:t>
            </a:r>
            <a:r>
              <a:rPr lang="sv-SE" dirty="0" smtClean="0"/>
              <a:t>ska framgå </a:t>
            </a:r>
            <a:r>
              <a:rPr lang="sv-SE" dirty="0"/>
              <a:t>patientens delaktighet, önskemål och frågor inför </a:t>
            </a:r>
            <a:r>
              <a:rPr lang="sv-SE" dirty="0" smtClean="0"/>
              <a:t>hemgång</a:t>
            </a:r>
          </a:p>
          <a:p>
            <a:pPr marL="0" indent="0">
              <a:buNone/>
            </a:pPr>
            <a:endParaRPr lang="sv-SE" sz="400" dirty="0"/>
          </a:p>
          <a:p>
            <a:r>
              <a:rPr lang="sv-SE" dirty="0" smtClean="0"/>
              <a:t>Patientens </a:t>
            </a:r>
            <a:r>
              <a:rPr lang="sv-SE" dirty="0"/>
              <a:t>yttrande kring de föreslagna åtgärder och insatser som denne erbjuds i samband med utskrivning från den slutna </a:t>
            </a:r>
            <a:r>
              <a:rPr lang="sv-SE" dirty="0" smtClean="0"/>
              <a:t>vården </a:t>
            </a:r>
          </a:p>
          <a:p>
            <a:pPr marL="0" indent="0">
              <a:buNone/>
            </a:pPr>
            <a:endParaRPr lang="sv-SE" dirty="0" smtClean="0"/>
          </a:p>
          <a:p>
            <a:endParaRPr lang="sv-SE" dirty="0"/>
          </a:p>
          <a:p>
            <a:pPr marL="0" indent="0">
              <a:buNone/>
            </a:pPr>
            <a:endParaRPr lang="sv-SE" b="1" dirty="0"/>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44</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rgbClr val="639BD5">
                <a:alpha val="7529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spTree>
    <p:extLst>
      <p:ext uri="{BB962C8B-B14F-4D97-AF65-F5344CB8AC3E}">
        <p14:creationId xmlns:p14="http://schemas.microsoft.com/office/powerpoint/2010/main" val="21325413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0515600" cy="1080799"/>
          </a:xfrm>
        </p:spPr>
        <p:txBody>
          <a:bodyPr>
            <a:normAutofit/>
          </a:bodyPr>
          <a:lstStyle/>
          <a:p>
            <a:r>
              <a:rPr lang="sv-SE" b="1" dirty="0">
                <a:latin typeface="+mn-lt"/>
              </a:rPr>
              <a:t>Ställningstagande inför </a:t>
            </a:r>
            <a:r>
              <a:rPr lang="sv-SE" b="1" dirty="0" smtClean="0">
                <a:latin typeface="+mn-lt"/>
              </a:rPr>
              <a:t>utskrivning</a:t>
            </a:r>
            <a:endParaRPr lang="sv-SE" dirty="0">
              <a:latin typeface="+mn-lt"/>
            </a:endParaRPr>
          </a:p>
        </p:txBody>
      </p:sp>
      <p:sp>
        <p:nvSpPr>
          <p:cNvPr id="3" name="Platshållare för innehåll 2"/>
          <p:cNvSpPr>
            <a:spLocks noGrp="1"/>
          </p:cNvSpPr>
          <p:nvPr>
            <p:ph idx="1"/>
          </p:nvPr>
        </p:nvSpPr>
        <p:spPr>
          <a:xfrm>
            <a:off x="838200" y="1806843"/>
            <a:ext cx="10515600" cy="4795158"/>
          </a:xfrm>
        </p:spPr>
        <p:txBody>
          <a:bodyPr>
            <a:normAutofit lnSpcReduction="10000"/>
          </a:bodyPr>
          <a:lstStyle/>
          <a:p>
            <a:pPr marL="0" indent="0">
              <a:buNone/>
            </a:pPr>
            <a:r>
              <a:rPr lang="sv-SE" b="1" dirty="0"/>
              <a:t>Ställningstagande till SIP</a:t>
            </a:r>
            <a:r>
              <a:rPr lang="sv-SE" dirty="0"/>
              <a:t> </a:t>
            </a:r>
            <a:r>
              <a:rPr lang="sv-SE" dirty="0" smtClean="0"/>
              <a:t>- ny</a:t>
            </a:r>
          </a:p>
          <a:p>
            <a:pPr marL="0" indent="0">
              <a:buNone/>
            </a:pPr>
            <a:r>
              <a:rPr lang="sv-SE" dirty="0" smtClean="0"/>
              <a:t>Den </a:t>
            </a:r>
            <a:r>
              <a:rPr lang="sv-SE" dirty="0"/>
              <a:t>slutna vården tar ställning </a:t>
            </a:r>
            <a:r>
              <a:rPr lang="sv-SE" dirty="0" smtClean="0"/>
              <a:t>till och </a:t>
            </a:r>
            <a:r>
              <a:rPr lang="sv-SE" b="1" dirty="0" smtClean="0"/>
              <a:t>föreslår</a:t>
            </a:r>
            <a:endParaRPr lang="sv-SE" b="1" dirty="0"/>
          </a:p>
          <a:p>
            <a:pPr marL="0" indent="0">
              <a:buNone/>
            </a:pPr>
            <a:r>
              <a:rPr lang="sv-SE" dirty="0"/>
              <a:t>	- om </a:t>
            </a:r>
            <a:r>
              <a:rPr lang="sv-SE" dirty="0" smtClean="0"/>
              <a:t>och när en </a:t>
            </a:r>
            <a:r>
              <a:rPr lang="sv-SE" dirty="0"/>
              <a:t>SIP bör genomföras</a:t>
            </a:r>
          </a:p>
          <a:p>
            <a:pPr marL="0" indent="0">
              <a:buNone/>
            </a:pPr>
            <a:r>
              <a:rPr lang="sv-SE" dirty="0"/>
              <a:t>	- </a:t>
            </a:r>
            <a:r>
              <a:rPr lang="sv-SE" dirty="0" smtClean="0"/>
              <a:t>och </a:t>
            </a:r>
            <a:r>
              <a:rPr lang="sv-SE" dirty="0"/>
              <a:t>om SIP ska göras under slutenvårdstillfället eller efter 		</a:t>
            </a:r>
            <a:r>
              <a:rPr lang="sv-SE" dirty="0" smtClean="0"/>
              <a:t>  utskrivning</a:t>
            </a:r>
          </a:p>
          <a:p>
            <a:pPr marL="0" indent="0">
              <a:buNone/>
            </a:pPr>
            <a:endParaRPr lang="sv-SE" sz="400" dirty="0"/>
          </a:p>
          <a:p>
            <a:r>
              <a:rPr lang="sv-SE" dirty="0"/>
              <a:t>Den fasta vårdkontakten som efter </a:t>
            </a:r>
            <a:r>
              <a:rPr lang="sv-SE" b="1" dirty="0"/>
              <a:t>samråd</a:t>
            </a:r>
            <a:r>
              <a:rPr lang="sv-SE" dirty="0"/>
              <a:t> med </a:t>
            </a:r>
            <a:br>
              <a:rPr lang="sv-SE" dirty="0"/>
            </a:br>
            <a:r>
              <a:rPr lang="sv-SE" dirty="0" smtClean="0"/>
              <a:t>kommunen</a:t>
            </a:r>
            <a:r>
              <a:rPr lang="sv-SE" dirty="0"/>
              <a:t>, bekräftar eller avvisar </a:t>
            </a:r>
            <a:r>
              <a:rPr lang="sv-SE" dirty="0" smtClean="0"/>
              <a:t>förslaget</a:t>
            </a:r>
          </a:p>
          <a:p>
            <a:endParaRPr lang="sv-SE" sz="400" dirty="0"/>
          </a:p>
          <a:p>
            <a:r>
              <a:rPr lang="sv-SE" dirty="0"/>
              <a:t>Kommer berörda parter </a:t>
            </a:r>
            <a:r>
              <a:rPr lang="sv-SE" b="1" dirty="0"/>
              <a:t>inte överens </a:t>
            </a:r>
            <a:r>
              <a:rPr lang="sv-SE" dirty="0"/>
              <a:t>om </a:t>
            </a:r>
            <a:r>
              <a:rPr lang="sv-SE" dirty="0" smtClean="0"/>
              <a:t>var, om</a:t>
            </a:r>
            <a:br>
              <a:rPr lang="sv-SE" dirty="0" smtClean="0"/>
            </a:br>
            <a:r>
              <a:rPr lang="sv-SE" dirty="0" smtClean="0"/>
              <a:t>och när SIP </a:t>
            </a:r>
            <a:r>
              <a:rPr lang="sv-SE" dirty="0"/>
              <a:t>ska göras ska SIP genomföras under </a:t>
            </a:r>
            <a:br>
              <a:rPr lang="sv-SE" dirty="0"/>
            </a:br>
            <a:r>
              <a:rPr lang="sv-SE" dirty="0" smtClean="0"/>
              <a:t>slutenvårdstillfället </a:t>
            </a:r>
            <a:endParaRPr lang="sv-SE" dirty="0"/>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45</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35974021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0515600" cy="1080799"/>
          </a:xfrm>
        </p:spPr>
        <p:txBody>
          <a:bodyPr>
            <a:normAutofit fontScale="90000"/>
          </a:bodyPr>
          <a:lstStyle/>
          <a:p>
            <a:r>
              <a:rPr lang="sv-SE" b="1" dirty="0">
                <a:latin typeface="+mn-lt"/>
              </a:rPr>
              <a:t>Ställningstagande inför utskrivning - Ställningstagande till </a:t>
            </a:r>
            <a:r>
              <a:rPr lang="sv-SE" b="1" dirty="0" smtClean="0">
                <a:latin typeface="+mn-lt"/>
              </a:rPr>
              <a:t>SIP</a:t>
            </a:r>
            <a:endParaRPr lang="sv-SE" dirty="0">
              <a:latin typeface="+mn-lt"/>
            </a:endParaRPr>
          </a:p>
        </p:txBody>
      </p:sp>
      <p:sp>
        <p:nvSpPr>
          <p:cNvPr id="3" name="Platshållare för innehåll 2"/>
          <p:cNvSpPr>
            <a:spLocks noGrp="1"/>
          </p:cNvSpPr>
          <p:nvPr>
            <p:ph idx="1"/>
          </p:nvPr>
        </p:nvSpPr>
        <p:spPr>
          <a:xfrm>
            <a:off x="838200" y="1806843"/>
            <a:ext cx="3780099" cy="4795158"/>
          </a:xfrm>
        </p:spPr>
        <p:txBody>
          <a:bodyPr>
            <a:normAutofit/>
          </a:bodyPr>
          <a:lstStyle/>
          <a:p>
            <a:pPr marL="0" lvl="0" indent="0">
              <a:buNone/>
            </a:pPr>
            <a:r>
              <a:rPr lang="sv-SE" dirty="0" smtClean="0"/>
              <a:t>SIP finns</a:t>
            </a:r>
          </a:p>
          <a:p>
            <a:pPr marL="0" lvl="0" indent="0">
              <a:buNone/>
            </a:pPr>
            <a:r>
              <a:rPr lang="sv-SE" dirty="0" smtClean="0"/>
              <a:t>- behöver </a:t>
            </a:r>
            <a:r>
              <a:rPr lang="sv-SE" dirty="0"/>
              <a:t>ej uppdateras </a:t>
            </a:r>
          </a:p>
          <a:p>
            <a:pPr lvl="0">
              <a:buFontTx/>
              <a:buChar char="-"/>
            </a:pPr>
            <a:r>
              <a:rPr lang="sv-SE" dirty="0" smtClean="0"/>
              <a:t>behöver uppdateras</a:t>
            </a:r>
            <a:br>
              <a:rPr lang="sv-SE" dirty="0" smtClean="0"/>
            </a:br>
            <a:r>
              <a:rPr lang="sv-SE" dirty="0" smtClean="0"/>
              <a:t>och </a:t>
            </a:r>
            <a:r>
              <a:rPr lang="sv-SE" dirty="0"/>
              <a:t>genomförs efter utskrivning</a:t>
            </a:r>
          </a:p>
          <a:p>
            <a:pPr lvl="0">
              <a:buFontTx/>
              <a:buChar char="-"/>
            </a:pPr>
            <a:r>
              <a:rPr lang="sv-SE" dirty="0" smtClean="0"/>
              <a:t>behöver uppdateras</a:t>
            </a:r>
            <a:br>
              <a:rPr lang="sv-SE" dirty="0" smtClean="0"/>
            </a:br>
            <a:r>
              <a:rPr lang="sv-SE" dirty="0" smtClean="0"/>
              <a:t>och </a:t>
            </a:r>
            <a:r>
              <a:rPr lang="sv-SE" dirty="0"/>
              <a:t>genomförs </a:t>
            </a:r>
            <a:r>
              <a:rPr lang="sv-SE" dirty="0" smtClean="0"/>
              <a:t>under slutenvårdstillfället</a:t>
            </a:r>
            <a:endParaRPr lang="sv-SE" dirty="0"/>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46</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
        <p:nvSpPr>
          <p:cNvPr id="4" name="textruta 3"/>
          <p:cNvSpPr txBox="1"/>
          <p:nvPr/>
        </p:nvSpPr>
        <p:spPr>
          <a:xfrm>
            <a:off x="5411624" y="1806843"/>
            <a:ext cx="4948227" cy="3385542"/>
          </a:xfrm>
          <a:prstGeom prst="rect">
            <a:avLst/>
          </a:prstGeom>
          <a:noFill/>
        </p:spPr>
        <p:txBody>
          <a:bodyPr wrap="square" rtlCol="0">
            <a:spAutoFit/>
          </a:bodyPr>
          <a:lstStyle/>
          <a:p>
            <a:pPr lvl="0"/>
            <a:r>
              <a:rPr lang="sv-SE" sz="2800" dirty="0"/>
              <a:t>SIP finns </a:t>
            </a:r>
            <a:r>
              <a:rPr lang="sv-SE" sz="2800" dirty="0" smtClean="0"/>
              <a:t>ej</a:t>
            </a:r>
          </a:p>
          <a:p>
            <a:pPr marL="457200" lvl="0" indent="-457200">
              <a:buFontTx/>
              <a:buChar char="-"/>
            </a:pPr>
            <a:r>
              <a:rPr lang="sv-SE" sz="2800" dirty="0" smtClean="0"/>
              <a:t>behöver </a:t>
            </a:r>
            <a:r>
              <a:rPr lang="sv-SE" sz="2800" dirty="0"/>
              <a:t>skapas </a:t>
            </a:r>
            <a:r>
              <a:rPr lang="sv-SE" sz="2800" dirty="0" smtClean="0"/>
              <a:t>och genomförs efter utskrivning</a:t>
            </a:r>
            <a:endParaRPr lang="sv-SE" sz="2800" dirty="0"/>
          </a:p>
          <a:p>
            <a:pPr marL="457200" lvl="0" indent="-457200">
              <a:buFontTx/>
              <a:buChar char="-"/>
            </a:pPr>
            <a:r>
              <a:rPr lang="sv-SE" sz="2800" dirty="0" smtClean="0"/>
              <a:t>behöver </a:t>
            </a:r>
            <a:r>
              <a:rPr lang="sv-SE" sz="2800" dirty="0"/>
              <a:t>skapas och genomförs under </a:t>
            </a:r>
            <a:r>
              <a:rPr lang="sv-SE" sz="2800" dirty="0" smtClean="0"/>
              <a:t>slutenvårdstillfället</a:t>
            </a:r>
          </a:p>
          <a:p>
            <a:pPr marL="457200" lvl="0" indent="-457200">
              <a:buFontTx/>
              <a:buChar char="-"/>
            </a:pPr>
            <a:r>
              <a:rPr lang="sv-SE" sz="2800" dirty="0" smtClean="0"/>
              <a:t>behövs </a:t>
            </a:r>
            <a:r>
              <a:rPr lang="sv-SE" sz="2800" dirty="0"/>
              <a:t>inte </a:t>
            </a:r>
            <a:endParaRPr lang="sv-SE" sz="2800" dirty="0" smtClean="0"/>
          </a:p>
          <a:p>
            <a:endParaRPr lang="sv-SE" dirty="0"/>
          </a:p>
        </p:txBody>
      </p:sp>
    </p:spTree>
    <p:extLst>
      <p:ext uri="{BB962C8B-B14F-4D97-AF65-F5344CB8AC3E}">
        <p14:creationId xmlns:p14="http://schemas.microsoft.com/office/powerpoint/2010/main" val="16007762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0515600" cy="1080799"/>
          </a:xfrm>
        </p:spPr>
        <p:txBody>
          <a:bodyPr>
            <a:normAutofit/>
          </a:bodyPr>
          <a:lstStyle/>
          <a:p>
            <a:r>
              <a:rPr lang="sv-SE" b="1" dirty="0">
                <a:latin typeface="+mn-lt"/>
              </a:rPr>
              <a:t>Ställningstagande inför utskrivning</a:t>
            </a:r>
            <a:endParaRPr lang="sv-SE" dirty="0">
              <a:latin typeface="+mn-lt"/>
            </a:endParaRPr>
          </a:p>
        </p:txBody>
      </p:sp>
      <p:sp>
        <p:nvSpPr>
          <p:cNvPr id="3" name="Platshållare för innehåll 2"/>
          <p:cNvSpPr>
            <a:spLocks noGrp="1"/>
          </p:cNvSpPr>
          <p:nvPr>
            <p:ph idx="1"/>
          </p:nvPr>
        </p:nvSpPr>
        <p:spPr>
          <a:xfrm>
            <a:off x="838200" y="1806843"/>
            <a:ext cx="10515600" cy="4795158"/>
          </a:xfrm>
        </p:spPr>
        <p:txBody>
          <a:bodyPr>
            <a:normAutofit/>
          </a:bodyPr>
          <a:lstStyle/>
          <a:p>
            <a:pPr marL="0" indent="0">
              <a:buNone/>
            </a:pPr>
            <a:r>
              <a:rPr lang="sv-SE" b="1" dirty="0"/>
              <a:t>Ställningstagande till SIP</a:t>
            </a:r>
            <a:r>
              <a:rPr lang="sv-SE" dirty="0"/>
              <a:t> </a:t>
            </a:r>
            <a:endParaRPr lang="sv-SE" dirty="0" smtClean="0"/>
          </a:p>
          <a:p>
            <a:pPr marL="0" indent="0">
              <a:buNone/>
            </a:pPr>
            <a:r>
              <a:rPr lang="sv-SE" dirty="0" smtClean="0"/>
              <a:t>Om </a:t>
            </a:r>
            <a:r>
              <a:rPr lang="sv-SE" dirty="0"/>
              <a:t>patienten endast är i behov av insatser från </a:t>
            </a:r>
            <a:r>
              <a:rPr lang="sv-SE" b="1" dirty="0"/>
              <a:t>socialtjänsten</a:t>
            </a:r>
            <a:r>
              <a:rPr lang="sv-SE" dirty="0"/>
              <a:t> till exempel hemtjänst, inköp, städ, trygghetslarm behövs ingen SIP efter utskrivning. Vilket medför att ställningstagande inför </a:t>
            </a:r>
            <a:r>
              <a:rPr lang="sv-SE" dirty="0" smtClean="0"/>
              <a:t>utskrivning </a:t>
            </a:r>
            <a:r>
              <a:rPr lang="sv-SE" dirty="0"/>
              <a:t>får anses som en plan mellan den slutna vården och kommunens socialtjänst. </a:t>
            </a:r>
            <a:endParaRPr lang="sv-SE" dirty="0" smtClean="0"/>
          </a:p>
          <a:p>
            <a:pPr marL="0" indent="0">
              <a:buNone/>
            </a:pPr>
            <a:r>
              <a:rPr lang="sv-SE" dirty="0" smtClean="0"/>
              <a:t>Regler </a:t>
            </a:r>
            <a:r>
              <a:rPr lang="sv-SE" dirty="0"/>
              <a:t>för kommunens </a:t>
            </a:r>
            <a:r>
              <a:rPr lang="sv-SE" dirty="0" smtClean="0"/>
              <a:t>betalningsansvar gäller</a:t>
            </a:r>
            <a:r>
              <a:rPr lang="sv-SE" dirty="0"/>
              <a:t>.</a:t>
            </a:r>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47</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5968717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0515600" cy="1080799"/>
          </a:xfrm>
        </p:spPr>
        <p:txBody>
          <a:bodyPr>
            <a:normAutofit/>
          </a:bodyPr>
          <a:lstStyle/>
          <a:p>
            <a:r>
              <a:rPr lang="sv-SE" b="1" dirty="0">
                <a:latin typeface="+mn-lt"/>
              </a:rPr>
              <a:t>Ställningstagande inför utskrivning</a:t>
            </a:r>
            <a:endParaRPr lang="sv-SE" dirty="0">
              <a:latin typeface="+mn-lt"/>
            </a:endParaRPr>
          </a:p>
        </p:txBody>
      </p:sp>
      <p:sp>
        <p:nvSpPr>
          <p:cNvPr id="3" name="Platshållare för innehåll 2"/>
          <p:cNvSpPr>
            <a:spLocks noGrp="1"/>
          </p:cNvSpPr>
          <p:nvPr>
            <p:ph idx="1"/>
          </p:nvPr>
        </p:nvSpPr>
        <p:spPr>
          <a:xfrm>
            <a:off x="838200" y="1613647"/>
            <a:ext cx="10515600" cy="4988354"/>
          </a:xfrm>
        </p:spPr>
        <p:txBody>
          <a:bodyPr>
            <a:normAutofit fontScale="85000" lnSpcReduction="20000"/>
          </a:bodyPr>
          <a:lstStyle/>
          <a:p>
            <a:pPr marL="0" indent="0">
              <a:buNone/>
            </a:pPr>
            <a:r>
              <a:rPr lang="sv-SE" sz="3300" b="1" dirty="0"/>
              <a:t>SIP</a:t>
            </a:r>
            <a:r>
              <a:rPr lang="sv-SE" sz="3300" dirty="0"/>
              <a:t> </a:t>
            </a:r>
            <a:r>
              <a:rPr lang="sv-SE" sz="3300" b="1" dirty="0"/>
              <a:t>efter utskrivning</a:t>
            </a:r>
          </a:p>
          <a:p>
            <a:pPr marL="0" indent="0">
              <a:buNone/>
            </a:pPr>
            <a:r>
              <a:rPr lang="sv-SE" sz="3300" dirty="0"/>
              <a:t>När SIP </a:t>
            </a:r>
            <a:r>
              <a:rPr lang="sv-SE" sz="3300" b="1" dirty="0"/>
              <a:t>sker efter utskrivning </a:t>
            </a:r>
            <a:r>
              <a:rPr lang="sv-SE" sz="3300" dirty="0"/>
              <a:t>ska slutenvården bedöma patientens rehabiliteringsbehov, hjälpmedelsbehov, eventuella restriktioner samt behov av omedelbara åtgärder/insatser i samband med utskrivning. Nedanstående rubriker visualiseras när SIP sker efter utskrivning och ska fyllas i med relevant information av den slutna vården.</a:t>
            </a:r>
          </a:p>
          <a:p>
            <a:pPr marL="0" indent="0">
              <a:buNone/>
            </a:pPr>
            <a:endParaRPr lang="sv-SE" sz="3300" b="1" dirty="0"/>
          </a:p>
          <a:p>
            <a:r>
              <a:rPr lang="sv-SE" sz="3300" b="1" u="sng" dirty="0"/>
              <a:t>Rehabiliteringsbehov efter utskrivning</a:t>
            </a:r>
            <a:r>
              <a:rPr lang="sv-SE" sz="3300" dirty="0"/>
              <a:t/>
            </a:r>
            <a:br>
              <a:rPr lang="sv-SE" sz="3300" dirty="0"/>
            </a:br>
            <a:r>
              <a:rPr lang="sv-SE" sz="3300" dirty="0"/>
              <a:t>Den slutna vården beskriver behovet av rehabilitering</a:t>
            </a:r>
            <a:br>
              <a:rPr lang="sv-SE" sz="3300" dirty="0"/>
            </a:br>
            <a:r>
              <a:rPr lang="sv-SE" sz="3300" dirty="0"/>
              <a:t>efter utskrivning.</a:t>
            </a:r>
          </a:p>
          <a:p>
            <a:pPr marL="0" indent="0">
              <a:buNone/>
            </a:pPr>
            <a:endParaRPr lang="sv-SE" sz="3300" dirty="0"/>
          </a:p>
          <a:p>
            <a:r>
              <a:rPr lang="sv-SE" sz="3300" b="1" u="sng" dirty="0"/>
              <a:t>Hjälpmedelsbehov efter utskrivning</a:t>
            </a:r>
            <a:r>
              <a:rPr lang="sv-SE" sz="3300" dirty="0"/>
              <a:t/>
            </a:r>
            <a:br>
              <a:rPr lang="sv-SE" sz="3300" dirty="0"/>
            </a:br>
            <a:r>
              <a:rPr lang="sv-SE" sz="3300" dirty="0"/>
              <a:t>Den slutna vården beskriver behovet av hjälpmedel </a:t>
            </a:r>
            <a:r>
              <a:rPr lang="sv-SE" sz="3300" dirty="0" smtClean="0"/>
              <a:t/>
            </a:r>
            <a:br>
              <a:rPr lang="sv-SE" sz="3300" dirty="0" smtClean="0"/>
            </a:br>
            <a:r>
              <a:rPr lang="sv-SE" sz="3300" dirty="0" smtClean="0"/>
              <a:t>efter utskrivning</a:t>
            </a:r>
            <a:r>
              <a:rPr lang="sv-SE" sz="3300" dirty="0"/>
              <a:t>.</a:t>
            </a:r>
          </a:p>
          <a:p>
            <a:pPr marL="0" indent="0">
              <a:buNone/>
            </a:pPr>
            <a:endParaRPr lang="sv-SE" dirty="0"/>
          </a:p>
          <a:p>
            <a:pPr marL="0" indent="0">
              <a:buNone/>
            </a:pPr>
            <a:endParaRPr lang="sv-SE" b="1" dirty="0"/>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r>
              <a:rPr lang="sv-SE" dirty="0" smtClean="0"/>
              <a:t/>
            </a:r>
            <a:br>
              <a:rPr lang="sv-SE" dirty="0" smtClean="0"/>
            </a:br>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rgbClr val="639BD5">
                <a:alpha val="7529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spTree>
    <p:extLst>
      <p:ext uri="{BB962C8B-B14F-4D97-AF65-F5344CB8AC3E}">
        <p14:creationId xmlns:p14="http://schemas.microsoft.com/office/powerpoint/2010/main" val="38349233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0515600" cy="1080799"/>
          </a:xfrm>
        </p:spPr>
        <p:txBody>
          <a:bodyPr>
            <a:normAutofit/>
          </a:bodyPr>
          <a:lstStyle/>
          <a:p>
            <a:r>
              <a:rPr lang="sv-SE" b="1" dirty="0">
                <a:latin typeface="+mn-lt"/>
              </a:rPr>
              <a:t>Ställningstagande inför utskrivning</a:t>
            </a:r>
            <a:endParaRPr lang="sv-SE" dirty="0">
              <a:latin typeface="+mn-lt"/>
            </a:endParaRPr>
          </a:p>
        </p:txBody>
      </p:sp>
      <p:sp>
        <p:nvSpPr>
          <p:cNvPr id="3" name="Platshållare för innehåll 2"/>
          <p:cNvSpPr>
            <a:spLocks noGrp="1"/>
          </p:cNvSpPr>
          <p:nvPr>
            <p:ph idx="1"/>
          </p:nvPr>
        </p:nvSpPr>
        <p:spPr>
          <a:xfrm>
            <a:off x="838200" y="1806843"/>
            <a:ext cx="10515600" cy="4795158"/>
          </a:xfrm>
        </p:spPr>
        <p:txBody>
          <a:bodyPr>
            <a:normAutofit/>
          </a:bodyPr>
          <a:lstStyle/>
          <a:p>
            <a:pPr marL="0" indent="0">
              <a:buNone/>
            </a:pPr>
            <a:r>
              <a:rPr lang="sv-SE" b="1" dirty="0"/>
              <a:t>SIP</a:t>
            </a:r>
            <a:r>
              <a:rPr lang="sv-SE" dirty="0"/>
              <a:t> </a:t>
            </a:r>
            <a:r>
              <a:rPr lang="sv-SE" b="1" dirty="0"/>
              <a:t>efter </a:t>
            </a:r>
            <a:r>
              <a:rPr lang="sv-SE" b="1" dirty="0" smtClean="0"/>
              <a:t>utskrivning </a:t>
            </a:r>
            <a:endParaRPr lang="sv-SE" b="1" dirty="0"/>
          </a:p>
          <a:p>
            <a:r>
              <a:rPr lang="sv-SE" b="1" u="sng" dirty="0" smtClean="0"/>
              <a:t>Restriktioner</a:t>
            </a:r>
            <a:r>
              <a:rPr lang="sv-SE" dirty="0"/>
              <a:t/>
            </a:r>
            <a:br>
              <a:rPr lang="sv-SE" dirty="0"/>
            </a:br>
            <a:r>
              <a:rPr lang="sv-SE" dirty="0" smtClean="0"/>
              <a:t>Den </a:t>
            </a:r>
            <a:r>
              <a:rPr lang="sv-SE" dirty="0"/>
              <a:t>slutna vården beskriver behovet av restriktioner kring vård och behandling.</a:t>
            </a:r>
          </a:p>
          <a:p>
            <a:pPr marL="0" indent="0">
              <a:buNone/>
            </a:pPr>
            <a:endParaRPr lang="sv-SE" sz="400" dirty="0"/>
          </a:p>
          <a:p>
            <a:r>
              <a:rPr lang="sv-SE" b="1" u="sng" dirty="0"/>
              <a:t>Behov av omedelbara åtgärder/insatser enligt HSL och/eller </a:t>
            </a:r>
            <a:r>
              <a:rPr lang="sv-SE" b="1" u="sng" dirty="0" err="1"/>
              <a:t>SoL</a:t>
            </a:r>
            <a:r>
              <a:rPr lang="sv-SE" b="1" u="sng" dirty="0"/>
              <a:t> efter </a:t>
            </a:r>
            <a:r>
              <a:rPr lang="sv-SE" b="1" u="sng" dirty="0" smtClean="0"/>
              <a:t>utskrivning</a:t>
            </a:r>
            <a:r>
              <a:rPr lang="sv-SE" dirty="0"/>
              <a:t/>
            </a:r>
            <a:br>
              <a:rPr lang="sv-SE" dirty="0"/>
            </a:br>
            <a:r>
              <a:rPr lang="sv-SE" dirty="0" smtClean="0"/>
              <a:t>Den </a:t>
            </a:r>
            <a:r>
              <a:rPr lang="sv-SE" dirty="0"/>
              <a:t>slutna vården beskriver det samlade behovet av hjälp </a:t>
            </a:r>
            <a:r>
              <a:rPr lang="sv-SE" dirty="0" smtClean="0"/>
              <a:t/>
            </a:r>
            <a:br>
              <a:rPr lang="sv-SE" dirty="0" smtClean="0"/>
            </a:br>
            <a:r>
              <a:rPr lang="sv-SE" dirty="0" smtClean="0"/>
              <a:t>och </a:t>
            </a:r>
            <a:r>
              <a:rPr lang="sv-SE" dirty="0"/>
              <a:t>stöd av hälso- och sjukvård, rehabilitering och/eller </a:t>
            </a:r>
            <a:r>
              <a:rPr lang="sv-SE" dirty="0" smtClean="0"/>
              <a:t/>
            </a:r>
            <a:br>
              <a:rPr lang="sv-SE" dirty="0" smtClean="0"/>
            </a:br>
            <a:r>
              <a:rPr lang="sv-SE" dirty="0" smtClean="0"/>
              <a:t>socialtjänst samt </a:t>
            </a:r>
            <a:r>
              <a:rPr lang="sv-SE" dirty="0"/>
              <a:t>hjälpmedel efter utskrivning. Finns </a:t>
            </a:r>
            <a:r>
              <a:rPr lang="sv-SE" dirty="0" smtClean="0"/>
              <a:t/>
            </a:r>
            <a:br>
              <a:rPr lang="sv-SE" dirty="0" smtClean="0"/>
            </a:br>
            <a:r>
              <a:rPr lang="sv-SE" dirty="0" smtClean="0"/>
              <a:t>restriktioner kring </a:t>
            </a:r>
            <a:r>
              <a:rPr lang="sv-SE" dirty="0"/>
              <a:t>vård och behandling ska detta anges. </a:t>
            </a:r>
          </a:p>
          <a:p>
            <a:pPr marL="0" indent="0">
              <a:buNone/>
            </a:pPr>
            <a:endParaRPr lang="sv-SE" dirty="0"/>
          </a:p>
          <a:p>
            <a:pPr marL="0" indent="0">
              <a:buNone/>
            </a:pPr>
            <a:endParaRPr lang="sv-SE" b="1" dirty="0"/>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49</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rgbClr val="639BD5">
                <a:alpha val="7529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spTree>
    <p:extLst>
      <p:ext uri="{BB962C8B-B14F-4D97-AF65-F5344CB8AC3E}">
        <p14:creationId xmlns:p14="http://schemas.microsoft.com/office/powerpoint/2010/main" val="2703183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latin typeface="+mn-lt"/>
              </a:rPr>
              <a:t>Patientens delaktighet</a:t>
            </a:r>
            <a:endParaRPr lang="sv-SE" b="1" dirty="0">
              <a:latin typeface="+mn-lt"/>
            </a:endParaRPr>
          </a:p>
        </p:txBody>
      </p:sp>
      <p:sp>
        <p:nvSpPr>
          <p:cNvPr id="3" name="Platshållare för innehåll 2"/>
          <p:cNvSpPr>
            <a:spLocks noGrp="1"/>
          </p:cNvSpPr>
          <p:nvPr>
            <p:ph idx="1"/>
          </p:nvPr>
        </p:nvSpPr>
        <p:spPr/>
        <p:txBody>
          <a:bodyPr/>
          <a:lstStyle/>
          <a:p>
            <a:r>
              <a:rPr lang="sv-SE" dirty="0"/>
              <a:t>Patienten ska vara delaktig i sin vård i ett väl utarbetat </a:t>
            </a:r>
            <a:r>
              <a:rPr lang="sv-SE" dirty="0" smtClean="0"/>
              <a:t>samarbete </a:t>
            </a:r>
            <a:r>
              <a:rPr lang="sv-SE" dirty="0"/>
              <a:t>och i förekommande </a:t>
            </a:r>
            <a:r>
              <a:rPr lang="sv-SE" dirty="0" smtClean="0"/>
              <a:t>fall med närstående </a:t>
            </a:r>
          </a:p>
          <a:p>
            <a:pPr marL="0" indent="0">
              <a:buNone/>
            </a:pPr>
            <a:endParaRPr lang="sv-SE" sz="1200" dirty="0" smtClean="0"/>
          </a:p>
          <a:p>
            <a:r>
              <a:rPr lang="sv-SE" dirty="0" smtClean="0"/>
              <a:t>Patienten </a:t>
            </a:r>
            <a:r>
              <a:rPr lang="sv-SE" dirty="0"/>
              <a:t>behöver information för att utöva sitt självbestämmande och ta ställning till om han/hon vill acceptera den </a:t>
            </a:r>
            <a:r>
              <a:rPr lang="sv-SE" dirty="0" smtClean="0"/>
              <a:t/>
            </a:r>
            <a:br>
              <a:rPr lang="sv-SE" dirty="0" smtClean="0"/>
            </a:br>
            <a:r>
              <a:rPr lang="sv-SE" dirty="0" smtClean="0"/>
              <a:t>vård </a:t>
            </a:r>
            <a:r>
              <a:rPr lang="sv-SE" dirty="0"/>
              <a:t>som </a:t>
            </a:r>
            <a:r>
              <a:rPr lang="sv-SE" dirty="0" smtClean="0"/>
              <a:t>erbjuds</a:t>
            </a:r>
            <a:endParaRPr lang="sv-SE" dirty="0"/>
          </a:p>
          <a:p>
            <a:pPr marL="0" indent="0">
              <a:buNone/>
            </a:pPr>
            <a:endParaRPr lang="sv-SE" altLang="sv-SE" sz="1200" dirty="0" smtClean="0">
              <a:cs typeface="ヒラギノ角ゴ Pro W3"/>
            </a:endParaRPr>
          </a:p>
          <a:p>
            <a:r>
              <a:rPr lang="sv-SE" altLang="sv-SE" dirty="0" smtClean="0">
                <a:cs typeface="ヒラギノ角ゴ Pro W3"/>
              </a:rPr>
              <a:t>Utmaning - hur får vi patienten delaktig</a:t>
            </a:r>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5</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13742469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0515600" cy="1080799"/>
          </a:xfrm>
        </p:spPr>
        <p:txBody>
          <a:bodyPr>
            <a:normAutofit/>
          </a:bodyPr>
          <a:lstStyle/>
          <a:p>
            <a:r>
              <a:rPr lang="sv-SE" b="1" dirty="0">
                <a:latin typeface="+mn-lt"/>
              </a:rPr>
              <a:t>Ställningstagande inför utskrivning</a:t>
            </a:r>
            <a:endParaRPr lang="sv-SE" dirty="0">
              <a:latin typeface="+mn-lt"/>
            </a:endParaRPr>
          </a:p>
        </p:txBody>
      </p:sp>
      <p:sp>
        <p:nvSpPr>
          <p:cNvPr id="3" name="Platshållare för innehåll 2"/>
          <p:cNvSpPr>
            <a:spLocks noGrp="1"/>
          </p:cNvSpPr>
          <p:nvPr>
            <p:ph idx="1"/>
          </p:nvPr>
        </p:nvSpPr>
        <p:spPr>
          <a:xfrm>
            <a:off x="838200" y="1806843"/>
            <a:ext cx="10515600" cy="4795158"/>
          </a:xfrm>
        </p:spPr>
        <p:txBody>
          <a:bodyPr>
            <a:normAutofit/>
          </a:bodyPr>
          <a:lstStyle/>
          <a:p>
            <a:pPr marL="0" indent="0">
              <a:buNone/>
            </a:pPr>
            <a:r>
              <a:rPr lang="sv-SE" b="1" dirty="0"/>
              <a:t>SIP</a:t>
            </a:r>
            <a:r>
              <a:rPr lang="sv-SE" dirty="0"/>
              <a:t> </a:t>
            </a:r>
            <a:r>
              <a:rPr lang="sv-SE" b="1" dirty="0"/>
              <a:t>efter utskrivning </a:t>
            </a:r>
            <a:endParaRPr lang="sv-SE" b="1" dirty="0" smtClean="0"/>
          </a:p>
          <a:p>
            <a:pPr marL="0" indent="0">
              <a:buNone/>
            </a:pPr>
            <a:endParaRPr lang="sv-SE" sz="1200" b="1" dirty="0"/>
          </a:p>
          <a:p>
            <a:r>
              <a:rPr lang="sv-SE" b="1" u="sng" dirty="0"/>
              <a:t>Planerade åtgärder/insatser efter </a:t>
            </a:r>
            <a:r>
              <a:rPr lang="sv-SE" b="1" u="sng" dirty="0" smtClean="0"/>
              <a:t>utskrivning</a:t>
            </a:r>
            <a:r>
              <a:rPr lang="sv-SE" dirty="0"/>
              <a:t/>
            </a:r>
            <a:br>
              <a:rPr lang="sv-SE" dirty="0"/>
            </a:br>
            <a:r>
              <a:rPr lang="sv-SE" dirty="0" smtClean="0"/>
              <a:t>Kommunen </a:t>
            </a:r>
            <a:r>
              <a:rPr lang="sv-SE" dirty="0"/>
              <a:t>beskriver de socialtjänstinsatser och/eller hälso-och sjukvårdsåtgärder inklusive rehabilitering och hjälpmedel som tillgodoses omedelbart efter utskrivning.</a:t>
            </a:r>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50</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spTree>
    <p:extLst>
      <p:ext uri="{BB962C8B-B14F-4D97-AF65-F5344CB8AC3E}">
        <p14:creationId xmlns:p14="http://schemas.microsoft.com/office/powerpoint/2010/main" val="16156172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5017255" y="142873"/>
            <a:ext cx="5136837" cy="970823"/>
          </a:xfrm>
        </p:spPr>
        <p:txBody>
          <a:bodyPr>
            <a:normAutofit/>
          </a:bodyPr>
          <a:lstStyle/>
          <a:p>
            <a:pPr algn="l"/>
            <a:r>
              <a:rPr lang="sv-SE" sz="3200" dirty="0">
                <a:latin typeface="+mn-lt"/>
              </a:rPr>
              <a:t>Ställningstagande - slutenvård </a:t>
            </a:r>
            <a:br>
              <a:rPr lang="sv-SE" sz="3200" dirty="0">
                <a:latin typeface="+mn-lt"/>
              </a:rPr>
            </a:br>
            <a:r>
              <a:rPr lang="sv-SE" sz="3200" dirty="0">
                <a:latin typeface="+mn-lt"/>
              </a:rPr>
              <a:t>Mina planer</a:t>
            </a:r>
          </a:p>
        </p:txBody>
      </p:sp>
      <p:pic>
        <p:nvPicPr>
          <p:cNvPr id="4"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131" y="287767"/>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0" y="311579"/>
            <a:ext cx="704850" cy="657225"/>
          </a:xfrm>
          <a:prstGeom prst="rect">
            <a:avLst/>
          </a:prstGeom>
          <a:noFill/>
          <a:ln>
            <a:noFill/>
          </a:ln>
        </p:spPr>
      </p:pic>
      <p:sp>
        <p:nvSpPr>
          <p:cNvPr id="3" name="Platshållare för bildnummer 2"/>
          <p:cNvSpPr>
            <a:spLocks noGrp="1"/>
          </p:cNvSpPr>
          <p:nvPr>
            <p:ph type="sldNum" sz="quarter" idx="12"/>
          </p:nvPr>
        </p:nvSpPr>
        <p:spPr/>
        <p:txBody>
          <a:bodyPr/>
          <a:lstStyle/>
          <a:p>
            <a:fld id="{46A6C2AA-0759-459A-98C6-8070D5BBF1F5}" type="slidenum">
              <a:rPr lang="sv-SE" smtClean="0"/>
              <a:t>51</a:t>
            </a:fld>
            <a:endParaRPr lang="sv-SE"/>
          </a:p>
        </p:txBody>
      </p:sp>
      <p:sp>
        <p:nvSpPr>
          <p:cNvPr id="6" name="textruta 5"/>
          <p:cNvSpPr txBox="1"/>
          <p:nvPr/>
        </p:nvSpPr>
        <p:spPr>
          <a:xfrm>
            <a:off x="5128247" y="1687143"/>
            <a:ext cx="6140645" cy="4801314"/>
          </a:xfrm>
          <a:prstGeom prst="rect">
            <a:avLst/>
          </a:prstGeom>
          <a:noFill/>
        </p:spPr>
        <p:txBody>
          <a:bodyPr wrap="square" rtlCol="0">
            <a:spAutoFit/>
          </a:bodyPr>
          <a:lstStyle/>
          <a:p>
            <a:r>
              <a:rPr lang="sv-SE" dirty="0"/>
              <a:t>I fältet ställningstagande efter SIP anger slutenvården sin bedömning om hantering av vidare planering för den enskilde</a:t>
            </a:r>
          </a:p>
          <a:p>
            <a:r>
              <a:rPr lang="sv-SE" dirty="0"/>
              <a:t>Fasta val:</a:t>
            </a:r>
          </a:p>
          <a:p>
            <a:pPr marL="285750" indent="-285750">
              <a:buFont typeface="Arial" panose="020B0604020202020204" pitchFamily="34" charset="0"/>
              <a:buChar char="•"/>
            </a:pPr>
            <a:r>
              <a:rPr lang="sv-SE" dirty="0"/>
              <a:t>SIP finns, behöver ej uppdateras</a:t>
            </a:r>
          </a:p>
          <a:p>
            <a:pPr marL="285750" indent="-285750">
              <a:buFont typeface="Arial" panose="020B0604020202020204" pitchFamily="34" charset="0"/>
              <a:buChar char="•"/>
            </a:pPr>
            <a:r>
              <a:rPr lang="sv-SE" dirty="0"/>
              <a:t>SIP finns, behöver uppdateras. Görs efter utskrivning</a:t>
            </a:r>
          </a:p>
          <a:p>
            <a:pPr marL="285750" indent="-285750">
              <a:buFont typeface="Arial" panose="020B0604020202020204" pitchFamily="34" charset="0"/>
              <a:buChar char="•"/>
            </a:pPr>
            <a:r>
              <a:rPr lang="sv-SE" dirty="0"/>
              <a:t>SIP finns , behöver uppdateras. Görs under slutenvårdstillfället</a:t>
            </a:r>
          </a:p>
          <a:p>
            <a:pPr marL="285750" indent="-285750">
              <a:buFont typeface="Arial" panose="020B0604020202020204" pitchFamily="34" charset="0"/>
              <a:buChar char="•"/>
            </a:pPr>
            <a:r>
              <a:rPr lang="sv-SE" dirty="0"/>
              <a:t>SIP finns ej , behöver skapas. Görs efter utskrivning</a:t>
            </a:r>
          </a:p>
          <a:p>
            <a:pPr marL="285750" indent="-285750">
              <a:buFont typeface="Arial" panose="020B0604020202020204" pitchFamily="34" charset="0"/>
              <a:buChar char="•"/>
            </a:pPr>
            <a:r>
              <a:rPr lang="sv-SE" dirty="0"/>
              <a:t>SIP finns ej , behöver skapas. Görs under slutenvårdstillfället</a:t>
            </a:r>
          </a:p>
          <a:p>
            <a:pPr marL="285750" indent="-285750">
              <a:buFont typeface="Arial" panose="020B0604020202020204" pitchFamily="34" charset="0"/>
              <a:buChar char="•"/>
            </a:pPr>
            <a:r>
              <a:rPr lang="sv-SE" dirty="0"/>
              <a:t>SIP behövs inte</a:t>
            </a:r>
          </a:p>
          <a:p>
            <a:pPr marL="285750" indent="-285750">
              <a:buFont typeface="Arial" panose="020B0604020202020204" pitchFamily="34" charset="0"/>
              <a:buChar char="•"/>
            </a:pPr>
            <a:endParaRPr lang="sv-SE" dirty="0"/>
          </a:p>
          <a:p>
            <a:r>
              <a:rPr lang="sv-SE" dirty="0"/>
              <a:t>Vid val om att SIP ska göras efter utskrivning visas 4 nya fält</a:t>
            </a:r>
          </a:p>
          <a:p>
            <a:pPr marL="285750" indent="-285750">
              <a:buFont typeface="Arial" panose="020B0604020202020204" pitchFamily="34" charset="0"/>
              <a:buChar char="•"/>
            </a:pPr>
            <a:r>
              <a:rPr lang="sv-SE" dirty="0"/>
              <a:t>Rehabiliteringsbehov efter utskrivning</a:t>
            </a:r>
          </a:p>
          <a:p>
            <a:pPr marL="285750" indent="-285750">
              <a:buFont typeface="Arial" panose="020B0604020202020204" pitchFamily="34" charset="0"/>
              <a:buChar char="•"/>
            </a:pPr>
            <a:r>
              <a:rPr lang="sv-SE" dirty="0"/>
              <a:t>Hjälpmedel efter utskrivning</a:t>
            </a:r>
          </a:p>
          <a:p>
            <a:pPr marL="285750" indent="-285750">
              <a:buFont typeface="Arial" panose="020B0604020202020204" pitchFamily="34" charset="0"/>
              <a:buChar char="•"/>
            </a:pPr>
            <a:r>
              <a:rPr lang="sv-SE" dirty="0"/>
              <a:t>Restriktioner</a:t>
            </a:r>
          </a:p>
          <a:p>
            <a:pPr marL="285750" indent="-285750">
              <a:buFont typeface="Arial" panose="020B0604020202020204" pitchFamily="34" charset="0"/>
              <a:buChar char="•"/>
            </a:pPr>
            <a:r>
              <a:rPr lang="sv-SE" dirty="0"/>
              <a:t>Omedelbara åtgärder/insatser enligt HSL/SOL efter utskrivning</a:t>
            </a:r>
          </a:p>
        </p:txBody>
      </p:sp>
      <p:grpSp>
        <p:nvGrpSpPr>
          <p:cNvPr id="9" name="Grupp 8"/>
          <p:cNvGrpSpPr/>
          <p:nvPr/>
        </p:nvGrpSpPr>
        <p:grpSpPr>
          <a:xfrm>
            <a:off x="653507" y="1052623"/>
            <a:ext cx="4023933" cy="5582093"/>
            <a:chOff x="653507" y="1052623"/>
            <a:chExt cx="4023933" cy="5582093"/>
          </a:xfrm>
        </p:grpSpPr>
        <p:pic>
          <p:nvPicPr>
            <p:cNvPr id="9218" name="Picture 2" descr="\\RSFS082\Hem4$\134414\Mina Planer\Mina Planer 2018 - Bilder och filmer\Ställningstagande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507" y="1052623"/>
              <a:ext cx="4023933" cy="5582093"/>
            </a:xfrm>
            <a:prstGeom prst="rect">
              <a:avLst/>
            </a:prstGeom>
            <a:noFill/>
            <a:extLst>
              <a:ext uri="{909E8E84-426E-40DD-AFC4-6F175D3DCCD1}">
                <a14:hiddenFill xmlns:a14="http://schemas.microsoft.com/office/drawing/2010/main">
                  <a:solidFill>
                    <a:srgbClr val="FFFFFF"/>
                  </a:solidFill>
                </a14:hiddenFill>
              </a:ext>
            </a:extLst>
          </p:spPr>
        </p:pic>
        <p:sp>
          <p:nvSpPr>
            <p:cNvPr id="7" name="Rektangel 6"/>
            <p:cNvSpPr/>
            <p:nvPr/>
          </p:nvSpPr>
          <p:spPr>
            <a:xfrm>
              <a:off x="2665473" y="4223657"/>
              <a:ext cx="1741064" cy="2699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p:nvSpPr>
          <p:spPr>
            <a:xfrm>
              <a:off x="710399" y="4998720"/>
              <a:ext cx="3910148" cy="15401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39408737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131" y="287767"/>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0" y="311579"/>
            <a:ext cx="704850" cy="657225"/>
          </a:xfrm>
          <a:prstGeom prst="rect">
            <a:avLst/>
          </a:prstGeom>
          <a:noFill/>
          <a:ln>
            <a:noFill/>
          </a:ln>
        </p:spPr>
      </p:pic>
      <p:sp>
        <p:nvSpPr>
          <p:cNvPr id="3" name="Platshållare för bildnummer 2"/>
          <p:cNvSpPr>
            <a:spLocks noGrp="1"/>
          </p:cNvSpPr>
          <p:nvPr>
            <p:ph type="sldNum" sz="quarter" idx="12"/>
          </p:nvPr>
        </p:nvSpPr>
        <p:spPr/>
        <p:txBody>
          <a:bodyPr/>
          <a:lstStyle/>
          <a:p>
            <a:fld id="{46A6C2AA-0759-459A-98C6-8070D5BBF1F5}" type="slidenum">
              <a:rPr lang="sv-SE" smtClean="0"/>
              <a:t>52</a:t>
            </a:fld>
            <a:endParaRPr lang="sv-SE"/>
          </a:p>
        </p:txBody>
      </p:sp>
      <p:sp>
        <p:nvSpPr>
          <p:cNvPr id="7" name="Rubrik 1"/>
          <p:cNvSpPr>
            <a:spLocks noGrp="1"/>
          </p:cNvSpPr>
          <p:nvPr>
            <p:ph type="ctrTitle"/>
          </p:nvPr>
        </p:nvSpPr>
        <p:spPr>
          <a:xfrm>
            <a:off x="5017255" y="311579"/>
            <a:ext cx="5272639" cy="970823"/>
          </a:xfrm>
        </p:spPr>
        <p:txBody>
          <a:bodyPr>
            <a:noAutofit/>
          </a:bodyPr>
          <a:lstStyle/>
          <a:p>
            <a:pPr algn="l"/>
            <a:r>
              <a:rPr lang="sv-SE" sz="3200" dirty="0">
                <a:latin typeface="+mn-lt"/>
              </a:rPr>
              <a:t>Ställningstagande - öppenvård </a:t>
            </a:r>
            <a:br>
              <a:rPr lang="sv-SE" sz="3200" dirty="0">
                <a:latin typeface="+mn-lt"/>
              </a:rPr>
            </a:br>
            <a:r>
              <a:rPr lang="sv-SE" sz="3200" dirty="0">
                <a:latin typeface="+mn-lt"/>
              </a:rPr>
              <a:t>Mina planer</a:t>
            </a:r>
          </a:p>
        </p:txBody>
      </p:sp>
      <p:sp>
        <p:nvSpPr>
          <p:cNvPr id="9" name="textruta 8"/>
          <p:cNvSpPr txBox="1"/>
          <p:nvPr/>
        </p:nvSpPr>
        <p:spPr>
          <a:xfrm>
            <a:off x="8610600" y="1834217"/>
            <a:ext cx="3092116" cy="4524315"/>
          </a:xfrm>
          <a:prstGeom prst="rect">
            <a:avLst/>
          </a:prstGeom>
          <a:noFill/>
        </p:spPr>
        <p:txBody>
          <a:bodyPr wrap="square" rtlCol="0">
            <a:spAutoFit/>
          </a:bodyPr>
          <a:lstStyle/>
          <a:p>
            <a:r>
              <a:rPr lang="sv-SE" dirty="0"/>
              <a:t>Öppenvården ska godkänna slutenvårdens ställningstagande till SIP, görs på samma sätt som idag när öppenvården accepterar slutenvårdens </a:t>
            </a:r>
            <a:r>
              <a:rPr lang="sv-SE" dirty="0" smtClean="0"/>
              <a:t>förslag </a:t>
            </a:r>
            <a:r>
              <a:rPr lang="sv-SE" dirty="0"/>
              <a:t>på insatser i vårdplanen. Om användaren väljer nej kommer den röda pilen att visas </a:t>
            </a:r>
            <a:r>
              <a:rPr lang="sv-SE" dirty="0" smtClean="0"/>
              <a:t>över statusrutan när justering görs. Om öppenvården inte godkänner ställningstagande till SIP är det viktigt </a:t>
            </a:r>
            <a:r>
              <a:rPr lang="sv-SE" dirty="0"/>
              <a:t>att kallelseansvarig kontaktar slutenvården för dialog kring ställningstagningen till </a:t>
            </a:r>
            <a:r>
              <a:rPr lang="sv-SE" dirty="0" smtClean="0"/>
              <a:t>SIP.</a:t>
            </a:r>
            <a:endParaRPr lang="sv-SE" dirty="0"/>
          </a:p>
        </p:txBody>
      </p:sp>
      <p:grpSp>
        <p:nvGrpSpPr>
          <p:cNvPr id="11" name="Grupp 10"/>
          <p:cNvGrpSpPr/>
          <p:nvPr/>
        </p:nvGrpSpPr>
        <p:grpSpPr>
          <a:xfrm>
            <a:off x="387459" y="1646145"/>
            <a:ext cx="7680095" cy="3921278"/>
            <a:chOff x="387459" y="1646145"/>
            <a:chExt cx="7680095" cy="3921278"/>
          </a:xfrm>
        </p:grpSpPr>
        <p:pic>
          <p:nvPicPr>
            <p:cNvPr id="8" name="Bildobjekt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459" y="1646145"/>
              <a:ext cx="7680095" cy="3921278"/>
            </a:xfrm>
            <a:prstGeom prst="rect">
              <a:avLst/>
            </a:prstGeom>
          </p:spPr>
        </p:pic>
        <p:sp>
          <p:nvSpPr>
            <p:cNvPr id="10" name="Rektangel 9"/>
            <p:cNvSpPr/>
            <p:nvPr/>
          </p:nvSpPr>
          <p:spPr>
            <a:xfrm>
              <a:off x="565484" y="3501189"/>
              <a:ext cx="1973179" cy="7820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39488442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131" y="287767"/>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0" y="311579"/>
            <a:ext cx="704850" cy="657225"/>
          </a:xfrm>
          <a:prstGeom prst="rect">
            <a:avLst/>
          </a:prstGeom>
          <a:noFill/>
          <a:ln>
            <a:noFill/>
          </a:ln>
        </p:spPr>
      </p:pic>
      <p:sp>
        <p:nvSpPr>
          <p:cNvPr id="3" name="Platshållare för bildnummer 2"/>
          <p:cNvSpPr>
            <a:spLocks noGrp="1"/>
          </p:cNvSpPr>
          <p:nvPr>
            <p:ph type="sldNum" sz="quarter" idx="12"/>
          </p:nvPr>
        </p:nvSpPr>
        <p:spPr/>
        <p:txBody>
          <a:bodyPr/>
          <a:lstStyle/>
          <a:p>
            <a:fld id="{46A6C2AA-0759-459A-98C6-8070D5BBF1F5}" type="slidenum">
              <a:rPr lang="sv-SE" smtClean="0"/>
              <a:t>53</a:t>
            </a:fld>
            <a:endParaRPr lang="sv-SE"/>
          </a:p>
        </p:txBody>
      </p:sp>
      <p:sp>
        <p:nvSpPr>
          <p:cNvPr id="7" name="Rubrik 1"/>
          <p:cNvSpPr>
            <a:spLocks noGrp="1"/>
          </p:cNvSpPr>
          <p:nvPr>
            <p:ph type="ctrTitle"/>
          </p:nvPr>
        </p:nvSpPr>
        <p:spPr>
          <a:xfrm>
            <a:off x="5017255" y="311579"/>
            <a:ext cx="5272639" cy="970823"/>
          </a:xfrm>
        </p:spPr>
        <p:txBody>
          <a:bodyPr>
            <a:noAutofit/>
          </a:bodyPr>
          <a:lstStyle/>
          <a:p>
            <a:pPr algn="l"/>
            <a:r>
              <a:rPr lang="sv-SE" sz="3200" dirty="0">
                <a:latin typeface="+mn-lt"/>
              </a:rPr>
              <a:t>Ställningstagande - kommun </a:t>
            </a:r>
            <a:br>
              <a:rPr lang="sv-SE" sz="3200" dirty="0">
                <a:latin typeface="+mn-lt"/>
              </a:rPr>
            </a:br>
            <a:r>
              <a:rPr lang="sv-SE" sz="3200" dirty="0">
                <a:latin typeface="+mn-lt"/>
              </a:rPr>
              <a:t>Mina planer</a:t>
            </a:r>
          </a:p>
        </p:txBody>
      </p:sp>
      <p:pic>
        <p:nvPicPr>
          <p:cNvPr id="8" name="Bildobjekt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2073" y="1757042"/>
            <a:ext cx="7960352" cy="3664733"/>
          </a:xfrm>
          <a:prstGeom prst="rect">
            <a:avLst/>
          </a:prstGeom>
        </p:spPr>
      </p:pic>
    </p:spTree>
    <p:extLst>
      <p:ext uri="{BB962C8B-B14F-4D97-AF65-F5344CB8AC3E}">
        <p14:creationId xmlns:p14="http://schemas.microsoft.com/office/powerpoint/2010/main" val="41860843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0515600" cy="1080799"/>
          </a:xfrm>
        </p:spPr>
        <p:txBody>
          <a:bodyPr>
            <a:normAutofit/>
          </a:bodyPr>
          <a:lstStyle/>
          <a:p>
            <a:r>
              <a:rPr lang="sv-SE" b="1" dirty="0">
                <a:latin typeface="+mn-lt"/>
              </a:rPr>
              <a:t>Beskrivning av </a:t>
            </a:r>
            <a:r>
              <a:rPr lang="sv-SE" b="1" dirty="0" smtClean="0">
                <a:latin typeface="+mn-lt"/>
              </a:rPr>
              <a:t>planeringsprocess</a:t>
            </a:r>
            <a:endParaRPr lang="sv-SE" dirty="0">
              <a:latin typeface="+mn-lt"/>
            </a:endParaRPr>
          </a:p>
        </p:txBody>
      </p:sp>
      <p:sp>
        <p:nvSpPr>
          <p:cNvPr id="3" name="Platshållare för innehåll 2"/>
          <p:cNvSpPr>
            <a:spLocks noGrp="1"/>
          </p:cNvSpPr>
          <p:nvPr>
            <p:ph idx="1"/>
          </p:nvPr>
        </p:nvSpPr>
        <p:spPr>
          <a:xfrm>
            <a:off x="838200" y="1806843"/>
            <a:ext cx="10515600" cy="4795158"/>
          </a:xfrm>
        </p:spPr>
        <p:txBody>
          <a:bodyPr>
            <a:normAutofit/>
          </a:bodyPr>
          <a:lstStyle/>
          <a:p>
            <a:pPr marL="0" indent="0">
              <a:buNone/>
            </a:pPr>
            <a:r>
              <a:rPr lang="sv-SE" b="1" dirty="0" smtClean="0"/>
              <a:t>Syftet</a:t>
            </a:r>
            <a:r>
              <a:rPr lang="sv-SE" dirty="0" smtClean="0"/>
              <a:t> </a:t>
            </a:r>
            <a:r>
              <a:rPr lang="sv-SE" dirty="0"/>
              <a:t>är att tydliggöra och säkra en trygg utskrivning och att utskrivningen ska göras effektiv och med bibehållen patientsäkerhet. </a:t>
            </a:r>
          </a:p>
          <a:p>
            <a:pPr marL="0" indent="0">
              <a:buNone/>
            </a:pPr>
            <a:endParaRPr lang="sv-SE" sz="600" dirty="0"/>
          </a:p>
          <a:p>
            <a:pPr marL="0" indent="0">
              <a:buNone/>
            </a:pPr>
            <a:r>
              <a:rPr lang="sv-SE" dirty="0"/>
              <a:t>För att underlätta bedömningen av hur utskrivningen ska göras har fyra färgprocesser, utifrån patientens behov, identifierats som här benämns;</a:t>
            </a:r>
          </a:p>
          <a:p>
            <a:pPr marL="0" indent="0">
              <a:buNone/>
            </a:pPr>
            <a:r>
              <a:rPr lang="sv-SE" dirty="0"/>
              <a:t>	-  grön process</a:t>
            </a:r>
          </a:p>
          <a:p>
            <a:pPr marL="0" indent="0">
              <a:buNone/>
            </a:pPr>
            <a:r>
              <a:rPr lang="sv-SE" dirty="0"/>
              <a:t>	-  gul process</a:t>
            </a:r>
          </a:p>
          <a:p>
            <a:pPr marL="0" indent="0">
              <a:buNone/>
            </a:pPr>
            <a:r>
              <a:rPr lang="sv-SE" dirty="0"/>
              <a:t>	-  röd process</a:t>
            </a:r>
          </a:p>
          <a:p>
            <a:pPr marL="0" indent="0">
              <a:buNone/>
            </a:pPr>
            <a:r>
              <a:rPr lang="sv-SE" dirty="0"/>
              <a:t>	-  blå process</a:t>
            </a:r>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54</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8741953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59397" y="726044"/>
            <a:ext cx="11015903" cy="1080799"/>
          </a:xfrm>
        </p:spPr>
        <p:txBody>
          <a:bodyPr>
            <a:normAutofit/>
          </a:bodyPr>
          <a:lstStyle/>
          <a:p>
            <a:r>
              <a:rPr lang="sv-SE" sz="4200" b="1" dirty="0" smtClean="0">
                <a:latin typeface="+mn-lt"/>
              </a:rPr>
              <a:t>Beskrivning av planeringsprocess – Grön process </a:t>
            </a:r>
            <a:endParaRPr lang="sv-SE" sz="4200" dirty="0">
              <a:latin typeface="+mn-lt"/>
            </a:endParaRPr>
          </a:p>
        </p:txBody>
      </p:sp>
      <p:sp>
        <p:nvSpPr>
          <p:cNvPr id="3" name="Platshållare för innehåll 2"/>
          <p:cNvSpPr>
            <a:spLocks noGrp="1"/>
          </p:cNvSpPr>
          <p:nvPr>
            <p:ph idx="1"/>
          </p:nvPr>
        </p:nvSpPr>
        <p:spPr>
          <a:xfrm>
            <a:off x="838200" y="1806843"/>
            <a:ext cx="10515600" cy="4795158"/>
          </a:xfrm>
        </p:spPr>
        <p:txBody>
          <a:bodyPr>
            <a:normAutofit/>
          </a:bodyPr>
          <a:lstStyle/>
          <a:p>
            <a:pPr lvl="0"/>
            <a:r>
              <a:rPr lang="sv-SE" dirty="0"/>
              <a:t>Patient som är </a:t>
            </a:r>
            <a:r>
              <a:rPr lang="sv-SE" b="1" dirty="0"/>
              <a:t>känd</a:t>
            </a:r>
            <a:r>
              <a:rPr lang="sv-SE" dirty="0"/>
              <a:t> i kommunen och som vid hemgång har behov av </a:t>
            </a:r>
            <a:r>
              <a:rPr lang="sv-SE" b="1" dirty="0"/>
              <a:t>samma eller likartade </a:t>
            </a:r>
            <a:r>
              <a:rPr lang="sv-SE" dirty="0"/>
              <a:t>socialtjänstinsatser och/eller hälso-och sjukvårdsåtgärder efter utskrivning</a:t>
            </a:r>
          </a:p>
          <a:p>
            <a:pPr marL="0" lvl="0" indent="0">
              <a:buNone/>
            </a:pPr>
            <a:endParaRPr lang="sv-SE" sz="600" dirty="0"/>
          </a:p>
          <a:p>
            <a:pPr lvl="0"/>
            <a:r>
              <a:rPr lang="sv-SE" dirty="0"/>
              <a:t>Patient som </a:t>
            </a:r>
            <a:r>
              <a:rPr lang="sv-SE" b="1" dirty="0"/>
              <a:t>inte är känd </a:t>
            </a:r>
            <a:r>
              <a:rPr lang="sv-SE" dirty="0"/>
              <a:t>i kommunen och som har behov av </a:t>
            </a:r>
            <a:r>
              <a:rPr lang="sv-SE" b="1" dirty="0"/>
              <a:t>mindre omfattande</a:t>
            </a:r>
            <a:r>
              <a:rPr lang="sv-SE" dirty="0"/>
              <a:t> nytillkomna socialtjänstinsatser och</a:t>
            </a:r>
            <a:r>
              <a:rPr lang="sv-SE" dirty="0" smtClean="0"/>
              <a:t>/</a:t>
            </a:r>
            <a:br>
              <a:rPr lang="sv-SE" dirty="0" smtClean="0"/>
            </a:br>
            <a:r>
              <a:rPr lang="sv-SE" dirty="0" smtClean="0"/>
              <a:t>eller </a:t>
            </a:r>
            <a:r>
              <a:rPr lang="sv-SE" dirty="0"/>
              <a:t>hälso- och sjukvårdsåtgärder - </a:t>
            </a:r>
            <a:r>
              <a:rPr lang="sv-SE" b="1" dirty="0"/>
              <a:t>som inte </a:t>
            </a:r>
            <a:r>
              <a:rPr lang="sv-SE" b="1" dirty="0" smtClean="0"/>
              <a:t/>
            </a:r>
            <a:br>
              <a:rPr lang="sv-SE" b="1" dirty="0" smtClean="0"/>
            </a:br>
            <a:r>
              <a:rPr lang="sv-SE" b="1" dirty="0" smtClean="0"/>
              <a:t>behöver </a:t>
            </a:r>
            <a:r>
              <a:rPr lang="sv-SE" b="1" dirty="0"/>
              <a:t>startas upp samma dag som utskrivning</a:t>
            </a:r>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55</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14179818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82321" y="726044"/>
            <a:ext cx="11435024" cy="1080799"/>
          </a:xfrm>
        </p:spPr>
        <p:txBody>
          <a:bodyPr>
            <a:noAutofit/>
          </a:bodyPr>
          <a:lstStyle/>
          <a:p>
            <a:r>
              <a:rPr lang="sv-SE" b="1" dirty="0">
                <a:latin typeface="+mn-lt"/>
              </a:rPr>
              <a:t>Beskrivning av </a:t>
            </a:r>
            <a:r>
              <a:rPr lang="sv-SE" b="1" dirty="0" smtClean="0">
                <a:latin typeface="+mn-lt"/>
              </a:rPr>
              <a:t>planeringsprocess – Grön process </a:t>
            </a:r>
            <a:endParaRPr lang="sv-SE" dirty="0">
              <a:latin typeface="+mn-lt"/>
            </a:endParaRPr>
          </a:p>
        </p:txBody>
      </p:sp>
      <p:sp>
        <p:nvSpPr>
          <p:cNvPr id="3" name="Platshållare för innehåll 2"/>
          <p:cNvSpPr>
            <a:spLocks noGrp="1"/>
          </p:cNvSpPr>
          <p:nvPr>
            <p:ph idx="1"/>
          </p:nvPr>
        </p:nvSpPr>
        <p:spPr>
          <a:xfrm>
            <a:off x="838200" y="1806843"/>
            <a:ext cx="10515600" cy="4795158"/>
          </a:xfrm>
        </p:spPr>
        <p:txBody>
          <a:bodyPr>
            <a:normAutofit/>
          </a:bodyPr>
          <a:lstStyle/>
          <a:p>
            <a:pPr lvl="0"/>
            <a:r>
              <a:rPr lang="sv-SE" dirty="0"/>
              <a:t>Patient som </a:t>
            </a:r>
            <a:r>
              <a:rPr lang="sv-SE" b="1" dirty="0"/>
              <a:t>inte är känd </a:t>
            </a:r>
            <a:r>
              <a:rPr lang="sv-SE" dirty="0"/>
              <a:t>i kommunen och har behov av </a:t>
            </a:r>
            <a:r>
              <a:rPr lang="sv-SE" b="1" dirty="0"/>
              <a:t>mindre omfattande</a:t>
            </a:r>
            <a:r>
              <a:rPr lang="sv-SE" dirty="0"/>
              <a:t> socialtjänstinsatser och/eller hälso- och sjukvårdsåtgärder– som behöver </a:t>
            </a:r>
            <a:r>
              <a:rPr lang="sv-SE" b="1" dirty="0"/>
              <a:t>startas upp samma dag som utskrivning</a:t>
            </a:r>
          </a:p>
          <a:p>
            <a:pPr marL="0" lvl="0" indent="0">
              <a:buNone/>
            </a:pPr>
            <a:endParaRPr lang="sv-SE" sz="600" dirty="0"/>
          </a:p>
          <a:p>
            <a:pPr lvl="0"/>
            <a:r>
              <a:rPr lang="sv-SE" dirty="0"/>
              <a:t>Patient som får </a:t>
            </a:r>
            <a:r>
              <a:rPr lang="sv-SE" b="1" dirty="0" err="1"/>
              <a:t>elektiv</a:t>
            </a:r>
            <a:r>
              <a:rPr lang="sv-SE" b="1" dirty="0"/>
              <a:t> vård </a:t>
            </a:r>
            <a:r>
              <a:rPr lang="sv-SE" dirty="0"/>
              <a:t>(planerad) med ett i </a:t>
            </a:r>
            <a:r>
              <a:rPr lang="sv-SE" dirty="0" smtClean="0"/>
              <a:t/>
            </a:r>
            <a:br>
              <a:rPr lang="sv-SE" dirty="0" smtClean="0"/>
            </a:br>
            <a:r>
              <a:rPr lang="sv-SE" dirty="0" smtClean="0"/>
              <a:t>förväg </a:t>
            </a:r>
            <a:r>
              <a:rPr lang="sv-SE" dirty="0"/>
              <a:t>beskrivet behov </a:t>
            </a:r>
          </a:p>
          <a:p>
            <a:pPr marL="0" indent="0">
              <a:buNone/>
            </a:pPr>
            <a:endParaRPr lang="sv-SE" b="1" dirty="0"/>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56</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19817976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0988710" cy="1080799"/>
          </a:xfrm>
        </p:spPr>
        <p:txBody>
          <a:bodyPr>
            <a:normAutofit/>
          </a:bodyPr>
          <a:lstStyle/>
          <a:p>
            <a:r>
              <a:rPr lang="sv-SE" sz="4300" b="1" dirty="0">
                <a:latin typeface="+mn-lt"/>
              </a:rPr>
              <a:t>Beskrivning av </a:t>
            </a:r>
            <a:r>
              <a:rPr lang="sv-SE" sz="4300" b="1" dirty="0" smtClean="0">
                <a:latin typeface="+mn-lt"/>
              </a:rPr>
              <a:t>planeringsprocess – Gul process </a:t>
            </a:r>
            <a:endParaRPr lang="sv-SE" sz="4300" dirty="0">
              <a:latin typeface="+mn-lt"/>
            </a:endParaRPr>
          </a:p>
        </p:txBody>
      </p:sp>
      <p:sp>
        <p:nvSpPr>
          <p:cNvPr id="3" name="Platshållare för innehåll 2"/>
          <p:cNvSpPr>
            <a:spLocks noGrp="1"/>
          </p:cNvSpPr>
          <p:nvPr>
            <p:ph idx="1"/>
          </p:nvPr>
        </p:nvSpPr>
        <p:spPr>
          <a:xfrm>
            <a:off x="838200" y="1806843"/>
            <a:ext cx="10515600" cy="4795158"/>
          </a:xfrm>
        </p:spPr>
        <p:txBody>
          <a:bodyPr>
            <a:normAutofit/>
          </a:bodyPr>
          <a:lstStyle/>
          <a:p>
            <a:pPr lvl="0"/>
            <a:r>
              <a:rPr lang="sv-SE" dirty="0"/>
              <a:t>Patient som är </a:t>
            </a:r>
            <a:r>
              <a:rPr lang="sv-SE" b="1" dirty="0"/>
              <a:t>känd</a:t>
            </a:r>
            <a:r>
              <a:rPr lang="sv-SE" dirty="0"/>
              <a:t> i kommunen med behov av </a:t>
            </a:r>
            <a:r>
              <a:rPr lang="sv-SE" b="1" dirty="0"/>
              <a:t>utökade</a:t>
            </a:r>
            <a:r>
              <a:rPr lang="sv-SE" dirty="0"/>
              <a:t> socialtjänstinsatser och/eller hälso-och sjukvårdsåtgärder – </a:t>
            </a:r>
            <a:r>
              <a:rPr lang="sv-SE" b="1" dirty="0"/>
              <a:t>som startas upp samma dag </a:t>
            </a:r>
            <a:r>
              <a:rPr lang="sv-SE" dirty="0"/>
              <a:t>som utskrivning</a:t>
            </a:r>
          </a:p>
          <a:p>
            <a:pPr marL="0" lvl="0" indent="0">
              <a:buNone/>
            </a:pPr>
            <a:endParaRPr lang="sv-SE" sz="600" dirty="0"/>
          </a:p>
          <a:p>
            <a:pPr lvl="0"/>
            <a:r>
              <a:rPr lang="sv-SE" dirty="0"/>
              <a:t>Patient som </a:t>
            </a:r>
            <a:r>
              <a:rPr lang="sv-SE" b="1" dirty="0"/>
              <a:t>inte är känd </a:t>
            </a:r>
            <a:r>
              <a:rPr lang="sv-SE" dirty="0"/>
              <a:t>i kommunen med behov </a:t>
            </a:r>
            <a:r>
              <a:rPr lang="sv-SE" dirty="0" smtClean="0"/>
              <a:t>av socialtjänstinsatser </a:t>
            </a:r>
            <a:r>
              <a:rPr lang="sv-SE" dirty="0"/>
              <a:t>och/eller hälso-och </a:t>
            </a:r>
            <a:br>
              <a:rPr lang="sv-SE" dirty="0"/>
            </a:br>
            <a:r>
              <a:rPr lang="sv-SE" dirty="0" smtClean="0"/>
              <a:t>sjukvårdsåtgärder </a:t>
            </a:r>
            <a:r>
              <a:rPr lang="sv-SE" dirty="0"/>
              <a:t>– </a:t>
            </a:r>
            <a:r>
              <a:rPr lang="sv-SE" b="1" dirty="0"/>
              <a:t>som startas upp samma dag </a:t>
            </a:r>
            <a:r>
              <a:rPr lang="sv-SE" dirty="0" smtClean="0"/>
              <a:t/>
            </a:r>
            <a:br>
              <a:rPr lang="sv-SE" dirty="0" smtClean="0"/>
            </a:br>
            <a:r>
              <a:rPr lang="sv-SE" dirty="0" smtClean="0"/>
              <a:t>som utskrivning</a:t>
            </a:r>
          </a:p>
          <a:p>
            <a:pPr lvl="0"/>
            <a:endParaRPr lang="sv-SE" sz="400" dirty="0"/>
          </a:p>
          <a:p>
            <a:pPr lvl="0"/>
            <a:r>
              <a:rPr lang="sv-SE" dirty="0" smtClean="0"/>
              <a:t>Patient som har </a:t>
            </a:r>
            <a:r>
              <a:rPr lang="sv-SE" b="1" dirty="0" smtClean="0"/>
              <a:t>rehabiliterings- och/eller </a:t>
            </a:r>
            <a:br>
              <a:rPr lang="sv-SE" b="1" dirty="0" smtClean="0"/>
            </a:br>
            <a:r>
              <a:rPr lang="sv-SE" b="1" dirty="0" smtClean="0"/>
              <a:t>hjälpmedelsbehov vid utskrivning</a:t>
            </a:r>
            <a:endParaRPr lang="sv-SE" b="1" dirty="0"/>
          </a:p>
          <a:p>
            <a:pPr marL="0" indent="0">
              <a:buNone/>
            </a:pPr>
            <a:endParaRPr lang="sv-SE" b="1" dirty="0"/>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57</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23550011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3186" y="726044"/>
            <a:ext cx="11049572" cy="1080799"/>
          </a:xfrm>
        </p:spPr>
        <p:txBody>
          <a:bodyPr>
            <a:normAutofit/>
          </a:bodyPr>
          <a:lstStyle/>
          <a:p>
            <a:r>
              <a:rPr lang="sv-SE" sz="4300" b="1" dirty="0">
                <a:latin typeface="+mn-lt"/>
              </a:rPr>
              <a:t>Beskrivning av </a:t>
            </a:r>
            <a:r>
              <a:rPr lang="sv-SE" sz="4300" b="1" dirty="0" smtClean="0">
                <a:latin typeface="+mn-lt"/>
              </a:rPr>
              <a:t>planeringsprocess – Röd process </a:t>
            </a:r>
            <a:endParaRPr lang="sv-SE" sz="4300" dirty="0">
              <a:latin typeface="+mn-lt"/>
            </a:endParaRPr>
          </a:p>
        </p:txBody>
      </p:sp>
      <p:sp>
        <p:nvSpPr>
          <p:cNvPr id="3" name="Platshållare för innehåll 2"/>
          <p:cNvSpPr>
            <a:spLocks noGrp="1"/>
          </p:cNvSpPr>
          <p:nvPr>
            <p:ph idx="1"/>
          </p:nvPr>
        </p:nvSpPr>
        <p:spPr>
          <a:xfrm>
            <a:off x="838200" y="1806843"/>
            <a:ext cx="10515600" cy="4795158"/>
          </a:xfrm>
        </p:spPr>
        <p:txBody>
          <a:bodyPr>
            <a:normAutofit lnSpcReduction="10000"/>
          </a:bodyPr>
          <a:lstStyle/>
          <a:p>
            <a:r>
              <a:rPr lang="sv-SE" dirty="0"/>
              <a:t>Patient som är </a:t>
            </a:r>
            <a:r>
              <a:rPr lang="sv-SE" b="1" dirty="0"/>
              <a:t>känd</a:t>
            </a:r>
            <a:r>
              <a:rPr lang="sv-SE" dirty="0"/>
              <a:t> i kommunen och är i behov av </a:t>
            </a:r>
            <a:r>
              <a:rPr lang="sv-SE" b="1" dirty="0"/>
              <a:t>omfattande nytillkomna</a:t>
            </a:r>
            <a:r>
              <a:rPr lang="sv-SE" dirty="0"/>
              <a:t> socialtjänstinsatser och/eller hälso-och sjukvårdsåtgärder vid utskrivning</a:t>
            </a:r>
          </a:p>
          <a:p>
            <a:pPr marL="0" indent="0">
              <a:buNone/>
            </a:pPr>
            <a:endParaRPr lang="sv-SE" sz="600" dirty="0"/>
          </a:p>
          <a:p>
            <a:pPr lvl="0"/>
            <a:r>
              <a:rPr lang="sv-SE" dirty="0"/>
              <a:t>Patient som </a:t>
            </a:r>
            <a:r>
              <a:rPr lang="sv-SE" b="1" dirty="0"/>
              <a:t>inte är känd </a:t>
            </a:r>
            <a:r>
              <a:rPr lang="sv-SE" dirty="0"/>
              <a:t>i kommunen och är i behov av </a:t>
            </a:r>
            <a:r>
              <a:rPr lang="sv-SE" b="1" dirty="0"/>
              <a:t>omfattande</a:t>
            </a:r>
            <a:r>
              <a:rPr lang="sv-SE" dirty="0"/>
              <a:t> socialtjänstinsatser och/eller hälso-och sjukvårdsåtgärder vid utskrivning</a:t>
            </a:r>
          </a:p>
          <a:p>
            <a:pPr marL="0" lvl="0" indent="0">
              <a:buNone/>
            </a:pPr>
            <a:endParaRPr lang="sv-SE" sz="600" dirty="0"/>
          </a:p>
          <a:p>
            <a:pPr lvl="0"/>
            <a:r>
              <a:rPr lang="sv-SE" b="1" dirty="0"/>
              <a:t>Personal behöver utbildning innan patienten kan </a:t>
            </a:r>
            <a:r>
              <a:rPr lang="sv-SE" b="1" dirty="0" smtClean="0"/>
              <a:t/>
            </a:r>
            <a:br>
              <a:rPr lang="sv-SE" b="1" dirty="0" smtClean="0"/>
            </a:br>
            <a:r>
              <a:rPr lang="sv-SE" b="1" dirty="0" smtClean="0"/>
              <a:t>skrivas </a:t>
            </a:r>
            <a:r>
              <a:rPr lang="sv-SE" b="1" dirty="0"/>
              <a:t>ut</a:t>
            </a:r>
          </a:p>
          <a:p>
            <a:pPr marL="0" lvl="0" indent="0">
              <a:buNone/>
            </a:pPr>
            <a:endParaRPr lang="sv-SE" sz="600" dirty="0"/>
          </a:p>
          <a:p>
            <a:pPr lvl="0"/>
            <a:r>
              <a:rPr lang="sv-SE" dirty="0"/>
              <a:t>Patient som har </a:t>
            </a:r>
            <a:r>
              <a:rPr lang="sv-SE" b="1" dirty="0"/>
              <a:t>omfattande rehabiliterings- och/eller </a:t>
            </a:r>
            <a:r>
              <a:rPr lang="sv-SE" b="1" dirty="0" smtClean="0"/>
              <a:t/>
            </a:r>
            <a:br>
              <a:rPr lang="sv-SE" b="1" dirty="0" smtClean="0"/>
            </a:br>
            <a:r>
              <a:rPr lang="sv-SE" b="1" dirty="0" smtClean="0"/>
              <a:t>hjälpmedelsbehov </a:t>
            </a:r>
            <a:r>
              <a:rPr lang="sv-SE" b="1" dirty="0"/>
              <a:t>vid utskrivning</a:t>
            </a:r>
          </a:p>
          <a:p>
            <a:pPr marL="0" indent="0">
              <a:buNone/>
            </a:pPr>
            <a:endParaRPr lang="sv-SE" b="1" dirty="0"/>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58</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6946301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199" y="726044"/>
            <a:ext cx="10958565" cy="1080799"/>
          </a:xfrm>
        </p:spPr>
        <p:txBody>
          <a:bodyPr>
            <a:noAutofit/>
          </a:bodyPr>
          <a:lstStyle/>
          <a:p>
            <a:r>
              <a:rPr lang="sv-SE" sz="4300" b="1" dirty="0">
                <a:latin typeface="+mn-lt"/>
              </a:rPr>
              <a:t>Beskrivning av </a:t>
            </a:r>
            <a:r>
              <a:rPr lang="sv-SE" sz="4300" b="1" dirty="0" smtClean="0">
                <a:latin typeface="+mn-lt"/>
              </a:rPr>
              <a:t>planeringsprocess – Blå process </a:t>
            </a:r>
            <a:endParaRPr lang="sv-SE" sz="4300" dirty="0">
              <a:latin typeface="+mn-lt"/>
            </a:endParaRPr>
          </a:p>
        </p:txBody>
      </p:sp>
      <p:sp>
        <p:nvSpPr>
          <p:cNvPr id="3" name="Platshållare för innehåll 2"/>
          <p:cNvSpPr>
            <a:spLocks noGrp="1"/>
          </p:cNvSpPr>
          <p:nvPr>
            <p:ph idx="1"/>
          </p:nvPr>
        </p:nvSpPr>
        <p:spPr>
          <a:xfrm>
            <a:off x="838200" y="2162085"/>
            <a:ext cx="10515600" cy="4312747"/>
          </a:xfrm>
        </p:spPr>
        <p:txBody>
          <a:bodyPr>
            <a:normAutofit/>
          </a:bodyPr>
          <a:lstStyle/>
          <a:p>
            <a:pPr marL="0" lvl="0" indent="0">
              <a:buNone/>
            </a:pPr>
            <a:r>
              <a:rPr lang="sv-SE" dirty="0"/>
              <a:t>Patient med planerad vård enligt </a:t>
            </a:r>
            <a:r>
              <a:rPr lang="sv-SE" b="1" dirty="0"/>
              <a:t>öppen psykiatrisk tvångsvård </a:t>
            </a:r>
            <a:r>
              <a:rPr lang="sv-SE" dirty="0"/>
              <a:t>eller </a:t>
            </a:r>
            <a:r>
              <a:rPr lang="sv-SE" b="1" dirty="0"/>
              <a:t>öppen rättspsykiatrisk vård </a:t>
            </a:r>
            <a:r>
              <a:rPr lang="sv-SE" dirty="0"/>
              <a:t>vid utskrivning	</a:t>
            </a:r>
          </a:p>
          <a:p>
            <a:pPr marL="0" indent="0">
              <a:buNone/>
            </a:pPr>
            <a:endParaRPr lang="sv-SE" b="1" dirty="0"/>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59</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3262865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ltLang="sv-SE" b="1" dirty="0" smtClean="0">
                <a:latin typeface="+mn-lt"/>
                <a:cs typeface="ヒラギノ角ゴ Pro W3"/>
              </a:rPr>
              <a:t>Gemensam målbild och syfte</a:t>
            </a:r>
            <a:endParaRPr lang="sv-SE" b="1" dirty="0">
              <a:latin typeface="+mn-lt"/>
            </a:endParaRPr>
          </a:p>
        </p:txBody>
      </p:sp>
      <p:sp>
        <p:nvSpPr>
          <p:cNvPr id="3" name="Platshållare för innehåll 2"/>
          <p:cNvSpPr>
            <a:spLocks noGrp="1"/>
          </p:cNvSpPr>
          <p:nvPr>
            <p:ph idx="1"/>
          </p:nvPr>
        </p:nvSpPr>
        <p:spPr/>
        <p:txBody>
          <a:bodyPr/>
          <a:lstStyle/>
          <a:p>
            <a:r>
              <a:rPr lang="sv-SE" altLang="sv-SE" dirty="0" smtClean="0">
                <a:cs typeface="ヒラギノ角ゴ Pro W3"/>
              </a:rPr>
              <a:t>God vård och god kvalitet</a:t>
            </a:r>
          </a:p>
          <a:p>
            <a:endParaRPr lang="sv-SE" altLang="sv-SE" sz="1200" dirty="0" smtClean="0">
              <a:cs typeface="ヒラギノ角ゴ Pro W3"/>
            </a:endParaRPr>
          </a:p>
          <a:p>
            <a:r>
              <a:rPr lang="sv-SE" altLang="sv-SE" dirty="0" smtClean="0">
                <a:cs typeface="ヒラギノ角ゴ Pro W3"/>
              </a:rPr>
              <a:t>Minska ledtider mellan sjukhus och det egna hemmet</a:t>
            </a:r>
          </a:p>
          <a:p>
            <a:pPr marL="0" indent="0">
              <a:buNone/>
            </a:pPr>
            <a:endParaRPr lang="sv-SE" altLang="sv-SE" sz="1200" dirty="0" smtClean="0">
              <a:cs typeface="ヒラギノ角ゴ Pro W3"/>
            </a:endParaRPr>
          </a:p>
          <a:p>
            <a:r>
              <a:rPr lang="sv-SE" altLang="sv-SE" dirty="0" smtClean="0">
                <a:cs typeface="ヒラギノ角ゴ Pro W3"/>
              </a:rPr>
              <a:t>Främja hemgång vid utskrivningsklar</a:t>
            </a:r>
          </a:p>
          <a:p>
            <a:pPr marL="0" indent="0">
              <a:buNone/>
            </a:pPr>
            <a:endParaRPr lang="sv-SE" altLang="sv-SE" sz="1200" dirty="0" smtClean="0">
              <a:cs typeface="ヒラギノ角ゴ Pro W3"/>
            </a:endParaRPr>
          </a:p>
          <a:p>
            <a:r>
              <a:rPr lang="sv-SE" altLang="sv-SE" dirty="0" smtClean="0">
                <a:cs typeface="ヒラギノ角ゴ Pro W3"/>
              </a:rPr>
              <a:t>Samverkan vid planering av insatser</a:t>
            </a:r>
          </a:p>
          <a:p>
            <a:endParaRPr lang="sv-SE" altLang="sv-SE" sz="1200" dirty="0" smtClean="0">
              <a:cs typeface="ヒラギノ角ゴ Pro W3"/>
            </a:endParaRPr>
          </a:p>
          <a:p>
            <a:r>
              <a:rPr lang="sv-SE" altLang="sv-SE" dirty="0" smtClean="0">
                <a:cs typeface="ヒラギノ角ゴ Pro W3"/>
              </a:rPr>
              <a:t>Samverkan hur insatserna ska genomföras</a:t>
            </a:r>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6</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6063259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0887" y="744827"/>
            <a:ext cx="11315338" cy="1062016"/>
          </a:xfrm>
        </p:spPr>
        <p:txBody>
          <a:bodyPr>
            <a:noAutofit/>
          </a:bodyPr>
          <a:lstStyle/>
          <a:p>
            <a:r>
              <a:rPr lang="sv-SE" b="1" dirty="0"/>
              <a:t/>
            </a:r>
            <a:br>
              <a:rPr lang="sv-SE" b="1" dirty="0"/>
            </a:br>
            <a:endParaRPr lang="sv-SE" b="1" dirty="0">
              <a:latin typeface="+mn-lt"/>
            </a:endParaRPr>
          </a:p>
        </p:txBody>
      </p:sp>
      <p:sp>
        <p:nvSpPr>
          <p:cNvPr id="3" name="Platshållare för innehåll 2"/>
          <p:cNvSpPr>
            <a:spLocks noGrp="1"/>
          </p:cNvSpPr>
          <p:nvPr>
            <p:ph idx="1"/>
          </p:nvPr>
        </p:nvSpPr>
        <p:spPr>
          <a:xfrm>
            <a:off x="838200" y="1597688"/>
            <a:ext cx="10515600" cy="4423968"/>
          </a:xfrm>
        </p:spPr>
        <p:txBody>
          <a:bodyPr>
            <a:normAutofit fontScale="92500" lnSpcReduction="20000"/>
          </a:bodyPr>
          <a:lstStyle/>
          <a:p>
            <a:pPr marL="0" indent="0">
              <a:buNone/>
            </a:pPr>
            <a:r>
              <a:rPr lang="sv-SE" sz="3000" b="1" dirty="0"/>
              <a:t>Syftet</a:t>
            </a:r>
            <a:r>
              <a:rPr lang="sv-SE" sz="3000" dirty="0"/>
              <a:t> med SIP är att </a:t>
            </a:r>
            <a:r>
              <a:rPr lang="sv-SE" sz="3000" b="1" dirty="0"/>
              <a:t>samordna patientens behov och önskemål </a:t>
            </a:r>
            <a:r>
              <a:rPr lang="sv-SE" sz="3000" dirty="0"/>
              <a:t>samt att tydliggöra vilka </a:t>
            </a:r>
            <a:r>
              <a:rPr lang="sv-SE" sz="3000" b="1" dirty="0"/>
              <a:t>enheter som ansvarar</a:t>
            </a:r>
            <a:r>
              <a:rPr lang="sv-SE" sz="3000" dirty="0"/>
              <a:t> för vilka insatser. Detta ger en </a:t>
            </a:r>
            <a:r>
              <a:rPr lang="sv-SE" sz="3000" b="1" dirty="0"/>
              <a:t>helhetsbild</a:t>
            </a:r>
            <a:r>
              <a:rPr lang="sv-SE" sz="3000" dirty="0"/>
              <a:t> av patientens situation. </a:t>
            </a:r>
          </a:p>
          <a:p>
            <a:r>
              <a:rPr lang="sv-SE" sz="3000" dirty="0"/>
              <a:t>Upprättas och publiceras av den </a:t>
            </a:r>
            <a:r>
              <a:rPr lang="sv-SE" sz="3000" b="1" dirty="0"/>
              <a:t>kallelseansvarige </a:t>
            </a:r>
          </a:p>
          <a:p>
            <a:pPr marL="0" indent="0">
              <a:buNone/>
            </a:pPr>
            <a:endParaRPr lang="sv-SE" sz="3000" dirty="0"/>
          </a:p>
          <a:p>
            <a:r>
              <a:rPr lang="sv-SE" sz="3000" dirty="0"/>
              <a:t>K</a:t>
            </a:r>
            <a:r>
              <a:rPr lang="sv-SE" sz="3000" dirty="0" smtClean="0"/>
              <a:t>an </a:t>
            </a:r>
            <a:r>
              <a:rPr lang="sv-SE" sz="3000" dirty="0"/>
              <a:t>med fördel </a:t>
            </a:r>
            <a:r>
              <a:rPr lang="sv-SE" sz="3000" b="1" dirty="0" smtClean="0"/>
              <a:t>publiceras</a:t>
            </a:r>
            <a:r>
              <a:rPr lang="sv-SE" sz="3000" dirty="0" smtClean="0"/>
              <a:t> </a:t>
            </a:r>
            <a:r>
              <a:rPr lang="sv-SE" sz="3000" dirty="0"/>
              <a:t>av den kallelseansvarige </a:t>
            </a:r>
            <a:r>
              <a:rPr lang="sv-SE" sz="3000" b="1" dirty="0"/>
              <a:t>samma dag som det angivna fastställda datumet för </a:t>
            </a:r>
            <a:r>
              <a:rPr lang="sv-SE" sz="3000" b="1" dirty="0" smtClean="0"/>
              <a:t>utskrivningsklar </a:t>
            </a:r>
            <a:r>
              <a:rPr lang="sv-SE" sz="3000" dirty="0"/>
              <a:t>   </a:t>
            </a:r>
          </a:p>
          <a:p>
            <a:pPr marL="0" indent="0">
              <a:buNone/>
            </a:pPr>
            <a:endParaRPr lang="sv-SE" sz="3000" dirty="0"/>
          </a:p>
          <a:p>
            <a:r>
              <a:rPr lang="sv-SE" sz="3000" dirty="0" smtClean="0"/>
              <a:t>Publiceras när det går att bedöma vilka insatser patienten </a:t>
            </a:r>
            <a:br>
              <a:rPr lang="sv-SE" sz="3000" dirty="0" smtClean="0"/>
            </a:br>
            <a:r>
              <a:rPr lang="sv-SE" sz="3000" dirty="0" smtClean="0"/>
              <a:t>har behov av efter utskrivningen, dvs ska klart gå att </a:t>
            </a:r>
            <a:br>
              <a:rPr lang="sv-SE" sz="3000" dirty="0" smtClean="0"/>
            </a:br>
            <a:r>
              <a:rPr lang="sv-SE" sz="3000" dirty="0" smtClean="0"/>
              <a:t>utläsa av kartläggningen</a:t>
            </a:r>
          </a:p>
          <a:p>
            <a:pPr marL="0" indent="0">
              <a:buNone/>
            </a:pPr>
            <a:endParaRPr lang="sv-SE" dirty="0" smtClean="0"/>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60</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rgbClr val="FFD966">
                <a:alpha val="76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
        <p:nvSpPr>
          <p:cNvPr id="4" name="Rektangel 3"/>
          <p:cNvSpPr/>
          <p:nvPr/>
        </p:nvSpPr>
        <p:spPr>
          <a:xfrm>
            <a:off x="492369" y="744826"/>
            <a:ext cx="10861431" cy="677108"/>
          </a:xfrm>
          <a:prstGeom prst="rect">
            <a:avLst/>
          </a:prstGeom>
        </p:spPr>
        <p:txBody>
          <a:bodyPr wrap="square">
            <a:spAutoFit/>
          </a:bodyPr>
          <a:lstStyle/>
          <a:p>
            <a:r>
              <a:rPr lang="sv-SE" sz="3800" b="1" dirty="0"/>
              <a:t>Kallelse till Samordnad Individuell Planering (SIP) - ny</a:t>
            </a:r>
            <a:endParaRPr lang="sv-SE" sz="3800" dirty="0"/>
          </a:p>
        </p:txBody>
      </p:sp>
    </p:spTree>
    <p:extLst>
      <p:ext uri="{BB962C8B-B14F-4D97-AF65-F5344CB8AC3E}">
        <p14:creationId xmlns:p14="http://schemas.microsoft.com/office/powerpoint/2010/main" val="20860031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85339"/>
            <a:ext cx="10868024" cy="550799"/>
          </a:xfrm>
        </p:spPr>
        <p:txBody>
          <a:bodyPr>
            <a:noAutofit/>
          </a:bodyPr>
          <a:lstStyle/>
          <a:p>
            <a:r>
              <a:rPr lang="sv-SE" b="1" dirty="0" smtClean="0"/>
              <a:t/>
            </a:r>
            <a:br>
              <a:rPr lang="sv-SE" b="1" dirty="0" smtClean="0"/>
            </a:br>
            <a:r>
              <a:rPr lang="sv-SE" sz="4000" b="1" dirty="0" smtClean="0">
                <a:latin typeface="+mn-lt"/>
              </a:rPr>
              <a:t>Kallelse </a:t>
            </a:r>
            <a:r>
              <a:rPr lang="sv-SE" sz="4000" b="1" dirty="0">
                <a:latin typeface="+mn-lt"/>
              </a:rPr>
              <a:t>till Samordnad Individuell Planering (SIP)</a:t>
            </a:r>
            <a:r>
              <a:rPr lang="sv-SE" b="1" dirty="0"/>
              <a:t/>
            </a:r>
            <a:br>
              <a:rPr lang="sv-SE" b="1" dirty="0"/>
            </a:br>
            <a:endParaRPr lang="sv-SE" b="1" dirty="0">
              <a:latin typeface="+mn-lt"/>
            </a:endParaRPr>
          </a:p>
        </p:txBody>
      </p:sp>
      <p:sp>
        <p:nvSpPr>
          <p:cNvPr id="3" name="Platshållare för innehåll 2"/>
          <p:cNvSpPr>
            <a:spLocks noGrp="1"/>
          </p:cNvSpPr>
          <p:nvPr>
            <p:ph idx="1"/>
          </p:nvPr>
        </p:nvSpPr>
        <p:spPr>
          <a:xfrm>
            <a:off x="838200" y="1708909"/>
            <a:ext cx="10515600" cy="4312747"/>
          </a:xfrm>
        </p:spPr>
        <p:txBody>
          <a:bodyPr>
            <a:normAutofit lnSpcReduction="10000"/>
          </a:bodyPr>
          <a:lstStyle/>
          <a:p>
            <a:r>
              <a:rPr lang="sv-SE" sz="3000" dirty="0" smtClean="0"/>
              <a:t>Kallelseansvarig </a:t>
            </a:r>
            <a:r>
              <a:rPr lang="sv-SE" sz="3000" dirty="0"/>
              <a:t>ansvar för att </a:t>
            </a:r>
            <a:r>
              <a:rPr lang="sv-SE" sz="3000" b="1" dirty="0"/>
              <a:t>kalla närstående </a:t>
            </a:r>
            <a:r>
              <a:rPr lang="sv-SE" sz="3000" dirty="0"/>
              <a:t>om patienten önskar </a:t>
            </a:r>
            <a:r>
              <a:rPr lang="sv-SE" sz="3000" dirty="0" smtClean="0"/>
              <a:t>till: </a:t>
            </a:r>
            <a:endParaRPr lang="sv-SE" sz="3000" dirty="0"/>
          </a:p>
          <a:p>
            <a:pPr marL="0" indent="0">
              <a:buNone/>
            </a:pPr>
            <a:r>
              <a:rPr lang="sv-SE" sz="3000" dirty="0"/>
              <a:t>	- personligt möte</a:t>
            </a:r>
          </a:p>
          <a:p>
            <a:pPr marL="0" indent="0">
              <a:buNone/>
            </a:pPr>
            <a:r>
              <a:rPr lang="sv-SE" sz="3000" dirty="0"/>
              <a:t>	- </a:t>
            </a:r>
            <a:r>
              <a:rPr lang="sv-SE" sz="3000" dirty="0" smtClean="0"/>
              <a:t>telefonmöte </a:t>
            </a:r>
            <a:r>
              <a:rPr lang="sv-SE" sz="3000" dirty="0"/>
              <a:t>eller</a:t>
            </a:r>
          </a:p>
          <a:p>
            <a:pPr marL="0" indent="0">
              <a:buNone/>
            </a:pPr>
            <a:r>
              <a:rPr lang="sv-SE" sz="3000" dirty="0"/>
              <a:t>	- </a:t>
            </a:r>
            <a:r>
              <a:rPr lang="sv-SE" sz="3000" dirty="0" smtClean="0"/>
              <a:t>distansmöte (SKYPE eller videokonferens)</a:t>
            </a:r>
          </a:p>
          <a:p>
            <a:endParaRPr lang="sv-SE" sz="600" dirty="0" smtClean="0"/>
          </a:p>
          <a:p>
            <a:r>
              <a:rPr lang="sv-SE" sz="3000" dirty="0"/>
              <a:t>B</a:t>
            </a:r>
            <a:r>
              <a:rPr lang="sv-SE" sz="3000" dirty="0" smtClean="0"/>
              <a:t>ehövs </a:t>
            </a:r>
            <a:r>
              <a:rPr lang="sv-SE" sz="3000" b="1" dirty="0"/>
              <a:t>tolk</a:t>
            </a:r>
            <a:r>
              <a:rPr lang="sv-SE" sz="3000" dirty="0"/>
              <a:t> ansvarar kallelseansvarig att denne kallas till </a:t>
            </a:r>
            <a:r>
              <a:rPr lang="sv-SE" sz="3000" dirty="0" smtClean="0"/>
              <a:t>SIP</a:t>
            </a:r>
          </a:p>
          <a:p>
            <a:pPr marL="0" indent="0">
              <a:buNone/>
            </a:pPr>
            <a:endParaRPr lang="sv-SE" sz="600" dirty="0" smtClean="0"/>
          </a:p>
          <a:p>
            <a:r>
              <a:rPr lang="sv-SE" sz="3000" dirty="0" smtClean="0"/>
              <a:t>Kallelseansvarig ansvarar för att </a:t>
            </a:r>
            <a:r>
              <a:rPr lang="sv-SE" sz="3000" b="1" dirty="0" smtClean="0"/>
              <a:t>lägga till/ta bort </a:t>
            </a:r>
            <a:br>
              <a:rPr lang="sv-SE" sz="3000" b="1" dirty="0" smtClean="0"/>
            </a:br>
            <a:r>
              <a:rPr lang="sv-SE" sz="3000" b="1" dirty="0" smtClean="0"/>
              <a:t>enheter</a:t>
            </a:r>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61</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rgbClr val="FFD966">
                <a:alpha val="76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15221701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1049000" cy="1080799"/>
          </a:xfrm>
        </p:spPr>
        <p:txBody>
          <a:bodyPr>
            <a:noAutofit/>
          </a:bodyPr>
          <a:lstStyle/>
          <a:p>
            <a:r>
              <a:rPr lang="sv-SE" sz="4000" b="1" dirty="0">
                <a:latin typeface="+mn-lt"/>
              </a:rPr>
              <a:t>Kallelse till Samordnad Individuell Planering (SIP)</a:t>
            </a:r>
            <a:r>
              <a:rPr lang="sv-SE" dirty="0"/>
              <a:t/>
            </a:r>
            <a:br>
              <a:rPr lang="sv-SE" dirty="0"/>
            </a:br>
            <a:endParaRPr lang="sv-SE" dirty="0">
              <a:latin typeface="+mn-lt"/>
            </a:endParaRPr>
          </a:p>
        </p:txBody>
      </p:sp>
      <p:sp>
        <p:nvSpPr>
          <p:cNvPr id="3" name="Platshållare för innehåll 2"/>
          <p:cNvSpPr>
            <a:spLocks noGrp="1"/>
          </p:cNvSpPr>
          <p:nvPr>
            <p:ph idx="1"/>
          </p:nvPr>
        </p:nvSpPr>
        <p:spPr>
          <a:xfrm>
            <a:off x="838200" y="1504342"/>
            <a:ext cx="10515600" cy="4592945"/>
          </a:xfrm>
        </p:spPr>
        <p:txBody>
          <a:bodyPr>
            <a:normAutofit/>
          </a:bodyPr>
          <a:lstStyle/>
          <a:p>
            <a:r>
              <a:rPr lang="sv-SE" sz="3000" dirty="0"/>
              <a:t>Kallelseansvarige anger;</a:t>
            </a:r>
          </a:p>
          <a:p>
            <a:pPr marL="0" indent="0">
              <a:buNone/>
            </a:pPr>
            <a:r>
              <a:rPr lang="sv-SE" sz="3000" dirty="0"/>
              <a:t>	- dag och tid </a:t>
            </a:r>
          </a:p>
          <a:p>
            <a:pPr marL="0" indent="0">
              <a:buNone/>
            </a:pPr>
            <a:r>
              <a:rPr lang="sv-SE" sz="3000" dirty="0"/>
              <a:t>	- mötesform (personligt möte, distansmöte </a:t>
            </a:r>
            <a:r>
              <a:rPr lang="sv-SE" sz="3000" dirty="0" smtClean="0"/>
              <a:t>eller </a:t>
            </a:r>
            <a:r>
              <a:rPr lang="sv-SE" sz="3000" dirty="0"/>
              <a:t>telefon</a:t>
            </a:r>
            <a:r>
              <a:rPr lang="sv-SE" sz="3000" dirty="0" smtClean="0"/>
              <a:t>)</a:t>
            </a:r>
          </a:p>
          <a:p>
            <a:pPr marL="0" indent="0">
              <a:buNone/>
            </a:pPr>
            <a:endParaRPr lang="sv-SE" sz="600" dirty="0" smtClean="0"/>
          </a:p>
          <a:p>
            <a:r>
              <a:rPr lang="sv-SE" sz="3000" dirty="0"/>
              <a:t>Berörda enheter </a:t>
            </a:r>
            <a:r>
              <a:rPr lang="sv-SE" sz="3000" b="1" dirty="0"/>
              <a:t>godkänner</a:t>
            </a:r>
            <a:r>
              <a:rPr lang="sv-SE" sz="3000" dirty="0"/>
              <a:t> föreslagen tid och mötesform </a:t>
            </a:r>
          </a:p>
          <a:p>
            <a:endParaRPr lang="sv-SE" sz="600" dirty="0" smtClean="0"/>
          </a:p>
          <a:p>
            <a:r>
              <a:rPr lang="sv-SE" sz="3000" dirty="0" smtClean="0"/>
              <a:t>Om </a:t>
            </a:r>
            <a:r>
              <a:rPr lang="sv-SE" sz="3000" dirty="0"/>
              <a:t>förslaget datum eller tid inte passar någon </a:t>
            </a:r>
            <a:r>
              <a:rPr lang="sv-SE" sz="3000" dirty="0" smtClean="0"/>
              <a:t/>
            </a:r>
            <a:br>
              <a:rPr lang="sv-SE" sz="3000" dirty="0" smtClean="0"/>
            </a:br>
            <a:r>
              <a:rPr lang="sv-SE" sz="3000" dirty="0" smtClean="0"/>
              <a:t>enhet ska </a:t>
            </a:r>
            <a:r>
              <a:rPr lang="sv-SE" sz="3000" dirty="0"/>
              <a:t>den enheten kontakta den </a:t>
            </a:r>
            <a:r>
              <a:rPr lang="sv-SE" sz="3000" dirty="0" smtClean="0"/>
              <a:t>kallelse-</a:t>
            </a:r>
            <a:br>
              <a:rPr lang="sv-SE" sz="3000" dirty="0" smtClean="0"/>
            </a:br>
            <a:r>
              <a:rPr lang="sv-SE" sz="3000" dirty="0" smtClean="0"/>
              <a:t>ansvarige </a:t>
            </a:r>
            <a:r>
              <a:rPr lang="sv-SE" sz="3000" dirty="0"/>
              <a:t>för </a:t>
            </a:r>
            <a:r>
              <a:rPr lang="sv-SE" sz="3000" dirty="0" smtClean="0"/>
              <a:t>att </a:t>
            </a:r>
            <a:r>
              <a:rPr lang="sv-SE" sz="3000" b="1" dirty="0" smtClean="0"/>
              <a:t>komma </a:t>
            </a:r>
            <a:r>
              <a:rPr lang="sv-SE" sz="3000" b="1" dirty="0"/>
              <a:t>överens </a:t>
            </a:r>
            <a:r>
              <a:rPr lang="sv-SE" sz="3000" dirty="0"/>
              <a:t>om annan dag </a:t>
            </a:r>
            <a:r>
              <a:rPr lang="sv-SE" sz="3000" dirty="0" smtClean="0"/>
              <a:t/>
            </a:r>
            <a:br>
              <a:rPr lang="sv-SE" sz="3000" dirty="0" smtClean="0"/>
            </a:br>
            <a:r>
              <a:rPr lang="sv-SE" sz="3000" dirty="0" smtClean="0"/>
              <a:t>och/eller </a:t>
            </a:r>
            <a:r>
              <a:rPr lang="sv-SE" sz="3000" dirty="0"/>
              <a:t>tidpunkt för </a:t>
            </a:r>
            <a:r>
              <a:rPr lang="sv-SE" sz="3000" dirty="0" smtClean="0"/>
              <a:t>SIP mötet</a:t>
            </a:r>
          </a:p>
          <a:p>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62</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103666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199" y="726044"/>
            <a:ext cx="10868025" cy="1080799"/>
          </a:xfrm>
        </p:spPr>
        <p:txBody>
          <a:bodyPr>
            <a:noAutofit/>
          </a:bodyPr>
          <a:lstStyle/>
          <a:p>
            <a:r>
              <a:rPr lang="sv-SE" sz="4000" b="1" dirty="0" smtClean="0">
                <a:latin typeface="+mn-lt"/>
              </a:rPr>
              <a:t>Kallelse till Samordnad Individuell Planering (SIP)</a:t>
            </a:r>
            <a:r>
              <a:rPr lang="sv-SE" dirty="0"/>
              <a:t/>
            </a:r>
            <a:br>
              <a:rPr lang="sv-SE" dirty="0"/>
            </a:br>
            <a:endParaRPr lang="sv-SE" dirty="0">
              <a:latin typeface="+mn-lt"/>
            </a:endParaRPr>
          </a:p>
        </p:txBody>
      </p:sp>
      <p:sp>
        <p:nvSpPr>
          <p:cNvPr id="3" name="Platshållare för innehåll 2"/>
          <p:cNvSpPr>
            <a:spLocks noGrp="1"/>
          </p:cNvSpPr>
          <p:nvPr>
            <p:ph idx="1"/>
          </p:nvPr>
        </p:nvSpPr>
        <p:spPr>
          <a:xfrm>
            <a:off x="825149" y="1784540"/>
            <a:ext cx="10515600" cy="4312747"/>
          </a:xfrm>
        </p:spPr>
        <p:txBody>
          <a:bodyPr>
            <a:normAutofit/>
          </a:bodyPr>
          <a:lstStyle/>
          <a:p>
            <a:r>
              <a:rPr lang="sv-SE" dirty="0"/>
              <a:t>Vid den samordnade individuella planeringen ska personal medverka som har kompetens att bedöma och erbjuda insatser så att patientens behov tillgodoses. </a:t>
            </a:r>
            <a:endParaRPr lang="sv-SE" dirty="0" smtClean="0"/>
          </a:p>
          <a:p>
            <a:r>
              <a:rPr lang="sv-SE" dirty="0" smtClean="0"/>
              <a:t>De </a:t>
            </a:r>
            <a:r>
              <a:rPr lang="sv-SE" dirty="0"/>
              <a:t>berörda enheterna avgör själva vilka befattningshavare som ska </a:t>
            </a:r>
            <a:r>
              <a:rPr lang="sv-SE" dirty="0" smtClean="0"/>
              <a:t>medverka.</a:t>
            </a:r>
            <a:endParaRPr lang="sv-SE" dirty="0"/>
          </a:p>
          <a:p>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63</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26005429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199" y="862385"/>
            <a:ext cx="10868025" cy="731087"/>
          </a:xfrm>
        </p:spPr>
        <p:txBody>
          <a:bodyPr>
            <a:noAutofit/>
          </a:bodyPr>
          <a:lstStyle/>
          <a:p>
            <a:r>
              <a:rPr lang="sv-SE" sz="4000" b="1" dirty="0" smtClean="0">
                <a:latin typeface="+mn-lt"/>
              </a:rPr>
              <a:t/>
            </a:r>
            <a:br>
              <a:rPr lang="sv-SE" sz="4000" b="1" dirty="0" smtClean="0">
                <a:latin typeface="+mn-lt"/>
              </a:rPr>
            </a:br>
            <a:r>
              <a:rPr lang="sv-SE" sz="4000" b="1" dirty="0" smtClean="0">
                <a:latin typeface="+mn-lt"/>
              </a:rPr>
              <a:t>Kallelse </a:t>
            </a:r>
            <a:r>
              <a:rPr lang="sv-SE" sz="4000" b="1" dirty="0">
                <a:latin typeface="+mn-lt"/>
              </a:rPr>
              <a:t>till Samordnad Individuell Planering (SIP)</a:t>
            </a:r>
            <a:r>
              <a:rPr lang="sv-SE" dirty="0"/>
              <a:t/>
            </a:r>
            <a:br>
              <a:rPr lang="sv-SE" dirty="0"/>
            </a:br>
            <a:endParaRPr lang="sv-SE" dirty="0">
              <a:latin typeface="+mn-lt"/>
            </a:endParaRPr>
          </a:p>
        </p:txBody>
      </p:sp>
      <p:sp>
        <p:nvSpPr>
          <p:cNvPr id="3" name="Platshållare för innehåll 2"/>
          <p:cNvSpPr>
            <a:spLocks noGrp="1"/>
          </p:cNvSpPr>
          <p:nvPr>
            <p:ph idx="1"/>
          </p:nvPr>
        </p:nvSpPr>
        <p:spPr>
          <a:xfrm>
            <a:off x="838200" y="1784540"/>
            <a:ext cx="10515600" cy="4312747"/>
          </a:xfrm>
        </p:spPr>
        <p:txBody>
          <a:bodyPr>
            <a:normAutofit/>
          </a:bodyPr>
          <a:lstStyle/>
          <a:p>
            <a:r>
              <a:rPr lang="sv-SE" dirty="0" smtClean="0"/>
              <a:t>Vid </a:t>
            </a:r>
            <a:r>
              <a:rPr lang="sv-SE" b="1" dirty="0" smtClean="0"/>
              <a:t>SIP efter utskrivning </a:t>
            </a:r>
            <a:r>
              <a:rPr lang="sv-SE" dirty="0" smtClean="0"/>
              <a:t>ska SIP mötet planeras in </a:t>
            </a:r>
            <a:r>
              <a:rPr lang="sv-SE" b="1" dirty="0" smtClean="0"/>
              <a:t>utan dröjsmål </a:t>
            </a:r>
            <a:r>
              <a:rPr lang="sv-SE" dirty="0" smtClean="0"/>
              <a:t>i enlighet med patientens behov dock </a:t>
            </a:r>
            <a:r>
              <a:rPr lang="sv-SE" b="1" dirty="0" smtClean="0"/>
              <a:t>senast</a:t>
            </a:r>
            <a:r>
              <a:rPr lang="sv-SE" dirty="0" smtClean="0"/>
              <a:t> </a:t>
            </a:r>
            <a:r>
              <a:rPr lang="sv-SE" b="1" dirty="0" smtClean="0"/>
              <a:t>inom tre veckor </a:t>
            </a:r>
            <a:r>
              <a:rPr lang="sv-SE" dirty="0" smtClean="0"/>
              <a:t>efter utskrivningen</a:t>
            </a:r>
          </a:p>
          <a:p>
            <a:pPr marL="0" indent="0">
              <a:buNone/>
            </a:pPr>
            <a:endParaRPr lang="sv-SE" sz="600" dirty="0" smtClean="0"/>
          </a:p>
          <a:p>
            <a:r>
              <a:rPr lang="sv-SE" dirty="0" smtClean="0"/>
              <a:t>Vid </a:t>
            </a:r>
            <a:r>
              <a:rPr lang="sv-SE" b="1" dirty="0"/>
              <a:t>SIP innan utskrivning</a:t>
            </a:r>
            <a:r>
              <a:rPr lang="sv-SE" dirty="0"/>
              <a:t> </a:t>
            </a:r>
            <a:r>
              <a:rPr lang="sv-SE" dirty="0" smtClean="0"/>
              <a:t>ska </a:t>
            </a:r>
            <a:r>
              <a:rPr lang="sv-SE" b="1" dirty="0" smtClean="0"/>
              <a:t>kallelse</a:t>
            </a:r>
            <a:r>
              <a:rPr lang="sv-SE" dirty="0" smtClean="0"/>
              <a:t> </a:t>
            </a:r>
            <a:r>
              <a:rPr lang="sv-SE" dirty="0"/>
              <a:t>till </a:t>
            </a:r>
            <a:r>
              <a:rPr lang="sv-SE" b="1" dirty="0"/>
              <a:t>SIP ske innan utskrivningsklar</a:t>
            </a:r>
            <a:r>
              <a:rPr lang="sv-SE" dirty="0"/>
              <a:t>. Den slutna </a:t>
            </a:r>
            <a:r>
              <a:rPr lang="sv-SE" dirty="0" smtClean="0"/>
              <a:t>vården </a:t>
            </a:r>
            <a:r>
              <a:rPr lang="sv-SE" dirty="0"/>
              <a:t>meddelar </a:t>
            </a:r>
            <a:r>
              <a:rPr lang="sv-SE" dirty="0" smtClean="0"/>
              <a:t>den</a:t>
            </a:r>
            <a:br>
              <a:rPr lang="sv-SE" dirty="0" smtClean="0"/>
            </a:br>
            <a:r>
              <a:rPr lang="sv-SE" dirty="0" smtClean="0"/>
              <a:t>kallelseansvarige </a:t>
            </a:r>
            <a:r>
              <a:rPr lang="sv-SE" dirty="0"/>
              <a:t>när det är </a:t>
            </a:r>
            <a:r>
              <a:rPr lang="sv-SE" dirty="0" smtClean="0"/>
              <a:t>dags att skicka</a:t>
            </a:r>
            <a:br>
              <a:rPr lang="sv-SE" dirty="0" smtClean="0"/>
            </a:br>
            <a:r>
              <a:rPr lang="sv-SE" dirty="0" smtClean="0"/>
              <a:t>kallelsen </a:t>
            </a:r>
            <a:r>
              <a:rPr lang="sv-SE" dirty="0"/>
              <a:t>till SIP via </a:t>
            </a:r>
            <a:r>
              <a:rPr lang="sv-SE" dirty="0" smtClean="0"/>
              <a:t>meddelandefunktionen</a:t>
            </a:r>
            <a:r>
              <a:rPr lang="sv-SE" dirty="0"/>
              <a:t>. </a:t>
            </a:r>
            <a:r>
              <a:rPr lang="sv-SE" dirty="0" smtClean="0"/>
              <a:t/>
            </a:r>
            <a:br>
              <a:rPr lang="sv-SE" dirty="0" smtClean="0"/>
            </a:br>
            <a:r>
              <a:rPr lang="sv-SE" b="1" dirty="0" smtClean="0"/>
              <a:t>SIP bör genomföras snarast, helst dagen</a:t>
            </a:r>
            <a:r>
              <a:rPr lang="sv-SE" b="1" dirty="0"/>
              <a:t> </a:t>
            </a:r>
            <a:r>
              <a:rPr lang="sv-SE" b="1" dirty="0" smtClean="0"/>
              <a:t>efter</a:t>
            </a:r>
            <a:br>
              <a:rPr lang="sv-SE" b="1" dirty="0" smtClean="0"/>
            </a:br>
            <a:r>
              <a:rPr lang="sv-SE" b="1" dirty="0" smtClean="0"/>
              <a:t>kallelse </a:t>
            </a:r>
            <a:r>
              <a:rPr lang="sv-SE" b="1" dirty="0"/>
              <a:t>till SIP </a:t>
            </a:r>
            <a:r>
              <a:rPr lang="sv-SE" b="1" dirty="0" smtClean="0"/>
              <a:t>publicerats</a:t>
            </a:r>
            <a:endParaRPr lang="sv-SE" b="1" dirty="0"/>
          </a:p>
          <a:p>
            <a:pPr marL="0" indent="0">
              <a:buNone/>
            </a:pPr>
            <a:endParaRPr lang="sv-SE" dirty="0"/>
          </a:p>
          <a:p>
            <a:pPr marL="0" indent="0">
              <a:buNone/>
            </a:pPr>
            <a:endParaRPr lang="sv-SE" dirty="0">
              <a:solidFill>
                <a:srgbClr val="FF0000"/>
              </a:solidFill>
            </a:endParaRPr>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64</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39134581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199" y="726045"/>
            <a:ext cx="10962939" cy="939022"/>
          </a:xfrm>
        </p:spPr>
        <p:txBody>
          <a:bodyPr>
            <a:noAutofit/>
          </a:bodyPr>
          <a:lstStyle/>
          <a:p>
            <a:r>
              <a:rPr lang="sv-SE" sz="4000" b="1" dirty="0" smtClean="0">
                <a:latin typeface="+mn-lt"/>
              </a:rPr>
              <a:t/>
            </a:r>
            <a:br>
              <a:rPr lang="sv-SE" sz="4000" b="1" dirty="0" smtClean="0">
                <a:latin typeface="+mn-lt"/>
              </a:rPr>
            </a:br>
            <a:r>
              <a:rPr lang="sv-SE" sz="4000" b="1" dirty="0" smtClean="0">
                <a:latin typeface="+mn-lt"/>
              </a:rPr>
              <a:t>Kallelse </a:t>
            </a:r>
            <a:r>
              <a:rPr lang="sv-SE" sz="4000" b="1" dirty="0">
                <a:latin typeface="+mn-lt"/>
              </a:rPr>
              <a:t>till Samordnad Individuell Planering (SIP)</a:t>
            </a:r>
            <a:r>
              <a:rPr lang="sv-SE" dirty="0"/>
              <a:t/>
            </a:r>
            <a:br>
              <a:rPr lang="sv-SE" dirty="0"/>
            </a:br>
            <a:endParaRPr lang="sv-SE" dirty="0">
              <a:latin typeface="+mn-lt"/>
            </a:endParaRPr>
          </a:p>
        </p:txBody>
      </p:sp>
      <p:sp>
        <p:nvSpPr>
          <p:cNvPr id="3" name="Platshållare för innehåll 2"/>
          <p:cNvSpPr>
            <a:spLocks noGrp="1"/>
          </p:cNvSpPr>
          <p:nvPr>
            <p:ph idx="1"/>
          </p:nvPr>
        </p:nvSpPr>
        <p:spPr>
          <a:xfrm>
            <a:off x="838200" y="1784540"/>
            <a:ext cx="10515600" cy="4312747"/>
          </a:xfrm>
        </p:spPr>
        <p:txBody>
          <a:bodyPr>
            <a:normAutofit/>
          </a:bodyPr>
          <a:lstStyle/>
          <a:p>
            <a:r>
              <a:rPr lang="sv-SE" dirty="0" smtClean="0"/>
              <a:t>Om </a:t>
            </a:r>
            <a:r>
              <a:rPr lang="sv-SE" dirty="0"/>
              <a:t>patienten </a:t>
            </a:r>
            <a:r>
              <a:rPr lang="sv-SE" b="1" dirty="0"/>
              <a:t>motsätter sig att gemensam plan </a:t>
            </a:r>
            <a:r>
              <a:rPr lang="sv-SE" dirty="0"/>
              <a:t>upprättas, eller </a:t>
            </a:r>
            <a:r>
              <a:rPr lang="sv-SE" b="1" dirty="0"/>
              <a:t>avböjer kommunala insatser </a:t>
            </a:r>
            <a:r>
              <a:rPr lang="sv-SE" dirty="0"/>
              <a:t>ska detta kommuniceras via </a:t>
            </a:r>
            <a:r>
              <a:rPr lang="sv-SE" b="1" dirty="0"/>
              <a:t>meddelandefunktionen</a:t>
            </a:r>
            <a:r>
              <a:rPr lang="sv-SE" dirty="0"/>
              <a:t> och </a:t>
            </a:r>
            <a:r>
              <a:rPr lang="sv-SE" b="1" dirty="0"/>
              <a:t>ingen kallelse </a:t>
            </a:r>
            <a:r>
              <a:rPr lang="sv-SE" dirty="0"/>
              <a:t>ska </a:t>
            </a:r>
            <a:r>
              <a:rPr lang="sv-SE" dirty="0" smtClean="0"/>
              <a:t>skickas</a:t>
            </a:r>
            <a:endParaRPr lang="sv-SE" dirty="0">
              <a:solidFill>
                <a:srgbClr val="FF0000"/>
              </a:solidFill>
            </a:endParaRPr>
          </a:p>
          <a:p>
            <a:pPr marL="0" indent="0">
              <a:buNone/>
            </a:pPr>
            <a:endParaRPr lang="sv-SE" sz="600" dirty="0"/>
          </a:p>
          <a:p>
            <a:r>
              <a:rPr lang="sv-SE" dirty="0"/>
              <a:t>Kallelse till SIP som publicerats för berörda enheter </a:t>
            </a:r>
            <a:r>
              <a:rPr lang="sv-SE" dirty="0" smtClean="0"/>
              <a:t/>
            </a:r>
            <a:br>
              <a:rPr lang="sv-SE" dirty="0" smtClean="0"/>
            </a:br>
            <a:r>
              <a:rPr lang="sv-SE" b="1" dirty="0" smtClean="0"/>
              <a:t>före </a:t>
            </a:r>
            <a:r>
              <a:rPr lang="sv-SE" b="1" dirty="0"/>
              <a:t>klockan 12</a:t>
            </a:r>
            <a:r>
              <a:rPr lang="sv-SE" dirty="0"/>
              <a:t> anses inkommen samma dag, </a:t>
            </a:r>
            <a:r>
              <a:rPr lang="sv-SE" dirty="0" smtClean="0"/>
              <a:t/>
            </a:r>
            <a:br>
              <a:rPr lang="sv-SE" dirty="0" smtClean="0"/>
            </a:br>
            <a:r>
              <a:rPr lang="sv-SE" dirty="0" smtClean="0"/>
              <a:t>medan kallelse </a:t>
            </a:r>
            <a:r>
              <a:rPr lang="sv-SE" dirty="0"/>
              <a:t>som publicerats </a:t>
            </a:r>
            <a:r>
              <a:rPr lang="sv-SE" b="1" dirty="0"/>
              <a:t>efter klockan 12 </a:t>
            </a:r>
            <a:r>
              <a:rPr lang="sv-SE" dirty="0"/>
              <a:t/>
            </a:r>
            <a:br>
              <a:rPr lang="sv-SE" dirty="0"/>
            </a:br>
            <a:r>
              <a:rPr lang="sv-SE" dirty="0" smtClean="0"/>
              <a:t>anses inkommen närmast </a:t>
            </a:r>
            <a:r>
              <a:rPr lang="sv-SE" dirty="0"/>
              <a:t>följande </a:t>
            </a:r>
            <a:r>
              <a:rPr lang="sv-SE" dirty="0" smtClean="0"/>
              <a:t>dag</a:t>
            </a:r>
            <a:endParaRPr lang="sv-SE" dirty="0"/>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65</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16613834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230395" y="287767"/>
            <a:ext cx="4128796" cy="553596"/>
          </a:xfrm>
        </p:spPr>
        <p:txBody>
          <a:bodyPr>
            <a:normAutofit/>
          </a:bodyPr>
          <a:lstStyle/>
          <a:p>
            <a:pPr algn="l"/>
            <a:r>
              <a:rPr lang="sv-SE" sz="3200" dirty="0">
                <a:latin typeface="+mn-lt"/>
              </a:rPr>
              <a:t>Kallelse SIP Mina planer</a:t>
            </a:r>
          </a:p>
        </p:txBody>
      </p:sp>
      <p:pic>
        <p:nvPicPr>
          <p:cNvPr id="4"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131" y="287767"/>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0" y="311579"/>
            <a:ext cx="704850" cy="657225"/>
          </a:xfrm>
          <a:prstGeom prst="rect">
            <a:avLst/>
          </a:prstGeom>
          <a:noFill/>
          <a:ln>
            <a:noFill/>
          </a:ln>
        </p:spPr>
      </p:pic>
      <p:sp>
        <p:nvSpPr>
          <p:cNvPr id="3" name="Platshållare för bildnummer 2"/>
          <p:cNvSpPr>
            <a:spLocks noGrp="1"/>
          </p:cNvSpPr>
          <p:nvPr>
            <p:ph type="sldNum" sz="quarter" idx="12"/>
          </p:nvPr>
        </p:nvSpPr>
        <p:spPr/>
        <p:txBody>
          <a:bodyPr/>
          <a:lstStyle/>
          <a:p>
            <a:fld id="{46A6C2AA-0759-459A-98C6-8070D5BBF1F5}" type="slidenum">
              <a:rPr lang="sv-SE" smtClean="0"/>
              <a:t>66</a:t>
            </a:fld>
            <a:endParaRPr lang="sv-SE"/>
          </a:p>
        </p:txBody>
      </p:sp>
      <p:sp>
        <p:nvSpPr>
          <p:cNvPr id="7" name="textruta 6"/>
          <p:cNvSpPr txBox="1"/>
          <p:nvPr/>
        </p:nvSpPr>
        <p:spPr>
          <a:xfrm>
            <a:off x="8401659" y="1732548"/>
            <a:ext cx="3533667" cy="4524315"/>
          </a:xfrm>
          <a:prstGeom prst="rect">
            <a:avLst/>
          </a:prstGeom>
          <a:noFill/>
        </p:spPr>
        <p:txBody>
          <a:bodyPr wrap="square" rtlCol="0">
            <a:spAutoFit/>
          </a:bodyPr>
          <a:lstStyle/>
          <a:p>
            <a:r>
              <a:rPr lang="sv-SE" dirty="0"/>
              <a:t>SIP är en egen process/ärende i Mina planer. </a:t>
            </a:r>
            <a:endParaRPr lang="sv-SE" dirty="0" smtClean="0"/>
          </a:p>
          <a:p>
            <a:endParaRPr lang="sv-SE" dirty="0" smtClean="0"/>
          </a:p>
          <a:p>
            <a:r>
              <a:rPr lang="sv-SE" dirty="0" smtClean="0"/>
              <a:t>Viktigt </a:t>
            </a:r>
            <a:r>
              <a:rPr lang="sv-SE" dirty="0"/>
              <a:t>att tänka på att </a:t>
            </a:r>
            <a:r>
              <a:rPr lang="sv-SE" b="1" dirty="0"/>
              <a:t>lägga till slutenvårdsavdelning</a:t>
            </a:r>
            <a:r>
              <a:rPr lang="sv-SE" dirty="0"/>
              <a:t> som deltagare om </a:t>
            </a:r>
            <a:r>
              <a:rPr lang="sv-SE" dirty="0" smtClean="0"/>
              <a:t>SIP ska </a:t>
            </a:r>
            <a:r>
              <a:rPr lang="sv-SE" dirty="0"/>
              <a:t>göras innan utskrivning från slutenvårdsavdelning samt att </a:t>
            </a:r>
            <a:r>
              <a:rPr lang="sv-SE" b="1" dirty="0"/>
              <a:t>lägga till ev öppenvårdsmottagning från specialistvården </a:t>
            </a:r>
            <a:r>
              <a:rPr lang="sv-SE" dirty="0"/>
              <a:t>om den har ett ansvar. </a:t>
            </a:r>
            <a:endParaRPr lang="sv-SE" dirty="0" smtClean="0"/>
          </a:p>
          <a:p>
            <a:endParaRPr lang="sv-SE" dirty="0"/>
          </a:p>
          <a:p>
            <a:r>
              <a:rPr lang="sv-SE" dirty="0"/>
              <a:t>Kallelsen används då både </a:t>
            </a:r>
            <a:r>
              <a:rPr lang="sv-SE" dirty="0" smtClean="0"/>
              <a:t>ny </a:t>
            </a:r>
            <a:r>
              <a:rPr lang="sv-SE" dirty="0"/>
              <a:t>SIP skapas och då befintlig behöver följas upp/uppdateras.</a:t>
            </a:r>
          </a:p>
          <a:p>
            <a:endParaRPr lang="sv-SE" dirty="0"/>
          </a:p>
        </p:txBody>
      </p:sp>
      <p:grpSp>
        <p:nvGrpSpPr>
          <p:cNvPr id="9" name="Grupp 8"/>
          <p:cNvGrpSpPr/>
          <p:nvPr/>
        </p:nvGrpSpPr>
        <p:grpSpPr>
          <a:xfrm>
            <a:off x="320787" y="968804"/>
            <a:ext cx="7824592" cy="5739063"/>
            <a:chOff x="320787" y="968804"/>
            <a:chExt cx="7824592" cy="5739063"/>
          </a:xfrm>
        </p:grpSpPr>
        <p:pic>
          <p:nvPicPr>
            <p:cNvPr id="6" name="Bildobjekt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787" y="968804"/>
              <a:ext cx="7824592" cy="5739063"/>
            </a:xfrm>
            <a:prstGeom prst="rect">
              <a:avLst/>
            </a:prstGeom>
          </p:spPr>
        </p:pic>
        <p:sp>
          <p:nvSpPr>
            <p:cNvPr id="8" name="Rektangel 7"/>
            <p:cNvSpPr/>
            <p:nvPr/>
          </p:nvSpPr>
          <p:spPr>
            <a:xfrm>
              <a:off x="553453" y="2935705"/>
              <a:ext cx="970547" cy="5534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42248971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337261" y="123384"/>
            <a:ext cx="4128796" cy="553596"/>
          </a:xfrm>
        </p:spPr>
        <p:txBody>
          <a:bodyPr>
            <a:normAutofit/>
          </a:bodyPr>
          <a:lstStyle/>
          <a:p>
            <a:pPr algn="l"/>
            <a:r>
              <a:rPr lang="sv-SE" sz="3200" dirty="0">
                <a:latin typeface="+mn-lt"/>
              </a:rPr>
              <a:t>Kallelse SIP Mina planer</a:t>
            </a:r>
          </a:p>
        </p:txBody>
      </p:sp>
      <p:pic>
        <p:nvPicPr>
          <p:cNvPr id="4"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131" y="287767"/>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0" y="311579"/>
            <a:ext cx="704850" cy="657225"/>
          </a:xfrm>
          <a:prstGeom prst="rect">
            <a:avLst/>
          </a:prstGeom>
          <a:noFill/>
          <a:ln>
            <a:noFill/>
          </a:ln>
        </p:spPr>
      </p:pic>
      <p:sp>
        <p:nvSpPr>
          <p:cNvPr id="3" name="Platshållare för bildnummer 2"/>
          <p:cNvSpPr>
            <a:spLocks noGrp="1"/>
          </p:cNvSpPr>
          <p:nvPr>
            <p:ph type="sldNum" sz="quarter" idx="12"/>
          </p:nvPr>
        </p:nvSpPr>
        <p:spPr/>
        <p:txBody>
          <a:bodyPr/>
          <a:lstStyle/>
          <a:p>
            <a:fld id="{46A6C2AA-0759-459A-98C6-8070D5BBF1F5}" type="slidenum">
              <a:rPr lang="sv-SE" smtClean="0"/>
              <a:t>67</a:t>
            </a:fld>
            <a:endParaRPr lang="sv-SE"/>
          </a:p>
        </p:txBody>
      </p:sp>
      <p:sp>
        <p:nvSpPr>
          <p:cNvPr id="7" name="textruta 6"/>
          <p:cNvSpPr txBox="1"/>
          <p:nvPr/>
        </p:nvSpPr>
        <p:spPr>
          <a:xfrm>
            <a:off x="8401659" y="1732548"/>
            <a:ext cx="3533667" cy="923330"/>
          </a:xfrm>
          <a:prstGeom prst="rect">
            <a:avLst/>
          </a:prstGeom>
          <a:noFill/>
        </p:spPr>
        <p:txBody>
          <a:bodyPr wrap="square" rtlCol="0">
            <a:spAutoFit/>
          </a:bodyPr>
          <a:lstStyle/>
          <a:p>
            <a:r>
              <a:rPr lang="sv-SE" dirty="0"/>
              <a:t>Datum och tid visas på startsidan med klocksymbol precis som </a:t>
            </a:r>
            <a:r>
              <a:rPr lang="sv-SE" dirty="0" smtClean="0"/>
              <a:t>idag.</a:t>
            </a:r>
            <a:endParaRPr lang="sv-SE" dirty="0"/>
          </a:p>
          <a:p>
            <a:endParaRPr lang="sv-SE" dirty="0"/>
          </a:p>
        </p:txBody>
      </p:sp>
      <p:grpSp>
        <p:nvGrpSpPr>
          <p:cNvPr id="8" name="Grupp 7"/>
          <p:cNvGrpSpPr/>
          <p:nvPr/>
        </p:nvGrpSpPr>
        <p:grpSpPr>
          <a:xfrm>
            <a:off x="289702" y="968804"/>
            <a:ext cx="7675203" cy="5594358"/>
            <a:chOff x="289702" y="968804"/>
            <a:chExt cx="7675203" cy="5594358"/>
          </a:xfrm>
        </p:grpSpPr>
        <p:grpSp>
          <p:nvGrpSpPr>
            <p:cNvPr id="11" name="Grupp 10"/>
            <p:cNvGrpSpPr/>
            <p:nvPr/>
          </p:nvGrpSpPr>
          <p:grpSpPr>
            <a:xfrm>
              <a:off x="289702" y="968804"/>
              <a:ext cx="7675203" cy="5594358"/>
              <a:chOff x="289702" y="968804"/>
              <a:chExt cx="7675203" cy="5594358"/>
            </a:xfrm>
          </p:grpSpPr>
          <p:pic>
            <p:nvPicPr>
              <p:cNvPr id="9" name="Bildobjekt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702" y="968804"/>
                <a:ext cx="7675203" cy="5594358"/>
              </a:xfrm>
              <a:prstGeom prst="rect">
                <a:avLst/>
              </a:prstGeom>
            </p:spPr>
          </p:pic>
          <p:sp>
            <p:nvSpPr>
              <p:cNvPr id="10" name="Rektangel 9"/>
              <p:cNvSpPr/>
              <p:nvPr/>
            </p:nvSpPr>
            <p:spPr>
              <a:xfrm>
                <a:off x="5594684" y="3633537"/>
                <a:ext cx="1227221" cy="7459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ektangel 5"/>
            <p:cNvSpPr/>
            <p:nvPr/>
          </p:nvSpPr>
          <p:spPr>
            <a:xfrm>
              <a:off x="3571875" y="3143250"/>
              <a:ext cx="238125" cy="152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p:cNvSpPr/>
            <p:nvPr/>
          </p:nvSpPr>
          <p:spPr>
            <a:xfrm>
              <a:off x="4093965" y="3143250"/>
              <a:ext cx="238125" cy="152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3222441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280807" y="311579"/>
            <a:ext cx="4030255" cy="835957"/>
          </a:xfrm>
        </p:spPr>
        <p:txBody>
          <a:bodyPr>
            <a:normAutofit fontScale="90000"/>
          </a:bodyPr>
          <a:lstStyle/>
          <a:p>
            <a:pPr algn="l"/>
            <a:r>
              <a:rPr lang="sv-SE" sz="3200" dirty="0">
                <a:latin typeface="+mn-lt"/>
              </a:rPr>
              <a:t>Samordningsansvarig SIP </a:t>
            </a:r>
            <a:br>
              <a:rPr lang="sv-SE" sz="3200" dirty="0">
                <a:latin typeface="+mn-lt"/>
              </a:rPr>
            </a:br>
            <a:r>
              <a:rPr lang="sv-SE" sz="3200" dirty="0">
                <a:latin typeface="+mn-lt"/>
              </a:rPr>
              <a:t>Mina planer</a:t>
            </a:r>
          </a:p>
        </p:txBody>
      </p:sp>
      <p:pic>
        <p:nvPicPr>
          <p:cNvPr id="4"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131" y="287767"/>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0" y="311579"/>
            <a:ext cx="704850" cy="657225"/>
          </a:xfrm>
          <a:prstGeom prst="rect">
            <a:avLst/>
          </a:prstGeom>
          <a:noFill/>
          <a:ln>
            <a:noFill/>
          </a:ln>
        </p:spPr>
      </p:pic>
      <p:sp>
        <p:nvSpPr>
          <p:cNvPr id="3" name="Platshållare för bildnummer 2"/>
          <p:cNvSpPr>
            <a:spLocks noGrp="1"/>
          </p:cNvSpPr>
          <p:nvPr>
            <p:ph type="sldNum" sz="quarter" idx="12"/>
          </p:nvPr>
        </p:nvSpPr>
        <p:spPr/>
        <p:txBody>
          <a:bodyPr/>
          <a:lstStyle/>
          <a:p>
            <a:fld id="{46A6C2AA-0759-459A-98C6-8070D5BBF1F5}" type="slidenum">
              <a:rPr lang="sv-SE" smtClean="0"/>
              <a:t>68</a:t>
            </a:fld>
            <a:endParaRPr lang="sv-SE"/>
          </a:p>
        </p:txBody>
      </p:sp>
      <p:pic>
        <p:nvPicPr>
          <p:cNvPr id="6" name="Bildobjekt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815" y="1703840"/>
            <a:ext cx="4039164" cy="1886213"/>
          </a:xfrm>
          <a:prstGeom prst="rect">
            <a:avLst/>
          </a:prstGeom>
        </p:spPr>
      </p:pic>
      <p:pic>
        <p:nvPicPr>
          <p:cNvPr id="7" name="Bildobjekt 6"/>
          <p:cNvPicPr>
            <a:picLocks noChangeAspect="1"/>
          </p:cNvPicPr>
          <p:nvPr/>
        </p:nvPicPr>
        <p:blipFill>
          <a:blip r:embed="rId6"/>
          <a:stretch>
            <a:fillRect/>
          </a:stretch>
        </p:blipFill>
        <p:spPr>
          <a:xfrm>
            <a:off x="575761" y="3910750"/>
            <a:ext cx="7316955" cy="1238765"/>
          </a:xfrm>
          <a:prstGeom prst="rect">
            <a:avLst/>
          </a:prstGeom>
        </p:spPr>
      </p:pic>
      <p:sp>
        <p:nvSpPr>
          <p:cNvPr id="8" name="textruta 7"/>
          <p:cNvSpPr txBox="1"/>
          <p:nvPr/>
        </p:nvSpPr>
        <p:spPr>
          <a:xfrm>
            <a:off x="8286307" y="1354284"/>
            <a:ext cx="3391786" cy="2585323"/>
          </a:xfrm>
          <a:prstGeom prst="rect">
            <a:avLst/>
          </a:prstGeom>
          <a:noFill/>
        </p:spPr>
        <p:txBody>
          <a:bodyPr wrap="square" rtlCol="0">
            <a:spAutoFit/>
          </a:bodyPr>
          <a:lstStyle/>
          <a:p>
            <a:r>
              <a:rPr lang="sv-SE" dirty="0"/>
              <a:t>Samordningsansvarig visas i ärendets samtliga flikar och finns under fältet samtycke</a:t>
            </a:r>
          </a:p>
          <a:p>
            <a:r>
              <a:rPr lang="sv-SE" dirty="0"/>
              <a:t>Det kan bara finnas en samordningsansvarig.</a:t>
            </a:r>
          </a:p>
          <a:p>
            <a:r>
              <a:rPr lang="sv-SE" dirty="0"/>
              <a:t>Sökning av person görs via sökfältet på samma sätt som tidigare.</a:t>
            </a:r>
          </a:p>
          <a:p>
            <a:endParaRPr lang="sv-SE" dirty="0"/>
          </a:p>
        </p:txBody>
      </p:sp>
      <p:sp>
        <p:nvSpPr>
          <p:cNvPr id="9" name="textruta 8"/>
          <p:cNvSpPr txBox="1"/>
          <p:nvPr/>
        </p:nvSpPr>
        <p:spPr>
          <a:xfrm>
            <a:off x="8286307" y="4068467"/>
            <a:ext cx="3170002" cy="923330"/>
          </a:xfrm>
          <a:prstGeom prst="rect">
            <a:avLst/>
          </a:prstGeom>
          <a:noFill/>
        </p:spPr>
        <p:txBody>
          <a:bodyPr wrap="square" rtlCol="0">
            <a:spAutoFit/>
          </a:bodyPr>
          <a:lstStyle/>
          <a:p>
            <a:r>
              <a:rPr lang="sv-SE" dirty="0"/>
              <a:t>Telefonnummer och namn för enheten hämtas automatiskt via HSA-katalogen.</a:t>
            </a:r>
          </a:p>
        </p:txBody>
      </p:sp>
    </p:spTree>
    <p:extLst>
      <p:ext uri="{BB962C8B-B14F-4D97-AF65-F5344CB8AC3E}">
        <p14:creationId xmlns:p14="http://schemas.microsoft.com/office/powerpoint/2010/main" val="16375255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0515600" cy="1080799"/>
          </a:xfrm>
        </p:spPr>
        <p:txBody>
          <a:bodyPr>
            <a:normAutofit/>
          </a:bodyPr>
          <a:lstStyle/>
          <a:p>
            <a:r>
              <a:rPr lang="sv-SE" altLang="sv-SE" b="1" dirty="0">
                <a:latin typeface="+mn-lt"/>
                <a:cs typeface="ヒラギノ角ゴ Pro W3"/>
              </a:rPr>
              <a:t>Utskrivningsklar</a:t>
            </a:r>
            <a:endParaRPr lang="sv-SE" b="1" dirty="0">
              <a:latin typeface="+mn-lt"/>
            </a:endParaRPr>
          </a:p>
        </p:txBody>
      </p:sp>
      <p:sp>
        <p:nvSpPr>
          <p:cNvPr id="3" name="Platshållare för innehåll 2"/>
          <p:cNvSpPr>
            <a:spLocks noGrp="1"/>
          </p:cNvSpPr>
          <p:nvPr>
            <p:ph idx="1"/>
          </p:nvPr>
        </p:nvSpPr>
        <p:spPr>
          <a:xfrm>
            <a:off x="881929" y="1663845"/>
            <a:ext cx="10515600" cy="4312747"/>
          </a:xfrm>
        </p:spPr>
        <p:txBody>
          <a:bodyPr>
            <a:normAutofit/>
          </a:bodyPr>
          <a:lstStyle/>
          <a:p>
            <a:pPr marL="0" indent="0">
              <a:buNone/>
            </a:pPr>
            <a:r>
              <a:rPr lang="sv-SE" b="1" dirty="0"/>
              <a:t>Syftet </a:t>
            </a:r>
            <a:r>
              <a:rPr lang="sv-SE" dirty="0"/>
              <a:t>med utskrivningsklar är att berörda enheter blir informerade om att patienten är klar att skrivas ut en angiven dag.</a:t>
            </a:r>
          </a:p>
          <a:p>
            <a:pPr marL="0" indent="0">
              <a:buNone/>
            </a:pPr>
            <a:r>
              <a:rPr lang="sv-SE" dirty="0"/>
              <a:t>Med utskrivningsklar menas att en patients hälsotillstånd är sådant att den behandlande läkaren har bedömt att patienten inte längre behöver vård vid en enhet inom den slutna vården.</a:t>
            </a:r>
            <a:br>
              <a:rPr lang="sv-SE" dirty="0"/>
            </a:br>
            <a:endParaRPr lang="sv-SE" sz="600" dirty="0"/>
          </a:p>
          <a:p>
            <a:r>
              <a:rPr lang="sv-SE" dirty="0"/>
              <a:t>Den slutna vården skapar och publicerar utskrivningsklar till berörda enheter i fliken Tid för utskrivning</a:t>
            </a:r>
          </a:p>
          <a:p>
            <a:pPr marL="0" lvl="0" indent="0">
              <a:buNone/>
            </a:pPr>
            <a:endParaRPr lang="sv-SE" dirty="0"/>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69</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rgbClr val="639BD5">
                <a:alpha val="76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spTree>
    <p:extLst>
      <p:ext uri="{BB962C8B-B14F-4D97-AF65-F5344CB8AC3E}">
        <p14:creationId xmlns:p14="http://schemas.microsoft.com/office/powerpoint/2010/main" val="2585731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39488"/>
            <a:ext cx="10515600" cy="1325563"/>
          </a:xfrm>
        </p:spPr>
        <p:txBody>
          <a:bodyPr/>
          <a:lstStyle/>
          <a:p>
            <a:r>
              <a:rPr lang="sv-SE" altLang="sv-SE" b="1" dirty="0">
                <a:latin typeface="+mn-lt"/>
                <a:cs typeface="ヒラギノ角ゴ Pro W3"/>
              </a:rPr>
              <a:t>Lagens innehåll och </a:t>
            </a:r>
            <a:r>
              <a:rPr lang="sv-SE" altLang="sv-SE" b="1" dirty="0" smtClean="0">
                <a:latin typeface="+mn-lt"/>
                <a:cs typeface="ヒラギノ角ゴ Pro W3"/>
              </a:rPr>
              <a:t>tillämpningsområde</a:t>
            </a:r>
            <a:endParaRPr lang="sv-SE" b="1" dirty="0">
              <a:latin typeface="+mn-lt"/>
            </a:endParaRPr>
          </a:p>
        </p:txBody>
      </p:sp>
      <p:sp>
        <p:nvSpPr>
          <p:cNvPr id="3" name="Platshållare för innehåll 2"/>
          <p:cNvSpPr>
            <a:spLocks noGrp="1"/>
          </p:cNvSpPr>
          <p:nvPr>
            <p:ph idx="1"/>
          </p:nvPr>
        </p:nvSpPr>
        <p:spPr/>
        <p:txBody>
          <a:bodyPr/>
          <a:lstStyle/>
          <a:p>
            <a:pPr>
              <a:defRPr/>
            </a:pPr>
            <a:r>
              <a:rPr lang="sv-SE" dirty="0"/>
              <a:t>Samtliga patientgrupper (inom psykiatrisk- och somatisk slutenvård, oavsett ålder) omfattas av den nya lagen</a:t>
            </a:r>
          </a:p>
          <a:p>
            <a:pPr marL="0" indent="0">
              <a:buNone/>
              <a:defRPr/>
            </a:pPr>
            <a:endParaRPr lang="sv-SE" sz="1200" dirty="0"/>
          </a:p>
          <a:p>
            <a:pPr>
              <a:defRPr/>
            </a:pPr>
            <a:r>
              <a:rPr lang="sv-SE" altLang="sv-SE" dirty="0">
                <a:cs typeface="ヒラギノ角ゴ Pro W3"/>
              </a:rPr>
              <a:t>Tre dagar oavsett veckodagar eller helgdagar </a:t>
            </a:r>
            <a:r>
              <a:rPr lang="sv-SE" altLang="sv-SE" dirty="0" smtClean="0">
                <a:cs typeface="ヒラギノ角ゴ Pro W3"/>
              </a:rPr>
              <a:t>efter utskrivningsklar</a:t>
            </a:r>
            <a:endParaRPr lang="sv-SE" altLang="sv-SE" dirty="0">
              <a:cs typeface="ヒラギノ角ゴ Pro W3"/>
            </a:endParaRPr>
          </a:p>
          <a:p>
            <a:pPr>
              <a:defRPr/>
            </a:pPr>
            <a:endParaRPr lang="sv-SE" altLang="sv-SE" sz="1200" dirty="0">
              <a:cs typeface="ヒラギノ角ゴ Pro W3"/>
            </a:endParaRPr>
          </a:p>
          <a:p>
            <a:pPr>
              <a:defRPr/>
            </a:pPr>
            <a:r>
              <a:rPr lang="sv-SE" i="1" dirty="0"/>
              <a:t>Under 2018 gäller särskilda </a:t>
            </a:r>
            <a:endParaRPr lang="sv-SE" i="1" dirty="0" smtClean="0"/>
          </a:p>
          <a:p>
            <a:pPr marL="0" indent="0">
              <a:buNone/>
              <a:defRPr/>
            </a:pPr>
            <a:r>
              <a:rPr lang="sv-SE" i="1" dirty="0" smtClean="0"/>
              <a:t>   övergångsbestämmelser </a:t>
            </a:r>
            <a:r>
              <a:rPr lang="sv-SE" i="1" dirty="0"/>
              <a:t>för psykiatrin (30 dagar)</a:t>
            </a:r>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7</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37951129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0515600" cy="1080799"/>
          </a:xfrm>
        </p:spPr>
        <p:txBody>
          <a:bodyPr>
            <a:normAutofit/>
          </a:bodyPr>
          <a:lstStyle/>
          <a:p>
            <a:r>
              <a:rPr lang="sv-SE" altLang="sv-SE" b="1" dirty="0">
                <a:latin typeface="+mn-lt"/>
                <a:cs typeface="ヒラギノ角ゴ Pro W3"/>
              </a:rPr>
              <a:t>Utskrivningsklar</a:t>
            </a:r>
            <a:endParaRPr lang="sv-SE" b="1" dirty="0">
              <a:latin typeface="+mn-lt"/>
            </a:endParaRPr>
          </a:p>
        </p:txBody>
      </p:sp>
      <p:sp>
        <p:nvSpPr>
          <p:cNvPr id="3" name="Platshållare för innehåll 2"/>
          <p:cNvSpPr>
            <a:spLocks noGrp="1"/>
          </p:cNvSpPr>
          <p:nvPr>
            <p:ph idx="1"/>
          </p:nvPr>
        </p:nvSpPr>
        <p:spPr>
          <a:xfrm>
            <a:off x="881929" y="1663845"/>
            <a:ext cx="10515600" cy="4312747"/>
          </a:xfrm>
        </p:spPr>
        <p:txBody>
          <a:bodyPr>
            <a:normAutofit/>
          </a:bodyPr>
          <a:lstStyle/>
          <a:p>
            <a:pPr lvl="0"/>
            <a:r>
              <a:rPr lang="sv-SE" dirty="0"/>
              <a:t>Om patientens </a:t>
            </a:r>
            <a:r>
              <a:rPr lang="sv-SE" b="1" dirty="0"/>
              <a:t>hälsotillstånd förändras </a:t>
            </a:r>
            <a:r>
              <a:rPr lang="sv-SE" dirty="0"/>
              <a:t>så datum för </a:t>
            </a:r>
            <a:r>
              <a:rPr lang="sv-SE" b="1" dirty="0"/>
              <a:t>utskrivningsklar förändras</a:t>
            </a:r>
            <a:r>
              <a:rPr lang="sv-SE" dirty="0"/>
              <a:t>, ska den slutna vården informera berörda enheter genom att makulera utskrivningsklar i fliken </a:t>
            </a:r>
            <a:r>
              <a:rPr lang="sv-SE" b="1" dirty="0"/>
              <a:t>Tid för utskrivning </a:t>
            </a:r>
            <a:r>
              <a:rPr lang="sv-SE" dirty="0"/>
              <a:t>samt ange orsak till makuleringen. Nytt datum publiceras</a:t>
            </a:r>
          </a:p>
          <a:p>
            <a:pPr marL="0" lvl="0" indent="0">
              <a:buNone/>
            </a:pPr>
            <a:endParaRPr lang="sv-SE" sz="600" dirty="0"/>
          </a:p>
          <a:p>
            <a:pPr lvl="0"/>
            <a:r>
              <a:rPr lang="sv-SE" dirty="0"/>
              <a:t>I de allra flesta fall publiceras utskrivningsklar innan kallelse till SIP, men för de patienter där </a:t>
            </a:r>
            <a:r>
              <a:rPr lang="sv-SE" b="1" dirty="0" smtClean="0"/>
              <a:t>SIP </a:t>
            </a:r>
            <a:r>
              <a:rPr lang="sv-SE" b="1" dirty="0"/>
              <a:t>behöver göras innan utskrivning, </a:t>
            </a:r>
            <a:r>
              <a:rPr lang="sv-SE" b="1" dirty="0" smtClean="0"/>
              <a:t>ska kallelse </a:t>
            </a:r>
            <a:r>
              <a:rPr lang="sv-SE" b="1" dirty="0"/>
              <a:t>till SIP </a:t>
            </a:r>
            <a:r>
              <a:rPr lang="sv-SE" b="1" dirty="0" smtClean="0"/>
              <a:t>ske </a:t>
            </a:r>
            <a:r>
              <a:rPr lang="sv-SE" b="1" dirty="0"/>
              <a:t>innan utskrivningsklar</a:t>
            </a:r>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70</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rgbClr val="639BD5">
                <a:alpha val="76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spTree>
    <p:extLst>
      <p:ext uri="{BB962C8B-B14F-4D97-AF65-F5344CB8AC3E}">
        <p14:creationId xmlns:p14="http://schemas.microsoft.com/office/powerpoint/2010/main" val="9612314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0515600" cy="1080799"/>
          </a:xfrm>
        </p:spPr>
        <p:txBody>
          <a:bodyPr>
            <a:normAutofit/>
          </a:bodyPr>
          <a:lstStyle/>
          <a:p>
            <a:r>
              <a:rPr lang="sv-SE" altLang="sv-SE" b="1" dirty="0">
                <a:latin typeface="+mn-lt"/>
                <a:cs typeface="ヒラギノ角ゴ Pro W3"/>
              </a:rPr>
              <a:t>Utskrivningsklar</a:t>
            </a:r>
            <a:endParaRPr lang="sv-SE" b="1" dirty="0">
              <a:latin typeface="+mn-lt"/>
            </a:endParaRPr>
          </a:p>
        </p:txBody>
      </p:sp>
      <p:sp>
        <p:nvSpPr>
          <p:cNvPr id="3" name="Platshållare för innehåll 2"/>
          <p:cNvSpPr>
            <a:spLocks noGrp="1"/>
          </p:cNvSpPr>
          <p:nvPr>
            <p:ph idx="1"/>
          </p:nvPr>
        </p:nvSpPr>
        <p:spPr>
          <a:xfrm>
            <a:off x="881929" y="1663845"/>
            <a:ext cx="10515600" cy="4312747"/>
          </a:xfrm>
        </p:spPr>
        <p:txBody>
          <a:bodyPr>
            <a:normAutofit/>
          </a:bodyPr>
          <a:lstStyle/>
          <a:p>
            <a:pPr lvl="0"/>
            <a:r>
              <a:rPr lang="sv-SE" dirty="0"/>
              <a:t>Namn på den behandlande läkare som fattat beslut om utskrivningsklar ska anges</a:t>
            </a:r>
          </a:p>
          <a:p>
            <a:pPr marL="0" lvl="0" indent="0">
              <a:buNone/>
            </a:pPr>
            <a:endParaRPr lang="sv-SE" sz="600" dirty="0"/>
          </a:p>
          <a:p>
            <a:pPr lvl="0"/>
            <a:r>
              <a:rPr lang="sv-SE" dirty="0"/>
              <a:t>Meddelande som publiceras </a:t>
            </a:r>
            <a:r>
              <a:rPr lang="sv-SE" b="1" dirty="0"/>
              <a:t>före </a:t>
            </a:r>
            <a:r>
              <a:rPr lang="sv-SE" b="1" dirty="0" err="1"/>
              <a:t>kl</a:t>
            </a:r>
            <a:r>
              <a:rPr lang="sv-SE" b="1" dirty="0"/>
              <a:t> 12 anses inkommen samma dag</a:t>
            </a:r>
            <a:r>
              <a:rPr lang="sv-SE" dirty="0"/>
              <a:t>, medan meddelande </a:t>
            </a:r>
            <a:r>
              <a:rPr lang="sv-SE" b="1" dirty="0"/>
              <a:t>efter </a:t>
            </a:r>
            <a:r>
              <a:rPr lang="sv-SE" b="1" dirty="0" err="1"/>
              <a:t>kl</a:t>
            </a:r>
            <a:r>
              <a:rPr lang="sv-SE" b="1" dirty="0"/>
              <a:t> 12 anses inkommen närmast följande dag</a:t>
            </a:r>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71</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rgbClr val="639BD5">
                <a:alpha val="76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spTree>
    <p:extLst>
      <p:ext uri="{BB962C8B-B14F-4D97-AF65-F5344CB8AC3E}">
        <p14:creationId xmlns:p14="http://schemas.microsoft.com/office/powerpoint/2010/main" val="6933246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329495" y="132792"/>
            <a:ext cx="4146884" cy="1014798"/>
          </a:xfrm>
        </p:spPr>
        <p:txBody>
          <a:bodyPr>
            <a:normAutofit/>
          </a:bodyPr>
          <a:lstStyle/>
          <a:p>
            <a:pPr algn="l"/>
            <a:r>
              <a:rPr lang="sv-SE" sz="3200" dirty="0">
                <a:latin typeface="+mn-lt"/>
              </a:rPr>
              <a:t>Tid för utskrivning </a:t>
            </a:r>
            <a:br>
              <a:rPr lang="sv-SE" sz="3200" dirty="0">
                <a:latin typeface="+mn-lt"/>
              </a:rPr>
            </a:br>
            <a:r>
              <a:rPr lang="sv-SE" sz="3200" dirty="0">
                <a:latin typeface="+mn-lt"/>
              </a:rPr>
              <a:t>Mina planer</a:t>
            </a:r>
          </a:p>
        </p:txBody>
      </p:sp>
      <p:pic>
        <p:nvPicPr>
          <p:cNvPr id="4"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131" y="287767"/>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0" y="311579"/>
            <a:ext cx="704850" cy="657225"/>
          </a:xfrm>
          <a:prstGeom prst="rect">
            <a:avLst/>
          </a:prstGeom>
          <a:noFill/>
          <a:ln>
            <a:noFill/>
          </a:ln>
        </p:spPr>
      </p:pic>
      <p:sp>
        <p:nvSpPr>
          <p:cNvPr id="3" name="Platshållare för bildnummer 2"/>
          <p:cNvSpPr>
            <a:spLocks noGrp="1"/>
          </p:cNvSpPr>
          <p:nvPr>
            <p:ph type="sldNum" sz="quarter" idx="12"/>
          </p:nvPr>
        </p:nvSpPr>
        <p:spPr/>
        <p:txBody>
          <a:bodyPr/>
          <a:lstStyle/>
          <a:p>
            <a:fld id="{46A6C2AA-0759-459A-98C6-8070D5BBF1F5}" type="slidenum">
              <a:rPr lang="sv-SE" smtClean="0"/>
              <a:t>72</a:t>
            </a:fld>
            <a:endParaRPr lang="sv-SE"/>
          </a:p>
        </p:txBody>
      </p:sp>
      <p:pic>
        <p:nvPicPr>
          <p:cNvPr id="6" name="Bildobjekt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208" y="1147590"/>
            <a:ext cx="7741203" cy="5620534"/>
          </a:xfrm>
          <a:prstGeom prst="rect">
            <a:avLst/>
          </a:prstGeom>
        </p:spPr>
      </p:pic>
      <p:sp>
        <p:nvSpPr>
          <p:cNvPr id="8" name="textruta 7"/>
          <p:cNvSpPr txBox="1"/>
          <p:nvPr/>
        </p:nvSpPr>
        <p:spPr>
          <a:xfrm>
            <a:off x="8828617" y="968804"/>
            <a:ext cx="2762250" cy="5632311"/>
          </a:xfrm>
          <a:prstGeom prst="rect">
            <a:avLst/>
          </a:prstGeom>
          <a:noFill/>
        </p:spPr>
        <p:txBody>
          <a:bodyPr wrap="square" rtlCol="0">
            <a:spAutoFit/>
          </a:bodyPr>
          <a:lstStyle/>
          <a:p>
            <a:r>
              <a:rPr lang="sv-SE" dirty="0"/>
              <a:t>I fliken Tid för utskrivning </a:t>
            </a:r>
            <a:r>
              <a:rPr lang="sv-SE" dirty="0" smtClean="0"/>
              <a:t>hanteras:</a:t>
            </a:r>
          </a:p>
          <a:p>
            <a:pPr marL="285750" indent="-285750">
              <a:buFont typeface="Arial" panose="020B0604020202020204" pitchFamily="34" charset="0"/>
              <a:buChar char="•"/>
            </a:pPr>
            <a:r>
              <a:rPr lang="sv-SE" dirty="0" smtClean="0"/>
              <a:t>Beräknat </a:t>
            </a:r>
            <a:r>
              <a:rPr lang="sv-SE" dirty="0"/>
              <a:t>datum för utskrivning om det skiljer sig från det som angavs vid </a:t>
            </a:r>
            <a:r>
              <a:rPr lang="sv-SE" dirty="0" smtClean="0"/>
              <a:t>inskrivningen</a:t>
            </a:r>
          </a:p>
          <a:p>
            <a:pPr marL="285750" indent="-285750">
              <a:buFont typeface="Arial" panose="020B0604020202020204" pitchFamily="34" charset="0"/>
              <a:buChar char="•"/>
            </a:pPr>
            <a:r>
              <a:rPr lang="sv-SE" dirty="0" smtClean="0"/>
              <a:t>Beslut </a:t>
            </a:r>
            <a:r>
              <a:rPr lang="sv-SE" dirty="0"/>
              <a:t>om </a:t>
            </a:r>
            <a:r>
              <a:rPr lang="sv-SE" dirty="0" smtClean="0"/>
              <a:t>utskrivningsklar</a:t>
            </a:r>
          </a:p>
          <a:p>
            <a:pPr marL="285750" indent="-285750">
              <a:buFont typeface="Arial" panose="020B0604020202020204" pitchFamily="34" charset="0"/>
              <a:buChar char="•"/>
            </a:pPr>
            <a:endParaRPr lang="sv-SE" dirty="0"/>
          </a:p>
          <a:p>
            <a:r>
              <a:rPr lang="sv-SE" dirty="0" smtClean="0"/>
              <a:t>När </a:t>
            </a:r>
            <a:r>
              <a:rPr lang="sv-SE" dirty="0"/>
              <a:t>datum för beräknad utskrivning ändras måste orsak till ändring anges.</a:t>
            </a:r>
          </a:p>
          <a:p>
            <a:endParaRPr lang="sv-SE" dirty="0" smtClean="0"/>
          </a:p>
          <a:p>
            <a:r>
              <a:rPr lang="sv-SE" dirty="0" smtClean="0"/>
              <a:t>Regler för registrering </a:t>
            </a:r>
            <a:r>
              <a:rPr lang="sv-SE" dirty="0"/>
              <a:t>av utskrivningsklar: </a:t>
            </a:r>
            <a:endParaRPr lang="sv-SE" dirty="0" smtClean="0"/>
          </a:p>
          <a:p>
            <a:pPr marL="285750" indent="-285750">
              <a:buFont typeface="Arial" panose="020B0604020202020204" pitchFamily="34" charset="0"/>
              <a:buChar char="•"/>
            </a:pPr>
            <a:r>
              <a:rPr lang="sv-SE" dirty="0" smtClean="0"/>
              <a:t>Innan </a:t>
            </a:r>
            <a:r>
              <a:rPr lang="sv-SE" dirty="0" err="1"/>
              <a:t>kl</a:t>
            </a:r>
            <a:r>
              <a:rPr lang="sv-SE" dirty="0"/>
              <a:t> 12 kan dagens datum anges och efter </a:t>
            </a:r>
            <a:r>
              <a:rPr lang="sv-SE" dirty="0" err="1"/>
              <a:t>kl</a:t>
            </a:r>
            <a:r>
              <a:rPr lang="sv-SE" dirty="0"/>
              <a:t> 12 är det morgondagens datum som anges</a:t>
            </a:r>
          </a:p>
        </p:txBody>
      </p:sp>
      <p:sp>
        <p:nvSpPr>
          <p:cNvPr id="9" name="Rektangel 8"/>
          <p:cNvSpPr/>
          <p:nvPr/>
        </p:nvSpPr>
        <p:spPr>
          <a:xfrm>
            <a:off x="876300" y="4533901"/>
            <a:ext cx="3333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250" y="4533900"/>
            <a:ext cx="1028700"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301517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44826"/>
            <a:ext cx="10515600" cy="1080799"/>
          </a:xfrm>
        </p:spPr>
        <p:txBody>
          <a:bodyPr>
            <a:normAutofit/>
          </a:bodyPr>
          <a:lstStyle/>
          <a:p>
            <a:r>
              <a:rPr lang="sv-SE" altLang="sv-SE" b="1" dirty="0">
                <a:latin typeface="+mn-lt"/>
                <a:cs typeface="ヒラギノ角ゴ Pro W3"/>
              </a:rPr>
              <a:t>Utskrivning</a:t>
            </a:r>
            <a:endParaRPr lang="sv-SE" b="1" dirty="0">
              <a:latin typeface="+mn-lt"/>
            </a:endParaRPr>
          </a:p>
        </p:txBody>
      </p:sp>
      <p:sp>
        <p:nvSpPr>
          <p:cNvPr id="3" name="Platshållare för innehåll 2"/>
          <p:cNvSpPr>
            <a:spLocks noGrp="1"/>
          </p:cNvSpPr>
          <p:nvPr>
            <p:ph idx="1"/>
          </p:nvPr>
        </p:nvSpPr>
        <p:spPr>
          <a:xfrm>
            <a:off x="881929" y="1663845"/>
            <a:ext cx="10515600" cy="4312747"/>
          </a:xfrm>
        </p:spPr>
        <p:txBody>
          <a:bodyPr>
            <a:normAutofit/>
          </a:bodyPr>
          <a:lstStyle/>
          <a:p>
            <a:pPr marL="0" indent="0">
              <a:buNone/>
            </a:pPr>
            <a:r>
              <a:rPr lang="sv-SE" b="1" dirty="0"/>
              <a:t>Syftet</a:t>
            </a:r>
            <a:r>
              <a:rPr lang="sv-SE" dirty="0"/>
              <a:t> med utskrivningsmeddelande är att informera berörda parter utskrivningsdagen att patienten lämnat den slutna vården</a:t>
            </a:r>
            <a:r>
              <a:rPr lang="sv-SE" dirty="0" smtClean="0"/>
              <a:t>.</a:t>
            </a:r>
          </a:p>
          <a:p>
            <a:pPr marL="0" indent="0">
              <a:buNone/>
            </a:pPr>
            <a:endParaRPr lang="sv-SE" sz="600" dirty="0"/>
          </a:p>
          <a:p>
            <a:pPr lvl="0"/>
            <a:r>
              <a:rPr lang="sv-SE" dirty="0"/>
              <a:t>Det är den slutna vården som skapar och publicerar utskrivning med datum för det faktiska utskrivningstillfället </a:t>
            </a:r>
          </a:p>
          <a:p>
            <a:pPr marL="0" indent="0">
              <a:buNone/>
            </a:pPr>
            <a:endParaRPr lang="sv-SE" sz="600" dirty="0"/>
          </a:p>
          <a:p>
            <a:pPr lvl="0"/>
            <a:r>
              <a:rPr lang="sv-SE" dirty="0"/>
              <a:t>Om patienten avlidit är det den slutna vården som skapar och publicerar ett utskrivningsmeddelande med markering avliden och datum</a:t>
            </a: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73</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rgbClr val="639BD5">
                <a:alpha val="76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spTree>
    <p:extLst>
      <p:ext uri="{BB962C8B-B14F-4D97-AF65-F5344CB8AC3E}">
        <p14:creationId xmlns:p14="http://schemas.microsoft.com/office/powerpoint/2010/main" val="29555551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0515600" cy="1080799"/>
          </a:xfrm>
        </p:spPr>
        <p:txBody>
          <a:bodyPr>
            <a:normAutofit/>
          </a:bodyPr>
          <a:lstStyle/>
          <a:p>
            <a:r>
              <a:rPr lang="sv-SE" altLang="sv-SE" b="1" dirty="0">
                <a:latin typeface="+mn-lt"/>
                <a:cs typeface="ヒラギノ角ゴ Pro W3"/>
              </a:rPr>
              <a:t>Utskrivning</a:t>
            </a:r>
            <a:endParaRPr lang="sv-SE" b="1" dirty="0">
              <a:latin typeface="+mn-lt"/>
            </a:endParaRPr>
          </a:p>
        </p:txBody>
      </p:sp>
      <p:sp>
        <p:nvSpPr>
          <p:cNvPr id="3" name="Platshållare för innehåll 2"/>
          <p:cNvSpPr>
            <a:spLocks noGrp="1"/>
          </p:cNvSpPr>
          <p:nvPr>
            <p:ph idx="1"/>
          </p:nvPr>
        </p:nvSpPr>
        <p:spPr>
          <a:xfrm>
            <a:off x="881929" y="1663845"/>
            <a:ext cx="10515600" cy="4312747"/>
          </a:xfrm>
        </p:spPr>
        <p:txBody>
          <a:bodyPr>
            <a:normAutofit/>
          </a:bodyPr>
          <a:lstStyle/>
          <a:p>
            <a:pPr lvl="0"/>
            <a:r>
              <a:rPr lang="sv-SE" dirty="0"/>
              <a:t>Om patienten avböjer insatser ska den slutna vården skapa och publicera ett utskrivningsmeddelande med markering: ”avböjer insatser” och ange datum</a:t>
            </a:r>
          </a:p>
          <a:p>
            <a:pPr marL="0" indent="0">
              <a:buNone/>
            </a:pPr>
            <a:endParaRPr lang="sv-SE" sz="600" dirty="0"/>
          </a:p>
          <a:p>
            <a:pPr lvl="0"/>
            <a:r>
              <a:rPr lang="sv-SE" dirty="0"/>
              <a:t>Om folkbokföringsadress inte är densamma som vistelseadressen ska båda adresserna anges </a:t>
            </a:r>
            <a:r>
              <a:rPr lang="sv-SE" dirty="0" smtClean="0"/>
              <a:t>av den slutna vården vid utskrivningsmeddelandet</a:t>
            </a:r>
            <a:endParaRPr lang="sv-SE" dirty="0"/>
          </a:p>
          <a:p>
            <a:pPr marL="0" indent="0">
              <a:buNone/>
            </a:pPr>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74</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rgbClr val="639BD5">
                <a:alpha val="76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spTree>
    <p:extLst>
      <p:ext uri="{BB962C8B-B14F-4D97-AF65-F5344CB8AC3E}">
        <p14:creationId xmlns:p14="http://schemas.microsoft.com/office/powerpoint/2010/main" val="32755881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162215" y="311579"/>
            <a:ext cx="4233069" cy="553596"/>
          </a:xfrm>
        </p:spPr>
        <p:txBody>
          <a:bodyPr>
            <a:normAutofit/>
          </a:bodyPr>
          <a:lstStyle/>
          <a:p>
            <a:pPr algn="l"/>
            <a:r>
              <a:rPr lang="sv-SE" sz="3200" dirty="0">
                <a:latin typeface="+mn-lt"/>
              </a:rPr>
              <a:t>Utskrivning Mina planer</a:t>
            </a:r>
          </a:p>
        </p:txBody>
      </p:sp>
      <p:pic>
        <p:nvPicPr>
          <p:cNvPr id="4"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131" y="287767"/>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0" y="311579"/>
            <a:ext cx="704850" cy="657225"/>
          </a:xfrm>
          <a:prstGeom prst="rect">
            <a:avLst/>
          </a:prstGeom>
          <a:noFill/>
          <a:ln>
            <a:noFill/>
          </a:ln>
        </p:spPr>
      </p:pic>
      <p:sp>
        <p:nvSpPr>
          <p:cNvPr id="3" name="Platshållare för bildnummer 2"/>
          <p:cNvSpPr>
            <a:spLocks noGrp="1"/>
          </p:cNvSpPr>
          <p:nvPr>
            <p:ph type="sldNum" sz="quarter" idx="12"/>
          </p:nvPr>
        </p:nvSpPr>
        <p:spPr/>
        <p:txBody>
          <a:bodyPr/>
          <a:lstStyle/>
          <a:p>
            <a:fld id="{46A6C2AA-0759-459A-98C6-8070D5BBF1F5}" type="slidenum">
              <a:rPr lang="sv-SE" smtClean="0"/>
              <a:t>75</a:t>
            </a:fld>
            <a:endParaRPr lang="sv-SE"/>
          </a:p>
        </p:txBody>
      </p:sp>
      <p:pic>
        <p:nvPicPr>
          <p:cNvPr id="6" name="Bildobjekt 5"/>
          <p:cNvPicPr>
            <a:picLocks noChangeAspect="1"/>
          </p:cNvPicPr>
          <p:nvPr/>
        </p:nvPicPr>
        <p:blipFill>
          <a:blip r:embed="rId5"/>
          <a:stretch>
            <a:fillRect/>
          </a:stretch>
        </p:blipFill>
        <p:spPr>
          <a:xfrm>
            <a:off x="796131" y="1311442"/>
            <a:ext cx="6461932" cy="4029075"/>
          </a:xfrm>
          <a:prstGeom prst="rect">
            <a:avLst/>
          </a:prstGeom>
        </p:spPr>
      </p:pic>
      <p:sp>
        <p:nvSpPr>
          <p:cNvPr id="7" name="textruta 6"/>
          <p:cNvSpPr txBox="1"/>
          <p:nvPr/>
        </p:nvSpPr>
        <p:spPr>
          <a:xfrm>
            <a:off x="7395411" y="2608200"/>
            <a:ext cx="3272589" cy="923330"/>
          </a:xfrm>
          <a:prstGeom prst="rect">
            <a:avLst/>
          </a:prstGeom>
          <a:noFill/>
        </p:spPr>
        <p:txBody>
          <a:bodyPr wrap="square" rtlCol="0">
            <a:spAutoFit/>
          </a:bodyPr>
          <a:lstStyle/>
          <a:p>
            <a:r>
              <a:rPr lang="sv-SE" dirty="0"/>
              <a:t>Denna del är oförändrad och fungerar precis som nu i Mina </a:t>
            </a:r>
            <a:r>
              <a:rPr lang="sv-SE" dirty="0" smtClean="0"/>
              <a:t>planer.</a:t>
            </a:r>
            <a:endParaRPr lang="sv-SE" dirty="0"/>
          </a:p>
        </p:txBody>
      </p:sp>
    </p:spTree>
    <p:extLst>
      <p:ext uri="{BB962C8B-B14F-4D97-AF65-F5344CB8AC3E}">
        <p14:creationId xmlns:p14="http://schemas.microsoft.com/office/powerpoint/2010/main" val="4076475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0515600" cy="1080799"/>
          </a:xfrm>
        </p:spPr>
        <p:txBody>
          <a:bodyPr>
            <a:normAutofit/>
          </a:bodyPr>
          <a:lstStyle/>
          <a:p>
            <a:r>
              <a:rPr lang="sv-SE" altLang="sv-SE" b="1" dirty="0" smtClean="0">
                <a:latin typeface="+mn-lt"/>
                <a:cs typeface="ヒラギノ角ゴ Pro W3"/>
              </a:rPr>
              <a:t>Informationsöverföring </a:t>
            </a:r>
            <a:endParaRPr lang="sv-SE" b="1" dirty="0">
              <a:latin typeface="+mn-lt"/>
            </a:endParaRPr>
          </a:p>
        </p:txBody>
      </p:sp>
      <p:sp>
        <p:nvSpPr>
          <p:cNvPr id="3" name="Platshållare för innehåll 2"/>
          <p:cNvSpPr>
            <a:spLocks noGrp="1"/>
          </p:cNvSpPr>
          <p:nvPr>
            <p:ph idx="1"/>
          </p:nvPr>
        </p:nvSpPr>
        <p:spPr>
          <a:xfrm>
            <a:off x="881929" y="1663845"/>
            <a:ext cx="10515600" cy="4312747"/>
          </a:xfrm>
        </p:spPr>
        <p:txBody>
          <a:bodyPr>
            <a:normAutofit fontScale="92500" lnSpcReduction="10000"/>
          </a:bodyPr>
          <a:lstStyle/>
          <a:p>
            <a:pPr marL="0" indent="0">
              <a:buNone/>
            </a:pPr>
            <a:r>
              <a:rPr lang="sv-SE" sz="3000" b="1" dirty="0"/>
              <a:t>Syftet</a:t>
            </a:r>
            <a:r>
              <a:rPr lang="sv-SE" sz="3000" dirty="0"/>
              <a:t> är att säkerställa att patienten får en fortsatt trygg och säker vård efter utskrivning från den slutna vården. </a:t>
            </a:r>
          </a:p>
          <a:p>
            <a:pPr marL="0" indent="0">
              <a:buNone/>
            </a:pPr>
            <a:endParaRPr lang="sv-SE" sz="600" dirty="0" smtClean="0"/>
          </a:p>
          <a:p>
            <a:pPr marL="0" indent="0">
              <a:buNone/>
            </a:pPr>
            <a:r>
              <a:rPr lang="sv-SE" sz="3000" dirty="0" smtClean="0"/>
              <a:t>Den </a:t>
            </a:r>
            <a:r>
              <a:rPr lang="sv-SE" sz="3000" dirty="0"/>
              <a:t>slutna vården ska överföra till berörda enheter inom kommun och den landstingsfinansierade öppna vården den information som krävs för att ge patienten en god och säker vård. </a:t>
            </a:r>
          </a:p>
          <a:p>
            <a:pPr marL="0" indent="0">
              <a:buNone/>
            </a:pPr>
            <a:endParaRPr lang="sv-SE" sz="600" dirty="0"/>
          </a:p>
          <a:p>
            <a:pPr marL="0" indent="0">
              <a:buNone/>
            </a:pPr>
            <a:r>
              <a:rPr lang="sv-SE" sz="3000" b="1" dirty="0"/>
              <a:t>Informationen ska i dessa fall överföras </a:t>
            </a:r>
            <a:r>
              <a:rPr lang="sv-SE" sz="3000" b="1" dirty="0" smtClean="0"/>
              <a:t>före eller i direkt anslutning till utskrivning. </a:t>
            </a:r>
            <a:endParaRPr lang="sv-SE" sz="3000" b="1" dirty="0"/>
          </a:p>
          <a:p>
            <a:endParaRPr lang="sv-SE" dirty="0"/>
          </a:p>
          <a:p>
            <a:pPr marL="0" indent="0">
              <a:buNone/>
            </a:pPr>
            <a:r>
              <a:rPr lang="sv-SE" dirty="0" smtClean="0"/>
              <a:t> </a:t>
            </a:r>
            <a:endParaRPr lang="sv-SE" dirty="0"/>
          </a:p>
          <a:p>
            <a:pPr marL="0" indent="0">
              <a:buNone/>
            </a:pPr>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76</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rgbClr val="639BD5">
                <a:alpha val="76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spTree>
    <p:extLst>
      <p:ext uri="{BB962C8B-B14F-4D97-AF65-F5344CB8AC3E}">
        <p14:creationId xmlns:p14="http://schemas.microsoft.com/office/powerpoint/2010/main" val="349546290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0515600" cy="1080799"/>
          </a:xfrm>
        </p:spPr>
        <p:txBody>
          <a:bodyPr>
            <a:normAutofit/>
          </a:bodyPr>
          <a:lstStyle/>
          <a:p>
            <a:r>
              <a:rPr lang="sv-SE" altLang="sv-SE" b="1" dirty="0">
                <a:latin typeface="+mn-lt"/>
                <a:cs typeface="ヒラギノ角ゴ Pro W3"/>
              </a:rPr>
              <a:t>Informationsöverföring</a:t>
            </a:r>
            <a:endParaRPr lang="sv-SE" b="1" dirty="0">
              <a:latin typeface="+mn-lt"/>
            </a:endParaRPr>
          </a:p>
        </p:txBody>
      </p:sp>
      <p:sp>
        <p:nvSpPr>
          <p:cNvPr id="3" name="Platshållare för innehåll 2"/>
          <p:cNvSpPr>
            <a:spLocks noGrp="1"/>
          </p:cNvSpPr>
          <p:nvPr>
            <p:ph idx="1"/>
          </p:nvPr>
        </p:nvSpPr>
        <p:spPr>
          <a:xfrm>
            <a:off x="838200" y="1538243"/>
            <a:ext cx="10515600" cy="5183232"/>
          </a:xfrm>
        </p:spPr>
        <p:txBody>
          <a:bodyPr>
            <a:normAutofit fontScale="25000" lnSpcReduction="20000"/>
          </a:bodyPr>
          <a:lstStyle/>
          <a:p>
            <a:pPr marL="0" lvl="0" indent="0">
              <a:buNone/>
            </a:pPr>
            <a:endParaRPr lang="sv-SE" sz="11200" dirty="0" smtClean="0"/>
          </a:p>
          <a:p>
            <a:pPr marL="0" lvl="0" indent="0">
              <a:buNone/>
            </a:pPr>
            <a:r>
              <a:rPr lang="sv-SE" sz="11200" dirty="0" smtClean="0"/>
              <a:t>Nedan finns exempel på dokument:</a:t>
            </a:r>
            <a:br>
              <a:rPr lang="sv-SE" sz="11200" dirty="0" smtClean="0"/>
            </a:br>
            <a:r>
              <a:rPr lang="sv-SE" sz="11200" dirty="0" smtClean="0"/>
              <a:t> </a:t>
            </a:r>
            <a:endParaRPr lang="sv-SE" sz="4800" dirty="0" smtClean="0"/>
          </a:p>
          <a:p>
            <a:r>
              <a:rPr lang="sv-SE" sz="11200" dirty="0" smtClean="0"/>
              <a:t>Tvärprofessionell epikris</a:t>
            </a:r>
          </a:p>
          <a:p>
            <a:pPr marL="0" lvl="0" indent="0">
              <a:buNone/>
            </a:pPr>
            <a:endParaRPr lang="sv-SE" sz="2400" dirty="0"/>
          </a:p>
          <a:p>
            <a:pPr lvl="0"/>
            <a:r>
              <a:rPr lang="sv-SE" sz="11200" dirty="0"/>
              <a:t>Utskrivningsinformation med </a:t>
            </a:r>
            <a:r>
              <a:rPr lang="sv-SE" sz="11200" dirty="0" smtClean="0"/>
              <a:t>läkemedelslista</a:t>
            </a:r>
          </a:p>
          <a:p>
            <a:pPr marL="0" lvl="0" indent="0">
              <a:buNone/>
            </a:pPr>
            <a:endParaRPr lang="sv-SE" sz="2400" dirty="0"/>
          </a:p>
          <a:p>
            <a:pPr lvl="0"/>
            <a:r>
              <a:rPr lang="sv-SE" sz="11200" dirty="0"/>
              <a:t>Om patienten har dosdispenserade läkemedel ska läkemedelsförändringar utföras innan </a:t>
            </a:r>
            <a:r>
              <a:rPr lang="sv-SE" sz="11200" dirty="0" err="1"/>
              <a:t>kl</a:t>
            </a:r>
            <a:r>
              <a:rPr lang="sv-SE" sz="11200" dirty="0"/>
              <a:t> 12 i </a:t>
            </a:r>
            <a:r>
              <a:rPr lang="sv-SE" sz="11200" dirty="0" smtClean="0"/>
              <a:t>Pascal</a:t>
            </a:r>
          </a:p>
          <a:p>
            <a:pPr marL="0" lvl="0" indent="0">
              <a:buNone/>
            </a:pPr>
            <a:endParaRPr lang="sv-SE" sz="2400" dirty="0"/>
          </a:p>
          <a:p>
            <a:pPr lvl="0"/>
            <a:r>
              <a:rPr lang="sv-SE" sz="11200" dirty="0"/>
              <a:t>Riskbedömning med tillhörande </a:t>
            </a:r>
            <a:r>
              <a:rPr lang="sv-SE" sz="11200" dirty="0" smtClean="0"/>
              <a:t>vårdplan</a:t>
            </a:r>
          </a:p>
          <a:p>
            <a:pPr marL="0" lvl="0" indent="0">
              <a:buNone/>
            </a:pPr>
            <a:endParaRPr lang="sv-SE" sz="2400" dirty="0"/>
          </a:p>
          <a:p>
            <a:pPr lvl="0"/>
            <a:r>
              <a:rPr lang="sv-SE" sz="11200" dirty="0"/>
              <a:t>Egenvårdsbedömning med tillhörande dokumentation</a:t>
            </a:r>
          </a:p>
          <a:p>
            <a:pPr marL="0" indent="0">
              <a:buNone/>
            </a:pPr>
            <a:endParaRPr lang="sv-SE" sz="11200" dirty="0"/>
          </a:p>
          <a:p>
            <a:pPr marL="0" indent="0">
              <a:buNone/>
            </a:pPr>
            <a:r>
              <a:rPr lang="sv-SE" sz="7400" dirty="0" smtClean="0"/>
              <a:t> </a:t>
            </a:r>
            <a:endParaRPr lang="sv-SE" sz="7400" dirty="0"/>
          </a:p>
          <a:p>
            <a:pPr marL="0" indent="0">
              <a:buNone/>
            </a:pPr>
            <a:endParaRPr lang="sv-SE" altLang="sv-SE" sz="7400"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77</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rgbClr val="639BD5">
                <a:alpha val="76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spTree>
    <p:extLst>
      <p:ext uri="{BB962C8B-B14F-4D97-AF65-F5344CB8AC3E}">
        <p14:creationId xmlns:p14="http://schemas.microsoft.com/office/powerpoint/2010/main" val="272744885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0515600" cy="1080799"/>
          </a:xfrm>
        </p:spPr>
        <p:txBody>
          <a:bodyPr>
            <a:normAutofit/>
          </a:bodyPr>
          <a:lstStyle/>
          <a:p>
            <a:r>
              <a:rPr lang="sv-SE" altLang="sv-SE" b="1" dirty="0">
                <a:latin typeface="+mn-lt"/>
                <a:cs typeface="ヒラギノ角ゴ Pro W3"/>
              </a:rPr>
              <a:t>Informationsöverföring</a:t>
            </a:r>
            <a:endParaRPr lang="sv-SE" b="1" dirty="0">
              <a:latin typeface="+mn-lt"/>
            </a:endParaRPr>
          </a:p>
        </p:txBody>
      </p:sp>
      <p:sp>
        <p:nvSpPr>
          <p:cNvPr id="3" name="Platshållare för innehåll 2"/>
          <p:cNvSpPr>
            <a:spLocks noGrp="1"/>
          </p:cNvSpPr>
          <p:nvPr>
            <p:ph idx="1"/>
          </p:nvPr>
        </p:nvSpPr>
        <p:spPr>
          <a:xfrm>
            <a:off x="838200" y="1909496"/>
            <a:ext cx="10515600" cy="4692505"/>
          </a:xfrm>
        </p:spPr>
        <p:txBody>
          <a:bodyPr>
            <a:normAutofit fontScale="92500" lnSpcReduction="10000"/>
          </a:bodyPr>
          <a:lstStyle/>
          <a:p>
            <a:pPr lvl="0"/>
            <a:r>
              <a:rPr lang="sv-SE" sz="3000" dirty="0" smtClean="0"/>
              <a:t>Läkemedel</a:t>
            </a:r>
            <a:r>
              <a:rPr lang="sv-SE" sz="3000" dirty="0"/>
              <a:t>, förbrukningsmaterial </a:t>
            </a:r>
            <a:r>
              <a:rPr lang="sv-SE" sz="3000" dirty="0" err="1"/>
              <a:t>etc</a:t>
            </a:r>
            <a:r>
              <a:rPr lang="sv-SE" sz="3000" dirty="0"/>
              <a:t> medsänd för de närmaste dagarna </a:t>
            </a:r>
            <a:r>
              <a:rPr lang="sv-SE" sz="3000" dirty="0" smtClean="0"/>
              <a:t>(antal dagar enligt </a:t>
            </a:r>
            <a:r>
              <a:rPr lang="sv-SE" sz="3000" dirty="0"/>
              <a:t>överenskommelse </a:t>
            </a:r>
            <a:r>
              <a:rPr lang="sv-SE" sz="3000" dirty="0" smtClean="0"/>
              <a:t>med kommunen i det enskilda fallet)</a:t>
            </a:r>
          </a:p>
          <a:p>
            <a:pPr marL="0" lvl="0" indent="0">
              <a:buNone/>
            </a:pPr>
            <a:endParaRPr lang="sv-SE" sz="600" dirty="0"/>
          </a:p>
          <a:p>
            <a:pPr lvl="0"/>
            <a:r>
              <a:rPr lang="sv-SE" sz="3000" dirty="0"/>
              <a:t>Ordination och instruktion för särskilda </a:t>
            </a:r>
            <a:r>
              <a:rPr lang="sv-SE" sz="3000" dirty="0" smtClean="0"/>
              <a:t>hjälpmedel</a:t>
            </a:r>
          </a:p>
          <a:p>
            <a:pPr marL="0" lvl="0" indent="0">
              <a:buNone/>
            </a:pPr>
            <a:endParaRPr lang="sv-SE" sz="600" dirty="0"/>
          </a:p>
          <a:p>
            <a:pPr lvl="0"/>
            <a:r>
              <a:rPr lang="sv-SE" sz="3000" dirty="0"/>
              <a:t>Förvaltningsrättens beslutade särskilda villkor (vid öppen psykiatrisk tvångsvård och öppen rättspsykiatrisk vård</a:t>
            </a:r>
            <a:r>
              <a:rPr lang="sv-SE" sz="3000" dirty="0" smtClean="0"/>
              <a:t>)</a:t>
            </a:r>
          </a:p>
          <a:p>
            <a:pPr marL="0" lvl="0" indent="0">
              <a:buNone/>
            </a:pPr>
            <a:endParaRPr lang="sv-SE" sz="600" dirty="0"/>
          </a:p>
          <a:p>
            <a:pPr lvl="0"/>
            <a:r>
              <a:rPr lang="sv-SE" sz="3000" dirty="0"/>
              <a:t>Andra dokument av vikt</a:t>
            </a:r>
          </a:p>
          <a:p>
            <a:pPr marL="0" indent="0">
              <a:buNone/>
            </a:pPr>
            <a:endParaRPr lang="sv-SE" dirty="0"/>
          </a:p>
          <a:p>
            <a:pPr marL="0" indent="0">
              <a:buNone/>
            </a:pPr>
            <a:r>
              <a:rPr lang="sv-SE" dirty="0" smtClean="0"/>
              <a:t> </a:t>
            </a:r>
            <a:endParaRPr lang="sv-SE" dirty="0"/>
          </a:p>
          <a:p>
            <a:pPr marL="0" indent="0">
              <a:buNone/>
            </a:pPr>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78</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rgbClr val="639BD5">
                <a:alpha val="76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spTree>
    <p:extLst>
      <p:ext uri="{BB962C8B-B14F-4D97-AF65-F5344CB8AC3E}">
        <p14:creationId xmlns:p14="http://schemas.microsoft.com/office/powerpoint/2010/main" val="3318003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0515600" cy="1080799"/>
          </a:xfrm>
        </p:spPr>
        <p:txBody>
          <a:bodyPr>
            <a:noAutofit/>
          </a:bodyPr>
          <a:lstStyle/>
          <a:p>
            <a:r>
              <a:rPr lang="sv-SE" altLang="sv-SE" b="1" dirty="0" smtClean="0">
                <a:latin typeface="+mn-lt"/>
                <a:cs typeface="ヒラギノ角ゴ Pro W3"/>
              </a:rPr>
              <a:t>Information till patienten i samband med utskrivning</a:t>
            </a:r>
            <a:endParaRPr lang="sv-SE" b="1" dirty="0">
              <a:latin typeface="+mn-lt"/>
            </a:endParaRPr>
          </a:p>
        </p:txBody>
      </p:sp>
      <p:sp>
        <p:nvSpPr>
          <p:cNvPr id="3" name="Platshållare för innehåll 2"/>
          <p:cNvSpPr>
            <a:spLocks noGrp="1"/>
          </p:cNvSpPr>
          <p:nvPr>
            <p:ph idx="1"/>
          </p:nvPr>
        </p:nvSpPr>
        <p:spPr>
          <a:xfrm>
            <a:off x="838199" y="1909496"/>
            <a:ext cx="10868025" cy="4115523"/>
          </a:xfrm>
        </p:spPr>
        <p:txBody>
          <a:bodyPr>
            <a:noAutofit/>
          </a:bodyPr>
          <a:lstStyle/>
          <a:p>
            <a:pPr marL="0" indent="0">
              <a:buNone/>
            </a:pPr>
            <a:r>
              <a:rPr lang="sv-SE" altLang="sv-SE" b="1" dirty="0" smtClean="0">
                <a:cs typeface="ヒラギノ角ゴ Pro W3"/>
              </a:rPr>
              <a:t>Syftet</a:t>
            </a:r>
            <a:r>
              <a:rPr lang="sv-SE" altLang="sv-SE" dirty="0" smtClean="0">
                <a:cs typeface="ヒラギノ角ゴ Pro W3"/>
              </a:rPr>
              <a:t> är att stärka patientens ställning och möjlighet att vara delaktig i sin egen vård. Patienten behöver information för att utöva sitt självbestämmande och ta ställning till om han/hon vill acceptera den vård som erbjuds.</a:t>
            </a:r>
          </a:p>
          <a:p>
            <a:pPr marL="0" indent="0">
              <a:buNone/>
            </a:pPr>
            <a:endParaRPr lang="sv-SE" altLang="sv-SE" sz="600" dirty="0">
              <a:cs typeface="ヒラギノ角ゴ Pro W3"/>
            </a:endParaRPr>
          </a:p>
          <a:p>
            <a:pPr marL="0" indent="0">
              <a:buNone/>
            </a:pPr>
            <a:r>
              <a:rPr lang="sv-SE" altLang="sv-SE" dirty="0" smtClean="0">
                <a:cs typeface="ヒラギノ角ゴ Pro W3"/>
              </a:rPr>
              <a:t>Följande information delges patienten;</a:t>
            </a:r>
          </a:p>
          <a:p>
            <a:pPr marL="457200" lvl="1" indent="0">
              <a:buNone/>
            </a:pPr>
            <a:r>
              <a:rPr lang="sv-SE" altLang="sv-SE" sz="2800" dirty="0" smtClean="0">
                <a:cs typeface="ヒラギノ角ゴ Pro W3"/>
              </a:rPr>
              <a:t>-  Sammanfattning </a:t>
            </a:r>
            <a:r>
              <a:rPr lang="sv-SE" altLang="sv-SE" sz="2800" dirty="0">
                <a:cs typeface="ヒラギノ角ゴ Pro W3"/>
              </a:rPr>
              <a:t>av vilken vård patienten fått i sluten vård</a:t>
            </a:r>
          </a:p>
          <a:p>
            <a:pPr lvl="1">
              <a:buFontTx/>
              <a:buChar char="-"/>
            </a:pPr>
            <a:r>
              <a:rPr lang="sv-SE" altLang="sv-SE" sz="2800" dirty="0" smtClean="0">
                <a:cs typeface="ヒラギノ角ゴ Pro W3"/>
              </a:rPr>
              <a:t>Vem </a:t>
            </a:r>
            <a:r>
              <a:rPr lang="sv-SE" altLang="sv-SE" sz="2800" dirty="0">
                <a:cs typeface="ヒラギノ角ゴ Pro W3"/>
              </a:rPr>
              <a:t>som är </a:t>
            </a:r>
            <a:r>
              <a:rPr lang="sv-SE" altLang="sv-SE" sz="2800" b="1" dirty="0">
                <a:cs typeface="ヒラギノ角ゴ Pro W3"/>
              </a:rPr>
              <a:t>fast vårdkontakt </a:t>
            </a:r>
            <a:r>
              <a:rPr lang="sv-SE" altLang="sv-SE" sz="2800" dirty="0">
                <a:cs typeface="ヒラギノ角ゴ Pro W3"/>
              </a:rPr>
              <a:t>i öppen vård </a:t>
            </a:r>
            <a:endParaRPr lang="sv-SE" altLang="sv-SE" sz="2800" dirty="0" smtClean="0">
              <a:cs typeface="ヒラギノ角ゴ Pro W3"/>
            </a:endParaRPr>
          </a:p>
          <a:p>
            <a:pPr lvl="1">
              <a:buFontTx/>
              <a:buChar char="-"/>
            </a:pPr>
            <a:r>
              <a:rPr lang="sv-SE" altLang="sv-SE" sz="2800" dirty="0" smtClean="0">
                <a:cs typeface="ヒラギノ角ゴ Pro W3"/>
              </a:rPr>
              <a:t>Befintlig </a:t>
            </a:r>
            <a:r>
              <a:rPr lang="sv-SE" altLang="sv-SE" sz="2800" dirty="0">
                <a:cs typeface="ヒラギノ角ゴ Pro W3"/>
              </a:rPr>
              <a:t>planering för fortsatt vård och omsorg </a:t>
            </a:r>
            <a:endParaRPr lang="sv-SE" altLang="sv-SE" sz="2800" dirty="0" smtClean="0">
              <a:cs typeface="ヒラギノ角ゴ Pro W3"/>
            </a:endParaRPr>
          </a:p>
          <a:p>
            <a:pPr lvl="1">
              <a:buFontTx/>
              <a:buChar char="-"/>
            </a:pPr>
            <a:r>
              <a:rPr lang="sv-SE" altLang="sv-SE" sz="2800" b="1" dirty="0" smtClean="0">
                <a:cs typeface="ヒラギノ角ゴ Pro W3"/>
              </a:rPr>
              <a:t>När </a:t>
            </a:r>
            <a:r>
              <a:rPr lang="sv-SE" altLang="sv-SE" sz="2800" b="1" dirty="0">
                <a:cs typeface="ヒラギノ角ゴ Pro W3"/>
              </a:rPr>
              <a:t>SIP ska </a:t>
            </a:r>
            <a:r>
              <a:rPr lang="sv-SE" altLang="sv-SE" sz="2800" b="1" dirty="0" smtClean="0">
                <a:cs typeface="ヒラギノ角ゴ Pro W3"/>
              </a:rPr>
              <a:t>ske</a:t>
            </a:r>
            <a:br>
              <a:rPr lang="sv-SE" altLang="sv-SE" sz="2800" b="1" dirty="0" smtClean="0">
                <a:cs typeface="ヒラギノ角ゴ Pro W3"/>
              </a:rPr>
            </a:br>
            <a:endParaRPr lang="sv-SE" sz="2800" dirty="0" smtClean="0"/>
          </a:p>
          <a:p>
            <a:pPr marL="0" indent="0">
              <a:buNone/>
            </a:pPr>
            <a:r>
              <a:rPr lang="sv-SE" sz="2500" dirty="0" smtClean="0"/>
              <a:t> </a:t>
            </a:r>
            <a:endParaRPr lang="sv-SE" sz="2500" dirty="0"/>
          </a:p>
          <a:p>
            <a:pPr marL="0" indent="0">
              <a:buNone/>
            </a:pPr>
            <a:endParaRPr lang="sv-SE" altLang="sv-SE" sz="2500" dirty="0">
              <a:cs typeface="ヒラギノ角ゴ Pro W3"/>
            </a:endParaRPr>
          </a:p>
          <a:p>
            <a:pPr marL="0" indent="0">
              <a:buNone/>
            </a:pPr>
            <a:endParaRPr lang="sv-SE" altLang="sv-SE" sz="2500" dirty="0">
              <a:cs typeface="ヒラギノ角ゴ Pro W3"/>
            </a:endParaRPr>
          </a:p>
          <a:p>
            <a:pPr marL="0" indent="0">
              <a:buNone/>
            </a:pPr>
            <a:endParaRPr lang="sv-SE" sz="2500"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79</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rgbClr val="639BD5">
                <a:alpha val="76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sp>
        <p:nvSpPr>
          <p:cNvPr id="4" name="textruta 3"/>
          <p:cNvSpPr txBox="1"/>
          <p:nvPr/>
        </p:nvSpPr>
        <p:spPr>
          <a:xfrm>
            <a:off x="838199" y="5879296"/>
            <a:ext cx="11533892" cy="954107"/>
          </a:xfrm>
          <a:prstGeom prst="rect">
            <a:avLst/>
          </a:prstGeom>
          <a:noFill/>
        </p:spPr>
        <p:txBody>
          <a:bodyPr wrap="square" rtlCol="0">
            <a:spAutoFit/>
          </a:bodyPr>
          <a:lstStyle/>
          <a:p>
            <a:r>
              <a:rPr lang="sv-SE" sz="2800" dirty="0"/>
              <a:t>Vid behov ges informationen i annan form anpassad </a:t>
            </a:r>
            <a:r>
              <a:rPr lang="sv-SE" sz="2800" dirty="0" smtClean="0"/>
              <a:t>till</a:t>
            </a:r>
            <a:br>
              <a:rPr lang="sv-SE" sz="2800" dirty="0" smtClean="0"/>
            </a:br>
            <a:r>
              <a:rPr lang="sv-SE" sz="2800" dirty="0" smtClean="0"/>
              <a:t>patientens förutsättningar.</a:t>
            </a:r>
            <a:endParaRPr lang="sv-SE" sz="2800" dirty="0"/>
          </a:p>
        </p:txBody>
      </p:sp>
    </p:spTree>
    <p:extLst>
      <p:ext uri="{BB962C8B-B14F-4D97-AF65-F5344CB8AC3E}">
        <p14:creationId xmlns:p14="http://schemas.microsoft.com/office/powerpoint/2010/main" val="800078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5"/>
            <a:ext cx="10515600" cy="780026"/>
          </a:xfrm>
        </p:spPr>
        <p:txBody>
          <a:bodyPr/>
          <a:lstStyle/>
          <a:p>
            <a:r>
              <a:rPr lang="sv-SE" altLang="sv-SE" b="1" dirty="0" smtClean="0">
                <a:latin typeface="+mn-lt"/>
                <a:cs typeface="ヒラギノ角ゴ Pro W3"/>
              </a:rPr>
              <a:t>Delprocesser</a:t>
            </a:r>
            <a:endParaRPr lang="sv-SE" b="1" dirty="0">
              <a:latin typeface="+mn-lt"/>
            </a:endParaRPr>
          </a:p>
        </p:txBody>
      </p:sp>
      <p:sp>
        <p:nvSpPr>
          <p:cNvPr id="3" name="Platshållare för innehåll 2"/>
          <p:cNvSpPr>
            <a:spLocks noGrp="1"/>
          </p:cNvSpPr>
          <p:nvPr>
            <p:ph idx="1"/>
          </p:nvPr>
        </p:nvSpPr>
        <p:spPr>
          <a:xfrm>
            <a:off x="838200" y="1485561"/>
            <a:ext cx="10515600" cy="5116440"/>
          </a:xfrm>
        </p:spPr>
        <p:txBody>
          <a:bodyPr>
            <a:normAutofit lnSpcReduction="10000"/>
          </a:bodyPr>
          <a:lstStyle/>
          <a:p>
            <a:pPr>
              <a:defRPr/>
            </a:pPr>
            <a:r>
              <a:rPr lang="sv-SE" altLang="sv-SE" dirty="0" smtClean="0">
                <a:cs typeface="ヒラギノ角ゴ Pro W3"/>
              </a:rPr>
              <a:t>Inskrivningsmeddelande</a:t>
            </a:r>
          </a:p>
          <a:p>
            <a:pPr>
              <a:defRPr/>
            </a:pPr>
            <a:endParaRPr lang="sv-SE" altLang="sv-SE" sz="400" dirty="0">
              <a:cs typeface="ヒラギノ角ゴ Pro W3"/>
            </a:endParaRPr>
          </a:p>
          <a:p>
            <a:pPr>
              <a:defRPr/>
            </a:pPr>
            <a:r>
              <a:rPr lang="sv-SE" altLang="sv-SE" dirty="0">
                <a:cs typeface="ヒラギノ角ゴ Pro W3"/>
              </a:rPr>
              <a:t>Fast vårdkontakt </a:t>
            </a:r>
            <a:r>
              <a:rPr lang="sv-SE" altLang="sv-SE" dirty="0" smtClean="0">
                <a:cs typeface="ヒラギノ角ゴ Pro W3"/>
              </a:rPr>
              <a:t>– </a:t>
            </a:r>
            <a:r>
              <a:rPr lang="sv-SE" altLang="sv-SE" i="1" dirty="0" smtClean="0">
                <a:cs typeface="ヒラギノ角ゴ Pro W3"/>
              </a:rPr>
              <a:t>ny</a:t>
            </a:r>
          </a:p>
          <a:p>
            <a:pPr>
              <a:defRPr/>
            </a:pPr>
            <a:endParaRPr lang="sv-SE" altLang="sv-SE" sz="400" i="1" dirty="0">
              <a:cs typeface="ヒラギノ角ゴ Pro W3"/>
            </a:endParaRPr>
          </a:p>
          <a:p>
            <a:pPr>
              <a:defRPr/>
            </a:pPr>
            <a:r>
              <a:rPr lang="sv-SE" altLang="sv-SE" dirty="0">
                <a:cs typeface="ヒラギノ角ゴ Pro W3"/>
              </a:rPr>
              <a:t>Kartläggning </a:t>
            </a:r>
            <a:r>
              <a:rPr lang="sv-SE" altLang="sv-SE" dirty="0" smtClean="0">
                <a:cs typeface="ヒラギノ角ゴ Pro W3"/>
              </a:rPr>
              <a:t>– </a:t>
            </a:r>
            <a:r>
              <a:rPr lang="sv-SE" altLang="sv-SE" i="1" dirty="0" smtClean="0">
                <a:cs typeface="ヒラギノ角ゴ Pro W3"/>
              </a:rPr>
              <a:t>ny</a:t>
            </a:r>
          </a:p>
          <a:p>
            <a:pPr>
              <a:defRPr/>
            </a:pPr>
            <a:endParaRPr lang="sv-SE" altLang="sv-SE" sz="400" i="1" dirty="0" smtClean="0">
              <a:cs typeface="ヒラギノ角ゴ Pro W3"/>
            </a:endParaRPr>
          </a:p>
          <a:p>
            <a:pPr>
              <a:defRPr/>
            </a:pPr>
            <a:r>
              <a:rPr lang="sv-SE" altLang="sv-SE" dirty="0" smtClean="0">
                <a:cs typeface="ヒラギノ角ゴ Pro W3"/>
              </a:rPr>
              <a:t>Ställningstagande inför utskrivning – </a:t>
            </a:r>
            <a:r>
              <a:rPr lang="sv-SE" altLang="sv-SE" i="1" dirty="0" smtClean="0">
                <a:cs typeface="ヒラギノ角ゴ Pro W3"/>
              </a:rPr>
              <a:t>ny</a:t>
            </a:r>
          </a:p>
          <a:p>
            <a:pPr>
              <a:defRPr/>
            </a:pPr>
            <a:endParaRPr lang="sv-SE" altLang="sv-SE" sz="400" i="1" dirty="0">
              <a:cs typeface="ヒラギノ角ゴ Pro W3"/>
            </a:endParaRPr>
          </a:p>
          <a:p>
            <a:pPr>
              <a:defRPr/>
            </a:pPr>
            <a:r>
              <a:rPr lang="sv-SE" altLang="sv-SE" dirty="0">
                <a:cs typeface="ヒラギノ角ゴ Pro W3"/>
              </a:rPr>
              <a:t>Kallelse till samordnad individuell planering </a:t>
            </a:r>
            <a:r>
              <a:rPr lang="sv-SE" altLang="sv-SE" dirty="0" smtClean="0">
                <a:cs typeface="ヒラギノ角ゴ Pro W3"/>
              </a:rPr>
              <a:t>– </a:t>
            </a:r>
            <a:r>
              <a:rPr lang="sv-SE" altLang="sv-SE" i="1" dirty="0" smtClean="0">
                <a:cs typeface="ヒラギノ角ゴ Pro W3"/>
              </a:rPr>
              <a:t>ny</a:t>
            </a:r>
          </a:p>
          <a:p>
            <a:pPr>
              <a:defRPr/>
            </a:pPr>
            <a:endParaRPr lang="sv-SE" altLang="sv-SE" sz="400" i="1" dirty="0" smtClean="0">
              <a:cs typeface="ヒラギノ角ゴ Pro W3"/>
            </a:endParaRPr>
          </a:p>
          <a:p>
            <a:pPr>
              <a:defRPr/>
            </a:pPr>
            <a:r>
              <a:rPr lang="sv-SE" altLang="sv-SE" dirty="0" smtClean="0">
                <a:cs typeface="ヒラギノ角ゴ Pro W3"/>
              </a:rPr>
              <a:t>Utskrivningsklar/Tid för utskrivning</a:t>
            </a:r>
          </a:p>
          <a:p>
            <a:pPr>
              <a:defRPr/>
            </a:pPr>
            <a:endParaRPr lang="sv-SE" altLang="sv-SE" sz="400" dirty="0">
              <a:cs typeface="ヒラギノ角ゴ Pro W3"/>
            </a:endParaRPr>
          </a:p>
          <a:p>
            <a:pPr>
              <a:defRPr/>
            </a:pPr>
            <a:r>
              <a:rPr lang="sv-SE" altLang="sv-SE" dirty="0" smtClean="0">
                <a:cs typeface="ヒラギノ角ゴ Pro W3"/>
              </a:rPr>
              <a:t>Utskrivning</a:t>
            </a:r>
          </a:p>
          <a:p>
            <a:pPr marL="0" indent="0">
              <a:buNone/>
              <a:defRPr/>
            </a:pPr>
            <a:endParaRPr lang="sv-SE" altLang="sv-SE" sz="400" dirty="0">
              <a:cs typeface="ヒラギノ角ゴ Pro W3"/>
            </a:endParaRPr>
          </a:p>
          <a:p>
            <a:pPr>
              <a:defRPr/>
            </a:pPr>
            <a:r>
              <a:rPr lang="sv-SE" altLang="sv-SE" dirty="0">
                <a:cs typeface="ヒラギノ角ゴ Pro W3"/>
              </a:rPr>
              <a:t>Samordnande individuell planering (SIP) -</a:t>
            </a:r>
            <a:r>
              <a:rPr lang="sv-SE" altLang="sv-SE" i="1" dirty="0">
                <a:cs typeface="ヒラギノ角ゴ Pro W3"/>
              </a:rPr>
              <a:t>ny</a:t>
            </a:r>
          </a:p>
          <a:p>
            <a:pPr marL="0" indent="0">
              <a:buNone/>
              <a:defRPr/>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8</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182450608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5"/>
            <a:ext cx="10515600" cy="939022"/>
          </a:xfrm>
        </p:spPr>
        <p:txBody>
          <a:bodyPr>
            <a:normAutofit/>
          </a:bodyPr>
          <a:lstStyle/>
          <a:p>
            <a:r>
              <a:rPr lang="sv-SE" altLang="sv-SE" b="1" dirty="0">
                <a:latin typeface="+mn-lt"/>
                <a:cs typeface="ヒラギノ角ゴ Pro W3"/>
              </a:rPr>
              <a:t>Samordnad individuell </a:t>
            </a:r>
            <a:r>
              <a:rPr lang="sv-SE" altLang="sv-SE" b="1" dirty="0" smtClean="0">
                <a:latin typeface="+mn-lt"/>
                <a:cs typeface="ヒラギノ角ゴ Pro W3"/>
              </a:rPr>
              <a:t>plan (SIP) - ny</a:t>
            </a:r>
            <a:endParaRPr lang="sv-SE" b="1" dirty="0">
              <a:latin typeface="+mn-lt"/>
            </a:endParaRPr>
          </a:p>
        </p:txBody>
      </p:sp>
      <p:sp>
        <p:nvSpPr>
          <p:cNvPr id="3" name="Platshållare för innehåll 2"/>
          <p:cNvSpPr>
            <a:spLocks noGrp="1"/>
          </p:cNvSpPr>
          <p:nvPr>
            <p:ph idx="1"/>
          </p:nvPr>
        </p:nvSpPr>
        <p:spPr>
          <a:xfrm>
            <a:off x="838200" y="1504342"/>
            <a:ext cx="10515600" cy="4592945"/>
          </a:xfrm>
        </p:spPr>
        <p:txBody>
          <a:bodyPr>
            <a:normAutofit fontScale="25000" lnSpcReduction="20000"/>
          </a:bodyPr>
          <a:lstStyle/>
          <a:p>
            <a:pPr marL="0" indent="0">
              <a:buNone/>
            </a:pPr>
            <a:endParaRPr lang="sv-SE" sz="11200" b="1" dirty="0" smtClean="0"/>
          </a:p>
          <a:p>
            <a:pPr marL="0" indent="0">
              <a:buNone/>
            </a:pPr>
            <a:r>
              <a:rPr lang="sv-SE" sz="11200" b="1" dirty="0" smtClean="0"/>
              <a:t>Syftet</a:t>
            </a:r>
            <a:r>
              <a:rPr lang="sv-SE" sz="11200" dirty="0" smtClean="0"/>
              <a:t> </a:t>
            </a:r>
            <a:r>
              <a:rPr lang="sv-SE" sz="11200" dirty="0"/>
              <a:t>med SIP är att samordna patientens behov och önskemål samt att tydliggöra vilka enheter som ansvarar för vilka insatser. Detta ger en helhetsbild av patientens situation</a:t>
            </a:r>
            <a:r>
              <a:rPr lang="sv-SE" sz="8600" dirty="0"/>
              <a:t>. </a:t>
            </a:r>
          </a:p>
          <a:p>
            <a:endParaRPr lang="sv-SE" altLang="sv-SE" sz="5500" dirty="0" smtClean="0">
              <a:cs typeface="ヒラギノ角ゴ Pro W3"/>
            </a:endParaRPr>
          </a:p>
          <a:p>
            <a:r>
              <a:rPr lang="sv-SE" altLang="sv-SE" sz="11200" dirty="0" smtClean="0">
                <a:cs typeface="ヒラギノ角ゴ Pro W3"/>
              </a:rPr>
              <a:t>Planen får upprättas om </a:t>
            </a:r>
            <a:r>
              <a:rPr lang="sv-SE" altLang="sv-SE" sz="11200" b="1" dirty="0" smtClean="0">
                <a:cs typeface="ヒラギノ角ゴ Pro W3"/>
              </a:rPr>
              <a:t>patienten samtycker</a:t>
            </a:r>
          </a:p>
          <a:p>
            <a:endParaRPr lang="sv-SE" sz="2400" dirty="0" smtClean="0"/>
          </a:p>
          <a:p>
            <a:r>
              <a:rPr lang="sv-SE" altLang="sv-SE" sz="11200" dirty="0">
                <a:cs typeface="ヒラギノ角ゴ Pro W3"/>
              </a:rPr>
              <a:t>Arbetet med planen ska påbörjas </a:t>
            </a:r>
            <a:r>
              <a:rPr lang="sv-SE" altLang="sv-SE" sz="11200" b="1" dirty="0">
                <a:cs typeface="ヒラギノ角ゴ Pro W3"/>
              </a:rPr>
              <a:t>utan dröjsmål</a:t>
            </a:r>
          </a:p>
          <a:p>
            <a:pPr marL="0" indent="0">
              <a:buNone/>
            </a:pPr>
            <a:endParaRPr lang="sv-SE" altLang="sv-SE" sz="2400" dirty="0" smtClean="0">
              <a:cs typeface="ヒラギノ角ゴ Pro W3"/>
            </a:endParaRPr>
          </a:p>
          <a:p>
            <a:r>
              <a:rPr lang="sv-SE" altLang="sv-SE" sz="11200" dirty="0">
                <a:cs typeface="ヒラギノ角ゴ Pro W3"/>
              </a:rPr>
              <a:t>Behövs insatser från kommunal hälso- och </a:t>
            </a:r>
            <a:br>
              <a:rPr lang="sv-SE" altLang="sv-SE" sz="11200" dirty="0">
                <a:cs typeface="ヒラギノ角ゴ Pro W3"/>
              </a:rPr>
            </a:br>
            <a:r>
              <a:rPr lang="sv-SE" altLang="sv-SE" sz="11200" dirty="0">
                <a:cs typeface="ヒラギノ角ゴ Pro W3"/>
              </a:rPr>
              <a:t>sjukvård ska den landstingsfinansierade öppna </a:t>
            </a:r>
            <a:r>
              <a:rPr lang="sv-SE" altLang="sv-SE" sz="11200" dirty="0" smtClean="0">
                <a:cs typeface="ヒラギノ角ゴ Pro W3"/>
              </a:rPr>
              <a:t/>
            </a:r>
            <a:br>
              <a:rPr lang="sv-SE" altLang="sv-SE" sz="11200" dirty="0" smtClean="0">
                <a:cs typeface="ヒラギノ角ゴ Pro W3"/>
              </a:rPr>
            </a:br>
            <a:r>
              <a:rPr lang="sv-SE" altLang="sv-SE" sz="11200" dirty="0" smtClean="0">
                <a:cs typeface="ヒラギノ角ゴ Pro W3"/>
              </a:rPr>
              <a:t>vården medverka </a:t>
            </a:r>
            <a:r>
              <a:rPr lang="sv-SE" altLang="sv-SE" sz="11200" dirty="0">
                <a:cs typeface="ヒラギノ角ゴ Pro W3"/>
              </a:rPr>
              <a:t>i planeringen</a:t>
            </a:r>
          </a:p>
          <a:p>
            <a:endParaRPr lang="sv-SE" altLang="sv-SE" sz="2400" dirty="0" smtClean="0">
              <a:cs typeface="ヒラギノ角ゴ Pro W3"/>
            </a:endParaRPr>
          </a:p>
          <a:p>
            <a:r>
              <a:rPr lang="sv-SE" altLang="sv-SE" sz="11200" dirty="0">
                <a:cs typeface="ヒラギノ角ゴ Pro W3"/>
              </a:rPr>
              <a:t>Enheterna ska upprätta en samordnad individuell </a:t>
            </a:r>
            <a:r>
              <a:rPr lang="sv-SE" altLang="sv-SE" sz="11200" dirty="0" smtClean="0">
                <a:cs typeface="ヒラギノ角ゴ Pro W3"/>
              </a:rPr>
              <a:t/>
            </a:r>
            <a:br>
              <a:rPr lang="sv-SE" altLang="sv-SE" sz="11200" dirty="0" smtClean="0">
                <a:cs typeface="ヒラギノ角ゴ Pro W3"/>
              </a:rPr>
            </a:br>
            <a:r>
              <a:rPr lang="sv-SE" altLang="sv-SE" sz="11200" dirty="0" smtClean="0">
                <a:cs typeface="ヒラギノ角ゴ Pro W3"/>
              </a:rPr>
              <a:t>plan </a:t>
            </a:r>
            <a:r>
              <a:rPr lang="sv-SE" altLang="sv-SE" sz="11200" dirty="0">
                <a:cs typeface="ヒラギノ角ゴ Pro W3"/>
              </a:rPr>
              <a:t>i </a:t>
            </a:r>
            <a:r>
              <a:rPr lang="sv-SE" altLang="sv-SE" sz="11200" dirty="0" smtClean="0">
                <a:cs typeface="ヒラギノ角ゴ Pro W3"/>
              </a:rPr>
              <a:t>enlighet </a:t>
            </a:r>
            <a:r>
              <a:rPr lang="sv-SE" altLang="sv-SE" sz="11200" dirty="0">
                <a:cs typeface="ヒラギノ角ゴ Pro W3"/>
              </a:rPr>
              <a:t>med HSL och </a:t>
            </a:r>
            <a:r>
              <a:rPr lang="sv-SE" altLang="sv-SE" sz="11200" dirty="0" err="1">
                <a:cs typeface="ヒラギノ角ゴ Pro W3"/>
              </a:rPr>
              <a:t>SoL</a:t>
            </a:r>
            <a:endParaRPr lang="sv-SE" altLang="sv-SE" sz="11200" dirty="0">
              <a:cs typeface="ヒラギノ角ゴ Pro W3"/>
            </a:endParaRPr>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80</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29290906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0515600" cy="1080799"/>
          </a:xfrm>
        </p:spPr>
        <p:txBody>
          <a:bodyPr>
            <a:normAutofit/>
          </a:bodyPr>
          <a:lstStyle/>
          <a:p>
            <a:r>
              <a:rPr lang="sv-SE" altLang="sv-SE" b="1" dirty="0">
                <a:latin typeface="+mn-lt"/>
                <a:cs typeface="ヒラギノ角ゴ Pro W3"/>
              </a:rPr>
              <a:t>Samordnad </a:t>
            </a:r>
            <a:r>
              <a:rPr lang="sv-SE" altLang="sv-SE" b="1" dirty="0" smtClean="0">
                <a:latin typeface="+mn-lt"/>
                <a:cs typeface="ヒラギノ角ゴ Pro W3"/>
              </a:rPr>
              <a:t>individuell plan (SIP) </a:t>
            </a:r>
            <a:endParaRPr lang="sv-SE" b="1" dirty="0">
              <a:latin typeface="+mn-lt"/>
            </a:endParaRPr>
          </a:p>
        </p:txBody>
      </p:sp>
      <p:sp>
        <p:nvSpPr>
          <p:cNvPr id="3" name="Platshållare för innehåll 2"/>
          <p:cNvSpPr>
            <a:spLocks noGrp="1"/>
          </p:cNvSpPr>
          <p:nvPr>
            <p:ph idx="1"/>
          </p:nvPr>
        </p:nvSpPr>
        <p:spPr>
          <a:xfrm>
            <a:off x="838200" y="1784540"/>
            <a:ext cx="10515600" cy="4312747"/>
          </a:xfrm>
        </p:spPr>
        <p:txBody>
          <a:bodyPr>
            <a:normAutofit/>
          </a:bodyPr>
          <a:lstStyle/>
          <a:p>
            <a:pPr marL="0" indent="0">
              <a:buNone/>
            </a:pPr>
            <a:r>
              <a:rPr lang="sv-SE" dirty="0" smtClean="0"/>
              <a:t>Ska innehålla;</a:t>
            </a:r>
          </a:p>
          <a:p>
            <a:pPr>
              <a:buFontTx/>
              <a:buChar char="-"/>
            </a:pPr>
            <a:r>
              <a:rPr lang="sv-SE" dirty="0" smtClean="0"/>
              <a:t>datum för planering</a:t>
            </a:r>
          </a:p>
          <a:p>
            <a:pPr>
              <a:buFontTx/>
              <a:buChar char="-"/>
            </a:pPr>
            <a:r>
              <a:rPr lang="sv-SE" dirty="0" smtClean="0"/>
              <a:t>den enskildes närvarande</a:t>
            </a:r>
          </a:p>
          <a:p>
            <a:pPr>
              <a:buFontTx/>
              <a:buChar char="-"/>
            </a:pPr>
            <a:r>
              <a:rPr lang="sv-SE" dirty="0"/>
              <a:t>i</a:t>
            </a:r>
            <a:r>
              <a:rPr lang="sv-SE" dirty="0" smtClean="0"/>
              <a:t>nitiativorsak</a:t>
            </a:r>
            <a:endParaRPr lang="sv-SE" dirty="0"/>
          </a:p>
          <a:p>
            <a:pPr>
              <a:buFontTx/>
              <a:buChar char="-"/>
            </a:pPr>
            <a:r>
              <a:rPr lang="sv-SE" dirty="0"/>
              <a:t>d</a:t>
            </a:r>
            <a:r>
              <a:rPr lang="sv-SE" dirty="0" smtClean="0"/>
              <a:t>eltagare</a:t>
            </a:r>
            <a:endParaRPr lang="sv-SE" dirty="0"/>
          </a:p>
          <a:p>
            <a:pPr>
              <a:buFontTx/>
              <a:buChar char="-"/>
            </a:pPr>
            <a:r>
              <a:rPr lang="sv-SE" dirty="0" smtClean="0"/>
              <a:t>min nuvarande situation (individens)</a:t>
            </a:r>
          </a:p>
          <a:p>
            <a:pPr>
              <a:buFontTx/>
              <a:buChar char="-"/>
            </a:pPr>
            <a:r>
              <a:rPr lang="sv-SE" dirty="0" smtClean="0"/>
              <a:t>huvudmål</a:t>
            </a:r>
            <a:endParaRPr lang="sv-SE" dirty="0"/>
          </a:p>
          <a:p>
            <a:pPr>
              <a:buFontTx/>
              <a:buChar char="-"/>
            </a:pPr>
            <a:endParaRPr lang="sv-SE" dirty="0" smtClean="0"/>
          </a:p>
          <a:p>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81</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89102286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0515600" cy="1080799"/>
          </a:xfrm>
        </p:spPr>
        <p:txBody>
          <a:bodyPr>
            <a:noAutofit/>
          </a:bodyPr>
          <a:lstStyle/>
          <a:p>
            <a:r>
              <a:rPr lang="sv-SE" altLang="sv-SE" b="1" dirty="0">
                <a:latin typeface="+mn-lt"/>
                <a:cs typeface="ヒラギノ角ゴ Pro W3"/>
              </a:rPr>
              <a:t>Samordnad individuell planering av insatser efter utskrivning</a:t>
            </a:r>
            <a:endParaRPr lang="sv-SE" b="1" dirty="0">
              <a:latin typeface="+mn-lt"/>
            </a:endParaRPr>
          </a:p>
        </p:txBody>
      </p:sp>
      <p:sp>
        <p:nvSpPr>
          <p:cNvPr id="3" name="Platshållare för innehåll 2"/>
          <p:cNvSpPr>
            <a:spLocks noGrp="1"/>
          </p:cNvSpPr>
          <p:nvPr>
            <p:ph idx="1"/>
          </p:nvPr>
        </p:nvSpPr>
        <p:spPr>
          <a:xfrm>
            <a:off x="838200" y="1784540"/>
            <a:ext cx="10515600" cy="4312747"/>
          </a:xfrm>
        </p:spPr>
        <p:txBody>
          <a:bodyPr>
            <a:normAutofit/>
          </a:bodyPr>
          <a:lstStyle/>
          <a:p>
            <a:endParaRPr lang="sv-SE" dirty="0" smtClean="0"/>
          </a:p>
          <a:p>
            <a:r>
              <a:rPr lang="sv-SE" dirty="0" smtClean="0"/>
              <a:t>Min </a:t>
            </a:r>
            <a:r>
              <a:rPr lang="sv-SE" dirty="0"/>
              <a:t>nuvarande situation (individens</a:t>
            </a:r>
            <a:r>
              <a:rPr lang="sv-SE" dirty="0" smtClean="0"/>
              <a:t>)</a:t>
            </a:r>
          </a:p>
          <a:p>
            <a:endParaRPr lang="sv-SE" sz="600" dirty="0"/>
          </a:p>
          <a:p>
            <a:r>
              <a:rPr lang="sv-SE" dirty="0" smtClean="0"/>
              <a:t>Huvudmål</a:t>
            </a:r>
          </a:p>
          <a:p>
            <a:endParaRPr lang="sv-SE" sz="600" dirty="0" smtClean="0"/>
          </a:p>
          <a:p>
            <a:r>
              <a:rPr lang="sv-SE" dirty="0" smtClean="0"/>
              <a:t>Delmål; </a:t>
            </a:r>
          </a:p>
          <a:p>
            <a:pPr marL="0" indent="0">
              <a:buNone/>
            </a:pPr>
            <a:r>
              <a:rPr lang="sv-SE" dirty="0" smtClean="0"/>
              <a:t>   - ansvarig</a:t>
            </a:r>
          </a:p>
          <a:p>
            <a:pPr marL="0" indent="0">
              <a:buNone/>
            </a:pPr>
            <a:r>
              <a:rPr lang="sv-SE" dirty="0"/>
              <a:t> </a:t>
            </a:r>
            <a:r>
              <a:rPr lang="sv-SE" dirty="0" smtClean="0"/>
              <a:t>  - beskrivning </a:t>
            </a:r>
          </a:p>
          <a:p>
            <a:pPr marL="0" indent="0">
              <a:buNone/>
            </a:pPr>
            <a:r>
              <a:rPr lang="sv-SE" dirty="0"/>
              <a:t> </a:t>
            </a:r>
            <a:r>
              <a:rPr lang="sv-SE" dirty="0" smtClean="0"/>
              <a:t>  - aktiviteter </a:t>
            </a:r>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82</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301642904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0515600" cy="1080799"/>
          </a:xfrm>
        </p:spPr>
        <p:txBody>
          <a:bodyPr>
            <a:noAutofit/>
          </a:bodyPr>
          <a:lstStyle/>
          <a:p>
            <a:r>
              <a:rPr lang="sv-SE" altLang="sv-SE" b="1" dirty="0">
                <a:latin typeface="+mn-lt"/>
                <a:cs typeface="ヒラギノ角ゴ Pro W3"/>
              </a:rPr>
              <a:t>Samordnad individuell planering av insatser efter utskrivning</a:t>
            </a:r>
            <a:endParaRPr lang="sv-SE" b="1" dirty="0">
              <a:latin typeface="+mn-lt"/>
            </a:endParaRPr>
          </a:p>
        </p:txBody>
      </p:sp>
      <p:sp>
        <p:nvSpPr>
          <p:cNvPr id="3" name="Platshållare för innehåll 2"/>
          <p:cNvSpPr>
            <a:spLocks noGrp="1"/>
          </p:cNvSpPr>
          <p:nvPr>
            <p:ph idx="1"/>
          </p:nvPr>
        </p:nvSpPr>
        <p:spPr>
          <a:xfrm>
            <a:off x="838200" y="1784540"/>
            <a:ext cx="10515600" cy="4312747"/>
          </a:xfrm>
        </p:spPr>
        <p:txBody>
          <a:bodyPr>
            <a:normAutofit/>
          </a:bodyPr>
          <a:lstStyle/>
          <a:p>
            <a:endParaRPr lang="sv-SE" dirty="0" smtClean="0"/>
          </a:p>
          <a:p>
            <a:r>
              <a:rPr lang="sv-SE" dirty="0" smtClean="0"/>
              <a:t>Riskbedömning och åtgärder; </a:t>
            </a:r>
            <a:br>
              <a:rPr lang="sv-SE" dirty="0" smtClean="0"/>
            </a:br>
            <a:r>
              <a:rPr lang="sv-SE" dirty="0" smtClean="0"/>
              <a:t>- riskbedömning/riskhantering</a:t>
            </a:r>
          </a:p>
          <a:p>
            <a:pPr marL="0" indent="0">
              <a:buNone/>
            </a:pPr>
            <a:r>
              <a:rPr lang="sv-SE" dirty="0"/>
              <a:t>  </a:t>
            </a:r>
            <a:r>
              <a:rPr lang="sv-SE" dirty="0" smtClean="0"/>
              <a:t> - tidiga tecken på återinsjuknande</a:t>
            </a:r>
          </a:p>
          <a:p>
            <a:pPr marL="0" indent="0">
              <a:buNone/>
            </a:pPr>
            <a:r>
              <a:rPr lang="sv-SE" dirty="0"/>
              <a:t> </a:t>
            </a:r>
            <a:r>
              <a:rPr lang="sv-SE" dirty="0" smtClean="0"/>
              <a:t>  - åtgärdsplan/krisplan </a:t>
            </a:r>
          </a:p>
          <a:p>
            <a:pPr marL="0" indent="0">
              <a:buNone/>
            </a:pPr>
            <a:r>
              <a:rPr lang="sv-SE" dirty="0"/>
              <a:t> </a:t>
            </a:r>
            <a:r>
              <a:rPr lang="sv-SE" dirty="0" smtClean="0"/>
              <a:t>  - medicinska/psykiatriska stödbehov</a:t>
            </a:r>
          </a:p>
          <a:p>
            <a:pPr marL="0" indent="0">
              <a:buNone/>
            </a:pPr>
            <a:endParaRPr lang="sv-SE" sz="600" dirty="0" smtClean="0"/>
          </a:p>
          <a:p>
            <a:r>
              <a:rPr lang="sv-SE" dirty="0" smtClean="0"/>
              <a:t>Uppföljning</a:t>
            </a:r>
          </a:p>
          <a:p>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83</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351443423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592249" y="253038"/>
            <a:ext cx="2694751" cy="835957"/>
          </a:xfrm>
        </p:spPr>
        <p:txBody>
          <a:bodyPr>
            <a:normAutofit fontScale="90000"/>
          </a:bodyPr>
          <a:lstStyle/>
          <a:p>
            <a:pPr algn="l"/>
            <a:r>
              <a:rPr lang="sv-SE" sz="3200" dirty="0">
                <a:latin typeface="+mn-lt"/>
              </a:rPr>
              <a:t>Kartläggning SIP </a:t>
            </a:r>
            <a:br>
              <a:rPr lang="sv-SE" sz="3200" dirty="0">
                <a:latin typeface="+mn-lt"/>
              </a:rPr>
            </a:br>
            <a:r>
              <a:rPr lang="sv-SE" sz="3200" dirty="0">
                <a:latin typeface="+mn-lt"/>
              </a:rPr>
              <a:t>Mina planer</a:t>
            </a:r>
          </a:p>
        </p:txBody>
      </p:sp>
      <p:pic>
        <p:nvPicPr>
          <p:cNvPr id="4"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131" y="287767"/>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0" y="311579"/>
            <a:ext cx="704850" cy="657225"/>
          </a:xfrm>
          <a:prstGeom prst="rect">
            <a:avLst/>
          </a:prstGeom>
          <a:noFill/>
          <a:ln>
            <a:noFill/>
          </a:ln>
        </p:spPr>
      </p:pic>
      <p:sp>
        <p:nvSpPr>
          <p:cNvPr id="3" name="Platshållare för bildnummer 2"/>
          <p:cNvSpPr>
            <a:spLocks noGrp="1"/>
          </p:cNvSpPr>
          <p:nvPr>
            <p:ph type="sldNum" sz="quarter" idx="12"/>
          </p:nvPr>
        </p:nvSpPr>
        <p:spPr/>
        <p:txBody>
          <a:bodyPr/>
          <a:lstStyle/>
          <a:p>
            <a:fld id="{46A6C2AA-0759-459A-98C6-8070D5BBF1F5}" type="slidenum">
              <a:rPr lang="sv-SE" smtClean="0"/>
              <a:t>84</a:t>
            </a:fld>
            <a:endParaRPr lang="sv-SE"/>
          </a:p>
        </p:txBody>
      </p:sp>
      <p:sp>
        <p:nvSpPr>
          <p:cNvPr id="8" name="textruta 7"/>
          <p:cNvSpPr txBox="1"/>
          <p:nvPr/>
        </p:nvSpPr>
        <p:spPr>
          <a:xfrm>
            <a:off x="7486207" y="1384593"/>
            <a:ext cx="3391786" cy="3416320"/>
          </a:xfrm>
          <a:prstGeom prst="rect">
            <a:avLst/>
          </a:prstGeom>
          <a:noFill/>
        </p:spPr>
        <p:txBody>
          <a:bodyPr wrap="square" rtlCol="0">
            <a:spAutoFit/>
          </a:bodyPr>
          <a:lstStyle/>
          <a:p>
            <a:r>
              <a:rPr lang="sv-SE" dirty="0"/>
              <a:t>Kartläggningen för SIP innehåller samma fält som kartläggning då den enskilde är inskriven i slutenvård, det enda som skiljer är att här finns ingen uppdelning i bakgrund och aktuellt tillstånd.</a:t>
            </a:r>
          </a:p>
          <a:p>
            <a:endParaRPr lang="sv-SE" dirty="0"/>
          </a:p>
          <a:p>
            <a:r>
              <a:rPr lang="sv-SE" dirty="0"/>
              <a:t>Historik vid förändring hanteras på samma sätt som i kartläggningen då den enskilde är inskriven i slutenvård.</a:t>
            </a:r>
          </a:p>
          <a:p>
            <a:endParaRPr lang="sv-SE" dirty="0"/>
          </a:p>
        </p:txBody>
      </p:sp>
      <p:pic>
        <p:nvPicPr>
          <p:cNvPr id="10" name="Bildobjekt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131" y="968804"/>
            <a:ext cx="5642811" cy="5718919"/>
          </a:xfrm>
          <a:prstGeom prst="rect">
            <a:avLst/>
          </a:prstGeom>
        </p:spPr>
      </p:pic>
    </p:spTree>
    <p:extLst>
      <p:ext uri="{BB962C8B-B14F-4D97-AF65-F5344CB8AC3E}">
        <p14:creationId xmlns:p14="http://schemas.microsoft.com/office/powerpoint/2010/main" val="8212473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592249" y="253038"/>
            <a:ext cx="2694751" cy="835957"/>
          </a:xfrm>
        </p:spPr>
        <p:txBody>
          <a:bodyPr>
            <a:normAutofit fontScale="90000"/>
          </a:bodyPr>
          <a:lstStyle/>
          <a:p>
            <a:pPr algn="l"/>
            <a:r>
              <a:rPr lang="sv-SE" sz="3200" dirty="0">
                <a:latin typeface="+mn-lt"/>
              </a:rPr>
              <a:t>SIP </a:t>
            </a:r>
            <a:br>
              <a:rPr lang="sv-SE" sz="3200" dirty="0">
                <a:latin typeface="+mn-lt"/>
              </a:rPr>
            </a:br>
            <a:r>
              <a:rPr lang="sv-SE" sz="3200" dirty="0">
                <a:latin typeface="+mn-lt"/>
              </a:rPr>
              <a:t>Mina planer</a:t>
            </a:r>
          </a:p>
        </p:txBody>
      </p:sp>
      <p:pic>
        <p:nvPicPr>
          <p:cNvPr id="4"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131" y="287767"/>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0" y="311579"/>
            <a:ext cx="704850" cy="657225"/>
          </a:xfrm>
          <a:prstGeom prst="rect">
            <a:avLst/>
          </a:prstGeom>
          <a:noFill/>
          <a:ln>
            <a:noFill/>
          </a:ln>
        </p:spPr>
      </p:pic>
      <p:sp>
        <p:nvSpPr>
          <p:cNvPr id="3" name="Platshållare för bildnummer 2"/>
          <p:cNvSpPr>
            <a:spLocks noGrp="1"/>
          </p:cNvSpPr>
          <p:nvPr>
            <p:ph type="sldNum" sz="quarter" idx="12"/>
          </p:nvPr>
        </p:nvSpPr>
        <p:spPr/>
        <p:txBody>
          <a:bodyPr/>
          <a:lstStyle/>
          <a:p>
            <a:fld id="{46A6C2AA-0759-459A-98C6-8070D5BBF1F5}" type="slidenum">
              <a:rPr lang="sv-SE" smtClean="0"/>
              <a:t>85</a:t>
            </a:fld>
            <a:endParaRPr lang="sv-SE"/>
          </a:p>
        </p:txBody>
      </p:sp>
      <p:sp>
        <p:nvSpPr>
          <p:cNvPr id="8" name="textruta 7"/>
          <p:cNvSpPr txBox="1"/>
          <p:nvPr/>
        </p:nvSpPr>
        <p:spPr>
          <a:xfrm>
            <a:off x="7434057" y="2213268"/>
            <a:ext cx="3391786" cy="1200329"/>
          </a:xfrm>
          <a:prstGeom prst="rect">
            <a:avLst/>
          </a:prstGeom>
          <a:noFill/>
        </p:spPr>
        <p:txBody>
          <a:bodyPr wrap="square" rtlCol="0">
            <a:spAutoFit/>
          </a:bodyPr>
          <a:lstStyle/>
          <a:p>
            <a:r>
              <a:rPr lang="sv-SE" dirty="0" smtClean="0"/>
              <a:t>Datum och initiativorsak följer med från kallelse till SIP och är inte redigeringsbara i denna del.</a:t>
            </a:r>
            <a:endParaRPr lang="sv-SE" dirty="0"/>
          </a:p>
          <a:p>
            <a:endParaRPr lang="sv-SE" dirty="0"/>
          </a:p>
        </p:txBody>
      </p:sp>
      <p:grpSp>
        <p:nvGrpSpPr>
          <p:cNvPr id="10" name="Grupp 9"/>
          <p:cNvGrpSpPr/>
          <p:nvPr/>
        </p:nvGrpSpPr>
        <p:grpSpPr>
          <a:xfrm>
            <a:off x="619468" y="952470"/>
            <a:ext cx="5312099" cy="5769005"/>
            <a:chOff x="619468" y="952470"/>
            <a:chExt cx="5312099" cy="5769005"/>
          </a:xfrm>
        </p:grpSpPr>
        <p:pic>
          <p:nvPicPr>
            <p:cNvPr id="6" name="Bildobjekt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468" y="952470"/>
              <a:ext cx="5312099" cy="5769005"/>
            </a:xfrm>
            <a:prstGeom prst="rect">
              <a:avLst/>
            </a:prstGeom>
          </p:spPr>
        </p:pic>
        <p:sp>
          <p:nvSpPr>
            <p:cNvPr id="7" name="Rektangel 6"/>
            <p:cNvSpPr/>
            <p:nvPr/>
          </p:nvSpPr>
          <p:spPr>
            <a:xfrm>
              <a:off x="714375" y="2708108"/>
              <a:ext cx="5036720" cy="3113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Rektangel 8"/>
          <p:cNvSpPr/>
          <p:nvPr/>
        </p:nvSpPr>
        <p:spPr>
          <a:xfrm>
            <a:off x="796131" y="6268453"/>
            <a:ext cx="3438985" cy="216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8295885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592249" y="253038"/>
            <a:ext cx="2694751" cy="835957"/>
          </a:xfrm>
        </p:spPr>
        <p:txBody>
          <a:bodyPr>
            <a:normAutofit fontScale="90000"/>
          </a:bodyPr>
          <a:lstStyle/>
          <a:p>
            <a:pPr algn="l"/>
            <a:r>
              <a:rPr lang="sv-SE" sz="3200" dirty="0">
                <a:latin typeface="+mn-lt"/>
              </a:rPr>
              <a:t>SIP </a:t>
            </a:r>
            <a:br>
              <a:rPr lang="sv-SE" sz="3200" dirty="0">
                <a:latin typeface="+mn-lt"/>
              </a:rPr>
            </a:br>
            <a:r>
              <a:rPr lang="sv-SE" sz="3200" dirty="0">
                <a:latin typeface="+mn-lt"/>
              </a:rPr>
              <a:t>Mina planer</a:t>
            </a:r>
          </a:p>
        </p:txBody>
      </p:sp>
      <p:pic>
        <p:nvPicPr>
          <p:cNvPr id="4"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131" y="287767"/>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0" y="311579"/>
            <a:ext cx="704850" cy="657225"/>
          </a:xfrm>
          <a:prstGeom prst="rect">
            <a:avLst/>
          </a:prstGeom>
          <a:noFill/>
          <a:ln>
            <a:noFill/>
          </a:ln>
        </p:spPr>
      </p:pic>
      <p:sp>
        <p:nvSpPr>
          <p:cNvPr id="3" name="Platshållare för bildnummer 2"/>
          <p:cNvSpPr>
            <a:spLocks noGrp="1"/>
          </p:cNvSpPr>
          <p:nvPr>
            <p:ph type="sldNum" sz="quarter" idx="12"/>
          </p:nvPr>
        </p:nvSpPr>
        <p:spPr/>
        <p:txBody>
          <a:bodyPr/>
          <a:lstStyle/>
          <a:p>
            <a:fld id="{46A6C2AA-0759-459A-98C6-8070D5BBF1F5}" type="slidenum">
              <a:rPr lang="sv-SE" smtClean="0"/>
              <a:t>86</a:t>
            </a:fld>
            <a:endParaRPr lang="sv-SE"/>
          </a:p>
        </p:txBody>
      </p:sp>
      <p:sp>
        <p:nvSpPr>
          <p:cNvPr id="8" name="textruta 7"/>
          <p:cNvSpPr txBox="1"/>
          <p:nvPr/>
        </p:nvSpPr>
        <p:spPr>
          <a:xfrm>
            <a:off x="7296150" y="1354284"/>
            <a:ext cx="4381943" cy="5078313"/>
          </a:xfrm>
          <a:prstGeom prst="rect">
            <a:avLst/>
          </a:prstGeom>
          <a:noFill/>
        </p:spPr>
        <p:txBody>
          <a:bodyPr wrap="square" rtlCol="0">
            <a:spAutoFit/>
          </a:bodyPr>
          <a:lstStyle/>
          <a:p>
            <a:r>
              <a:rPr lang="sv-SE" dirty="0"/>
              <a:t>SIP i Mina planer är uppdaterad med deltagarförteckning. </a:t>
            </a:r>
            <a:endParaRPr lang="sv-SE" dirty="0" smtClean="0"/>
          </a:p>
          <a:p>
            <a:endParaRPr lang="sv-SE" dirty="0"/>
          </a:p>
          <a:p>
            <a:r>
              <a:rPr lang="sv-SE" dirty="0" smtClean="0"/>
              <a:t>Namn </a:t>
            </a:r>
            <a:r>
              <a:rPr lang="sv-SE" dirty="0"/>
              <a:t>på enheterna hämtas från de deltagande enheterna som finns kopplade till ärendet när kallelsen publiceras</a:t>
            </a:r>
            <a:r>
              <a:rPr lang="sv-SE" dirty="0" smtClean="0"/>
              <a:t>.</a:t>
            </a:r>
          </a:p>
          <a:p>
            <a:endParaRPr lang="sv-SE" dirty="0"/>
          </a:p>
          <a:p>
            <a:r>
              <a:rPr lang="sv-SE" dirty="0" smtClean="0"/>
              <a:t>Namn </a:t>
            </a:r>
            <a:r>
              <a:rPr lang="sv-SE" dirty="0"/>
              <a:t>på personer som representerar respektive enhet samt kontaktinformation uppdateras manuellt. </a:t>
            </a:r>
            <a:r>
              <a:rPr lang="sv-SE" dirty="0" smtClean="0"/>
              <a:t>Deltar </a:t>
            </a:r>
            <a:r>
              <a:rPr lang="sv-SE" dirty="0"/>
              <a:t>flera personer från samma enhet </a:t>
            </a:r>
            <a:r>
              <a:rPr lang="sv-SE" dirty="0" smtClean="0"/>
              <a:t>anges namn </a:t>
            </a:r>
            <a:r>
              <a:rPr lang="sv-SE" dirty="0"/>
              <a:t>och kontaktinformation på samma rad. </a:t>
            </a:r>
            <a:endParaRPr lang="sv-SE" dirty="0" smtClean="0"/>
          </a:p>
          <a:p>
            <a:endParaRPr lang="sv-SE" dirty="0"/>
          </a:p>
          <a:p>
            <a:r>
              <a:rPr lang="sv-SE" dirty="0" smtClean="0"/>
              <a:t>Det </a:t>
            </a:r>
            <a:r>
              <a:rPr lang="sv-SE" dirty="0"/>
              <a:t>finns möjlighet att lägga till andra deltagare tex. närstående och andra myndigheter som inte har tillgång till Mina planer via fritext.</a:t>
            </a:r>
          </a:p>
          <a:p>
            <a:endParaRPr lang="sv-SE" dirty="0"/>
          </a:p>
        </p:txBody>
      </p:sp>
      <p:grpSp>
        <p:nvGrpSpPr>
          <p:cNvPr id="11" name="Grupp 10"/>
          <p:cNvGrpSpPr/>
          <p:nvPr/>
        </p:nvGrpSpPr>
        <p:grpSpPr>
          <a:xfrm>
            <a:off x="619468" y="952470"/>
            <a:ext cx="5312099" cy="5769005"/>
            <a:chOff x="619468" y="952470"/>
            <a:chExt cx="5312099" cy="5769005"/>
          </a:xfrm>
        </p:grpSpPr>
        <p:pic>
          <p:nvPicPr>
            <p:cNvPr id="6" name="Bildobjekt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468" y="952470"/>
              <a:ext cx="5312099" cy="5769005"/>
            </a:xfrm>
            <a:prstGeom prst="rect">
              <a:avLst/>
            </a:prstGeom>
          </p:spPr>
        </p:pic>
        <p:sp>
          <p:nvSpPr>
            <p:cNvPr id="7" name="Rektangel 6"/>
            <p:cNvSpPr/>
            <p:nvPr/>
          </p:nvSpPr>
          <p:spPr>
            <a:xfrm>
              <a:off x="796131" y="3260558"/>
              <a:ext cx="4954964" cy="8662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796131" y="6268453"/>
              <a:ext cx="3438985" cy="216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40621196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592249" y="253038"/>
            <a:ext cx="2694751" cy="835957"/>
          </a:xfrm>
        </p:spPr>
        <p:txBody>
          <a:bodyPr>
            <a:normAutofit fontScale="90000"/>
          </a:bodyPr>
          <a:lstStyle/>
          <a:p>
            <a:pPr algn="l"/>
            <a:r>
              <a:rPr lang="sv-SE" sz="3200" dirty="0">
                <a:latin typeface="+mn-lt"/>
              </a:rPr>
              <a:t>SIP </a:t>
            </a:r>
            <a:br>
              <a:rPr lang="sv-SE" sz="3200" dirty="0">
                <a:latin typeface="+mn-lt"/>
              </a:rPr>
            </a:br>
            <a:r>
              <a:rPr lang="sv-SE" sz="3200" dirty="0">
                <a:latin typeface="+mn-lt"/>
              </a:rPr>
              <a:t>Mina planer</a:t>
            </a:r>
          </a:p>
        </p:txBody>
      </p:sp>
      <p:pic>
        <p:nvPicPr>
          <p:cNvPr id="4"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131" y="287767"/>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0" y="311579"/>
            <a:ext cx="704850" cy="657225"/>
          </a:xfrm>
          <a:prstGeom prst="rect">
            <a:avLst/>
          </a:prstGeom>
          <a:noFill/>
          <a:ln>
            <a:noFill/>
          </a:ln>
        </p:spPr>
      </p:pic>
      <p:sp>
        <p:nvSpPr>
          <p:cNvPr id="3" name="Platshållare för bildnummer 2"/>
          <p:cNvSpPr>
            <a:spLocks noGrp="1"/>
          </p:cNvSpPr>
          <p:nvPr>
            <p:ph type="sldNum" sz="quarter" idx="12"/>
          </p:nvPr>
        </p:nvSpPr>
        <p:spPr/>
        <p:txBody>
          <a:bodyPr/>
          <a:lstStyle/>
          <a:p>
            <a:fld id="{46A6C2AA-0759-459A-98C6-8070D5BBF1F5}" type="slidenum">
              <a:rPr lang="sv-SE" smtClean="0"/>
              <a:t>87</a:t>
            </a:fld>
            <a:endParaRPr lang="sv-SE"/>
          </a:p>
        </p:txBody>
      </p:sp>
      <p:sp>
        <p:nvSpPr>
          <p:cNvPr id="9" name="textruta 8"/>
          <p:cNvSpPr txBox="1"/>
          <p:nvPr/>
        </p:nvSpPr>
        <p:spPr>
          <a:xfrm>
            <a:off x="7038475" y="2466474"/>
            <a:ext cx="4334376" cy="923330"/>
          </a:xfrm>
          <a:prstGeom prst="rect">
            <a:avLst/>
          </a:prstGeom>
          <a:noFill/>
        </p:spPr>
        <p:txBody>
          <a:bodyPr wrap="square" rtlCol="0">
            <a:spAutoFit/>
          </a:bodyPr>
          <a:lstStyle/>
          <a:p>
            <a:r>
              <a:rPr lang="sv-SE" dirty="0"/>
              <a:t>De fyra fälten för riskbedömning och åtgärder som tidigare funnits i vårdplanen finns nu i </a:t>
            </a:r>
            <a:r>
              <a:rPr lang="sv-SE" dirty="0" smtClean="0"/>
              <a:t>SIP.</a:t>
            </a:r>
            <a:endParaRPr lang="sv-SE" dirty="0"/>
          </a:p>
        </p:txBody>
      </p:sp>
      <p:grpSp>
        <p:nvGrpSpPr>
          <p:cNvPr id="12" name="Grupp 11"/>
          <p:cNvGrpSpPr/>
          <p:nvPr/>
        </p:nvGrpSpPr>
        <p:grpSpPr>
          <a:xfrm>
            <a:off x="619468" y="952470"/>
            <a:ext cx="5312099" cy="5769005"/>
            <a:chOff x="619468" y="952470"/>
            <a:chExt cx="5312099" cy="5769005"/>
          </a:xfrm>
        </p:grpSpPr>
        <p:pic>
          <p:nvPicPr>
            <p:cNvPr id="6" name="Bildobjekt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468" y="952470"/>
              <a:ext cx="5312099" cy="5769005"/>
            </a:xfrm>
            <a:prstGeom prst="rect">
              <a:avLst/>
            </a:prstGeom>
          </p:spPr>
        </p:pic>
        <p:sp>
          <p:nvSpPr>
            <p:cNvPr id="10" name="Rektangel 9"/>
            <p:cNvSpPr/>
            <p:nvPr/>
          </p:nvSpPr>
          <p:spPr>
            <a:xfrm>
              <a:off x="619468" y="4403558"/>
              <a:ext cx="5312099" cy="914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p:cNvSpPr/>
            <p:nvPr/>
          </p:nvSpPr>
          <p:spPr>
            <a:xfrm>
              <a:off x="796131" y="6244389"/>
              <a:ext cx="3366795"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220256617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592249" y="253038"/>
            <a:ext cx="2694751" cy="835957"/>
          </a:xfrm>
        </p:spPr>
        <p:txBody>
          <a:bodyPr>
            <a:normAutofit fontScale="90000"/>
          </a:bodyPr>
          <a:lstStyle/>
          <a:p>
            <a:pPr algn="l"/>
            <a:r>
              <a:rPr lang="sv-SE" sz="3200" dirty="0">
                <a:latin typeface="+mn-lt"/>
              </a:rPr>
              <a:t>SIP </a:t>
            </a:r>
            <a:br>
              <a:rPr lang="sv-SE" sz="3200" dirty="0">
                <a:latin typeface="+mn-lt"/>
              </a:rPr>
            </a:br>
            <a:r>
              <a:rPr lang="sv-SE" sz="3200" dirty="0">
                <a:latin typeface="+mn-lt"/>
              </a:rPr>
              <a:t>Mina planer</a:t>
            </a:r>
          </a:p>
        </p:txBody>
      </p:sp>
      <p:pic>
        <p:nvPicPr>
          <p:cNvPr id="4"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131" y="287767"/>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0" y="311579"/>
            <a:ext cx="704850" cy="657225"/>
          </a:xfrm>
          <a:prstGeom prst="rect">
            <a:avLst/>
          </a:prstGeom>
          <a:noFill/>
          <a:ln>
            <a:noFill/>
          </a:ln>
        </p:spPr>
      </p:pic>
      <p:sp>
        <p:nvSpPr>
          <p:cNvPr id="3" name="Platshållare för bildnummer 2"/>
          <p:cNvSpPr>
            <a:spLocks noGrp="1"/>
          </p:cNvSpPr>
          <p:nvPr>
            <p:ph type="sldNum" sz="quarter" idx="12"/>
          </p:nvPr>
        </p:nvSpPr>
        <p:spPr/>
        <p:txBody>
          <a:bodyPr/>
          <a:lstStyle/>
          <a:p>
            <a:fld id="{46A6C2AA-0759-459A-98C6-8070D5BBF1F5}" type="slidenum">
              <a:rPr lang="sv-SE" smtClean="0"/>
              <a:t>88</a:t>
            </a:fld>
            <a:endParaRPr lang="sv-SE"/>
          </a:p>
        </p:txBody>
      </p:sp>
      <p:sp>
        <p:nvSpPr>
          <p:cNvPr id="9" name="textruta 8"/>
          <p:cNvSpPr txBox="1"/>
          <p:nvPr/>
        </p:nvSpPr>
        <p:spPr>
          <a:xfrm>
            <a:off x="7038475" y="2466474"/>
            <a:ext cx="4334376" cy="923330"/>
          </a:xfrm>
          <a:prstGeom prst="rect">
            <a:avLst/>
          </a:prstGeom>
          <a:noFill/>
        </p:spPr>
        <p:txBody>
          <a:bodyPr wrap="square" rtlCol="0">
            <a:spAutoFit/>
          </a:bodyPr>
          <a:lstStyle/>
          <a:p>
            <a:r>
              <a:rPr lang="sv-SE" dirty="0" smtClean="0"/>
              <a:t>Nytt </a:t>
            </a:r>
            <a:r>
              <a:rPr lang="sv-SE" dirty="0"/>
              <a:t>är att huvudmålet kan brytas ner i </a:t>
            </a:r>
            <a:r>
              <a:rPr lang="sv-SE" dirty="0" smtClean="0"/>
              <a:t>delmål </a:t>
            </a:r>
            <a:r>
              <a:rPr lang="sv-SE" dirty="0"/>
              <a:t>dit aktiviteter som ska genomföras kopplas.</a:t>
            </a:r>
          </a:p>
        </p:txBody>
      </p:sp>
      <p:grpSp>
        <p:nvGrpSpPr>
          <p:cNvPr id="8" name="Grupp 7"/>
          <p:cNvGrpSpPr/>
          <p:nvPr/>
        </p:nvGrpSpPr>
        <p:grpSpPr>
          <a:xfrm>
            <a:off x="619467" y="952470"/>
            <a:ext cx="5312100" cy="5769005"/>
            <a:chOff x="619467" y="952470"/>
            <a:chExt cx="5312100" cy="5769005"/>
          </a:xfrm>
        </p:grpSpPr>
        <p:pic>
          <p:nvPicPr>
            <p:cNvPr id="6" name="Bildobjekt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468" y="952470"/>
              <a:ext cx="5312099" cy="5769005"/>
            </a:xfrm>
            <a:prstGeom prst="rect">
              <a:avLst/>
            </a:prstGeom>
          </p:spPr>
        </p:pic>
        <p:sp>
          <p:nvSpPr>
            <p:cNvPr id="11" name="Rektangel 10"/>
            <p:cNvSpPr/>
            <p:nvPr/>
          </p:nvSpPr>
          <p:spPr>
            <a:xfrm>
              <a:off x="619467" y="5317958"/>
              <a:ext cx="5312099" cy="6647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796131" y="6236034"/>
              <a:ext cx="3639711" cy="252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160194742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592249" y="253038"/>
            <a:ext cx="2694751" cy="835957"/>
          </a:xfrm>
        </p:spPr>
        <p:txBody>
          <a:bodyPr>
            <a:normAutofit fontScale="90000"/>
          </a:bodyPr>
          <a:lstStyle/>
          <a:p>
            <a:pPr algn="l"/>
            <a:r>
              <a:rPr lang="sv-SE" sz="3200" dirty="0">
                <a:latin typeface="+mn-lt"/>
              </a:rPr>
              <a:t>SIP </a:t>
            </a:r>
            <a:br>
              <a:rPr lang="sv-SE" sz="3200" dirty="0">
                <a:latin typeface="+mn-lt"/>
              </a:rPr>
            </a:br>
            <a:r>
              <a:rPr lang="sv-SE" sz="3200" dirty="0">
                <a:latin typeface="+mn-lt"/>
              </a:rPr>
              <a:t>Mina planer</a:t>
            </a:r>
          </a:p>
        </p:txBody>
      </p:sp>
      <p:pic>
        <p:nvPicPr>
          <p:cNvPr id="4"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131" y="287767"/>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0" y="311579"/>
            <a:ext cx="704850" cy="657225"/>
          </a:xfrm>
          <a:prstGeom prst="rect">
            <a:avLst/>
          </a:prstGeom>
          <a:noFill/>
          <a:ln>
            <a:noFill/>
          </a:ln>
        </p:spPr>
      </p:pic>
      <p:sp>
        <p:nvSpPr>
          <p:cNvPr id="3" name="Platshållare för bildnummer 2"/>
          <p:cNvSpPr>
            <a:spLocks noGrp="1"/>
          </p:cNvSpPr>
          <p:nvPr>
            <p:ph type="sldNum" sz="quarter" idx="12"/>
          </p:nvPr>
        </p:nvSpPr>
        <p:spPr/>
        <p:txBody>
          <a:bodyPr/>
          <a:lstStyle/>
          <a:p>
            <a:fld id="{46A6C2AA-0759-459A-98C6-8070D5BBF1F5}" type="slidenum">
              <a:rPr lang="sv-SE" smtClean="0"/>
              <a:t>89</a:t>
            </a:fld>
            <a:endParaRPr lang="sv-SE"/>
          </a:p>
        </p:txBody>
      </p:sp>
      <p:sp>
        <p:nvSpPr>
          <p:cNvPr id="9" name="textruta 8"/>
          <p:cNvSpPr txBox="1"/>
          <p:nvPr/>
        </p:nvSpPr>
        <p:spPr>
          <a:xfrm>
            <a:off x="7038474" y="2033661"/>
            <a:ext cx="4334376" cy="3416320"/>
          </a:xfrm>
          <a:prstGeom prst="rect">
            <a:avLst/>
          </a:prstGeom>
          <a:noFill/>
        </p:spPr>
        <p:txBody>
          <a:bodyPr wrap="square" rtlCol="0">
            <a:spAutoFit/>
          </a:bodyPr>
          <a:lstStyle/>
          <a:p>
            <a:r>
              <a:rPr lang="sv-SE" dirty="0"/>
              <a:t>För varje delmål och aktivitet anges ansvarig enhet. </a:t>
            </a:r>
            <a:endParaRPr lang="sv-SE" dirty="0" smtClean="0"/>
          </a:p>
          <a:p>
            <a:endParaRPr lang="sv-SE" dirty="0"/>
          </a:p>
          <a:p>
            <a:r>
              <a:rPr lang="sv-SE" dirty="0"/>
              <a:t>Datum för planerad aktivitetsuppföljning anges via kalender funktion</a:t>
            </a:r>
            <a:r>
              <a:rPr lang="sv-SE" dirty="0" smtClean="0"/>
              <a:t>.</a:t>
            </a:r>
          </a:p>
          <a:p>
            <a:endParaRPr lang="sv-SE" dirty="0"/>
          </a:p>
          <a:p>
            <a:r>
              <a:rPr lang="sv-SE" dirty="0" smtClean="0"/>
              <a:t>Aktiviteter </a:t>
            </a:r>
            <a:r>
              <a:rPr lang="sv-SE" dirty="0"/>
              <a:t>kan följas upp individuellt innan hela </a:t>
            </a:r>
            <a:r>
              <a:rPr lang="sv-SE" dirty="0" smtClean="0"/>
              <a:t>SIP </a:t>
            </a:r>
            <a:r>
              <a:rPr lang="sv-SE" dirty="0"/>
              <a:t>följs </a:t>
            </a:r>
            <a:r>
              <a:rPr lang="sv-SE" dirty="0" smtClean="0"/>
              <a:t>upp.</a:t>
            </a:r>
          </a:p>
          <a:p>
            <a:endParaRPr lang="sv-SE" dirty="0"/>
          </a:p>
          <a:p>
            <a:r>
              <a:rPr lang="sv-SE" dirty="0" smtClean="0"/>
              <a:t>När SIP </a:t>
            </a:r>
            <a:r>
              <a:rPr lang="sv-SE" dirty="0"/>
              <a:t>är godkänd kan endast status och uppföljning av aktivitet </a:t>
            </a:r>
            <a:r>
              <a:rPr lang="sv-SE" dirty="0" smtClean="0"/>
              <a:t>redigeras samt fältet uppföljning-SIP.</a:t>
            </a:r>
            <a:endParaRPr lang="sv-SE" dirty="0"/>
          </a:p>
        </p:txBody>
      </p:sp>
      <p:grpSp>
        <p:nvGrpSpPr>
          <p:cNvPr id="7" name="Grupp 6"/>
          <p:cNvGrpSpPr/>
          <p:nvPr/>
        </p:nvGrpSpPr>
        <p:grpSpPr>
          <a:xfrm>
            <a:off x="342982" y="1215189"/>
            <a:ext cx="6544525" cy="5053264"/>
            <a:chOff x="342982" y="1215189"/>
            <a:chExt cx="6544525" cy="5053264"/>
          </a:xfrm>
        </p:grpSpPr>
        <p:grpSp>
          <p:nvGrpSpPr>
            <p:cNvPr id="15" name="Grupp 14"/>
            <p:cNvGrpSpPr/>
            <p:nvPr/>
          </p:nvGrpSpPr>
          <p:grpSpPr>
            <a:xfrm>
              <a:off x="342982" y="1215189"/>
              <a:ext cx="6544525" cy="5053264"/>
              <a:chOff x="342982" y="1215189"/>
              <a:chExt cx="6544525" cy="5053264"/>
            </a:xfrm>
          </p:grpSpPr>
          <p:pic>
            <p:nvPicPr>
              <p:cNvPr id="12" name="Bildobjekt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82" y="1215189"/>
                <a:ext cx="6544525" cy="5053264"/>
              </a:xfrm>
              <a:prstGeom prst="rect">
                <a:avLst/>
              </a:prstGeom>
              <a:ln>
                <a:noFill/>
              </a:ln>
            </p:spPr>
          </p:pic>
          <p:sp>
            <p:nvSpPr>
              <p:cNvPr id="14" name="Rektangel 13"/>
              <p:cNvSpPr/>
              <p:nvPr/>
            </p:nvSpPr>
            <p:spPr>
              <a:xfrm>
                <a:off x="505326" y="5305926"/>
                <a:ext cx="4752474" cy="385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6" name="Rektangel 5"/>
            <p:cNvSpPr/>
            <p:nvPr/>
          </p:nvSpPr>
          <p:spPr>
            <a:xfrm>
              <a:off x="505326" y="3176954"/>
              <a:ext cx="1053843" cy="4689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p:cNvSpPr/>
            <p:nvPr/>
          </p:nvSpPr>
          <p:spPr>
            <a:xfrm>
              <a:off x="1724947" y="4006978"/>
              <a:ext cx="1053843" cy="4689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p:cNvSpPr/>
            <p:nvPr/>
          </p:nvSpPr>
          <p:spPr>
            <a:xfrm>
              <a:off x="446710" y="4919064"/>
              <a:ext cx="1053843" cy="4689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593759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559399"/>
            <a:ext cx="10515600" cy="1035474"/>
          </a:xfrm>
        </p:spPr>
        <p:txBody>
          <a:bodyPr/>
          <a:lstStyle/>
          <a:p>
            <a:r>
              <a:rPr lang="sv-SE" b="1" dirty="0">
                <a:latin typeface="+mn-lt"/>
              </a:rPr>
              <a:t>Definitioner och begrepp</a:t>
            </a:r>
          </a:p>
        </p:txBody>
      </p:sp>
      <p:sp>
        <p:nvSpPr>
          <p:cNvPr id="3" name="Platshållare för innehåll 2"/>
          <p:cNvSpPr>
            <a:spLocks noGrp="1"/>
          </p:cNvSpPr>
          <p:nvPr>
            <p:ph idx="1"/>
          </p:nvPr>
        </p:nvSpPr>
        <p:spPr>
          <a:xfrm>
            <a:off x="838200" y="1594872"/>
            <a:ext cx="10515600" cy="5007129"/>
          </a:xfrm>
        </p:spPr>
        <p:txBody>
          <a:bodyPr>
            <a:normAutofit lnSpcReduction="10000"/>
          </a:bodyPr>
          <a:lstStyle/>
          <a:p>
            <a:pPr>
              <a:defRPr/>
            </a:pPr>
            <a:r>
              <a:rPr lang="sv-SE" altLang="sv-SE" dirty="0">
                <a:cs typeface="ヒラギノ角ゴ Pro W3"/>
              </a:rPr>
              <a:t>Fast </a:t>
            </a:r>
            <a:r>
              <a:rPr lang="sv-SE" altLang="sv-SE" dirty="0" smtClean="0">
                <a:cs typeface="ヒラギノ角ゴ Pro W3"/>
              </a:rPr>
              <a:t>vårdkontakt</a:t>
            </a:r>
          </a:p>
          <a:p>
            <a:pPr>
              <a:defRPr/>
            </a:pPr>
            <a:endParaRPr lang="sv-SE" altLang="sv-SE" sz="400" dirty="0">
              <a:cs typeface="ヒラギノ角ゴ Pro W3"/>
            </a:endParaRPr>
          </a:p>
          <a:p>
            <a:r>
              <a:rPr lang="sv-SE" altLang="sv-SE" dirty="0" smtClean="0">
                <a:cs typeface="ヒラギノ角ゴ Pro W3"/>
              </a:rPr>
              <a:t>ICF </a:t>
            </a:r>
            <a:r>
              <a:rPr lang="sv-SE" dirty="0"/>
              <a:t>(Internationell klassifikation av funktionstillstånd, </a:t>
            </a:r>
            <a:r>
              <a:rPr lang="sv-SE" dirty="0" smtClean="0"/>
              <a:t/>
            </a:r>
            <a:br>
              <a:rPr lang="sv-SE" dirty="0" smtClean="0"/>
            </a:br>
            <a:r>
              <a:rPr lang="sv-SE" dirty="0" smtClean="0"/>
              <a:t>funktionshinder </a:t>
            </a:r>
            <a:r>
              <a:rPr lang="sv-SE" dirty="0"/>
              <a:t>och hälsa) </a:t>
            </a:r>
            <a:endParaRPr lang="sv-SE" dirty="0" smtClean="0"/>
          </a:p>
          <a:p>
            <a:endParaRPr lang="sv-SE" altLang="sv-SE" sz="400" dirty="0">
              <a:cs typeface="ヒラギノ角ゴ Pro W3"/>
            </a:endParaRPr>
          </a:p>
          <a:p>
            <a:pPr>
              <a:defRPr/>
            </a:pPr>
            <a:r>
              <a:rPr lang="sv-SE" altLang="sv-SE" dirty="0">
                <a:cs typeface="ヒラギノ角ゴ Pro W3"/>
              </a:rPr>
              <a:t>Landstingsfinansierade öppna </a:t>
            </a:r>
            <a:r>
              <a:rPr lang="sv-SE" altLang="sv-SE" dirty="0" smtClean="0">
                <a:cs typeface="ヒラギノ角ゴ Pro W3"/>
              </a:rPr>
              <a:t>vården</a:t>
            </a:r>
          </a:p>
          <a:p>
            <a:pPr>
              <a:defRPr/>
            </a:pPr>
            <a:endParaRPr lang="sv-SE" altLang="sv-SE" sz="400" dirty="0">
              <a:cs typeface="ヒラギノ角ゴ Pro W3"/>
            </a:endParaRPr>
          </a:p>
          <a:p>
            <a:pPr>
              <a:defRPr/>
            </a:pPr>
            <a:r>
              <a:rPr lang="sv-SE" altLang="sv-SE" dirty="0">
                <a:cs typeface="ヒラギノ角ゴ Pro W3"/>
              </a:rPr>
              <a:t>Samordnad individuell plan (SIP</a:t>
            </a:r>
            <a:r>
              <a:rPr lang="sv-SE" altLang="sv-SE" dirty="0" smtClean="0">
                <a:cs typeface="ヒラギノ角ゴ Pro W3"/>
              </a:rPr>
              <a:t>)</a:t>
            </a:r>
          </a:p>
          <a:p>
            <a:pPr>
              <a:defRPr/>
            </a:pPr>
            <a:endParaRPr lang="sv-SE" altLang="sv-SE" sz="400" dirty="0">
              <a:cs typeface="ヒラギノ角ゴ Pro W3"/>
            </a:endParaRPr>
          </a:p>
          <a:p>
            <a:pPr>
              <a:defRPr/>
            </a:pPr>
            <a:r>
              <a:rPr lang="sv-SE" altLang="sv-SE" dirty="0">
                <a:cs typeface="ヒラギノ角ゴ Pro W3"/>
              </a:rPr>
              <a:t>Palliativ vårdavdelning räknas som sluten </a:t>
            </a:r>
            <a:r>
              <a:rPr lang="sv-SE" altLang="sv-SE" dirty="0" smtClean="0">
                <a:cs typeface="ヒラギノ角ゴ Pro W3"/>
              </a:rPr>
              <a:t>vård</a:t>
            </a:r>
          </a:p>
          <a:p>
            <a:pPr>
              <a:defRPr/>
            </a:pPr>
            <a:endParaRPr lang="sv-SE" altLang="sv-SE" sz="400" dirty="0">
              <a:cs typeface="ヒラギノ角ゴ Pro W3"/>
            </a:endParaRPr>
          </a:p>
          <a:p>
            <a:pPr>
              <a:defRPr/>
            </a:pPr>
            <a:r>
              <a:rPr lang="sv-SE" altLang="sv-SE" dirty="0" smtClean="0">
                <a:cs typeface="ヒラギノ角ゴ Pro W3"/>
              </a:rPr>
              <a:t>Samtycke/</a:t>
            </a:r>
            <a:r>
              <a:rPr lang="sv-SE" altLang="sv-SE" dirty="0" err="1" smtClean="0">
                <a:cs typeface="ヒラギノ角ゴ Pro W3"/>
              </a:rPr>
              <a:t>menprövning</a:t>
            </a:r>
            <a:endParaRPr lang="sv-SE" altLang="sv-SE" dirty="0" smtClean="0">
              <a:cs typeface="ヒラギノ角ゴ Pro W3"/>
            </a:endParaRPr>
          </a:p>
          <a:p>
            <a:pPr>
              <a:defRPr/>
            </a:pPr>
            <a:endParaRPr lang="sv-SE" altLang="sv-SE" sz="400" dirty="0">
              <a:cs typeface="ヒラギノ角ゴ Pro W3"/>
            </a:endParaRPr>
          </a:p>
          <a:p>
            <a:pPr>
              <a:defRPr/>
            </a:pPr>
            <a:r>
              <a:rPr lang="sv-SE" altLang="sv-SE" dirty="0">
                <a:cs typeface="ヒラギノ角ゴ Pro W3"/>
              </a:rPr>
              <a:t>Sekretess</a:t>
            </a:r>
          </a:p>
          <a:p>
            <a:pPr marL="0" indent="0">
              <a:buNone/>
              <a:defRPr/>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9</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103189560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199" y="726044"/>
            <a:ext cx="11070516" cy="1080799"/>
          </a:xfrm>
        </p:spPr>
        <p:txBody>
          <a:bodyPr>
            <a:noAutofit/>
          </a:bodyPr>
          <a:lstStyle/>
          <a:p>
            <a:r>
              <a:rPr lang="sv-SE" altLang="sv-SE" sz="4300" b="1" dirty="0" smtClean="0">
                <a:latin typeface="+mn-lt"/>
                <a:cs typeface="ヒラギノ角ゴ Pro W3"/>
              </a:rPr>
              <a:t>Information-utbildningsbehov inför utskrivning</a:t>
            </a:r>
            <a:endParaRPr lang="sv-SE" sz="4300" b="1" dirty="0">
              <a:latin typeface="+mn-lt"/>
            </a:endParaRPr>
          </a:p>
        </p:txBody>
      </p:sp>
      <p:sp>
        <p:nvSpPr>
          <p:cNvPr id="3" name="Platshållare för innehåll 2"/>
          <p:cNvSpPr>
            <a:spLocks noGrp="1"/>
          </p:cNvSpPr>
          <p:nvPr>
            <p:ph idx="1"/>
          </p:nvPr>
        </p:nvSpPr>
        <p:spPr>
          <a:xfrm>
            <a:off x="838200" y="1784540"/>
            <a:ext cx="10515600" cy="4312747"/>
          </a:xfrm>
        </p:spPr>
        <p:txBody>
          <a:bodyPr>
            <a:normAutofit fontScale="92500" lnSpcReduction="20000"/>
          </a:bodyPr>
          <a:lstStyle/>
          <a:p>
            <a:r>
              <a:rPr lang="sv-SE" altLang="sv-SE" sz="3000" dirty="0" smtClean="0">
                <a:cs typeface="ヒラギノ角ゴ Pro W3"/>
              </a:rPr>
              <a:t>Behov av stöd och utbildning till kommunen och öppenvården avseende särskilda åtgärder och insatser</a:t>
            </a:r>
          </a:p>
          <a:p>
            <a:endParaRPr lang="sv-SE" altLang="sv-SE" sz="400" dirty="0" smtClean="0">
              <a:cs typeface="ヒラギノ角ゴ Pro W3"/>
            </a:endParaRPr>
          </a:p>
          <a:p>
            <a:r>
              <a:rPr lang="sv-SE" altLang="sv-SE" sz="3000" dirty="0" smtClean="0">
                <a:cs typeface="ヒラギノ角ゴ Pro W3"/>
              </a:rPr>
              <a:t>Kommun och öppenvård initierar till tidig kontakt via meddelande funktionen</a:t>
            </a:r>
          </a:p>
          <a:p>
            <a:endParaRPr lang="sv-SE" altLang="sv-SE" sz="400" dirty="0" smtClean="0">
              <a:cs typeface="ヒラギノ角ゴ Pro W3"/>
            </a:endParaRPr>
          </a:p>
          <a:p>
            <a:r>
              <a:rPr lang="sv-SE" altLang="sv-SE" sz="3000" dirty="0" smtClean="0">
                <a:cs typeface="ヒラギノ角ゴ Pro W3"/>
              </a:rPr>
              <a:t>I samråd planera med den slutna vården så att </a:t>
            </a:r>
            <a:br>
              <a:rPr lang="sv-SE" altLang="sv-SE" sz="3000" dirty="0" smtClean="0">
                <a:cs typeface="ヒラギノ角ゴ Pro W3"/>
              </a:rPr>
            </a:br>
            <a:r>
              <a:rPr lang="sv-SE" altLang="sv-SE" sz="3000" dirty="0" smtClean="0">
                <a:cs typeface="ヒラギノ角ゴ Pro W3"/>
              </a:rPr>
              <a:t>utbildningen påbörjas utan dröjsmål så att patienten </a:t>
            </a:r>
            <a:br>
              <a:rPr lang="sv-SE" altLang="sv-SE" sz="3000" dirty="0" smtClean="0">
                <a:cs typeface="ヒラギノ角ゴ Pro W3"/>
              </a:rPr>
            </a:br>
            <a:r>
              <a:rPr lang="sv-SE" altLang="sv-SE" sz="3000" dirty="0" smtClean="0">
                <a:cs typeface="ヒラギノ角ゴ Pro W3"/>
              </a:rPr>
              <a:t>kan skrivas ut när patienten är bedömd </a:t>
            </a:r>
            <a:br>
              <a:rPr lang="sv-SE" altLang="sv-SE" sz="3000" dirty="0" smtClean="0">
                <a:cs typeface="ヒラギノ角ゴ Pro W3"/>
              </a:rPr>
            </a:br>
            <a:r>
              <a:rPr lang="sv-SE" altLang="sv-SE" sz="3000" dirty="0" smtClean="0">
                <a:cs typeface="ヒラギノ角ゴ Pro W3"/>
              </a:rPr>
              <a:t>utskrivningsklar</a:t>
            </a:r>
          </a:p>
          <a:p>
            <a:endParaRPr lang="sv-SE" altLang="sv-SE" sz="400" dirty="0" smtClean="0">
              <a:cs typeface="ヒラギノ角ゴ Pro W3"/>
            </a:endParaRPr>
          </a:p>
          <a:p>
            <a:r>
              <a:rPr lang="sv-SE" altLang="sv-SE" sz="3000" dirty="0" smtClean="0">
                <a:cs typeface="ヒラギノ角ゴ Pro W3"/>
              </a:rPr>
              <a:t>Utbilda ett fåtal personer som i sin tur utbildar </a:t>
            </a:r>
            <a:br>
              <a:rPr lang="sv-SE" altLang="sv-SE" sz="3000" dirty="0" smtClean="0">
                <a:cs typeface="ヒラギノ角ゴ Pro W3"/>
              </a:rPr>
            </a:br>
            <a:r>
              <a:rPr lang="sv-SE" altLang="sv-SE" sz="3000" dirty="0" smtClean="0">
                <a:cs typeface="ヒラギノ角ゴ Pro W3"/>
              </a:rPr>
              <a:t>vidare</a:t>
            </a:r>
          </a:p>
          <a:p>
            <a:pPr marL="0" indent="0">
              <a:buNone/>
            </a:pPr>
            <a:endParaRPr lang="sv-SE" altLang="sv-SE" dirty="0">
              <a:cs typeface="ヒラギノ角ゴ Pro W3"/>
            </a:endParaRPr>
          </a:p>
          <a:p>
            <a:endParaRPr lang="sv-SE" sz="100" dirty="0"/>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90</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199015800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0515600" cy="1080799"/>
          </a:xfrm>
        </p:spPr>
        <p:txBody>
          <a:bodyPr>
            <a:normAutofit/>
          </a:bodyPr>
          <a:lstStyle/>
          <a:p>
            <a:r>
              <a:rPr lang="sv-SE" altLang="sv-SE" b="1" dirty="0" smtClean="0">
                <a:latin typeface="+mn-lt"/>
                <a:cs typeface="ヒラギノ角ゴ Pro W3"/>
              </a:rPr>
              <a:t>Avbrott, uppehåll och avsluta planering</a:t>
            </a:r>
            <a:endParaRPr lang="sv-SE" b="1" dirty="0">
              <a:latin typeface="+mn-lt"/>
            </a:endParaRPr>
          </a:p>
        </p:txBody>
      </p:sp>
      <p:sp>
        <p:nvSpPr>
          <p:cNvPr id="3" name="Platshållare för innehåll 2"/>
          <p:cNvSpPr>
            <a:spLocks noGrp="1"/>
          </p:cNvSpPr>
          <p:nvPr>
            <p:ph idx="1"/>
          </p:nvPr>
        </p:nvSpPr>
        <p:spPr>
          <a:xfrm>
            <a:off x="838200" y="1710466"/>
            <a:ext cx="10515600" cy="4891535"/>
          </a:xfrm>
        </p:spPr>
        <p:txBody>
          <a:bodyPr>
            <a:normAutofit fontScale="47500" lnSpcReduction="20000"/>
          </a:bodyPr>
          <a:lstStyle/>
          <a:p>
            <a:r>
              <a:rPr lang="sv-SE" sz="5500" dirty="0" smtClean="0"/>
              <a:t>Om patientens hälsotillstånd försämras under kartläggningen görs uppehåll. När patienten åter är planeringsbar ska nytt beräknat datum för utskrivning anges i fliken Tid för utskrivning och kartläggning revideras vid behov</a:t>
            </a:r>
          </a:p>
          <a:p>
            <a:pPr marL="0" indent="0">
              <a:buNone/>
            </a:pPr>
            <a:endParaRPr lang="sv-SE" sz="800" dirty="0" smtClean="0"/>
          </a:p>
          <a:p>
            <a:r>
              <a:rPr lang="sv-SE" sz="5500" dirty="0" smtClean="0"/>
              <a:t>Kommunens betalningsansvar föreligger inte under den tid avbrott/uppehåll pågår</a:t>
            </a:r>
          </a:p>
          <a:p>
            <a:pPr marL="0" indent="0">
              <a:buNone/>
            </a:pPr>
            <a:endParaRPr lang="sv-SE" sz="800" b="1" dirty="0" smtClean="0"/>
          </a:p>
          <a:p>
            <a:r>
              <a:rPr lang="sv-SE" sz="5500" dirty="0" smtClean="0"/>
              <a:t>Processen kan avslutas när som helst till exempel om patient avböjer erbjuden planering eller insatser. Samma gäller om patienten avlider under vårdtiden</a:t>
            </a:r>
          </a:p>
          <a:p>
            <a:pPr marL="0" indent="0">
              <a:buNone/>
            </a:pPr>
            <a:endParaRPr lang="sv-SE" sz="800" b="1" dirty="0" smtClean="0"/>
          </a:p>
          <a:p>
            <a:r>
              <a:rPr lang="sv-SE" sz="5500" dirty="0" smtClean="0"/>
              <a:t>Detta sker genom att slutenvården publicerar ett utskrivnings-</a:t>
            </a:r>
            <a:br>
              <a:rPr lang="sv-SE" sz="5500" dirty="0" smtClean="0"/>
            </a:br>
            <a:r>
              <a:rPr lang="sv-SE" sz="5500" dirty="0" smtClean="0"/>
              <a:t>meddelande till berörda parter och ange orsaken varför </a:t>
            </a:r>
            <a:br>
              <a:rPr lang="sv-SE" sz="5500" dirty="0" smtClean="0"/>
            </a:br>
            <a:r>
              <a:rPr lang="sv-SE" sz="5500" dirty="0" smtClean="0"/>
              <a:t>processen avslutas </a:t>
            </a:r>
          </a:p>
          <a:p>
            <a:pPr marL="0" indent="0">
              <a:buNone/>
            </a:pPr>
            <a:endParaRPr lang="sv-SE" altLang="sv-SE" sz="2600" dirty="0">
              <a:cs typeface="ヒラギノ角ゴ Pro W3"/>
            </a:endParaRPr>
          </a:p>
          <a:p>
            <a:pPr marL="0" indent="0">
              <a:buNone/>
            </a:pPr>
            <a:r>
              <a:rPr lang="sv-SE" dirty="0" smtClean="0"/>
              <a:t> </a:t>
            </a:r>
            <a:endParaRPr lang="sv-SE" dirty="0"/>
          </a:p>
          <a:p>
            <a:pPr marL="0" indent="0">
              <a:buNone/>
            </a:pPr>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91</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rgbClr val="639BD5">
                <a:alpha val="76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spTree>
    <p:extLst>
      <p:ext uri="{BB962C8B-B14F-4D97-AF65-F5344CB8AC3E}">
        <p14:creationId xmlns:p14="http://schemas.microsoft.com/office/powerpoint/2010/main" val="348061850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0515600" cy="1080799"/>
          </a:xfrm>
        </p:spPr>
        <p:txBody>
          <a:bodyPr>
            <a:normAutofit/>
          </a:bodyPr>
          <a:lstStyle/>
          <a:p>
            <a:r>
              <a:rPr lang="sv-SE" altLang="sv-SE" b="1" dirty="0" err="1" smtClean="0">
                <a:latin typeface="+mn-lt"/>
                <a:cs typeface="ヒラギノ角ゴ Pro W3"/>
              </a:rPr>
              <a:t>Elektiv</a:t>
            </a:r>
            <a:r>
              <a:rPr lang="sv-SE" altLang="sv-SE" b="1" dirty="0" smtClean="0">
                <a:latin typeface="+mn-lt"/>
                <a:cs typeface="ヒラギノ角ゴ Pro W3"/>
              </a:rPr>
              <a:t> vård</a:t>
            </a:r>
            <a:endParaRPr lang="sv-SE" b="1" dirty="0">
              <a:latin typeface="+mn-lt"/>
            </a:endParaRPr>
          </a:p>
        </p:txBody>
      </p:sp>
      <p:sp>
        <p:nvSpPr>
          <p:cNvPr id="3" name="Platshållare för innehåll 2"/>
          <p:cNvSpPr>
            <a:spLocks noGrp="1"/>
          </p:cNvSpPr>
          <p:nvPr>
            <p:ph idx="1"/>
          </p:nvPr>
        </p:nvSpPr>
        <p:spPr>
          <a:xfrm>
            <a:off x="838200" y="1784540"/>
            <a:ext cx="10515600" cy="4312747"/>
          </a:xfrm>
        </p:spPr>
        <p:txBody>
          <a:bodyPr>
            <a:normAutofit fontScale="92500" lnSpcReduction="10000"/>
          </a:bodyPr>
          <a:lstStyle/>
          <a:p>
            <a:r>
              <a:rPr lang="sv-SE" dirty="0"/>
              <a:t>Vid </a:t>
            </a:r>
            <a:r>
              <a:rPr lang="sv-SE" dirty="0" err="1"/>
              <a:t>elektiv</a:t>
            </a:r>
            <a:r>
              <a:rPr lang="sv-SE" dirty="0"/>
              <a:t> vård följs med fördel den gröna processen och sjukhusets öppenvård ansvarar för att information ges till patienten om förväntat behov av insatser från </a:t>
            </a:r>
            <a:r>
              <a:rPr lang="sv-SE" dirty="0" smtClean="0"/>
              <a:t>kommunen </a:t>
            </a:r>
          </a:p>
          <a:p>
            <a:r>
              <a:rPr lang="sv-SE" dirty="0" smtClean="0"/>
              <a:t>Vårdprogram </a:t>
            </a:r>
            <a:r>
              <a:rPr lang="sv-SE" dirty="0"/>
              <a:t>eller andra riktlinjer kan utgöra ett värdefullt </a:t>
            </a:r>
            <a:r>
              <a:rPr lang="sv-SE" dirty="0" smtClean="0"/>
              <a:t>planeringsunderlag </a:t>
            </a:r>
            <a:endParaRPr lang="sv-SE" dirty="0"/>
          </a:p>
          <a:p>
            <a:r>
              <a:rPr lang="sv-SE" dirty="0"/>
              <a:t>Patienten ska därefter själv kontakta berörda befattningshavare i kommunen för utredning och planering så att beslut om </a:t>
            </a:r>
            <a:r>
              <a:rPr lang="sv-SE" dirty="0" smtClean="0"/>
              <a:t/>
            </a:r>
            <a:br>
              <a:rPr lang="sv-SE" dirty="0" smtClean="0"/>
            </a:br>
            <a:r>
              <a:rPr lang="sv-SE" dirty="0" smtClean="0"/>
              <a:t>insatser </a:t>
            </a:r>
            <a:r>
              <a:rPr lang="sv-SE" dirty="0"/>
              <a:t>kan </a:t>
            </a:r>
            <a:r>
              <a:rPr lang="sv-SE" dirty="0" smtClean="0"/>
              <a:t>vara </a:t>
            </a:r>
            <a:r>
              <a:rPr lang="sv-SE" dirty="0"/>
              <a:t>tagna och insatser </a:t>
            </a:r>
            <a:r>
              <a:rPr lang="sv-SE" dirty="0" smtClean="0"/>
              <a:t>förberedda </a:t>
            </a:r>
            <a:r>
              <a:rPr lang="sv-SE" dirty="0"/>
              <a:t>inför </a:t>
            </a:r>
            <a:r>
              <a:rPr lang="sv-SE" dirty="0" smtClean="0"/>
              <a:t/>
            </a:r>
            <a:br>
              <a:rPr lang="sv-SE" dirty="0" smtClean="0"/>
            </a:br>
            <a:r>
              <a:rPr lang="sv-SE" dirty="0" smtClean="0"/>
              <a:t>patientens utskrivning</a:t>
            </a:r>
            <a:r>
              <a:rPr lang="sv-SE" dirty="0"/>
              <a:t> </a:t>
            </a:r>
          </a:p>
          <a:p>
            <a:r>
              <a:rPr lang="sv-SE" dirty="0"/>
              <a:t>Om patientens hälsotillstånd avviker på ett negativt </a:t>
            </a:r>
            <a:r>
              <a:rPr lang="sv-SE" dirty="0" smtClean="0"/>
              <a:t/>
            </a:r>
            <a:br>
              <a:rPr lang="sv-SE" dirty="0" smtClean="0"/>
            </a:br>
            <a:r>
              <a:rPr lang="sv-SE" dirty="0" smtClean="0"/>
              <a:t>sätt </a:t>
            </a:r>
            <a:r>
              <a:rPr lang="sv-SE" dirty="0"/>
              <a:t>ifrån förväntat förlopp kan det bli aktuellt med en </a:t>
            </a:r>
            <a:r>
              <a:rPr lang="sv-SE" dirty="0" smtClean="0"/>
              <a:t>mer</a:t>
            </a:r>
            <a:br>
              <a:rPr lang="sv-SE" dirty="0" smtClean="0"/>
            </a:br>
            <a:r>
              <a:rPr lang="sv-SE" dirty="0" smtClean="0"/>
              <a:t>omfattande </a:t>
            </a:r>
            <a:r>
              <a:rPr lang="sv-SE" dirty="0"/>
              <a:t>kartläggning och </a:t>
            </a:r>
            <a:r>
              <a:rPr lang="sv-SE" dirty="0" smtClean="0"/>
              <a:t>planering</a:t>
            </a:r>
            <a:endParaRPr lang="sv-SE" dirty="0"/>
          </a:p>
          <a:p>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92</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270648079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0515600" cy="1080799"/>
          </a:xfrm>
        </p:spPr>
        <p:txBody>
          <a:bodyPr>
            <a:normAutofit/>
          </a:bodyPr>
          <a:lstStyle/>
          <a:p>
            <a:r>
              <a:rPr lang="sv-SE" b="1" dirty="0" smtClean="0">
                <a:latin typeface="+mn-lt"/>
              </a:rPr>
              <a:t>Regler för kommunens betalningsansvar</a:t>
            </a:r>
            <a:endParaRPr lang="sv-SE" b="1" dirty="0">
              <a:latin typeface="+mn-lt"/>
            </a:endParaRPr>
          </a:p>
        </p:txBody>
      </p:sp>
      <p:sp>
        <p:nvSpPr>
          <p:cNvPr id="3" name="Platshållare för innehåll 2"/>
          <p:cNvSpPr>
            <a:spLocks noGrp="1"/>
          </p:cNvSpPr>
          <p:nvPr>
            <p:ph idx="1"/>
          </p:nvPr>
        </p:nvSpPr>
        <p:spPr>
          <a:xfrm>
            <a:off x="838200" y="1784540"/>
            <a:ext cx="10515600" cy="4312747"/>
          </a:xfrm>
        </p:spPr>
        <p:txBody>
          <a:bodyPr>
            <a:normAutofit fontScale="92500" lnSpcReduction="10000"/>
          </a:bodyPr>
          <a:lstStyle/>
          <a:p>
            <a:pPr marL="0" indent="0">
              <a:buNone/>
            </a:pPr>
            <a:r>
              <a:rPr lang="sv-SE" dirty="0"/>
              <a:t>För att kommunens betalningsansvar ska inträda ska följande kriterier vara uppfyllda</a:t>
            </a:r>
            <a:r>
              <a:rPr lang="sv-SE" dirty="0" smtClean="0"/>
              <a:t>:</a:t>
            </a:r>
          </a:p>
          <a:p>
            <a:pPr lvl="0"/>
            <a:r>
              <a:rPr lang="sv-SE" dirty="0"/>
              <a:t>Omfattar patienter som är folkbokförda i kommunen</a:t>
            </a:r>
          </a:p>
          <a:p>
            <a:pPr lvl="0"/>
            <a:endParaRPr lang="sv-SE" sz="100" dirty="0"/>
          </a:p>
          <a:p>
            <a:r>
              <a:rPr lang="sv-SE" dirty="0"/>
              <a:t>Den kommun som har beslutat att en patient ska vistas i en annan kommun i sådan särskilda boendeform eller bostad som avses enligt 5:5, 5:7 och 7:1 socialtjänstlagen, har betalningsansvaret för den </a:t>
            </a:r>
            <a:r>
              <a:rPr lang="sv-SE" dirty="0" smtClean="0"/>
              <a:t/>
            </a:r>
            <a:br>
              <a:rPr lang="sv-SE" dirty="0" smtClean="0"/>
            </a:br>
            <a:r>
              <a:rPr lang="sv-SE" dirty="0" smtClean="0"/>
              <a:t>patienten </a:t>
            </a:r>
            <a:r>
              <a:rPr lang="sv-SE" dirty="0"/>
              <a:t>oavsett var den är </a:t>
            </a:r>
            <a:r>
              <a:rPr lang="sv-SE" dirty="0" smtClean="0"/>
              <a:t>folkbokförd</a:t>
            </a:r>
            <a:endParaRPr lang="sv-SE" dirty="0"/>
          </a:p>
          <a:p>
            <a:pPr lvl="0"/>
            <a:r>
              <a:rPr lang="sv-SE" dirty="0"/>
              <a:t>Den </a:t>
            </a:r>
            <a:r>
              <a:rPr lang="sv-SE" b="1" dirty="0"/>
              <a:t>slutna vården </a:t>
            </a:r>
            <a:r>
              <a:rPr lang="sv-SE" dirty="0"/>
              <a:t>har underrättat kommunen om att </a:t>
            </a:r>
            <a:r>
              <a:rPr lang="sv-SE" dirty="0" smtClean="0"/>
              <a:t/>
            </a:r>
            <a:br>
              <a:rPr lang="sv-SE" dirty="0" smtClean="0"/>
            </a:br>
            <a:r>
              <a:rPr lang="sv-SE" dirty="0" smtClean="0"/>
              <a:t>patienten </a:t>
            </a:r>
            <a:r>
              <a:rPr lang="sv-SE" dirty="0"/>
              <a:t>har skrivits in via </a:t>
            </a:r>
            <a:r>
              <a:rPr lang="sv-SE" b="1" dirty="0"/>
              <a:t>inskrivningsmeddelande </a:t>
            </a:r>
            <a:r>
              <a:rPr lang="sv-SE" dirty="0" smtClean="0"/>
              <a:t/>
            </a:r>
            <a:br>
              <a:rPr lang="sv-SE" dirty="0" smtClean="0"/>
            </a:br>
            <a:r>
              <a:rPr lang="sv-SE" dirty="0" smtClean="0"/>
              <a:t>innehållande </a:t>
            </a:r>
            <a:r>
              <a:rPr lang="sv-SE" dirty="0"/>
              <a:t>namn, personnummer, </a:t>
            </a:r>
            <a:r>
              <a:rPr lang="sv-SE" dirty="0" smtClean="0"/>
              <a:t/>
            </a:r>
            <a:br>
              <a:rPr lang="sv-SE" dirty="0" smtClean="0"/>
            </a:br>
            <a:r>
              <a:rPr lang="sv-SE" dirty="0" smtClean="0"/>
              <a:t>folkbokföringsadress </a:t>
            </a:r>
            <a:r>
              <a:rPr lang="sv-SE" dirty="0"/>
              <a:t>samt beräknat </a:t>
            </a:r>
            <a:r>
              <a:rPr lang="sv-SE" b="1" dirty="0"/>
              <a:t>tidpunkt för utskrivning</a:t>
            </a:r>
            <a:r>
              <a:rPr lang="sv-SE" dirty="0"/>
              <a:t> </a:t>
            </a:r>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93</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395015461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0515600" cy="1080799"/>
          </a:xfrm>
        </p:spPr>
        <p:txBody>
          <a:bodyPr>
            <a:normAutofit/>
          </a:bodyPr>
          <a:lstStyle/>
          <a:p>
            <a:r>
              <a:rPr lang="sv-SE" b="1" dirty="0" smtClean="0">
                <a:latin typeface="+mn-lt"/>
              </a:rPr>
              <a:t>Regler för kommunens betalningsansvar - ny</a:t>
            </a:r>
            <a:endParaRPr lang="sv-SE" b="1" dirty="0">
              <a:latin typeface="+mn-lt"/>
            </a:endParaRPr>
          </a:p>
        </p:txBody>
      </p:sp>
      <p:sp>
        <p:nvSpPr>
          <p:cNvPr id="3" name="Platshållare för innehåll 2"/>
          <p:cNvSpPr>
            <a:spLocks noGrp="1"/>
          </p:cNvSpPr>
          <p:nvPr>
            <p:ph idx="1"/>
          </p:nvPr>
        </p:nvSpPr>
        <p:spPr>
          <a:xfrm>
            <a:off x="838912" y="1784540"/>
            <a:ext cx="10515600" cy="4817461"/>
          </a:xfrm>
        </p:spPr>
        <p:txBody>
          <a:bodyPr>
            <a:normAutofit fontScale="92500" lnSpcReduction="20000"/>
          </a:bodyPr>
          <a:lstStyle/>
          <a:p>
            <a:r>
              <a:rPr lang="sv-SE" sz="3000" dirty="0"/>
              <a:t>Den </a:t>
            </a:r>
            <a:r>
              <a:rPr lang="sv-SE" sz="3000" b="1" dirty="0"/>
              <a:t>slutna vården </a:t>
            </a:r>
            <a:r>
              <a:rPr lang="sv-SE" sz="3000" dirty="0"/>
              <a:t>har underrättat kommunen om att </a:t>
            </a:r>
            <a:r>
              <a:rPr lang="sv-SE" sz="3000" dirty="0" smtClean="0"/>
              <a:t>patienten </a:t>
            </a:r>
            <a:r>
              <a:rPr lang="sv-SE" sz="3000" dirty="0"/>
              <a:t>är </a:t>
            </a:r>
            <a:r>
              <a:rPr lang="sv-SE" sz="3000" b="1" dirty="0"/>
              <a:t>utskrivningsklar.</a:t>
            </a:r>
            <a:r>
              <a:rPr lang="sv-SE" sz="3000" dirty="0"/>
              <a:t> </a:t>
            </a:r>
            <a:endParaRPr lang="sv-SE" sz="3000" dirty="0" smtClean="0"/>
          </a:p>
          <a:p>
            <a:endParaRPr lang="sv-SE" sz="400" dirty="0" smtClean="0"/>
          </a:p>
          <a:p>
            <a:r>
              <a:rPr lang="sv-SE" sz="3000" dirty="0" smtClean="0"/>
              <a:t>Meddelande </a:t>
            </a:r>
            <a:r>
              <a:rPr lang="sv-SE" sz="3000" dirty="0"/>
              <a:t>om </a:t>
            </a:r>
            <a:r>
              <a:rPr lang="sv-SE" sz="3000" dirty="0" smtClean="0"/>
              <a:t>utskrivningsklar som publiceras </a:t>
            </a:r>
            <a:r>
              <a:rPr lang="sv-SE" sz="3000" dirty="0"/>
              <a:t>före </a:t>
            </a:r>
            <a:r>
              <a:rPr lang="sv-SE" sz="3000" dirty="0" err="1"/>
              <a:t>kl</a:t>
            </a:r>
            <a:r>
              <a:rPr lang="sv-SE" sz="3000" dirty="0"/>
              <a:t> 12 anses </a:t>
            </a:r>
            <a:r>
              <a:rPr lang="sv-SE" sz="3000" dirty="0" smtClean="0"/>
              <a:t>inkommen </a:t>
            </a:r>
            <a:r>
              <a:rPr lang="sv-SE" sz="3000" dirty="0"/>
              <a:t>samma dag, medan meddelande efter </a:t>
            </a:r>
            <a:r>
              <a:rPr lang="sv-SE" sz="3000" dirty="0" err="1"/>
              <a:t>kl</a:t>
            </a:r>
            <a:r>
              <a:rPr lang="sv-SE" sz="3000" dirty="0"/>
              <a:t> 12 </a:t>
            </a:r>
            <a:r>
              <a:rPr lang="sv-SE" sz="3000" dirty="0" smtClean="0"/>
              <a:t>anses </a:t>
            </a:r>
            <a:r>
              <a:rPr lang="sv-SE" sz="3000" dirty="0"/>
              <a:t>inkommen närmast följande </a:t>
            </a:r>
            <a:r>
              <a:rPr lang="sv-SE" sz="3000" dirty="0" smtClean="0"/>
              <a:t>dag.</a:t>
            </a:r>
          </a:p>
          <a:p>
            <a:endParaRPr lang="sv-SE" sz="400" dirty="0" smtClean="0"/>
          </a:p>
          <a:p>
            <a:pPr lvl="0"/>
            <a:r>
              <a:rPr lang="sv-SE" sz="3000" dirty="0" smtClean="0"/>
              <a:t>I </a:t>
            </a:r>
            <a:r>
              <a:rPr lang="sv-SE" sz="3000" dirty="0"/>
              <a:t>de fall en samordnad individuell planering ska </a:t>
            </a:r>
            <a:r>
              <a:rPr lang="sv-SE" sz="3000" dirty="0" smtClean="0"/>
              <a:t/>
            </a:r>
            <a:br>
              <a:rPr lang="sv-SE" sz="3000" dirty="0" smtClean="0"/>
            </a:br>
            <a:r>
              <a:rPr lang="sv-SE" sz="3000" dirty="0" smtClean="0"/>
              <a:t>genomföras är </a:t>
            </a:r>
            <a:r>
              <a:rPr lang="sv-SE" sz="3000" dirty="0"/>
              <a:t>kommunen betalningsansvarig </a:t>
            </a:r>
            <a:r>
              <a:rPr lang="sv-SE" sz="3000" dirty="0" smtClean="0"/>
              <a:t/>
            </a:r>
            <a:br>
              <a:rPr lang="sv-SE" sz="3000" dirty="0" smtClean="0"/>
            </a:br>
            <a:r>
              <a:rPr lang="sv-SE" sz="3000" dirty="0" smtClean="0"/>
              <a:t>endast </a:t>
            </a:r>
            <a:r>
              <a:rPr lang="sv-SE" sz="3000" dirty="0"/>
              <a:t>om den </a:t>
            </a:r>
            <a:r>
              <a:rPr lang="sv-SE" sz="3000" b="1" dirty="0" smtClean="0"/>
              <a:t>fasta vårdkontakten </a:t>
            </a:r>
            <a:r>
              <a:rPr lang="sv-SE" sz="3000" dirty="0"/>
              <a:t>i den </a:t>
            </a:r>
            <a:r>
              <a:rPr lang="sv-SE" sz="3000" dirty="0" smtClean="0"/>
              <a:t/>
            </a:r>
            <a:br>
              <a:rPr lang="sv-SE" sz="3000" dirty="0" smtClean="0"/>
            </a:br>
            <a:r>
              <a:rPr lang="sv-SE" sz="3000" dirty="0" smtClean="0"/>
              <a:t>landstingsfinansierade öppna </a:t>
            </a:r>
            <a:r>
              <a:rPr lang="sv-SE" sz="3000" dirty="0"/>
              <a:t>vården har </a:t>
            </a:r>
            <a:r>
              <a:rPr lang="sv-SE" sz="3000" dirty="0" smtClean="0"/>
              <a:t/>
            </a:r>
            <a:br>
              <a:rPr lang="sv-SE" sz="3000" dirty="0" smtClean="0"/>
            </a:br>
            <a:r>
              <a:rPr lang="sv-SE" sz="3000" b="1" dirty="0" smtClean="0"/>
              <a:t>kallat </a:t>
            </a:r>
            <a:r>
              <a:rPr lang="sv-SE" sz="3000" b="1" dirty="0"/>
              <a:t>till </a:t>
            </a:r>
            <a:r>
              <a:rPr lang="sv-SE" sz="3000" dirty="0" smtClean="0"/>
              <a:t>samordnad </a:t>
            </a:r>
            <a:r>
              <a:rPr lang="sv-SE" sz="3000" dirty="0"/>
              <a:t>individuell </a:t>
            </a:r>
            <a:r>
              <a:rPr lang="sv-SE" sz="3000" dirty="0" smtClean="0"/>
              <a:t>planering </a:t>
            </a:r>
            <a:br>
              <a:rPr lang="sv-SE" sz="3000" dirty="0" smtClean="0"/>
            </a:br>
            <a:r>
              <a:rPr lang="sv-SE" sz="3000" b="1" dirty="0" smtClean="0"/>
              <a:t>inom </a:t>
            </a:r>
            <a:r>
              <a:rPr lang="sv-SE" sz="3000" b="1" dirty="0"/>
              <a:t>tre dagar efter </a:t>
            </a:r>
            <a:r>
              <a:rPr lang="sv-SE" sz="3000" b="1" dirty="0" smtClean="0"/>
              <a:t>underrättelse </a:t>
            </a:r>
            <a:r>
              <a:rPr lang="sv-SE" sz="3000" b="1" dirty="0"/>
              <a:t>om att </a:t>
            </a:r>
            <a:r>
              <a:rPr lang="sv-SE" sz="3000" b="1" dirty="0" smtClean="0"/>
              <a:t/>
            </a:r>
            <a:br>
              <a:rPr lang="sv-SE" sz="3000" b="1" dirty="0" smtClean="0"/>
            </a:br>
            <a:r>
              <a:rPr lang="sv-SE" sz="3000" b="1" dirty="0" smtClean="0"/>
              <a:t>patienten </a:t>
            </a:r>
            <a:r>
              <a:rPr lang="sv-SE" sz="3000" b="1" dirty="0"/>
              <a:t>är utskrivningsklar</a:t>
            </a:r>
            <a:r>
              <a:rPr lang="sv-SE" sz="3000" dirty="0"/>
              <a:t>. </a:t>
            </a:r>
            <a:r>
              <a:rPr lang="sv-SE" dirty="0" smtClean="0"/>
              <a:t/>
            </a:r>
            <a:br>
              <a:rPr lang="sv-SE" dirty="0" smtClean="0"/>
            </a:b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94</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198576906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0515600" cy="1080799"/>
          </a:xfrm>
        </p:spPr>
        <p:txBody>
          <a:bodyPr>
            <a:normAutofit/>
          </a:bodyPr>
          <a:lstStyle/>
          <a:p>
            <a:r>
              <a:rPr lang="sv-SE" b="1" dirty="0" smtClean="0">
                <a:latin typeface="+mn-lt"/>
              </a:rPr>
              <a:t>Regler för kommunens betalningsansvar</a:t>
            </a:r>
            <a:endParaRPr lang="sv-SE" b="1" dirty="0">
              <a:latin typeface="+mn-lt"/>
            </a:endParaRPr>
          </a:p>
        </p:txBody>
      </p:sp>
      <p:sp>
        <p:nvSpPr>
          <p:cNvPr id="3" name="Platshållare för innehåll 2"/>
          <p:cNvSpPr>
            <a:spLocks noGrp="1"/>
          </p:cNvSpPr>
          <p:nvPr>
            <p:ph idx="1"/>
          </p:nvPr>
        </p:nvSpPr>
        <p:spPr>
          <a:xfrm>
            <a:off x="838200" y="1784540"/>
            <a:ext cx="10515600" cy="4312747"/>
          </a:xfrm>
        </p:spPr>
        <p:txBody>
          <a:bodyPr>
            <a:normAutofit/>
          </a:bodyPr>
          <a:lstStyle/>
          <a:p>
            <a:r>
              <a:rPr lang="sv-SE" dirty="0"/>
              <a:t>Kommunens betalningsansvar ska inte inträda om patienten inte kan skrivas ut från den slutna vården på grund av att sådan insatser som den landstingsfinansierade öppna vården är ansvarig för inte är tillgängliga, eller inte är klarlagt om sådana insatser är tillgängliga</a:t>
            </a:r>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95</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357444843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26044"/>
            <a:ext cx="10515600" cy="1080799"/>
          </a:xfrm>
        </p:spPr>
        <p:txBody>
          <a:bodyPr>
            <a:normAutofit/>
          </a:bodyPr>
          <a:lstStyle/>
          <a:p>
            <a:r>
              <a:rPr lang="sv-SE" b="1" dirty="0" smtClean="0">
                <a:latin typeface="+mn-lt"/>
              </a:rPr>
              <a:t>Regler för kommunens betalningsansvar</a:t>
            </a:r>
            <a:endParaRPr lang="sv-SE" b="1" dirty="0">
              <a:latin typeface="+mn-lt"/>
            </a:endParaRPr>
          </a:p>
        </p:txBody>
      </p:sp>
      <p:sp>
        <p:nvSpPr>
          <p:cNvPr id="3" name="Platshållare för innehåll 2"/>
          <p:cNvSpPr>
            <a:spLocks noGrp="1"/>
          </p:cNvSpPr>
          <p:nvPr>
            <p:ph idx="1"/>
          </p:nvPr>
        </p:nvSpPr>
        <p:spPr>
          <a:xfrm>
            <a:off x="838200" y="1784540"/>
            <a:ext cx="10515600" cy="4312747"/>
          </a:xfrm>
        </p:spPr>
        <p:txBody>
          <a:bodyPr>
            <a:normAutofit/>
          </a:bodyPr>
          <a:lstStyle/>
          <a:p>
            <a:r>
              <a:rPr lang="sv-SE" dirty="0"/>
              <a:t>Under 2018 gäller särskilda övergångsbestämmelser för kommunens betalningsansvar avseende patient som vårdas inom </a:t>
            </a:r>
            <a:r>
              <a:rPr lang="sv-SE" b="1" dirty="0"/>
              <a:t>psykiatrisk</a:t>
            </a:r>
            <a:r>
              <a:rPr lang="sv-SE" dirty="0"/>
              <a:t> </a:t>
            </a:r>
            <a:r>
              <a:rPr lang="sv-SE" b="1" dirty="0"/>
              <a:t>slutenvård</a:t>
            </a:r>
            <a:r>
              <a:rPr lang="sv-SE" dirty="0"/>
              <a:t>. </a:t>
            </a:r>
            <a:r>
              <a:rPr lang="sv-SE" dirty="0" smtClean="0"/>
              <a:t>Betalningsansvaret </a:t>
            </a:r>
            <a:r>
              <a:rPr lang="sv-SE" dirty="0"/>
              <a:t>inträder tidigast </a:t>
            </a:r>
            <a:r>
              <a:rPr lang="sv-SE" b="1" dirty="0"/>
              <a:t>30 dagar </a:t>
            </a:r>
            <a:r>
              <a:rPr lang="sv-SE" dirty="0"/>
              <a:t>efter det att berörda enheter i kommunen är underrättade om att patienten är </a:t>
            </a:r>
            <a:r>
              <a:rPr lang="sv-SE" dirty="0" smtClean="0"/>
              <a:t>utskrivningsklar</a:t>
            </a:r>
          </a:p>
          <a:p>
            <a:pPr marL="0" indent="0">
              <a:buNone/>
            </a:pPr>
            <a:endParaRPr lang="sv-SE" sz="600" dirty="0" smtClean="0"/>
          </a:p>
          <a:p>
            <a:r>
              <a:rPr lang="sv-SE" dirty="0"/>
              <a:t>För patienter som skrivs ut till öppen </a:t>
            </a:r>
            <a:r>
              <a:rPr lang="sv-SE" dirty="0" smtClean="0"/>
              <a:t/>
            </a:r>
            <a:br>
              <a:rPr lang="sv-SE" dirty="0" smtClean="0"/>
            </a:br>
            <a:r>
              <a:rPr lang="sv-SE" dirty="0" smtClean="0"/>
              <a:t>rättspsykiatrisk vård </a:t>
            </a:r>
            <a:r>
              <a:rPr lang="sv-SE" dirty="0"/>
              <a:t>eller öppen psykiatrisk </a:t>
            </a:r>
            <a:r>
              <a:rPr lang="sv-SE" dirty="0" smtClean="0"/>
              <a:t/>
            </a:r>
            <a:br>
              <a:rPr lang="sv-SE" dirty="0" smtClean="0"/>
            </a:br>
            <a:r>
              <a:rPr lang="sv-SE" dirty="0" smtClean="0"/>
              <a:t>tvångsvård </a:t>
            </a:r>
            <a:r>
              <a:rPr lang="sv-SE" dirty="0"/>
              <a:t>krävs en </a:t>
            </a:r>
            <a:r>
              <a:rPr lang="sv-SE" dirty="0" smtClean="0"/>
              <a:t>upprättad </a:t>
            </a:r>
            <a:r>
              <a:rPr lang="sv-SE" dirty="0"/>
              <a:t>samordnad </a:t>
            </a:r>
            <a:r>
              <a:rPr lang="sv-SE" dirty="0" smtClean="0"/>
              <a:t>vårdplan</a:t>
            </a:r>
            <a:br>
              <a:rPr lang="sv-SE" dirty="0" smtClean="0"/>
            </a:br>
            <a:r>
              <a:rPr lang="sv-SE" dirty="0" smtClean="0"/>
              <a:t>enligt </a:t>
            </a:r>
            <a:r>
              <a:rPr lang="sv-SE" dirty="0"/>
              <a:t>LPT 7a § </a:t>
            </a:r>
          </a:p>
          <a:p>
            <a:endParaRPr lang="sv-SE" dirty="0"/>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96</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324822063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881165"/>
            <a:ext cx="10515600" cy="3305399"/>
          </a:xfrm>
        </p:spPr>
        <p:txBody>
          <a:bodyPr>
            <a:normAutofit/>
          </a:bodyPr>
          <a:lstStyle/>
          <a:p>
            <a:r>
              <a:rPr lang="sv-SE" altLang="sv-SE" b="1" dirty="0">
                <a:latin typeface="+mn-lt"/>
                <a:cs typeface="ヒラギノ角ゴ Pro W3"/>
              </a:rPr>
              <a:t>Samverkan vid utskrivning av sluten hälso- och sjukvård avseende vårdformerna öppen psykiatrisk tvångsvård (LPT) och öppen rättspsykiatrisk vård (LRV)</a:t>
            </a:r>
            <a:endParaRPr lang="sv-SE" b="1" dirty="0">
              <a:latin typeface="+mn-lt"/>
            </a:endParaRPr>
          </a:p>
        </p:txBody>
      </p:sp>
      <p:sp>
        <p:nvSpPr>
          <p:cNvPr id="3" name="Platshållare för innehåll 2"/>
          <p:cNvSpPr>
            <a:spLocks noGrp="1"/>
          </p:cNvSpPr>
          <p:nvPr>
            <p:ph idx="1"/>
          </p:nvPr>
        </p:nvSpPr>
        <p:spPr>
          <a:xfrm>
            <a:off x="838200" y="1784540"/>
            <a:ext cx="10515600" cy="4312747"/>
          </a:xfrm>
        </p:spPr>
        <p:txBody>
          <a:bodyPr>
            <a:normAutofit/>
          </a:bodyPr>
          <a:lstStyle/>
          <a:p>
            <a:pPr marL="0" indent="0">
              <a:buNone/>
            </a:pPr>
            <a:endParaRPr lang="sv-SE" altLang="sv-SE" dirty="0" smtClean="0">
              <a:cs typeface="ヒラギノ角ゴ Pro W3"/>
            </a:endParaRPr>
          </a:p>
          <a:p>
            <a:pPr marL="0" indent="0">
              <a:buNone/>
            </a:pPr>
            <a:r>
              <a:rPr lang="sv-SE" altLang="sv-SE" sz="3600" dirty="0">
                <a:cs typeface="ヒラギノ角ゴ Pro W3"/>
              </a:rPr>
              <a:t/>
            </a:r>
            <a:br>
              <a:rPr lang="sv-SE" altLang="sv-SE" sz="3600" dirty="0">
                <a:cs typeface="ヒラギノ角ゴ Pro W3"/>
              </a:rPr>
            </a:br>
            <a:endParaRPr lang="sv-SE" sz="3600" dirty="0"/>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97</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203352837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881166"/>
            <a:ext cx="10515600" cy="1062018"/>
          </a:xfrm>
        </p:spPr>
        <p:txBody>
          <a:bodyPr>
            <a:normAutofit fontScale="90000"/>
          </a:bodyPr>
          <a:lstStyle/>
          <a:p>
            <a:r>
              <a:rPr lang="sv-SE" sz="3900" b="1" dirty="0">
                <a:latin typeface="+mn-lt"/>
              </a:rPr>
              <a:t>Samordnad vårdplanering vid öppen psykiatrisk tvångsvård (LPT) eller öppen rättspsykiatrisk vård (LRV) </a:t>
            </a:r>
            <a:br>
              <a:rPr lang="sv-SE" sz="3900" b="1" dirty="0">
                <a:latin typeface="+mn-lt"/>
              </a:rPr>
            </a:br>
            <a:r>
              <a:rPr lang="sv-SE" dirty="0">
                <a:latin typeface="+mn-lt"/>
              </a:rPr>
              <a:t> </a:t>
            </a:r>
          </a:p>
        </p:txBody>
      </p:sp>
      <p:sp>
        <p:nvSpPr>
          <p:cNvPr id="3" name="Platshållare för innehåll 2"/>
          <p:cNvSpPr>
            <a:spLocks noGrp="1"/>
          </p:cNvSpPr>
          <p:nvPr>
            <p:ph idx="1"/>
          </p:nvPr>
        </p:nvSpPr>
        <p:spPr>
          <a:xfrm>
            <a:off x="838200" y="1784540"/>
            <a:ext cx="10515600" cy="4312747"/>
          </a:xfrm>
        </p:spPr>
        <p:txBody>
          <a:bodyPr>
            <a:normAutofit lnSpcReduction="10000"/>
          </a:bodyPr>
          <a:lstStyle/>
          <a:p>
            <a:r>
              <a:rPr lang="sv-SE" dirty="0"/>
              <a:t>Öppen rättspsykiatrisk vård och öppen psykiatrisk tvångsvård är en vårdform för patienter som inte behöver vårdas i </a:t>
            </a:r>
            <a:br>
              <a:rPr lang="sv-SE" dirty="0"/>
            </a:br>
            <a:r>
              <a:rPr lang="sv-SE" dirty="0"/>
              <a:t>slutenvård men som behöver iaktta särskilda </a:t>
            </a:r>
            <a:br>
              <a:rPr lang="sv-SE" dirty="0"/>
            </a:br>
            <a:r>
              <a:rPr lang="sv-SE" dirty="0"/>
              <a:t>villkor för att vården ska kunna ges i öppenvård</a:t>
            </a:r>
          </a:p>
          <a:p>
            <a:r>
              <a:rPr lang="sv-SE" dirty="0"/>
              <a:t>Lagen om samverkan vid utskrivning från </a:t>
            </a:r>
            <a:r>
              <a:rPr lang="sv-SE" dirty="0" smtClean="0"/>
              <a:t>sluten </a:t>
            </a:r>
            <a:r>
              <a:rPr lang="sv-SE" dirty="0"/>
              <a:t>hälso- och sjukvård omfattar vårdformerna och processen hanteras i stort</a:t>
            </a:r>
            <a:r>
              <a:rPr lang="sv-SE" dirty="0">
                <a:solidFill>
                  <a:srgbClr val="FF0000"/>
                </a:solidFill>
              </a:rPr>
              <a:t/>
            </a:r>
            <a:br>
              <a:rPr lang="sv-SE" dirty="0">
                <a:solidFill>
                  <a:srgbClr val="FF0000"/>
                </a:solidFill>
              </a:rPr>
            </a:br>
            <a:r>
              <a:rPr lang="sv-SE" dirty="0"/>
              <a:t>efter samma </a:t>
            </a:r>
            <a:r>
              <a:rPr lang="sv-SE" dirty="0" smtClean="0"/>
              <a:t>processteg </a:t>
            </a:r>
            <a:endParaRPr lang="sv-SE" dirty="0"/>
          </a:p>
          <a:p>
            <a:r>
              <a:rPr lang="sv-SE" dirty="0"/>
              <a:t>Skånegemensamma rutiner vid samverkan vid </a:t>
            </a:r>
            <a:br>
              <a:rPr lang="sv-SE" dirty="0"/>
            </a:br>
            <a:r>
              <a:rPr lang="sv-SE" dirty="0"/>
              <a:t>utskrivning från sluten hälso- och sjukvård </a:t>
            </a:r>
            <a:br>
              <a:rPr lang="sv-SE" dirty="0"/>
            </a:br>
            <a:r>
              <a:rPr lang="sv-SE" dirty="0"/>
              <a:t>innehåller </a:t>
            </a:r>
            <a:r>
              <a:rPr lang="sv-SE" b="1" dirty="0"/>
              <a:t>tilläggsrutin</a:t>
            </a:r>
            <a:r>
              <a:rPr lang="sv-SE" dirty="0"/>
              <a:t> som beskriver skillnader i </a:t>
            </a:r>
            <a:br>
              <a:rPr lang="sv-SE" dirty="0"/>
            </a:br>
            <a:r>
              <a:rPr lang="sv-SE" dirty="0"/>
              <a:t>processen för dessa vårdformer</a:t>
            </a:r>
          </a:p>
          <a:p>
            <a:endParaRPr lang="sv-SE" dirty="0"/>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98</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173374504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881166"/>
            <a:ext cx="10515600" cy="1062018"/>
          </a:xfrm>
        </p:spPr>
        <p:txBody>
          <a:bodyPr>
            <a:normAutofit fontScale="90000"/>
          </a:bodyPr>
          <a:lstStyle/>
          <a:p>
            <a:r>
              <a:rPr lang="sv-SE" sz="3900" b="1" dirty="0">
                <a:latin typeface="+mn-lt"/>
              </a:rPr>
              <a:t>Samordnad vårdplanering vid öppen psykiatrisk tvångsvård (LPT) eller öppen rättspsykiatrisk vård (LRV) </a:t>
            </a:r>
            <a:br>
              <a:rPr lang="sv-SE" sz="3900" b="1" dirty="0">
                <a:latin typeface="+mn-lt"/>
              </a:rPr>
            </a:br>
            <a:r>
              <a:rPr lang="sv-SE" dirty="0">
                <a:latin typeface="+mn-lt"/>
              </a:rPr>
              <a:t> </a:t>
            </a:r>
          </a:p>
        </p:txBody>
      </p:sp>
      <p:sp>
        <p:nvSpPr>
          <p:cNvPr id="3" name="Platshållare för innehåll 2"/>
          <p:cNvSpPr>
            <a:spLocks noGrp="1"/>
          </p:cNvSpPr>
          <p:nvPr>
            <p:ph idx="1"/>
          </p:nvPr>
        </p:nvSpPr>
        <p:spPr>
          <a:xfrm>
            <a:off x="838200" y="1784540"/>
            <a:ext cx="10515600" cy="4312747"/>
          </a:xfrm>
        </p:spPr>
        <p:txBody>
          <a:bodyPr>
            <a:normAutofit/>
          </a:bodyPr>
          <a:lstStyle/>
          <a:p>
            <a:r>
              <a:rPr lang="sv-SE" dirty="0" smtClean="0"/>
              <a:t>Chefsöverläkaren </a:t>
            </a:r>
            <a:r>
              <a:rPr lang="sv-SE" dirty="0"/>
              <a:t>ansöker </a:t>
            </a:r>
            <a:r>
              <a:rPr lang="sv-SE" dirty="0" smtClean="0"/>
              <a:t>till Förvaltningsrätten </a:t>
            </a:r>
            <a:r>
              <a:rPr lang="sv-SE" dirty="0"/>
              <a:t>som fattar beslut om </a:t>
            </a:r>
            <a:r>
              <a:rPr lang="sv-SE" dirty="0" smtClean="0"/>
              <a:t>aktuell vårdform samt </a:t>
            </a:r>
            <a:r>
              <a:rPr lang="sv-SE" dirty="0"/>
              <a:t>föreskriver de villkor som ska gälla för </a:t>
            </a:r>
            <a:r>
              <a:rPr lang="sv-SE" dirty="0" smtClean="0"/>
              <a:t>vården</a:t>
            </a:r>
          </a:p>
          <a:p>
            <a:endParaRPr lang="sv-SE" sz="600" dirty="0" smtClean="0"/>
          </a:p>
          <a:p>
            <a:r>
              <a:rPr lang="sv-SE" dirty="0" smtClean="0"/>
              <a:t>Till </a:t>
            </a:r>
            <a:r>
              <a:rPr lang="sv-SE" dirty="0"/>
              <a:t>ansökan ska det fogas en samordnad vårdplan </a:t>
            </a:r>
            <a:r>
              <a:rPr lang="sv-SE" dirty="0" smtClean="0"/>
              <a:t/>
            </a:r>
            <a:br>
              <a:rPr lang="sv-SE" dirty="0" smtClean="0"/>
            </a:br>
            <a:r>
              <a:rPr lang="sv-SE" dirty="0" smtClean="0"/>
              <a:t>enligt </a:t>
            </a:r>
            <a:r>
              <a:rPr lang="sv-SE" dirty="0"/>
              <a:t>lagen </a:t>
            </a:r>
            <a:r>
              <a:rPr lang="sv-SE" dirty="0" smtClean="0"/>
              <a:t>om </a:t>
            </a:r>
            <a:r>
              <a:rPr lang="sv-SE" dirty="0"/>
              <a:t>psykiatrisk </a:t>
            </a:r>
            <a:r>
              <a:rPr lang="sv-SE" dirty="0" smtClean="0"/>
              <a:t>tvångsvård</a:t>
            </a:r>
          </a:p>
          <a:p>
            <a:endParaRPr lang="sv-SE" dirty="0"/>
          </a:p>
          <a:p>
            <a:pPr marL="0" indent="0">
              <a:buNone/>
            </a:pPr>
            <a:endParaRPr lang="sv-SE" dirty="0"/>
          </a:p>
          <a:p>
            <a:endParaRPr lang="sv-SE" altLang="sv-SE" dirty="0" smtClean="0">
              <a:cs typeface="ヒラギノ角ゴ Pro W3"/>
            </a:endParaRPr>
          </a:p>
          <a:p>
            <a:endParaRPr lang="sv-SE" altLang="sv-SE" dirty="0">
              <a:cs typeface="ヒラギノ角ゴ Pro W3"/>
            </a:endParaRPr>
          </a:p>
          <a:p>
            <a:pPr marL="0" indent="0">
              <a:buNone/>
            </a:pPr>
            <a:endParaRPr lang="sv-SE" altLang="sv-SE" dirty="0">
              <a:cs typeface="ヒラギノ角ゴ Pro W3"/>
            </a:endParaRPr>
          </a:p>
          <a:p>
            <a:pPr marL="0" indent="0">
              <a:buNone/>
            </a:pPr>
            <a:endParaRPr lang="sv-SE" dirty="0"/>
          </a:p>
        </p:txBody>
      </p:sp>
      <p:sp>
        <p:nvSpPr>
          <p:cNvPr id="6" name="Platshållare för bildnummer 5"/>
          <p:cNvSpPr>
            <a:spLocks noGrp="1"/>
          </p:cNvSpPr>
          <p:nvPr>
            <p:ph type="sldNum" sz="quarter" idx="12"/>
          </p:nvPr>
        </p:nvSpPr>
        <p:spPr/>
        <p:txBody>
          <a:bodyPr/>
          <a:lstStyle/>
          <a:p>
            <a:fld id="{46A6C2AA-0759-459A-98C6-8070D5BBF1F5}" type="slidenum">
              <a:rPr lang="sv-SE" smtClean="0"/>
              <a:t>99</a:t>
            </a:fld>
            <a:endParaRPr lang="sv-SE" dirty="0"/>
          </a:p>
        </p:txBody>
      </p:sp>
      <p:pic>
        <p:nvPicPr>
          <p:cNvPr id="7" name="Bildobjekt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86" y="63789"/>
            <a:ext cx="145573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 descr="Logo Pantone [Converte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75" y="68820"/>
            <a:ext cx="704850" cy="657225"/>
          </a:xfrm>
          <a:prstGeom prst="rect">
            <a:avLst/>
          </a:prstGeom>
          <a:noFill/>
          <a:ln>
            <a:noFill/>
          </a:ln>
        </p:spPr>
      </p:pic>
      <p:grpSp>
        <p:nvGrpSpPr>
          <p:cNvPr id="9" name="Grupp 8"/>
          <p:cNvGrpSpPr/>
          <p:nvPr/>
        </p:nvGrpSpPr>
        <p:grpSpPr>
          <a:xfrm>
            <a:off x="8462572" y="3940914"/>
            <a:ext cx="1761564" cy="1655920"/>
            <a:chOff x="1408853" y="1738577"/>
            <a:chExt cx="2817706" cy="2817706"/>
          </a:xfrm>
        </p:grpSpPr>
        <p:sp>
          <p:nvSpPr>
            <p:cNvPr id="10" name="Ellips 9"/>
            <p:cNvSpPr/>
            <p:nvPr/>
          </p:nvSpPr>
          <p:spPr>
            <a:xfrm>
              <a:off x="1408853" y="1738577"/>
              <a:ext cx="2817706" cy="2817706"/>
            </a:xfrm>
            <a:prstGeom prst="ellipse">
              <a:avLst/>
            </a:prstGeom>
            <a:solidFill>
              <a:schemeClr val="accent1">
                <a:hueOff val="0"/>
                <a:satOff val="0"/>
                <a:lumOff val="0"/>
                <a:alpha val="7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Ellips 4"/>
            <p:cNvSpPr/>
            <p:nvPr/>
          </p:nvSpPr>
          <p:spPr>
            <a:xfrm>
              <a:off x="1625600" y="1970573"/>
              <a:ext cx="2461068" cy="2260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Slutenvården</a:t>
              </a:r>
              <a:endParaRPr lang="sv-SE" sz="1400" kern="1200" dirty="0"/>
            </a:p>
          </p:txBody>
        </p:sp>
      </p:grpSp>
      <p:grpSp>
        <p:nvGrpSpPr>
          <p:cNvPr id="12" name="Grupp 11"/>
          <p:cNvGrpSpPr/>
          <p:nvPr/>
        </p:nvGrpSpPr>
        <p:grpSpPr>
          <a:xfrm>
            <a:off x="9255897" y="4946081"/>
            <a:ext cx="1761564" cy="1655920"/>
            <a:chOff x="1408853" y="1738577"/>
            <a:chExt cx="2817706" cy="2817706"/>
          </a:xfrm>
        </p:grpSpPr>
        <p:sp>
          <p:nvSpPr>
            <p:cNvPr id="13" name="Ellips 12"/>
            <p:cNvSpPr/>
            <p:nvPr/>
          </p:nvSpPr>
          <p:spPr>
            <a:xfrm>
              <a:off x="1408853" y="1738577"/>
              <a:ext cx="2817706" cy="2817706"/>
            </a:xfrm>
            <a:prstGeom prst="ellipse">
              <a:avLst/>
            </a:prstGeom>
            <a:solidFill>
              <a:schemeClr val="accent6">
                <a:lumMod val="60000"/>
                <a:lumOff val="40000"/>
                <a:alpha val="76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Kommun</a:t>
              </a:r>
              <a:endParaRPr lang="sv-SE" sz="1400" kern="1200" dirty="0"/>
            </a:p>
          </p:txBody>
        </p:sp>
      </p:grpSp>
      <p:grpSp>
        <p:nvGrpSpPr>
          <p:cNvPr id="15" name="Grupp 14"/>
          <p:cNvGrpSpPr/>
          <p:nvPr/>
        </p:nvGrpSpPr>
        <p:grpSpPr>
          <a:xfrm>
            <a:off x="9901194" y="3940914"/>
            <a:ext cx="1761564" cy="1655920"/>
            <a:chOff x="1408853" y="1738577"/>
            <a:chExt cx="2817706" cy="2817706"/>
          </a:xfrm>
        </p:grpSpPr>
        <p:sp>
          <p:nvSpPr>
            <p:cNvPr id="16" name="Ellips 15"/>
            <p:cNvSpPr/>
            <p:nvPr/>
          </p:nvSpPr>
          <p:spPr>
            <a:xfrm>
              <a:off x="1408853" y="1738577"/>
              <a:ext cx="2817706" cy="2817706"/>
            </a:xfrm>
            <a:prstGeom prst="ellipse">
              <a:avLst/>
            </a:prstGeom>
            <a:solidFill>
              <a:schemeClr val="accent4">
                <a:lumMod val="60000"/>
                <a:lumOff val="40000"/>
                <a:alpha val="77000"/>
              </a:scheme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Ellips 4"/>
            <p:cNvSpPr/>
            <p:nvPr/>
          </p:nvSpPr>
          <p:spPr>
            <a:xfrm>
              <a:off x="1625600" y="1970573"/>
              <a:ext cx="2461068" cy="2260590"/>
            </a:xfrm>
            <a:prstGeom prst="rect">
              <a:avLst/>
            </a:prstGeom>
            <a:no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sv-SE" sz="1400" kern="1200" dirty="0" smtClean="0"/>
                <a:t>Öppenvården</a:t>
              </a:r>
              <a:endParaRPr lang="sv-SE" sz="1400" kern="1200" dirty="0"/>
            </a:p>
          </p:txBody>
        </p:sp>
      </p:grpSp>
    </p:spTree>
    <p:extLst>
      <p:ext uri="{BB962C8B-B14F-4D97-AF65-F5344CB8AC3E}">
        <p14:creationId xmlns:p14="http://schemas.microsoft.com/office/powerpoint/2010/main" val="3145361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5073</TotalTime>
  <Words>4435</Words>
  <Application>Microsoft Office PowerPoint</Application>
  <PresentationFormat>Bredbild</PresentationFormat>
  <Paragraphs>1319</Paragraphs>
  <Slides>107</Slides>
  <Notes>107</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107</vt:i4>
      </vt:variant>
    </vt:vector>
  </HeadingPairs>
  <TitlesOfParts>
    <vt:vector size="113" baseType="lpstr">
      <vt:lpstr>Arial</vt:lpstr>
      <vt:lpstr>Calibri</vt:lpstr>
      <vt:lpstr>Calibri Light</vt:lpstr>
      <vt:lpstr>Times New Roman</vt:lpstr>
      <vt:lpstr>ヒラギノ角ゴ Pro W3</vt:lpstr>
      <vt:lpstr>Office-tema</vt:lpstr>
      <vt:lpstr>PowerPoint-presentation</vt:lpstr>
      <vt:lpstr>PowerPoint-presentation</vt:lpstr>
      <vt:lpstr>PowerPoint-presentation</vt:lpstr>
      <vt:lpstr>…… det är fyra parter som måste vara aktiva i samverkan </vt:lpstr>
      <vt:lpstr>Patientens delaktighet</vt:lpstr>
      <vt:lpstr>Gemensam målbild och syfte</vt:lpstr>
      <vt:lpstr>Lagens innehåll och tillämpningsområde</vt:lpstr>
      <vt:lpstr>Delprocesser</vt:lpstr>
      <vt:lpstr>Definitioner och begrepp</vt:lpstr>
      <vt:lpstr>Inskrivningsmeddelande</vt:lpstr>
      <vt:lpstr>Inskrivningsmeddelande</vt:lpstr>
      <vt:lpstr>Inskrivningsmeddelande</vt:lpstr>
      <vt:lpstr>Startsida Mina planer</vt:lpstr>
      <vt:lpstr>Ändring av deltagare  Mina planer</vt:lpstr>
      <vt:lpstr>Kvittera/godkänna/justera Mina planer</vt:lpstr>
      <vt:lpstr>Ändring av deltagare  Mina planer</vt:lpstr>
      <vt:lpstr>Ändring av deltagare  Mina planer</vt:lpstr>
      <vt:lpstr>Inskrivningsmeddelande  Mina planer</vt:lpstr>
      <vt:lpstr>Fast vårdkontakt - ny</vt:lpstr>
      <vt:lpstr>Fast vårdkontakt</vt:lpstr>
      <vt:lpstr>Fast vårdkontakt  Mina planer</vt:lpstr>
      <vt:lpstr>Fast vårdkontakt  Mina planer</vt:lpstr>
      <vt:lpstr>Fast vårdkontakt  Mina planer</vt:lpstr>
      <vt:lpstr>Kartläggning (informationsutbyte) - ny</vt:lpstr>
      <vt:lpstr>Kartläggning och ställningstagande inför utskrivning</vt:lpstr>
      <vt:lpstr>Kartläggning och ställningstagande inför utskrivning - ny</vt:lpstr>
      <vt:lpstr>Kartläggning – Bakgrund - ny</vt:lpstr>
      <vt:lpstr>Kartläggning - Aktuellt tillstånd</vt:lpstr>
      <vt:lpstr>Kartläggning Bakgrund - Aktuellt tillstånd</vt:lpstr>
      <vt:lpstr>Kartläggning Bakgrund - Aktuellt tillstånd</vt:lpstr>
      <vt:lpstr>Kartläggning Bakgrund - Aktuellt tillstånd</vt:lpstr>
      <vt:lpstr>Kartläggning Bakgrund - Aktuellt tillstånd</vt:lpstr>
      <vt:lpstr>Kartläggning Bakgrund - Aktuellt tillstånd</vt:lpstr>
      <vt:lpstr>Kartläggning Bakgrund - Aktuellt tillstånd</vt:lpstr>
      <vt:lpstr>Kartläggning Bakgrund - Aktuellt tillstånd</vt:lpstr>
      <vt:lpstr>Kartläggning  Mina planer</vt:lpstr>
      <vt:lpstr>Kartläggning- historik  Mina planer</vt:lpstr>
      <vt:lpstr>Ställningstagande inför utskrivning - ny</vt:lpstr>
      <vt:lpstr>Ställningstagande inför utskrivning</vt:lpstr>
      <vt:lpstr>Ställningstagande inför utskrivning</vt:lpstr>
      <vt:lpstr>Ställningstagande inför utskrivning</vt:lpstr>
      <vt:lpstr>Ställningstagande inför utskrivning</vt:lpstr>
      <vt:lpstr>Ställningstagande inför utskrivning</vt:lpstr>
      <vt:lpstr>Ställningstagande inför utskrivning</vt:lpstr>
      <vt:lpstr>Ställningstagande inför utskrivning</vt:lpstr>
      <vt:lpstr>Ställningstagande inför utskrivning - Ställningstagande till SIP</vt:lpstr>
      <vt:lpstr>Ställningstagande inför utskrivning</vt:lpstr>
      <vt:lpstr>Ställningstagande inför utskrivning</vt:lpstr>
      <vt:lpstr>Ställningstagande inför utskrivning</vt:lpstr>
      <vt:lpstr>Ställningstagande inför utskrivning</vt:lpstr>
      <vt:lpstr>Ställningstagande - slutenvård  Mina planer</vt:lpstr>
      <vt:lpstr>Ställningstagande - öppenvård  Mina planer</vt:lpstr>
      <vt:lpstr>Ställningstagande - kommun  Mina planer</vt:lpstr>
      <vt:lpstr>Beskrivning av planeringsprocess</vt:lpstr>
      <vt:lpstr>Beskrivning av planeringsprocess – Grön process </vt:lpstr>
      <vt:lpstr>Beskrivning av planeringsprocess – Grön process </vt:lpstr>
      <vt:lpstr>Beskrivning av planeringsprocess – Gul process </vt:lpstr>
      <vt:lpstr>Beskrivning av planeringsprocess – Röd process </vt:lpstr>
      <vt:lpstr>Beskrivning av planeringsprocess – Blå process </vt:lpstr>
      <vt:lpstr> </vt:lpstr>
      <vt:lpstr> Kallelse till Samordnad Individuell Planering (SIP) </vt:lpstr>
      <vt:lpstr>Kallelse till Samordnad Individuell Planering (SIP) </vt:lpstr>
      <vt:lpstr>Kallelse till Samordnad Individuell Planering (SIP) </vt:lpstr>
      <vt:lpstr> Kallelse till Samordnad Individuell Planering (SIP) </vt:lpstr>
      <vt:lpstr> Kallelse till Samordnad Individuell Planering (SIP) </vt:lpstr>
      <vt:lpstr>Kallelse SIP Mina planer</vt:lpstr>
      <vt:lpstr>Kallelse SIP Mina planer</vt:lpstr>
      <vt:lpstr>Samordningsansvarig SIP  Mina planer</vt:lpstr>
      <vt:lpstr>Utskrivningsklar</vt:lpstr>
      <vt:lpstr>Utskrivningsklar</vt:lpstr>
      <vt:lpstr>Utskrivningsklar</vt:lpstr>
      <vt:lpstr>Tid för utskrivning  Mina planer</vt:lpstr>
      <vt:lpstr>Utskrivning</vt:lpstr>
      <vt:lpstr>Utskrivning</vt:lpstr>
      <vt:lpstr>Utskrivning Mina planer</vt:lpstr>
      <vt:lpstr>Informationsöverföring </vt:lpstr>
      <vt:lpstr>Informationsöverföring</vt:lpstr>
      <vt:lpstr>Informationsöverföring</vt:lpstr>
      <vt:lpstr>Information till patienten i samband med utskrivning</vt:lpstr>
      <vt:lpstr>Samordnad individuell plan (SIP) - ny</vt:lpstr>
      <vt:lpstr>Samordnad individuell plan (SIP) </vt:lpstr>
      <vt:lpstr>Samordnad individuell planering av insatser efter utskrivning</vt:lpstr>
      <vt:lpstr>Samordnad individuell planering av insatser efter utskrivning</vt:lpstr>
      <vt:lpstr>Kartläggning SIP  Mina planer</vt:lpstr>
      <vt:lpstr>SIP  Mina planer</vt:lpstr>
      <vt:lpstr>SIP  Mina planer</vt:lpstr>
      <vt:lpstr>SIP  Mina planer</vt:lpstr>
      <vt:lpstr>SIP  Mina planer</vt:lpstr>
      <vt:lpstr>SIP  Mina planer</vt:lpstr>
      <vt:lpstr>Information-utbildningsbehov inför utskrivning</vt:lpstr>
      <vt:lpstr>Avbrott, uppehåll och avsluta planering</vt:lpstr>
      <vt:lpstr>Elektiv vård</vt:lpstr>
      <vt:lpstr>Regler för kommunens betalningsansvar</vt:lpstr>
      <vt:lpstr>Regler för kommunens betalningsansvar - ny</vt:lpstr>
      <vt:lpstr>Regler för kommunens betalningsansvar</vt:lpstr>
      <vt:lpstr>Regler för kommunens betalningsansvar</vt:lpstr>
      <vt:lpstr>Samverkan vid utskrivning av sluten hälso- och sjukvård avseende vårdformerna öppen psykiatrisk tvångsvård (LPT) och öppen rättspsykiatrisk vård (LRV)</vt:lpstr>
      <vt:lpstr>Samordnad vårdplanering vid öppen psykiatrisk tvångsvård (LPT) eller öppen rättspsykiatrisk vård (LRV)   </vt:lpstr>
      <vt:lpstr>Samordnad vårdplanering vid öppen psykiatrisk tvångsvård (LPT) eller öppen rättspsykiatrisk vård (LRV)   </vt:lpstr>
      <vt:lpstr>Kallelse till samordnad vårdplanering enligt  LPT 7a § </vt:lpstr>
      <vt:lpstr>Upprätta en samordnad vårdplan enligt LPT 7§</vt:lpstr>
      <vt:lpstr> Samordnad vårdplan enligt LPT 7§ ska innehålla </vt:lpstr>
      <vt:lpstr>Upprätta en samordnad vårdplan enligt LPT 7§</vt:lpstr>
      <vt:lpstr>Utskrivningsklar</vt:lpstr>
      <vt:lpstr>PowerPoint-presentation</vt:lpstr>
      <vt:lpstr>Vad händer nu</vt:lpstr>
      <vt:lpstr>Tack och finns det fler frågor?</vt:lpstr>
    </vt:vector>
  </TitlesOfParts>
  <Company>Region Skåne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Regeringens proposition 2016/17:106</dc:title>
  <dc:creator>Jeppsson Lena J</dc:creator>
  <cp:lastModifiedBy>Jeppsson Lena J</cp:lastModifiedBy>
  <cp:revision>548</cp:revision>
  <cp:lastPrinted>2017-09-01T06:57:48Z</cp:lastPrinted>
  <dcterms:created xsi:type="dcterms:W3CDTF">2017-04-24T09:07:22Z</dcterms:created>
  <dcterms:modified xsi:type="dcterms:W3CDTF">2017-11-16T07:44:30Z</dcterms:modified>
</cp:coreProperties>
</file>