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8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9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10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11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12.xml" ContentType="application/vnd.openxmlformats-officedocument.theme+xml"/>
  <Override PartName="/ppt/slideLayouts/slideLayout44.xml" ContentType="application/vnd.openxmlformats-officedocument.presentationml.slideLayout+xml"/>
  <Override PartName="/ppt/theme/theme13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14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15.xml" ContentType="application/vnd.openxmlformats-officedocument.theme+xml"/>
  <Override PartName="/ppt/theme/theme16.xml" ContentType="application/vnd.openxmlformats-officedocument.theme+xml"/>
  <Override PartName="/ppt/theme/theme17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6" r:id="rId4"/>
    <p:sldMasterId id="2147483712" r:id="rId5"/>
    <p:sldMasterId id="2147483708" r:id="rId6"/>
    <p:sldMasterId id="2147483704" r:id="rId7"/>
    <p:sldMasterId id="2147483702" r:id="rId8"/>
    <p:sldMasterId id="2147483698" r:id="rId9"/>
    <p:sldMasterId id="2147483682" r:id="rId10"/>
    <p:sldMasterId id="2147483684" r:id="rId11"/>
    <p:sldMasterId id="2147483691" r:id="rId12"/>
    <p:sldMasterId id="2147483720" r:id="rId13"/>
    <p:sldMasterId id="2147483727" r:id="rId14"/>
    <p:sldMasterId id="2147483797" r:id="rId15"/>
    <p:sldMasterId id="2147483811" r:id="rId16"/>
    <p:sldMasterId id="2147483833" r:id="rId17"/>
    <p:sldMasterId id="2147483840" r:id="rId18"/>
  </p:sldMasterIdLst>
  <p:notesMasterIdLst>
    <p:notesMasterId r:id="rId26"/>
  </p:notesMasterIdLst>
  <p:handoutMasterIdLst>
    <p:handoutMasterId r:id="rId27"/>
  </p:handoutMasterIdLst>
  <p:sldIdLst>
    <p:sldId id="304" r:id="rId19"/>
    <p:sldId id="338" r:id="rId20"/>
    <p:sldId id="341" r:id="rId21"/>
    <p:sldId id="297" r:id="rId22"/>
    <p:sldId id="343" r:id="rId23"/>
    <p:sldId id="310" r:id="rId24"/>
    <p:sldId id="298" r:id="rId25"/>
  </p:sldIdLst>
  <p:sldSz cx="9144000" cy="6858000" type="screen4x3"/>
  <p:notesSz cx="6858000" cy="91440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9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3504">
          <p15:clr>
            <a:srgbClr val="A4A3A4"/>
          </p15:clr>
        </p15:guide>
        <p15:guide id="4" pos="432">
          <p15:clr>
            <a:srgbClr val="A4A3A4"/>
          </p15:clr>
        </p15:guide>
        <p15:guide id="5" pos="4992">
          <p15:clr>
            <a:srgbClr val="A4A3A4"/>
          </p15:clr>
        </p15:guide>
        <p15:guide id="6" pos="2784">
          <p15:clr>
            <a:srgbClr val="A4A3A4"/>
          </p15:clr>
        </p15:guide>
        <p15:guide id="7" pos="25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500"/>
    <a:srgbClr val="C2002D"/>
    <a:srgbClr val="9D156A"/>
    <a:srgbClr val="AE3177"/>
    <a:srgbClr val="F5D300"/>
    <a:srgbClr val="ED0026"/>
    <a:srgbClr val="B331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71" autoAdjust="0"/>
  </p:normalViewPr>
  <p:slideViewPr>
    <p:cSldViewPr>
      <p:cViewPr varScale="1">
        <p:scale>
          <a:sx n="62" d="100"/>
          <a:sy n="62" d="100"/>
        </p:scale>
        <p:origin x="1428" y="84"/>
      </p:cViewPr>
      <p:guideLst>
        <p:guide orient="horz" pos="119"/>
        <p:guide orient="horz" pos="1200"/>
        <p:guide orient="horz" pos="3504"/>
        <p:guide pos="432"/>
        <p:guide pos="4992"/>
        <p:guide pos="2784"/>
        <p:guide pos="25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Master" Target="slideMasters/slideMaster10.xml"/><Relationship Id="rId18" Type="http://schemas.openxmlformats.org/officeDocument/2006/relationships/slideMaster" Target="slideMasters/slideMaster15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3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Master" Target="slideMasters/slideMaster14.xml"/><Relationship Id="rId25" Type="http://schemas.openxmlformats.org/officeDocument/2006/relationships/slide" Target="slides/slide7.xml"/><Relationship Id="rId2" Type="http://schemas.openxmlformats.org/officeDocument/2006/relationships/customXml" Target="../customXml/item2.xml"/><Relationship Id="rId16" Type="http://schemas.openxmlformats.org/officeDocument/2006/relationships/slideMaster" Target="slideMasters/slideMaster13.xml"/><Relationship Id="rId20" Type="http://schemas.openxmlformats.org/officeDocument/2006/relationships/slide" Target="slides/slide2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slide" Target="slides/slide6.xml"/><Relationship Id="rId32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Master" Target="slideMasters/slideMaster12.xml"/><Relationship Id="rId23" Type="http://schemas.openxmlformats.org/officeDocument/2006/relationships/slide" Target="slides/slide5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1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Master" Target="slideMasters/slideMaster11.xml"/><Relationship Id="rId22" Type="http://schemas.openxmlformats.org/officeDocument/2006/relationships/slide" Target="slides/slide4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B1B2EF-9683-4F2E-9903-2B226CACC8F3}" type="datetimeFigureOut">
              <a:rPr lang="sv-SE" smtClean="0"/>
              <a:t>2018-02-12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49A74-5120-4208-B608-4B0EA41A01B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329862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DE81B6C-57E3-A940-92C3-110294C5356B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09443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dirty="0"/>
              <a:t>Carina:</a:t>
            </a:r>
          </a:p>
          <a:p>
            <a:r>
              <a:rPr lang="sv-SE" sz="1200" dirty="0"/>
              <a:t>Checklista</a:t>
            </a:r>
            <a:r>
              <a:rPr lang="sv-SE" sz="1200" baseline="0" dirty="0"/>
              <a:t> tas fram. </a:t>
            </a:r>
            <a:r>
              <a:rPr lang="sv-SE" sz="1200" baseline="0" dirty="0">
                <a:solidFill>
                  <a:srgbClr val="FF0000"/>
                </a:solidFill>
              </a:rPr>
              <a:t>Utveckla!</a:t>
            </a:r>
            <a:endParaRPr lang="sv-SE" sz="1200" dirty="0">
              <a:solidFill>
                <a:srgbClr val="FF0000"/>
              </a:solidFill>
            </a:endParaRPr>
          </a:p>
          <a:p>
            <a:endParaRPr lang="sv-SE" sz="1200" dirty="0"/>
          </a:p>
          <a:p>
            <a:r>
              <a:rPr lang="sv-SE" sz="1200" dirty="0"/>
              <a:t>DS uppdrag är på delregional nivå följande:</a:t>
            </a:r>
          </a:p>
          <a:p>
            <a:r>
              <a:rPr lang="sv-SE" sz="1200" dirty="0"/>
              <a:t>• partsgemensam utveckling avseende hälso- och sjukvård i Skåne</a:t>
            </a:r>
          </a:p>
          <a:p>
            <a:r>
              <a:rPr lang="sv-SE" sz="1200" dirty="0"/>
              <a:t>• partsgemensam utveckling avseende hälso- och sjukvård i Skåne i enlighet med Utvecklingsplan i "Avtal om ansvarsfördelning och utveckling avseende hälso- och sjukvården i Skåne”</a:t>
            </a:r>
          </a:p>
          <a:p>
            <a:r>
              <a:rPr lang="sv-SE" sz="1200" dirty="0"/>
              <a:t>• avvikelser inom ramen för "Avtal om ansvarsfördelning och utveckling avseende hälso- och sjukvården i Skåne”</a:t>
            </a:r>
          </a:p>
          <a:p>
            <a:r>
              <a:rPr lang="sv-SE" sz="1200" dirty="0"/>
              <a:t>• avvikelser avseende samverkansfrågor mellan parterna</a:t>
            </a:r>
          </a:p>
          <a:p>
            <a:r>
              <a:rPr lang="sv-SE" sz="1200" dirty="0"/>
              <a:t>• informationsutbyte mellan parterna</a:t>
            </a:r>
          </a:p>
          <a:p>
            <a:r>
              <a:rPr lang="sv-SE" sz="1200" dirty="0"/>
              <a:t>• gemensam utveckling inom informationsöverföring och E-hälsotjänster</a:t>
            </a:r>
          </a:p>
          <a:p>
            <a:r>
              <a:rPr lang="sv-SE" sz="1200" dirty="0"/>
              <a:t>• gemensamma frågor avseende kompetensförsörjning/kompetensutveckling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1BEB08-32B6-416E-A4DC-FAE4EC09611A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4755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1628802"/>
            <a:ext cx="7772400" cy="14700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91480" y="2336058"/>
            <a:ext cx="7552928" cy="1088227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sidfot 1"/>
          <p:cNvSpPr>
            <a:spLocks noGrp="1"/>
          </p:cNvSpPr>
          <p:nvPr>
            <p:ph type="ftr" sz="quarter" idx="3"/>
          </p:nvPr>
        </p:nvSpPr>
        <p:spPr>
          <a:xfrm>
            <a:off x="6048424" y="623222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sv-SE" sz="1400" b="1" dirty="0"/>
              <a:t>Skånes</a:t>
            </a:r>
            <a:r>
              <a:rPr lang="sv-SE" dirty="0"/>
              <a:t> </a:t>
            </a:r>
            <a:r>
              <a:rPr lang="sv-SE" sz="1400" b="1" dirty="0"/>
              <a:t>universitetssjukhus</a:t>
            </a: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1923946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722313" y="1340769"/>
            <a:ext cx="7772400" cy="845741"/>
          </a:xfrm>
          <a:prstGeom prst="rect">
            <a:avLst/>
          </a:prstGeo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5" name="Platshållare för text 2"/>
          <p:cNvSpPr>
            <a:spLocks noGrp="1"/>
          </p:cNvSpPr>
          <p:nvPr>
            <p:ph type="body" idx="1"/>
          </p:nvPr>
        </p:nvSpPr>
        <p:spPr>
          <a:xfrm>
            <a:off x="747340" y="1997224"/>
            <a:ext cx="7772400" cy="4345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89243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754359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8" name="Platshållare för sidfot 1"/>
          <p:cNvSpPr txBox="1">
            <a:spLocks/>
          </p:cNvSpPr>
          <p:nvPr userDrawn="1"/>
        </p:nvSpPr>
        <p:spPr>
          <a:xfrm>
            <a:off x="323528" y="616530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l"/>
            <a:r>
              <a:rPr lang="sv-SE" sz="1400" b="1" dirty="0"/>
              <a:t>Skånes</a:t>
            </a:r>
            <a:r>
              <a:rPr lang="sv-SE" dirty="0"/>
              <a:t> </a:t>
            </a:r>
            <a:r>
              <a:rPr lang="sv-SE" sz="1400" b="1" dirty="0"/>
              <a:t>universitetssjukhus</a:t>
            </a: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19910588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63688" y="4005064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92698"/>
            <a:ext cx="5486400" cy="332028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63688" y="4571802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4800772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31640" y="2996952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</p:spTree>
    <p:extLst>
      <p:ext uri="{BB962C8B-B14F-4D97-AF65-F5344CB8AC3E}">
        <p14:creationId xmlns:p14="http://schemas.microsoft.com/office/powerpoint/2010/main" val="12521596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11560" y="1052738"/>
            <a:ext cx="8229600" cy="780685"/>
          </a:xfrm>
          <a:prstGeom prst="rect">
            <a:avLst/>
          </a:prstGeom>
        </p:spPr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90872" y="1916834"/>
            <a:ext cx="8229600" cy="341724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8478232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722313" y="1340769"/>
            <a:ext cx="7772400" cy="845741"/>
          </a:xfrm>
          <a:prstGeom prst="rect">
            <a:avLst/>
          </a:prstGeo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5" name="Platshållare för text 2"/>
          <p:cNvSpPr>
            <a:spLocks noGrp="1"/>
          </p:cNvSpPr>
          <p:nvPr>
            <p:ph type="body" idx="1"/>
          </p:nvPr>
        </p:nvSpPr>
        <p:spPr>
          <a:xfrm>
            <a:off x="747340" y="1997224"/>
            <a:ext cx="7772400" cy="4345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8289187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400383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5139470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63688" y="4005064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92698"/>
            <a:ext cx="5486400" cy="332028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63688" y="4571802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728511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1628802"/>
            <a:ext cx="7772400" cy="14700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91480" y="2336058"/>
            <a:ext cx="7552928" cy="1088227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/>
              <a:t>Klicka här för att ändra format på underrubrik i bakgrunden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754258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31640" y="2996952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</p:spTree>
    <p:extLst>
      <p:ext uri="{BB962C8B-B14F-4D97-AF65-F5344CB8AC3E}">
        <p14:creationId xmlns:p14="http://schemas.microsoft.com/office/powerpoint/2010/main" val="5828601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11560" y="1052738"/>
            <a:ext cx="8229600" cy="780685"/>
          </a:xfrm>
          <a:prstGeom prst="rect">
            <a:avLst/>
          </a:prstGeom>
        </p:spPr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90872" y="1916834"/>
            <a:ext cx="8229600" cy="341724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5663366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722313" y="1340769"/>
            <a:ext cx="7772400" cy="845741"/>
          </a:xfrm>
          <a:prstGeom prst="rect">
            <a:avLst/>
          </a:prstGeo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5" name="Platshållare för text 2"/>
          <p:cNvSpPr>
            <a:spLocks noGrp="1"/>
          </p:cNvSpPr>
          <p:nvPr>
            <p:ph type="body" idx="1"/>
          </p:nvPr>
        </p:nvSpPr>
        <p:spPr>
          <a:xfrm>
            <a:off x="747340" y="1997224"/>
            <a:ext cx="7772400" cy="4345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5569915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4711840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1450379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63688" y="4005064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92698"/>
            <a:ext cx="5486400" cy="332028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63688" y="4571802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8481723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31640" y="2996952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</p:spTree>
    <p:extLst>
      <p:ext uri="{BB962C8B-B14F-4D97-AF65-F5344CB8AC3E}">
        <p14:creationId xmlns:p14="http://schemas.microsoft.com/office/powerpoint/2010/main" val="304185907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11560" y="1052738"/>
            <a:ext cx="8229600" cy="780685"/>
          </a:xfrm>
          <a:prstGeom prst="rect">
            <a:avLst/>
          </a:prstGeom>
        </p:spPr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90872" y="1916834"/>
            <a:ext cx="8229600" cy="341724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5648659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722313" y="1340769"/>
            <a:ext cx="7772400" cy="845741"/>
          </a:xfrm>
          <a:prstGeom prst="rect">
            <a:avLst/>
          </a:prstGeo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5" name="Platshållare för text 2"/>
          <p:cNvSpPr>
            <a:spLocks noGrp="1"/>
          </p:cNvSpPr>
          <p:nvPr>
            <p:ph type="body" idx="1"/>
          </p:nvPr>
        </p:nvSpPr>
        <p:spPr>
          <a:xfrm>
            <a:off x="747340" y="1997224"/>
            <a:ext cx="7772400" cy="4345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5583030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025415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1628802"/>
            <a:ext cx="7772400" cy="14700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91480" y="2336058"/>
            <a:ext cx="7552928" cy="1088227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/>
              <a:t>Klicka här för att ändra format på underrubrik i bakgrunden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4249925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1157636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63688" y="4005064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92698"/>
            <a:ext cx="5486400" cy="332028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63688" y="4571802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3936396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>
          <a:xfrm>
            <a:off x="8494713" y="6297613"/>
            <a:ext cx="5334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r"/>
            <a:fld id="{36000506-AEC8-4AAC-A9C3-D77DD965ACE7}" type="slidenum">
              <a:rPr lang="sv-SE" altLang="sv-SE" sz="1400">
                <a:solidFill>
                  <a:srgbClr val="000000"/>
                </a:solidFill>
                <a:latin typeface="Verdana" panose="020B0604030504040204" pitchFamily="34" charset="0"/>
                <a:ea typeface="+mn-ea"/>
                <a:cs typeface="+mn-cs"/>
              </a:rPr>
              <a:pPr algn="r"/>
              <a:t>‹#›</a:t>
            </a:fld>
            <a:endParaRPr lang="sv-SE" altLang="sv-SE" sz="1400">
              <a:solidFill>
                <a:srgbClr val="000000"/>
              </a:solidFill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495675" y="6307138"/>
            <a:ext cx="496252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r">
              <a:defRPr/>
            </a:pPr>
            <a:endParaRPr lang="sv-SE" sz="1400">
              <a:solidFill>
                <a:srgbClr val="000000"/>
              </a:solidFill>
              <a:latin typeface="Verdana" panose="020B060403050404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759191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>
          <a:xfrm>
            <a:off x="8494713" y="6297613"/>
            <a:ext cx="5334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r"/>
            <a:fld id="{1185EC5B-557D-4312-A1C0-EE5B53C48830}" type="slidenum">
              <a:rPr lang="sv-SE" altLang="sv-SE" sz="1400">
                <a:solidFill>
                  <a:srgbClr val="000000"/>
                </a:solidFill>
                <a:latin typeface="Verdana" panose="020B0604030504040204" pitchFamily="34" charset="0"/>
                <a:ea typeface="+mn-ea"/>
                <a:cs typeface="+mn-cs"/>
              </a:rPr>
              <a:pPr algn="r"/>
              <a:t>‹#›</a:t>
            </a:fld>
            <a:endParaRPr lang="sv-SE" altLang="sv-SE" sz="1400">
              <a:solidFill>
                <a:srgbClr val="000000"/>
              </a:solidFill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495675" y="6307138"/>
            <a:ext cx="496252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r">
              <a:defRPr/>
            </a:pPr>
            <a:endParaRPr lang="sv-SE" sz="1400">
              <a:solidFill>
                <a:srgbClr val="000000"/>
              </a:solidFill>
              <a:latin typeface="Verdana" panose="020B060403050404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981003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>
          <a:xfrm>
            <a:off x="8494713" y="6297613"/>
            <a:ext cx="5334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r"/>
            <a:fld id="{8AAB8817-3DDA-4C05-9BFD-83A792920088}" type="slidenum">
              <a:rPr lang="sv-SE" altLang="sv-SE" sz="1400">
                <a:solidFill>
                  <a:srgbClr val="000000"/>
                </a:solidFill>
                <a:latin typeface="Verdana" panose="020B0604030504040204" pitchFamily="34" charset="0"/>
                <a:ea typeface="+mn-ea"/>
                <a:cs typeface="+mn-cs"/>
              </a:rPr>
              <a:pPr algn="r"/>
              <a:t>‹#›</a:t>
            </a:fld>
            <a:endParaRPr lang="sv-SE" altLang="sv-SE" sz="1400">
              <a:solidFill>
                <a:srgbClr val="000000"/>
              </a:solidFill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495675" y="6307138"/>
            <a:ext cx="496252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r">
              <a:defRPr/>
            </a:pPr>
            <a:endParaRPr lang="sv-SE" sz="1400">
              <a:solidFill>
                <a:srgbClr val="000000"/>
              </a:solidFill>
              <a:latin typeface="Verdana" panose="020B060403050404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091760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0"/>
          </p:nvPr>
        </p:nvSpPr>
        <p:spPr>
          <a:xfrm>
            <a:off x="8494713" y="6297613"/>
            <a:ext cx="5334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r"/>
            <a:fld id="{EC8B8713-B3DF-4ED0-AAF1-5EB7CC0A88FE}" type="slidenum">
              <a:rPr lang="sv-SE" altLang="sv-SE" sz="1400">
                <a:solidFill>
                  <a:srgbClr val="000000"/>
                </a:solidFill>
                <a:latin typeface="Verdana" panose="020B0604030504040204" pitchFamily="34" charset="0"/>
                <a:ea typeface="+mn-ea"/>
                <a:cs typeface="+mn-cs"/>
              </a:rPr>
              <a:pPr algn="r"/>
              <a:t>‹#›</a:t>
            </a:fld>
            <a:endParaRPr lang="sv-SE" altLang="sv-SE" sz="1400">
              <a:solidFill>
                <a:srgbClr val="000000"/>
              </a:solidFill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495675" y="6307138"/>
            <a:ext cx="496252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r">
              <a:defRPr/>
            </a:pPr>
            <a:endParaRPr lang="sv-SE" sz="1400">
              <a:solidFill>
                <a:srgbClr val="000000"/>
              </a:solidFill>
              <a:latin typeface="Verdana" panose="020B060403050404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124831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0"/>
          </p:nvPr>
        </p:nvSpPr>
        <p:spPr>
          <a:xfrm>
            <a:off x="8494713" y="6297613"/>
            <a:ext cx="5334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r"/>
            <a:fld id="{AD46AEB1-E7C4-44CE-B7BB-371F75EABEDE}" type="slidenum">
              <a:rPr lang="sv-SE" altLang="sv-SE" sz="1400">
                <a:solidFill>
                  <a:srgbClr val="000000"/>
                </a:solidFill>
                <a:latin typeface="Verdana" panose="020B0604030504040204" pitchFamily="34" charset="0"/>
                <a:ea typeface="+mn-ea"/>
                <a:cs typeface="+mn-cs"/>
              </a:rPr>
              <a:pPr algn="r"/>
              <a:t>‹#›</a:t>
            </a:fld>
            <a:endParaRPr lang="sv-SE" altLang="sv-SE" sz="1400">
              <a:solidFill>
                <a:srgbClr val="000000"/>
              </a:solidFill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>
          <a:xfrm>
            <a:off x="3495675" y="6307138"/>
            <a:ext cx="496252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r">
              <a:defRPr/>
            </a:pPr>
            <a:endParaRPr lang="sv-SE" sz="1400">
              <a:solidFill>
                <a:srgbClr val="000000"/>
              </a:solidFill>
              <a:latin typeface="Verdana" panose="020B060403050404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991362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0"/>
          </p:nvPr>
        </p:nvSpPr>
        <p:spPr>
          <a:xfrm>
            <a:off x="8494713" y="6297613"/>
            <a:ext cx="5334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r"/>
            <a:fld id="{9E0170A7-12A7-4063-B311-4E03CCD27C03}" type="slidenum">
              <a:rPr lang="sv-SE" altLang="sv-SE" sz="1400">
                <a:solidFill>
                  <a:srgbClr val="000000"/>
                </a:solidFill>
                <a:latin typeface="Verdana" panose="020B0604030504040204" pitchFamily="34" charset="0"/>
                <a:ea typeface="+mn-ea"/>
                <a:cs typeface="+mn-cs"/>
              </a:rPr>
              <a:pPr algn="r"/>
              <a:t>‹#›</a:t>
            </a:fld>
            <a:endParaRPr lang="sv-SE" altLang="sv-SE" sz="1400">
              <a:solidFill>
                <a:srgbClr val="000000"/>
              </a:solidFill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3495675" y="6307138"/>
            <a:ext cx="496252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r">
              <a:defRPr/>
            </a:pPr>
            <a:endParaRPr lang="sv-SE" sz="1400">
              <a:solidFill>
                <a:srgbClr val="000000"/>
              </a:solidFill>
              <a:latin typeface="Verdana" panose="020B060403050404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147236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/>
          <p:cNvSpPr>
            <a:spLocks noGrp="1"/>
          </p:cNvSpPr>
          <p:nvPr>
            <p:ph type="sldNum" sz="quarter" idx="10"/>
          </p:nvPr>
        </p:nvSpPr>
        <p:spPr>
          <a:xfrm>
            <a:off x="8494713" y="6297613"/>
            <a:ext cx="5334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r"/>
            <a:fld id="{C0216F37-69CE-4DAE-8C0E-BE681B906B2B}" type="slidenum">
              <a:rPr lang="sv-SE" altLang="sv-SE" sz="1400">
                <a:solidFill>
                  <a:srgbClr val="000000"/>
                </a:solidFill>
                <a:latin typeface="Verdana" panose="020B0604030504040204" pitchFamily="34" charset="0"/>
                <a:ea typeface="+mn-ea"/>
                <a:cs typeface="+mn-cs"/>
              </a:rPr>
              <a:pPr algn="r"/>
              <a:t>‹#›</a:t>
            </a:fld>
            <a:endParaRPr lang="sv-SE" altLang="sv-SE" sz="1400">
              <a:solidFill>
                <a:srgbClr val="000000"/>
              </a:solidFill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>
          <a:xfrm>
            <a:off x="3495675" y="6307138"/>
            <a:ext cx="496252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r">
              <a:defRPr/>
            </a:pPr>
            <a:endParaRPr lang="sv-SE" sz="1400">
              <a:solidFill>
                <a:srgbClr val="000000"/>
              </a:solidFill>
              <a:latin typeface="Verdana" panose="020B060403050404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662460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0"/>
          </p:nvPr>
        </p:nvSpPr>
        <p:spPr>
          <a:xfrm>
            <a:off x="8494713" y="6297613"/>
            <a:ext cx="5334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r"/>
            <a:fld id="{5F9CCE3B-9D3E-4EB3-9131-C2AA5FFB520C}" type="slidenum">
              <a:rPr lang="sv-SE" altLang="sv-SE" sz="1400">
                <a:solidFill>
                  <a:srgbClr val="000000"/>
                </a:solidFill>
                <a:latin typeface="Verdana" panose="020B0604030504040204" pitchFamily="34" charset="0"/>
                <a:ea typeface="+mn-ea"/>
                <a:cs typeface="+mn-cs"/>
              </a:rPr>
              <a:pPr algn="r"/>
              <a:t>‹#›</a:t>
            </a:fld>
            <a:endParaRPr lang="sv-SE" altLang="sv-SE" sz="1400">
              <a:solidFill>
                <a:srgbClr val="000000"/>
              </a:solidFill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495675" y="6307138"/>
            <a:ext cx="496252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r">
              <a:defRPr/>
            </a:pPr>
            <a:endParaRPr lang="sv-SE" sz="1400">
              <a:solidFill>
                <a:srgbClr val="000000"/>
              </a:solidFill>
              <a:latin typeface="Verdana" panose="020B060403050404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0074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1628802"/>
            <a:ext cx="7772400" cy="14700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91480" y="2336058"/>
            <a:ext cx="7552928" cy="1088227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/>
              <a:t>Klicka här för att ändra format på underrubrik i bakgrunden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4105731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0"/>
          </p:nvPr>
        </p:nvSpPr>
        <p:spPr>
          <a:xfrm>
            <a:off x="8494713" y="6297613"/>
            <a:ext cx="5334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r"/>
            <a:fld id="{0FDA0C62-542E-4E1E-8865-5CFC9CD81B4C}" type="slidenum">
              <a:rPr lang="sv-SE" altLang="sv-SE" sz="1400">
                <a:solidFill>
                  <a:srgbClr val="000000"/>
                </a:solidFill>
                <a:latin typeface="Verdana" panose="020B0604030504040204" pitchFamily="34" charset="0"/>
                <a:ea typeface="+mn-ea"/>
                <a:cs typeface="+mn-cs"/>
              </a:rPr>
              <a:pPr algn="r"/>
              <a:t>‹#›</a:t>
            </a:fld>
            <a:endParaRPr lang="sv-SE" altLang="sv-SE" sz="1400">
              <a:solidFill>
                <a:srgbClr val="000000"/>
              </a:solidFill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495675" y="6307138"/>
            <a:ext cx="496252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r">
              <a:defRPr/>
            </a:pPr>
            <a:endParaRPr lang="sv-SE" sz="1400">
              <a:solidFill>
                <a:srgbClr val="000000"/>
              </a:solidFill>
              <a:latin typeface="Verdana" panose="020B060403050404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929822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>
          <a:xfrm>
            <a:off x="8494713" y="6297613"/>
            <a:ext cx="5334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r"/>
            <a:fld id="{A780F006-A950-445B-A745-4D7C8D91565E}" type="slidenum">
              <a:rPr lang="sv-SE" altLang="sv-SE" sz="1400">
                <a:solidFill>
                  <a:srgbClr val="000000"/>
                </a:solidFill>
                <a:latin typeface="Verdana" panose="020B0604030504040204" pitchFamily="34" charset="0"/>
                <a:ea typeface="+mn-ea"/>
                <a:cs typeface="+mn-cs"/>
              </a:rPr>
              <a:pPr algn="r"/>
              <a:t>‹#›</a:t>
            </a:fld>
            <a:endParaRPr lang="sv-SE" altLang="sv-SE" sz="1400">
              <a:solidFill>
                <a:srgbClr val="000000"/>
              </a:solidFill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495675" y="6307138"/>
            <a:ext cx="496252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r">
              <a:defRPr/>
            </a:pPr>
            <a:endParaRPr lang="sv-SE" sz="1400">
              <a:solidFill>
                <a:srgbClr val="000000"/>
              </a:solidFill>
              <a:latin typeface="Verdana" panose="020B060403050404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373561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>
          <a:xfrm>
            <a:off x="8494713" y="6297613"/>
            <a:ext cx="5334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r"/>
            <a:fld id="{E799C8A6-33B6-44DC-856C-569A5A314097}" type="slidenum">
              <a:rPr lang="sv-SE" altLang="sv-SE" sz="1400">
                <a:solidFill>
                  <a:srgbClr val="000000"/>
                </a:solidFill>
                <a:latin typeface="Verdana" panose="020B0604030504040204" pitchFamily="34" charset="0"/>
                <a:ea typeface="+mn-ea"/>
                <a:cs typeface="+mn-cs"/>
              </a:rPr>
              <a:pPr algn="r"/>
              <a:t>‹#›</a:t>
            </a:fld>
            <a:endParaRPr lang="sv-SE" altLang="sv-SE" sz="1400">
              <a:solidFill>
                <a:srgbClr val="000000"/>
              </a:solidFill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495675" y="6307138"/>
            <a:ext cx="496252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r">
              <a:defRPr/>
            </a:pPr>
            <a:endParaRPr lang="sv-SE" sz="1400">
              <a:solidFill>
                <a:srgbClr val="000000"/>
              </a:solidFill>
              <a:latin typeface="Verdana" panose="020B060403050404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807807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entrerad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602458" y="2373724"/>
            <a:ext cx="5670947" cy="3431767"/>
          </a:xfrm>
        </p:spPr>
        <p:txBody>
          <a:bodyPr/>
          <a:lstStyle/>
          <a:p>
            <a:pPr lvl="0"/>
            <a:r>
              <a:rPr lang="sv-SE" dirty="0"/>
              <a:t>Punktlista rad ett</a:t>
            </a:r>
          </a:p>
          <a:p>
            <a:pPr lvl="0"/>
            <a:r>
              <a:rPr lang="sv-SE" dirty="0"/>
              <a:t>Punktlista rad två</a:t>
            </a:r>
          </a:p>
          <a:p>
            <a:pPr lvl="0"/>
            <a:r>
              <a:rPr lang="sv-SE" dirty="0"/>
              <a:t>Punktlista rad tre</a:t>
            </a:r>
          </a:p>
          <a:p>
            <a:pPr lvl="0"/>
            <a:r>
              <a:rPr lang="sv-SE" dirty="0"/>
              <a:t>Punktlista rad fyra</a:t>
            </a:r>
          </a:p>
          <a:p>
            <a:pPr lvl="0"/>
            <a:r>
              <a:rPr lang="sv-SE" dirty="0"/>
              <a:t>Punktlista rad fem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7488974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14700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91480" y="2336056"/>
            <a:ext cx="7552928" cy="1088227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</p:spTree>
    <p:extLst>
      <p:ext uri="{BB962C8B-B14F-4D97-AF65-F5344CB8AC3E}">
        <p14:creationId xmlns:p14="http://schemas.microsoft.com/office/powerpoint/2010/main" val="40208673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31640" y="2996952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</p:spTree>
    <p:extLst>
      <p:ext uri="{BB962C8B-B14F-4D97-AF65-F5344CB8AC3E}">
        <p14:creationId xmlns:p14="http://schemas.microsoft.com/office/powerpoint/2010/main" val="10637599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11560" y="1052736"/>
            <a:ext cx="8229600" cy="780685"/>
          </a:xfrm>
          <a:prstGeom prst="rect">
            <a:avLst/>
          </a:prstGeom>
        </p:spPr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90872" y="1916832"/>
            <a:ext cx="8229600" cy="341724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4594318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722313" y="1340768"/>
            <a:ext cx="7772400" cy="845741"/>
          </a:xfrm>
          <a:prstGeom prst="rect">
            <a:avLst/>
          </a:prstGeo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5" name="Platshållare för text 2"/>
          <p:cNvSpPr>
            <a:spLocks noGrp="1"/>
          </p:cNvSpPr>
          <p:nvPr>
            <p:ph type="body" idx="1"/>
          </p:nvPr>
        </p:nvSpPr>
        <p:spPr>
          <a:xfrm>
            <a:off x="747340" y="1997224"/>
            <a:ext cx="7772400" cy="4345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13565689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1007255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424275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1628802"/>
            <a:ext cx="7772400" cy="14700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91480" y="2336058"/>
            <a:ext cx="7552928" cy="1088227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/>
              <a:t>Klicka här för att ändra format på underrubrik i bakgrunden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4636201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63688" y="4005064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92696"/>
            <a:ext cx="5486400" cy="332028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63688" y="4571802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57759869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31640" y="2996952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</p:spTree>
    <p:extLst>
      <p:ext uri="{BB962C8B-B14F-4D97-AF65-F5344CB8AC3E}">
        <p14:creationId xmlns:p14="http://schemas.microsoft.com/office/powerpoint/2010/main" val="162868693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11560" y="1052736"/>
            <a:ext cx="8229600" cy="780685"/>
          </a:xfrm>
          <a:prstGeom prst="rect">
            <a:avLst/>
          </a:prstGeom>
        </p:spPr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90872" y="1916832"/>
            <a:ext cx="8229600" cy="341724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8282118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722313" y="1340768"/>
            <a:ext cx="7772400" cy="845741"/>
          </a:xfrm>
          <a:prstGeom prst="rect">
            <a:avLst/>
          </a:prstGeo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5" name="Platshållare för text 2"/>
          <p:cNvSpPr>
            <a:spLocks noGrp="1"/>
          </p:cNvSpPr>
          <p:nvPr>
            <p:ph type="body" idx="1"/>
          </p:nvPr>
        </p:nvSpPr>
        <p:spPr>
          <a:xfrm>
            <a:off x="747340" y="1997224"/>
            <a:ext cx="7772400" cy="4345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1521117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75897743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85525999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63688" y="4005064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92696"/>
            <a:ext cx="5486400" cy="332028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63688" y="4571802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348054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1628802"/>
            <a:ext cx="7772400" cy="14700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91480" y="2336058"/>
            <a:ext cx="7552928" cy="1088227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/>
              <a:t>Klicka här för att ändra format på underrubrik i bakgrunden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14495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1628802"/>
            <a:ext cx="7772400" cy="14700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91480" y="2336058"/>
            <a:ext cx="7552928" cy="1088227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</p:spTree>
    <p:extLst>
      <p:ext uri="{BB962C8B-B14F-4D97-AF65-F5344CB8AC3E}">
        <p14:creationId xmlns:p14="http://schemas.microsoft.com/office/powerpoint/2010/main" val="3553820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31640" y="2996952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</p:spTree>
    <p:extLst>
      <p:ext uri="{BB962C8B-B14F-4D97-AF65-F5344CB8AC3E}">
        <p14:creationId xmlns:p14="http://schemas.microsoft.com/office/powerpoint/2010/main" val="616265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11560" y="1052738"/>
            <a:ext cx="8229600" cy="780685"/>
          </a:xfrm>
          <a:prstGeom prst="rect">
            <a:avLst/>
          </a:prstGeom>
        </p:spPr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90872" y="1916834"/>
            <a:ext cx="8229600" cy="341724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421809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wmf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slideLayout" Target="../slideLayouts/slideLayout22.xml"/><Relationship Id="rId7" Type="http://schemas.openxmlformats.org/officeDocument/2006/relationships/theme" Target="../theme/theme10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4.xml"/><Relationship Id="rId4" Type="http://schemas.openxmlformats.org/officeDocument/2006/relationships/slideLayout" Target="../slideLayouts/slideLayout23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slideLayout" Target="../slideLayouts/slideLayout28.xml"/><Relationship Id="rId7" Type="http://schemas.openxmlformats.org/officeDocument/2006/relationships/theme" Target="../theme/theme11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5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13" Type="http://schemas.openxmlformats.org/officeDocument/2006/relationships/theme" Target="../theme/theme12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slideLayout" Target="../slideLayouts/slideLayout43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5" Type="http://schemas.openxmlformats.org/officeDocument/2006/relationships/image" Target="../media/image8.png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Relationship Id="rId14" Type="http://schemas.openxmlformats.org/officeDocument/2006/relationships/image" Target="../media/image7.jpeg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44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slideLayout" Target="../slideLayouts/slideLayout47.xml"/><Relationship Id="rId7" Type="http://schemas.openxmlformats.org/officeDocument/2006/relationships/theme" Target="../theme/theme14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8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slideLayout" Target="../slideLayouts/slideLayout53.xml"/><Relationship Id="rId7" Type="http://schemas.openxmlformats.org/officeDocument/2006/relationships/theme" Target="../theme/theme15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5.xml"/><Relationship Id="rId4" Type="http://schemas.openxmlformats.org/officeDocument/2006/relationships/slideLayout" Target="../slideLayouts/slideLayout5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wmf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wmf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wmf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slideLayout" Target="../slideLayouts/slideLayout10.xml"/><Relationship Id="rId7" Type="http://schemas.openxmlformats.org/officeDocument/2006/relationships/theme" Target="../theme/theme8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slideLayout" Target="../slideLayouts/slideLayout16.xml"/><Relationship Id="rId7" Type="http://schemas.openxmlformats.org/officeDocument/2006/relationships/theme" Target="../theme/theme9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exhörning 9"/>
          <p:cNvSpPr>
            <a:spLocks/>
          </p:cNvSpPr>
          <p:nvPr/>
        </p:nvSpPr>
        <p:spPr bwMode="auto">
          <a:xfrm>
            <a:off x="2041200" y="4005064"/>
            <a:ext cx="2005200" cy="1728000"/>
          </a:xfrm>
          <a:prstGeom prst="hexagon">
            <a:avLst/>
          </a:prstGeom>
          <a:blipFill rotWithShape="1">
            <a:blip r:embed="rId3"/>
            <a:srcRect/>
            <a:stretch>
              <a:fillRect t="-8021" b="-8021"/>
            </a:stretch>
          </a:blipFill>
          <a:ln w="15875" cap="flat" cmpd="sng" algn="ctr">
            <a:solidFill>
              <a:srgbClr val="FF65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2" name="Sexhörning 11"/>
          <p:cNvSpPr/>
          <p:nvPr/>
        </p:nvSpPr>
        <p:spPr bwMode="auto">
          <a:xfrm>
            <a:off x="467544" y="4869160"/>
            <a:ext cx="2004702" cy="1728192"/>
          </a:xfrm>
          <a:prstGeom prst="hexagon">
            <a:avLst/>
          </a:prstGeom>
          <a:solidFill>
            <a:schemeClr val="bg1"/>
          </a:solidFill>
          <a:ln w="15875" cap="flat" cmpd="sng" algn="ctr">
            <a:solidFill>
              <a:srgbClr val="FF65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3" name="Sexhörning 12"/>
          <p:cNvSpPr/>
          <p:nvPr/>
        </p:nvSpPr>
        <p:spPr bwMode="auto">
          <a:xfrm>
            <a:off x="3614214" y="4869160"/>
            <a:ext cx="2004702" cy="1728192"/>
          </a:xfrm>
          <a:prstGeom prst="hexagon">
            <a:avLst/>
          </a:prstGeom>
          <a:solidFill>
            <a:schemeClr val="bg1"/>
          </a:solidFill>
          <a:ln w="15875" cap="flat" cmpd="sng" algn="ctr">
            <a:solidFill>
              <a:srgbClr val="FF65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4" name="Sexhörning 13"/>
          <p:cNvSpPr/>
          <p:nvPr/>
        </p:nvSpPr>
        <p:spPr bwMode="auto">
          <a:xfrm>
            <a:off x="5188704" y="4005064"/>
            <a:ext cx="2004702" cy="1728192"/>
          </a:xfrm>
          <a:prstGeom prst="hexagon">
            <a:avLst/>
          </a:prstGeom>
          <a:solidFill>
            <a:schemeClr val="bg1"/>
          </a:solidFill>
          <a:ln w="15875" cap="flat" cmpd="sng" algn="ctr">
            <a:solidFill>
              <a:srgbClr val="FF65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5" name="Sexhörning 14"/>
          <p:cNvSpPr/>
          <p:nvPr/>
        </p:nvSpPr>
        <p:spPr bwMode="auto">
          <a:xfrm>
            <a:off x="6757640" y="3140968"/>
            <a:ext cx="2004702" cy="1728192"/>
          </a:xfrm>
          <a:prstGeom prst="hexagon">
            <a:avLst/>
          </a:prstGeom>
          <a:solidFill>
            <a:schemeClr val="bg1"/>
          </a:solidFill>
          <a:ln w="15875" cap="flat" cmpd="sng" algn="ctr">
            <a:solidFill>
              <a:srgbClr val="FF65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7" name="Sexhörning 16"/>
          <p:cNvSpPr/>
          <p:nvPr/>
        </p:nvSpPr>
        <p:spPr bwMode="auto">
          <a:xfrm>
            <a:off x="8335466" y="4005064"/>
            <a:ext cx="2004702" cy="1728192"/>
          </a:xfrm>
          <a:prstGeom prst="hexagon">
            <a:avLst/>
          </a:prstGeom>
          <a:solidFill>
            <a:schemeClr val="bg1"/>
          </a:solidFill>
          <a:ln w="15875" cap="flat" cmpd="sng" algn="ctr">
            <a:solidFill>
              <a:srgbClr val="FF65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8" name="Sexhörning 17"/>
          <p:cNvSpPr/>
          <p:nvPr/>
        </p:nvSpPr>
        <p:spPr bwMode="auto">
          <a:xfrm>
            <a:off x="-1103932" y="4005064"/>
            <a:ext cx="2004702" cy="1728192"/>
          </a:xfrm>
          <a:prstGeom prst="hexagon">
            <a:avLst/>
          </a:prstGeom>
          <a:solidFill>
            <a:schemeClr val="bg1"/>
          </a:solidFill>
          <a:ln w="15875" cap="flat" cmpd="sng" algn="ctr">
            <a:solidFill>
              <a:srgbClr val="FF65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9" name="Platshållare för sidfot 1"/>
          <p:cNvSpPr txBox="1">
            <a:spLocks/>
          </p:cNvSpPr>
          <p:nvPr userDrawn="1"/>
        </p:nvSpPr>
        <p:spPr>
          <a:xfrm>
            <a:off x="168028" y="188642"/>
            <a:ext cx="2152600" cy="182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l"/>
            <a:r>
              <a:rPr lang="sv-SE" sz="11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Skånes</a:t>
            </a:r>
            <a:r>
              <a:rPr lang="sv-SE" sz="105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sv-SE" sz="11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universitetssjukvård</a:t>
            </a:r>
            <a:endParaRPr lang="sv-SE" sz="1050" b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20" name="Bildobjekt 19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5939" y="188640"/>
            <a:ext cx="628455" cy="581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117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ヒラギノ角ゴ Pro W3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ヒラギノ角ゴ Pro W3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ヒラギノ角ゴ Pro W3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ヒラギノ角ゴ Pro W3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ヒラギノ角ゴ Pro W3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ヒラギノ角ゴ Pro W3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xhörning 6"/>
          <p:cNvSpPr/>
          <p:nvPr/>
        </p:nvSpPr>
        <p:spPr bwMode="auto">
          <a:xfrm>
            <a:off x="6228185" y="5360516"/>
            <a:ext cx="1002352" cy="864096"/>
          </a:xfrm>
          <a:prstGeom prst="hexagon">
            <a:avLst/>
          </a:prstGeom>
          <a:solidFill>
            <a:schemeClr val="bg1"/>
          </a:solidFill>
          <a:ln w="12700" cap="flat" cmpd="sng" algn="ctr">
            <a:solidFill>
              <a:srgbClr val="FF65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8" name="Sexhörning 7"/>
          <p:cNvSpPr/>
          <p:nvPr/>
        </p:nvSpPr>
        <p:spPr bwMode="auto">
          <a:xfrm>
            <a:off x="7005416" y="5792564"/>
            <a:ext cx="1002352" cy="864096"/>
          </a:xfrm>
          <a:prstGeom prst="hexagon">
            <a:avLst/>
          </a:prstGeom>
          <a:solidFill>
            <a:srgbClr val="FF6500"/>
          </a:solidFill>
          <a:ln w="12700" cap="flat" cmpd="sng" algn="ctr">
            <a:solidFill>
              <a:srgbClr val="FF65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9" name="Sexhörning 8"/>
          <p:cNvSpPr/>
          <p:nvPr/>
        </p:nvSpPr>
        <p:spPr bwMode="auto">
          <a:xfrm>
            <a:off x="8584220" y="4936976"/>
            <a:ext cx="1002352" cy="864096"/>
          </a:xfrm>
          <a:prstGeom prst="hexagon">
            <a:avLst/>
          </a:prstGeom>
          <a:solidFill>
            <a:schemeClr val="bg1"/>
          </a:solidFill>
          <a:ln w="12700" cap="flat" cmpd="sng" algn="ctr">
            <a:solidFill>
              <a:srgbClr val="FF65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0" name="Sexhörning 9"/>
          <p:cNvSpPr/>
          <p:nvPr/>
        </p:nvSpPr>
        <p:spPr bwMode="auto">
          <a:xfrm>
            <a:off x="7799072" y="5369024"/>
            <a:ext cx="1002352" cy="864096"/>
          </a:xfrm>
          <a:prstGeom prst="hexagon">
            <a:avLst/>
          </a:prstGeom>
          <a:solidFill>
            <a:schemeClr val="bg1"/>
          </a:solidFill>
          <a:ln w="12700" cap="flat" cmpd="sng" algn="ctr">
            <a:solidFill>
              <a:srgbClr val="FF65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1" name="Sexhörning 10"/>
          <p:cNvSpPr/>
          <p:nvPr/>
        </p:nvSpPr>
        <p:spPr bwMode="auto">
          <a:xfrm>
            <a:off x="9369957" y="4509120"/>
            <a:ext cx="1002352" cy="864096"/>
          </a:xfrm>
          <a:prstGeom prst="hexagon">
            <a:avLst/>
          </a:prstGeom>
          <a:solidFill>
            <a:schemeClr val="bg1"/>
          </a:solidFill>
          <a:ln w="12700" cap="flat" cmpd="sng" algn="ctr">
            <a:solidFill>
              <a:srgbClr val="FF65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5" name="Platshållare för sidfot 1"/>
          <p:cNvSpPr txBox="1">
            <a:spLocks/>
          </p:cNvSpPr>
          <p:nvPr userDrawn="1"/>
        </p:nvSpPr>
        <p:spPr>
          <a:xfrm>
            <a:off x="168028" y="188642"/>
            <a:ext cx="2152600" cy="182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l"/>
            <a:r>
              <a:rPr lang="sv-SE" sz="11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Skånes</a:t>
            </a:r>
            <a:r>
              <a:rPr lang="sv-SE" sz="105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sv-SE" sz="11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universitetssjukvård</a:t>
            </a:r>
            <a:endParaRPr lang="sv-SE" sz="1050" b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2" name="Bildobjekt 11"/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5939" y="188640"/>
            <a:ext cx="628455" cy="581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453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ヒラギノ角ゴ Pro W3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ヒラギノ角ゴ Pro W3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ヒラギノ角ゴ Pro W3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ヒラギノ角ゴ Pro W3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ヒラギノ角ゴ Pro W3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ヒラギノ角ゴ Pro W3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sidfot 1"/>
          <p:cNvSpPr txBox="1">
            <a:spLocks/>
          </p:cNvSpPr>
          <p:nvPr userDrawn="1"/>
        </p:nvSpPr>
        <p:spPr>
          <a:xfrm>
            <a:off x="168028" y="188642"/>
            <a:ext cx="2152600" cy="182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l"/>
            <a:r>
              <a:rPr lang="sv-SE" sz="11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Skånes</a:t>
            </a:r>
            <a:r>
              <a:rPr lang="sv-SE" sz="105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sv-SE" sz="11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universitetssjukvård</a:t>
            </a:r>
            <a:endParaRPr lang="sv-SE" sz="1050" b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5939" y="188640"/>
            <a:ext cx="628455" cy="581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649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ヒラギノ角ゴ Pro W3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ヒラギノ角ゴ Pro W3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ヒラギノ角ゴ Pro W3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ヒラギノ角ゴ Pro W3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ヒラギノ角ゴ Pro W3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ヒラギノ角ゴ Pro W3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redigera rubrikbakgrunden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redigera textbakgrunden</a:t>
            </a:r>
          </a:p>
          <a:p>
            <a:pPr lvl="1"/>
            <a:r>
              <a:rPr lang="sv-SE" altLang="sv-SE"/>
              <a:t>Andra nivån</a:t>
            </a:r>
          </a:p>
          <a:p>
            <a:pPr lvl="2"/>
            <a:r>
              <a:rPr lang="sv-SE" altLang="sv-SE"/>
              <a:t>Tredje nivån</a:t>
            </a:r>
          </a:p>
          <a:p>
            <a:pPr lvl="3"/>
            <a:r>
              <a:rPr lang="sv-SE" altLang="sv-SE"/>
              <a:t>Fjärde nivån</a:t>
            </a:r>
          </a:p>
          <a:p>
            <a:pPr lvl="4"/>
            <a:r>
              <a:rPr lang="sv-SE" altLang="sv-SE"/>
              <a:t>Femte nivån</a:t>
            </a:r>
          </a:p>
        </p:txBody>
      </p:sp>
      <p:pic>
        <p:nvPicPr>
          <p:cNvPr id="1028" name="Picture 7" descr="K:\Logotyper\Logo jpg-format Word etc\Kommunförbundet Skåne\Kfsk-logo_v.jpg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0138"/>
            <a:ext cx="3276600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AutoShape 8"/>
          <p:cNvSpPr>
            <a:spLocks noChangeArrowheads="1"/>
          </p:cNvSpPr>
          <p:nvPr/>
        </p:nvSpPr>
        <p:spPr bwMode="auto">
          <a:xfrm>
            <a:off x="228600" y="-152400"/>
            <a:ext cx="9067800" cy="6361113"/>
          </a:xfrm>
          <a:prstGeom prst="roundRect">
            <a:avLst>
              <a:gd name="adj" fmla="val 1954"/>
            </a:avLst>
          </a:prstGeom>
          <a:noFill/>
          <a:ln w="12700">
            <a:solidFill>
              <a:srgbClr val="DC001A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r">
              <a:defRPr/>
            </a:pPr>
            <a:endParaRPr lang="sv-SE" sz="1400">
              <a:solidFill>
                <a:srgbClr val="000000"/>
              </a:solidFill>
              <a:latin typeface="Verdana" panose="020B0604030504040204" pitchFamily="34" charset="0"/>
              <a:ea typeface="+mn-ea"/>
              <a:cs typeface="+mn-cs"/>
            </a:endParaRPr>
          </a:p>
        </p:txBody>
      </p:sp>
      <p:pic>
        <p:nvPicPr>
          <p:cNvPr id="1030" name="Bildobjekt 7" descr="Logo_Regionen.gif"/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6264275"/>
            <a:ext cx="55245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5199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809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8" descr="RegionSkåne_logo_RGB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2788" y="188913"/>
            <a:ext cx="6318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Sexhörning 9"/>
          <p:cNvSpPr>
            <a:spLocks/>
          </p:cNvSpPr>
          <p:nvPr/>
        </p:nvSpPr>
        <p:spPr bwMode="auto">
          <a:xfrm>
            <a:off x="2039938" y="4005263"/>
            <a:ext cx="2005012" cy="1727200"/>
          </a:xfrm>
          <a:prstGeom prst="hexagon">
            <a:avLst>
              <a:gd name="adj" fmla="val 25012"/>
              <a:gd name="vf" fmla="val 115470"/>
            </a:avLst>
          </a:prstGeom>
          <a:solidFill>
            <a:srgbClr val="FF6500"/>
          </a:solidFill>
          <a:ln w="15875" algn="ctr">
            <a:solidFill>
              <a:srgbClr val="FF6500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defRPr/>
            </a:pPr>
            <a:endParaRPr lang="sv-SE" altLang="sv-SE">
              <a:solidFill>
                <a:srgbClr val="000000"/>
              </a:solidFill>
            </a:endParaRPr>
          </a:p>
        </p:txBody>
      </p:sp>
      <p:sp>
        <p:nvSpPr>
          <p:cNvPr id="13316" name="Sexhörning 11"/>
          <p:cNvSpPr>
            <a:spLocks noChangeArrowheads="1"/>
          </p:cNvSpPr>
          <p:nvPr/>
        </p:nvSpPr>
        <p:spPr bwMode="auto">
          <a:xfrm>
            <a:off x="468313" y="4868863"/>
            <a:ext cx="2003425" cy="1728787"/>
          </a:xfrm>
          <a:prstGeom prst="hexagon">
            <a:avLst>
              <a:gd name="adj" fmla="val 24975"/>
              <a:gd name="vf" fmla="val 115470"/>
            </a:avLst>
          </a:prstGeom>
          <a:solidFill>
            <a:schemeClr val="bg1"/>
          </a:solidFill>
          <a:ln w="15875" algn="ctr">
            <a:solidFill>
              <a:srgbClr val="FF6500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defRPr/>
            </a:pPr>
            <a:endParaRPr lang="sv-SE" altLang="sv-SE">
              <a:solidFill>
                <a:srgbClr val="000000"/>
              </a:solidFill>
            </a:endParaRPr>
          </a:p>
        </p:txBody>
      </p:sp>
      <p:sp>
        <p:nvSpPr>
          <p:cNvPr id="13317" name="Sexhörning 12"/>
          <p:cNvSpPr>
            <a:spLocks noChangeArrowheads="1"/>
          </p:cNvSpPr>
          <p:nvPr/>
        </p:nvSpPr>
        <p:spPr bwMode="auto">
          <a:xfrm>
            <a:off x="3614738" y="4868863"/>
            <a:ext cx="2003425" cy="1728787"/>
          </a:xfrm>
          <a:prstGeom prst="hexagon">
            <a:avLst>
              <a:gd name="adj" fmla="val 24975"/>
              <a:gd name="vf" fmla="val 115470"/>
            </a:avLst>
          </a:prstGeom>
          <a:solidFill>
            <a:schemeClr val="bg1"/>
          </a:solidFill>
          <a:ln w="15875" algn="ctr">
            <a:solidFill>
              <a:srgbClr val="FF6500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defRPr/>
            </a:pPr>
            <a:endParaRPr lang="sv-SE" altLang="sv-SE">
              <a:solidFill>
                <a:srgbClr val="000000"/>
              </a:solidFill>
            </a:endParaRPr>
          </a:p>
        </p:txBody>
      </p:sp>
      <p:sp>
        <p:nvSpPr>
          <p:cNvPr id="13318" name="Sexhörning 13"/>
          <p:cNvSpPr>
            <a:spLocks noChangeArrowheads="1"/>
          </p:cNvSpPr>
          <p:nvPr/>
        </p:nvSpPr>
        <p:spPr bwMode="auto">
          <a:xfrm>
            <a:off x="5187950" y="4005263"/>
            <a:ext cx="2005013" cy="1727200"/>
          </a:xfrm>
          <a:prstGeom prst="hexagon">
            <a:avLst>
              <a:gd name="adj" fmla="val 25017"/>
              <a:gd name="vf" fmla="val 115470"/>
            </a:avLst>
          </a:prstGeom>
          <a:solidFill>
            <a:schemeClr val="bg1"/>
          </a:solidFill>
          <a:ln w="15875" algn="ctr">
            <a:solidFill>
              <a:srgbClr val="FF6500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defRPr/>
            </a:pPr>
            <a:endParaRPr lang="sv-SE" altLang="sv-SE">
              <a:solidFill>
                <a:srgbClr val="000000"/>
              </a:solidFill>
            </a:endParaRPr>
          </a:p>
        </p:txBody>
      </p:sp>
      <p:sp>
        <p:nvSpPr>
          <p:cNvPr id="13319" name="Sexhörning 14"/>
          <p:cNvSpPr>
            <a:spLocks noChangeArrowheads="1"/>
          </p:cNvSpPr>
          <p:nvPr/>
        </p:nvSpPr>
        <p:spPr bwMode="auto">
          <a:xfrm>
            <a:off x="6757988" y="3141663"/>
            <a:ext cx="2005012" cy="1727200"/>
          </a:xfrm>
          <a:prstGeom prst="hexagon">
            <a:avLst>
              <a:gd name="adj" fmla="val 25017"/>
              <a:gd name="vf" fmla="val 115470"/>
            </a:avLst>
          </a:prstGeom>
          <a:solidFill>
            <a:schemeClr val="bg1"/>
          </a:solidFill>
          <a:ln w="15875" algn="ctr">
            <a:solidFill>
              <a:srgbClr val="FF6500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defRPr/>
            </a:pPr>
            <a:endParaRPr lang="sv-SE" altLang="sv-SE">
              <a:solidFill>
                <a:srgbClr val="000000"/>
              </a:solidFill>
            </a:endParaRPr>
          </a:p>
        </p:txBody>
      </p:sp>
      <p:sp>
        <p:nvSpPr>
          <p:cNvPr id="13320" name="Sexhörning 16"/>
          <p:cNvSpPr>
            <a:spLocks noChangeArrowheads="1"/>
          </p:cNvSpPr>
          <p:nvPr/>
        </p:nvSpPr>
        <p:spPr bwMode="auto">
          <a:xfrm>
            <a:off x="8335963" y="4005263"/>
            <a:ext cx="2003425" cy="1727200"/>
          </a:xfrm>
          <a:prstGeom prst="hexagon">
            <a:avLst>
              <a:gd name="adj" fmla="val 24997"/>
              <a:gd name="vf" fmla="val 115470"/>
            </a:avLst>
          </a:prstGeom>
          <a:solidFill>
            <a:schemeClr val="bg1"/>
          </a:solidFill>
          <a:ln w="15875" algn="ctr">
            <a:solidFill>
              <a:srgbClr val="FF6500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defRPr/>
            </a:pPr>
            <a:endParaRPr lang="sv-SE" altLang="sv-SE">
              <a:solidFill>
                <a:srgbClr val="000000"/>
              </a:solidFill>
            </a:endParaRPr>
          </a:p>
        </p:txBody>
      </p:sp>
      <p:sp>
        <p:nvSpPr>
          <p:cNvPr id="13321" name="Sexhörning 17"/>
          <p:cNvSpPr>
            <a:spLocks noChangeArrowheads="1"/>
          </p:cNvSpPr>
          <p:nvPr/>
        </p:nvSpPr>
        <p:spPr bwMode="auto">
          <a:xfrm>
            <a:off x="-1103313" y="4005263"/>
            <a:ext cx="2003426" cy="1727200"/>
          </a:xfrm>
          <a:prstGeom prst="hexagon">
            <a:avLst>
              <a:gd name="adj" fmla="val 24998"/>
              <a:gd name="vf" fmla="val 115470"/>
            </a:avLst>
          </a:prstGeom>
          <a:solidFill>
            <a:schemeClr val="bg1"/>
          </a:solidFill>
          <a:ln w="15875" algn="ctr">
            <a:solidFill>
              <a:srgbClr val="FF6500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defRPr/>
            </a:pPr>
            <a:endParaRPr lang="sv-SE" alt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981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ヒラギノ角ゴ Pro W3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ヒラギノ角ゴ Pro W3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ヒラギノ角ゴ Pro W3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ヒラギノ角ゴ Pro W3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ヒラギノ角ゴ Pro W3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ヒラギノ角ゴ Pro W3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8" descr="RegionSkåne_logo_RGB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2788" y="188913"/>
            <a:ext cx="6318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Sexhörning 5"/>
          <p:cNvSpPr>
            <a:spLocks noChangeArrowheads="1"/>
          </p:cNvSpPr>
          <p:nvPr/>
        </p:nvSpPr>
        <p:spPr bwMode="auto">
          <a:xfrm>
            <a:off x="2633663" y="5373688"/>
            <a:ext cx="1001712" cy="863600"/>
          </a:xfrm>
          <a:prstGeom prst="hexagon">
            <a:avLst>
              <a:gd name="adj" fmla="val 24997"/>
              <a:gd name="vf" fmla="val 115470"/>
            </a:avLst>
          </a:prstGeom>
          <a:solidFill>
            <a:schemeClr val="bg1"/>
          </a:solidFill>
          <a:ln w="12700" algn="ctr">
            <a:solidFill>
              <a:srgbClr val="FF6500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defRPr/>
            </a:pPr>
            <a:endParaRPr lang="sv-SE" altLang="sv-SE">
              <a:solidFill>
                <a:srgbClr val="000000"/>
              </a:solidFill>
            </a:endParaRPr>
          </a:p>
        </p:txBody>
      </p:sp>
      <p:sp>
        <p:nvSpPr>
          <p:cNvPr id="15364" name="Sexhörning 6"/>
          <p:cNvSpPr>
            <a:spLocks noChangeArrowheads="1"/>
          </p:cNvSpPr>
          <p:nvPr/>
        </p:nvSpPr>
        <p:spPr bwMode="auto">
          <a:xfrm>
            <a:off x="1851025" y="4941888"/>
            <a:ext cx="1001713" cy="863600"/>
          </a:xfrm>
          <a:prstGeom prst="hexagon">
            <a:avLst>
              <a:gd name="adj" fmla="val 24998"/>
              <a:gd name="vf" fmla="val 115470"/>
            </a:avLst>
          </a:prstGeom>
          <a:solidFill>
            <a:schemeClr val="bg1"/>
          </a:solidFill>
          <a:ln w="12700" algn="ctr">
            <a:solidFill>
              <a:srgbClr val="FF6500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defRPr/>
            </a:pPr>
            <a:endParaRPr lang="sv-SE" altLang="sv-SE">
              <a:solidFill>
                <a:srgbClr val="000000"/>
              </a:solidFill>
            </a:endParaRPr>
          </a:p>
        </p:txBody>
      </p:sp>
      <p:sp>
        <p:nvSpPr>
          <p:cNvPr id="15365" name="Sexhörning 7"/>
          <p:cNvSpPr>
            <a:spLocks noChangeArrowheads="1"/>
          </p:cNvSpPr>
          <p:nvPr/>
        </p:nvSpPr>
        <p:spPr bwMode="auto">
          <a:xfrm>
            <a:off x="1063625" y="5373688"/>
            <a:ext cx="1001713" cy="863600"/>
          </a:xfrm>
          <a:prstGeom prst="hexagon">
            <a:avLst>
              <a:gd name="adj" fmla="val 24998"/>
              <a:gd name="vf" fmla="val 115470"/>
            </a:avLst>
          </a:prstGeom>
          <a:solidFill>
            <a:srgbClr val="FF6500"/>
          </a:solidFill>
          <a:ln w="12700" algn="ctr">
            <a:solidFill>
              <a:srgbClr val="FF6500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defRPr/>
            </a:pPr>
            <a:endParaRPr lang="sv-SE" altLang="sv-SE">
              <a:solidFill>
                <a:srgbClr val="000000"/>
              </a:solidFill>
            </a:endParaRPr>
          </a:p>
        </p:txBody>
      </p:sp>
      <p:sp>
        <p:nvSpPr>
          <p:cNvPr id="15366" name="Sexhörning 8"/>
          <p:cNvSpPr>
            <a:spLocks noChangeArrowheads="1"/>
          </p:cNvSpPr>
          <p:nvPr/>
        </p:nvSpPr>
        <p:spPr bwMode="auto">
          <a:xfrm>
            <a:off x="276225" y="5805488"/>
            <a:ext cx="1003300" cy="863600"/>
          </a:xfrm>
          <a:prstGeom prst="hexagon">
            <a:avLst>
              <a:gd name="adj" fmla="val 25037"/>
              <a:gd name="vf" fmla="val 115470"/>
            </a:avLst>
          </a:prstGeom>
          <a:solidFill>
            <a:schemeClr val="bg1"/>
          </a:solidFill>
          <a:ln w="12700" algn="ctr">
            <a:solidFill>
              <a:srgbClr val="FF6500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defRPr/>
            </a:pPr>
            <a:endParaRPr lang="sv-SE" altLang="sv-SE">
              <a:solidFill>
                <a:srgbClr val="000000"/>
              </a:solidFill>
            </a:endParaRPr>
          </a:p>
        </p:txBody>
      </p:sp>
      <p:sp>
        <p:nvSpPr>
          <p:cNvPr id="15367" name="Sexhörning 9"/>
          <p:cNvSpPr>
            <a:spLocks noChangeArrowheads="1"/>
          </p:cNvSpPr>
          <p:nvPr/>
        </p:nvSpPr>
        <p:spPr bwMode="auto">
          <a:xfrm>
            <a:off x="-508000" y="5373688"/>
            <a:ext cx="1001713" cy="863600"/>
          </a:xfrm>
          <a:prstGeom prst="hexagon">
            <a:avLst>
              <a:gd name="adj" fmla="val 24998"/>
              <a:gd name="vf" fmla="val 115470"/>
            </a:avLst>
          </a:prstGeom>
          <a:solidFill>
            <a:schemeClr val="bg1"/>
          </a:solidFill>
          <a:ln w="12700" algn="ctr">
            <a:solidFill>
              <a:srgbClr val="FF6500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defRPr/>
            </a:pPr>
            <a:endParaRPr lang="sv-SE" alt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888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ヒラギノ角ゴ Pro W3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ヒラギノ角ゴ Pro W3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ヒラギノ角ゴ Pro W3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ヒラギノ角ゴ Pro W3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ヒラギノ角ゴ Pro W3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ヒラギノ角ゴ Pro W3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8" descr="RegionSkåne_logo_RGB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2788" y="188913"/>
            <a:ext cx="6318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Sexhörning 6"/>
          <p:cNvSpPr>
            <a:spLocks noChangeArrowheads="1"/>
          </p:cNvSpPr>
          <p:nvPr/>
        </p:nvSpPr>
        <p:spPr bwMode="auto">
          <a:xfrm>
            <a:off x="6227763" y="5360988"/>
            <a:ext cx="1003300" cy="863600"/>
          </a:xfrm>
          <a:prstGeom prst="hexagon">
            <a:avLst>
              <a:gd name="adj" fmla="val 25037"/>
              <a:gd name="vf" fmla="val 115470"/>
            </a:avLst>
          </a:prstGeom>
          <a:solidFill>
            <a:schemeClr val="bg1"/>
          </a:solidFill>
          <a:ln w="12700" algn="ctr">
            <a:solidFill>
              <a:srgbClr val="FF6500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defRPr/>
            </a:pPr>
            <a:endParaRPr lang="sv-SE" altLang="sv-SE">
              <a:solidFill>
                <a:srgbClr val="000000"/>
              </a:solidFill>
            </a:endParaRPr>
          </a:p>
        </p:txBody>
      </p:sp>
      <p:sp>
        <p:nvSpPr>
          <p:cNvPr id="17412" name="Sexhörning 7"/>
          <p:cNvSpPr>
            <a:spLocks noChangeArrowheads="1"/>
          </p:cNvSpPr>
          <p:nvPr/>
        </p:nvSpPr>
        <p:spPr bwMode="auto">
          <a:xfrm>
            <a:off x="7005638" y="5792788"/>
            <a:ext cx="1001712" cy="863600"/>
          </a:xfrm>
          <a:prstGeom prst="hexagon">
            <a:avLst>
              <a:gd name="adj" fmla="val 24997"/>
              <a:gd name="vf" fmla="val 115470"/>
            </a:avLst>
          </a:prstGeom>
          <a:solidFill>
            <a:srgbClr val="FF6500"/>
          </a:solidFill>
          <a:ln w="12700" algn="ctr">
            <a:solidFill>
              <a:srgbClr val="FF6500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defRPr/>
            </a:pPr>
            <a:endParaRPr lang="sv-SE" altLang="sv-SE">
              <a:solidFill>
                <a:srgbClr val="000000"/>
              </a:solidFill>
            </a:endParaRPr>
          </a:p>
        </p:txBody>
      </p:sp>
      <p:sp>
        <p:nvSpPr>
          <p:cNvPr id="17413" name="Sexhörning 8"/>
          <p:cNvSpPr>
            <a:spLocks noChangeArrowheads="1"/>
          </p:cNvSpPr>
          <p:nvPr/>
        </p:nvSpPr>
        <p:spPr bwMode="auto">
          <a:xfrm>
            <a:off x="8583613" y="4937125"/>
            <a:ext cx="1003300" cy="863600"/>
          </a:xfrm>
          <a:prstGeom prst="hexagon">
            <a:avLst>
              <a:gd name="adj" fmla="val 25037"/>
              <a:gd name="vf" fmla="val 115470"/>
            </a:avLst>
          </a:prstGeom>
          <a:solidFill>
            <a:schemeClr val="bg1"/>
          </a:solidFill>
          <a:ln w="12700" algn="ctr">
            <a:solidFill>
              <a:srgbClr val="FF6500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defRPr/>
            </a:pPr>
            <a:endParaRPr lang="sv-SE" altLang="sv-SE">
              <a:solidFill>
                <a:srgbClr val="000000"/>
              </a:solidFill>
            </a:endParaRPr>
          </a:p>
        </p:txBody>
      </p:sp>
      <p:sp>
        <p:nvSpPr>
          <p:cNvPr id="17414" name="Sexhörning 9"/>
          <p:cNvSpPr>
            <a:spLocks noChangeArrowheads="1"/>
          </p:cNvSpPr>
          <p:nvPr/>
        </p:nvSpPr>
        <p:spPr bwMode="auto">
          <a:xfrm>
            <a:off x="7799388" y="5368925"/>
            <a:ext cx="1001712" cy="863600"/>
          </a:xfrm>
          <a:prstGeom prst="hexagon">
            <a:avLst>
              <a:gd name="adj" fmla="val 24997"/>
              <a:gd name="vf" fmla="val 115470"/>
            </a:avLst>
          </a:prstGeom>
          <a:solidFill>
            <a:schemeClr val="bg1"/>
          </a:solidFill>
          <a:ln w="12700" algn="ctr">
            <a:solidFill>
              <a:srgbClr val="FF6500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defRPr/>
            </a:pPr>
            <a:endParaRPr lang="sv-SE" altLang="sv-SE">
              <a:solidFill>
                <a:srgbClr val="000000"/>
              </a:solidFill>
            </a:endParaRPr>
          </a:p>
        </p:txBody>
      </p:sp>
      <p:sp>
        <p:nvSpPr>
          <p:cNvPr id="17415" name="Sexhörning 10"/>
          <p:cNvSpPr>
            <a:spLocks noChangeArrowheads="1"/>
          </p:cNvSpPr>
          <p:nvPr/>
        </p:nvSpPr>
        <p:spPr bwMode="auto">
          <a:xfrm>
            <a:off x="9369425" y="4508500"/>
            <a:ext cx="1003300" cy="865188"/>
          </a:xfrm>
          <a:prstGeom prst="hexagon">
            <a:avLst>
              <a:gd name="adj" fmla="val 24991"/>
              <a:gd name="vf" fmla="val 115470"/>
            </a:avLst>
          </a:prstGeom>
          <a:solidFill>
            <a:schemeClr val="bg1"/>
          </a:solidFill>
          <a:ln w="12700" algn="ctr">
            <a:solidFill>
              <a:srgbClr val="FF6500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defRPr/>
            </a:pPr>
            <a:endParaRPr lang="sv-SE" alt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977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ヒラギノ角ゴ Pro W3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ヒラギノ角ゴ Pro W3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ヒラギノ角ゴ Pro W3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ヒラギノ角ゴ Pro W3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ヒラギノ角ゴ Pro W3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ヒラギノ角ゴ Pro W3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exhörning 9"/>
          <p:cNvSpPr>
            <a:spLocks/>
          </p:cNvSpPr>
          <p:nvPr/>
        </p:nvSpPr>
        <p:spPr bwMode="auto">
          <a:xfrm>
            <a:off x="2041200" y="4005064"/>
            <a:ext cx="2005200" cy="1728000"/>
          </a:xfrm>
          <a:prstGeom prst="hexagon">
            <a:avLst/>
          </a:prstGeom>
          <a:blipFill rotWithShape="1">
            <a:blip r:embed="rId3"/>
            <a:srcRect/>
            <a:stretch>
              <a:fillRect t="-8021" b="-8021"/>
            </a:stretch>
          </a:blipFill>
          <a:ln w="15875" cap="flat" cmpd="sng" algn="ctr">
            <a:solidFill>
              <a:srgbClr val="FF65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2" name="Sexhörning 11"/>
          <p:cNvSpPr/>
          <p:nvPr/>
        </p:nvSpPr>
        <p:spPr bwMode="auto">
          <a:xfrm>
            <a:off x="467544" y="4869160"/>
            <a:ext cx="2004702" cy="1728192"/>
          </a:xfrm>
          <a:prstGeom prst="hexagon">
            <a:avLst/>
          </a:prstGeom>
          <a:solidFill>
            <a:schemeClr val="bg1"/>
          </a:solidFill>
          <a:ln w="15875" cap="flat" cmpd="sng" algn="ctr">
            <a:solidFill>
              <a:srgbClr val="FF65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3" name="Sexhörning 12"/>
          <p:cNvSpPr/>
          <p:nvPr/>
        </p:nvSpPr>
        <p:spPr bwMode="auto">
          <a:xfrm>
            <a:off x="3614214" y="4869160"/>
            <a:ext cx="2004702" cy="1728192"/>
          </a:xfrm>
          <a:prstGeom prst="hexagon">
            <a:avLst/>
          </a:prstGeom>
          <a:solidFill>
            <a:schemeClr val="bg1"/>
          </a:solidFill>
          <a:ln w="15875" cap="flat" cmpd="sng" algn="ctr">
            <a:solidFill>
              <a:srgbClr val="FF65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4" name="Sexhörning 13"/>
          <p:cNvSpPr/>
          <p:nvPr/>
        </p:nvSpPr>
        <p:spPr bwMode="auto">
          <a:xfrm>
            <a:off x="5188704" y="4005064"/>
            <a:ext cx="2004702" cy="1728192"/>
          </a:xfrm>
          <a:prstGeom prst="hexagon">
            <a:avLst/>
          </a:prstGeom>
          <a:solidFill>
            <a:schemeClr val="bg1"/>
          </a:solidFill>
          <a:ln w="15875" cap="flat" cmpd="sng" algn="ctr">
            <a:solidFill>
              <a:srgbClr val="FF65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5" name="Sexhörning 14"/>
          <p:cNvSpPr/>
          <p:nvPr/>
        </p:nvSpPr>
        <p:spPr bwMode="auto">
          <a:xfrm>
            <a:off x="6757640" y="3140968"/>
            <a:ext cx="2004702" cy="1728192"/>
          </a:xfrm>
          <a:prstGeom prst="hexagon">
            <a:avLst/>
          </a:prstGeom>
          <a:solidFill>
            <a:schemeClr val="bg1"/>
          </a:solidFill>
          <a:ln w="15875" cap="flat" cmpd="sng" algn="ctr">
            <a:solidFill>
              <a:srgbClr val="FF65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7" name="Sexhörning 16"/>
          <p:cNvSpPr/>
          <p:nvPr/>
        </p:nvSpPr>
        <p:spPr bwMode="auto">
          <a:xfrm>
            <a:off x="8335466" y="4005064"/>
            <a:ext cx="2004702" cy="1728192"/>
          </a:xfrm>
          <a:prstGeom prst="hexagon">
            <a:avLst/>
          </a:prstGeom>
          <a:solidFill>
            <a:schemeClr val="bg1"/>
          </a:solidFill>
          <a:ln w="15875" cap="flat" cmpd="sng" algn="ctr">
            <a:solidFill>
              <a:srgbClr val="FF65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8" name="Sexhörning 17"/>
          <p:cNvSpPr/>
          <p:nvPr/>
        </p:nvSpPr>
        <p:spPr bwMode="auto">
          <a:xfrm>
            <a:off x="-1103932" y="4005064"/>
            <a:ext cx="2004702" cy="1728192"/>
          </a:xfrm>
          <a:prstGeom prst="hexagon">
            <a:avLst/>
          </a:prstGeom>
          <a:solidFill>
            <a:schemeClr val="bg1"/>
          </a:solidFill>
          <a:ln w="15875" cap="flat" cmpd="sng" algn="ctr">
            <a:solidFill>
              <a:srgbClr val="FF65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20" name="Platshållare för sidfot 1"/>
          <p:cNvSpPr txBox="1">
            <a:spLocks/>
          </p:cNvSpPr>
          <p:nvPr userDrawn="1"/>
        </p:nvSpPr>
        <p:spPr>
          <a:xfrm>
            <a:off x="168028" y="188642"/>
            <a:ext cx="2152600" cy="182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l"/>
            <a:r>
              <a:rPr lang="sv-SE" sz="11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Skånes</a:t>
            </a:r>
            <a:r>
              <a:rPr lang="sv-SE" sz="105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sv-SE" sz="11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universitetssjukvård</a:t>
            </a:r>
            <a:endParaRPr lang="sv-SE" sz="1050" b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1" name="Bildobjekt 10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5939" y="188640"/>
            <a:ext cx="628455" cy="581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521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ヒラギノ角ゴ Pro W3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ヒラギノ角ゴ Pro W3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ヒラギノ角ゴ Pro W3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ヒラギノ角ゴ Pro W3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ヒラギノ角ゴ Pro W3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ヒラギノ角ゴ Pro W3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tshållare för sidfot 1"/>
          <p:cNvSpPr txBox="1">
            <a:spLocks/>
          </p:cNvSpPr>
          <p:nvPr userDrawn="1"/>
        </p:nvSpPr>
        <p:spPr>
          <a:xfrm>
            <a:off x="168028" y="188642"/>
            <a:ext cx="2152600" cy="182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l"/>
            <a:r>
              <a:rPr lang="sv-SE" sz="11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Skånes</a:t>
            </a:r>
            <a:r>
              <a:rPr lang="sv-SE" sz="105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sv-SE" sz="11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universitetssjukvård</a:t>
            </a:r>
            <a:endParaRPr lang="sv-SE" sz="1050" b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2" name="Sexhörning 21"/>
          <p:cNvSpPr/>
          <p:nvPr userDrawn="1"/>
        </p:nvSpPr>
        <p:spPr bwMode="auto">
          <a:xfrm>
            <a:off x="467544" y="4869160"/>
            <a:ext cx="2004702" cy="1728192"/>
          </a:xfrm>
          <a:prstGeom prst="hexagon">
            <a:avLst/>
          </a:prstGeom>
          <a:solidFill>
            <a:schemeClr val="bg1"/>
          </a:solidFill>
          <a:ln w="15875" cap="flat" cmpd="sng" algn="ctr">
            <a:solidFill>
              <a:srgbClr val="FF65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23" name="Sexhörning 22"/>
          <p:cNvSpPr/>
          <p:nvPr userDrawn="1"/>
        </p:nvSpPr>
        <p:spPr bwMode="auto">
          <a:xfrm>
            <a:off x="3614214" y="4869160"/>
            <a:ext cx="2004702" cy="1728192"/>
          </a:xfrm>
          <a:prstGeom prst="hexagon">
            <a:avLst/>
          </a:prstGeom>
          <a:solidFill>
            <a:schemeClr val="bg1"/>
          </a:solidFill>
          <a:ln w="15875" cap="flat" cmpd="sng" algn="ctr">
            <a:solidFill>
              <a:srgbClr val="FF65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24" name="Sexhörning 23"/>
          <p:cNvSpPr/>
          <p:nvPr userDrawn="1"/>
        </p:nvSpPr>
        <p:spPr bwMode="auto">
          <a:xfrm>
            <a:off x="5188704" y="4005064"/>
            <a:ext cx="2004702" cy="1728192"/>
          </a:xfrm>
          <a:prstGeom prst="hexagon">
            <a:avLst/>
          </a:prstGeom>
          <a:solidFill>
            <a:schemeClr val="bg1"/>
          </a:solidFill>
          <a:ln w="15875" cap="flat" cmpd="sng" algn="ctr">
            <a:solidFill>
              <a:srgbClr val="FF65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25" name="Sexhörning 24"/>
          <p:cNvSpPr/>
          <p:nvPr userDrawn="1"/>
        </p:nvSpPr>
        <p:spPr bwMode="auto">
          <a:xfrm>
            <a:off x="8335466" y="4005064"/>
            <a:ext cx="2004702" cy="1728192"/>
          </a:xfrm>
          <a:prstGeom prst="hexagon">
            <a:avLst/>
          </a:prstGeom>
          <a:solidFill>
            <a:schemeClr val="bg1"/>
          </a:solidFill>
          <a:ln w="15875" cap="flat" cmpd="sng" algn="ctr">
            <a:solidFill>
              <a:srgbClr val="FF65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26" name="Sexhörning 25"/>
          <p:cNvSpPr/>
          <p:nvPr userDrawn="1"/>
        </p:nvSpPr>
        <p:spPr bwMode="auto">
          <a:xfrm>
            <a:off x="-1103932" y="4005064"/>
            <a:ext cx="2004702" cy="1728192"/>
          </a:xfrm>
          <a:prstGeom prst="hexagon">
            <a:avLst/>
          </a:prstGeom>
          <a:solidFill>
            <a:schemeClr val="bg1"/>
          </a:solidFill>
          <a:ln w="15875" cap="flat" cmpd="sng" algn="ctr">
            <a:solidFill>
              <a:srgbClr val="FF65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27" name="Sexhörning 26"/>
          <p:cNvSpPr/>
          <p:nvPr userDrawn="1"/>
        </p:nvSpPr>
        <p:spPr bwMode="auto">
          <a:xfrm>
            <a:off x="6757640" y="3140968"/>
            <a:ext cx="2004702" cy="1728192"/>
          </a:xfrm>
          <a:prstGeom prst="hexagon">
            <a:avLst/>
          </a:prstGeom>
          <a:solidFill>
            <a:schemeClr val="bg1"/>
          </a:solidFill>
          <a:ln w="15875" cap="flat" cmpd="sng" algn="ctr">
            <a:solidFill>
              <a:srgbClr val="FF65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pic>
        <p:nvPicPr>
          <p:cNvPr id="11" name="Bildobjekt 10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5939" y="188640"/>
            <a:ext cx="628455" cy="581106"/>
          </a:xfrm>
          <a:prstGeom prst="rect">
            <a:avLst/>
          </a:prstGeom>
        </p:spPr>
      </p:pic>
      <p:sp>
        <p:nvSpPr>
          <p:cNvPr id="12" name="Sexhörning 11"/>
          <p:cNvSpPr>
            <a:spLocks/>
          </p:cNvSpPr>
          <p:nvPr userDrawn="1"/>
        </p:nvSpPr>
        <p:spPr bwMode="auto">
          <a:xfrm>
            <a:off x="2045187" y="4020226"/>
            <a:ext cx="2004794" cy="1697871"/>
          </a:xfrm>
          <a:prstGeom prst="hexagon">
            <a:avLst/>
          </a:prstGeom>
          <a:solidFill>
            <a:srgbClr val="FF6500"/>
          </a:solidFill>
          <a:ln w="15875" cap="flat" cmpd="sng" algn="ctr">
            <a:solidFill>
              <a:srgbClr val="FF65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35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pic>
        <p:nvPicPr>
          <p:cNvPr id="13" name="Bildobjekt 12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90" y="303152"/>
            <a:ext cx="594215" cy="549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314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ヒラギノ角ゴ Pro W3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ヒラギノ角ゴ Pro W3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ヒラギノ角ゴ Pro W3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ヒラギノ角ゴ Pro W3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ヒラギノ角ゴ Pro W3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ヒラギノ角ゴ Pro W3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exhörning 9"/>
          <p:cNvSpPr>
            <a:spLocks/>
          </p:cNvSpPr>
          <p:nvPr/>
        </p:nvSpPr>
        <p:spPr bwMode="auto">
          <a:xfrm>
            <a:off x="2041200" y="4005064"/>
            <a:ext cx="2005200" cy="1728000"/>
          </a:xfrm>
          <a:prstGeom prst="hexagon">
            <a:avLst/>
          </a:prstGeom>
          <a:blipFill rotWithShape="1">
            <a:blip r:embed="rId3"/>
            <a:srcRect/>
            <a:stretch>
              <a:fillRect/>
            </a:stretch>
          </a:blipFill>
          <a:ln w="15875" cap="flat" cmpd="sng" algn="ctr">
            <a:solidFill>
              <a:srgbClr val="FF65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2" name="Sexhörning 11"/>
          <p:cNvSpPr/>
          <p:nvPr/>
        </p:nvSpPr>
        <p:spPr bwMode="auto">
          <a:xfrm>
            <a:off x="467544" y="4869160"/>
            <a:ext cx="2004702" cy="1728192"/>
          </a:xfrm>
          <a:prstGeom prst="hexagon">
            <a:avLst/>
          </a:prstGeom>
          <a:solidFill>
            <a:schemeClr val="bg1"/>
          </a:solidFill>
          <a:ln w="15875" cap="flat" cmpd="sng" algn="ctr">
            <a:solidFill>
              <a:srgbClr val="FF65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3" name="Sexhörning 12"/>
          <p:cNvSpPr/>
          <p:nvPr/>
        </p:nvSpPr>
        <p:spPr bwMode="auto">
          <a:xfrm>
            <a:off x="3614214" y="4869160"/>
            <a:ext cx="2004702" cy="1728192"/>
          </a:xfrm>
          <a:prstGeom prst="hexagon">
            <a:avLst/>
          </a:prstGeom>
          <a:solidFill>
            <a:schemeClr val="bg1"/>
          </a:solidFill>
          <a:ln w="15875" cap="flat" cmpd="sng" algn="ctr">
            <a:solidFill>
              <a:srgbClr val="FF65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4" name="Sexhörning 13"/>
          <p:cNvSpPr/>
          <p:nvPr/>
        </p:nvSpPr>
        <p:spPr bwMode="auto">
          <a:xfrm>
            <a:off x="5188704" y="4005064"/>
            <a:ext cx="2004702" cy="1728192"/>
          </a:xfrm>
          <a:prstGeom prst="hexagon">
            <a:avLst/>
          </a:prstGeom>
          <a:solidFill>
            <a:schemeClr val="bg1"/>
          </a:solidFill>
          <a:ln w="15875" cap="flat" cmpd="sng" algn="ctr">
            <a:solidFill>
              <a:srgbClr val="FF65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5" name="Sexhörning 14"/>
          <p:cNvSpPr/>
          <p:nvPr/>
        </p:nvSpPr>
        <p:spPr bwMode="auto">
          <a:xfrm>
            <a:off x="6757640" y="3140968"/>
            <a:ext cx="2004702" cy="1728192"/>
          </a:xfrm>
          <a:prstGeom prst="hexagon">
            <a:avLst/>
          </a:prstGeom>
          <a:solidFill>
            <a:schemeClr val="bg1"/>
          </a:solidFill>
          <a:ln w="15875" cap="flat" cmpd="sng" algn="ctr">
            <a:solidFill>
              <a:srgbClr val="FF65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7" name="Sexhörning 16"/>
          <p:cNvSpPr/>
          <p:nvPr/>
        </p:nvSpPr>
        <p:spPr bwMode="auto">
          <a:xfrm>
            <a:off x="8335466" y="4005064"/>
            <a:ext cx="2004702" cy="1728192"/>
          </a:xfrm>
          <a:prstGeom prst="hexagon">
            <a:avLst/>
          </a:prstGeom>
          <a:solidFill>
            <a:schemeClr val="bg1"/>
          </a:solidFill>
          <a:ln w="15875" cap="flat" cmpd="sng" algn="ctr">
            <a:solidFill>
              <a:srgbClr val="FF65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8" name="Sexhörning 17"/>
          <p:cNvSpPr/>
          <p:nvPr/>
        </p:nvSpPr>
        <p:spPr bwMode="auto">
          <a:xfrm>
            <a:off x="-1103932" y="4005064"/>
            <a:ext cx="2004702" cy="1728192"/>
          </a:xfrm>
          <a:prstGeom prst="hexagon">
            <a:avLst/>
          </a:prstGeom>
          <a:solidFill>
            <a:schemeClr val="bg1"/>
          </a:solidFill>
          <a:ln w="15875" cap="flat" cmpd="sng" algn="ctr">
            <a:solidFill>
              <a:srgbClr val="FF65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20" name="Platshållare för sidfot 1"/>
          <p:cNvSpPr txBox="1">
            <a:spLocks/>
          </p:cNvSpPr>
          <p:nvPr userDrawn="1"/>
        </p:nvSpPr>
        <p:spPr>
          <a:xfrm>
            <a:off x="168028" y="188642"/>
            <a:ext cx="2152600" cy="182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l"/>
            <a:r>
              <a:rPr lang="sv-SE" sz="11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Skånes</a:t>
            </a:r>
            <a:r>
              <a:rPr lang="sv-SE" sz="105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sv-SE" sz="11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universitetssjukvård</a:t>
            </a:r>
            <a:endParaRPr lang="sv-SE" sz="1050" b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1" name="Bildobjekt 10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5939" y="188640"/>
            <a:ext cx="628455" cy="581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23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ヒラギノ角ゴ Pro W3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ヒラギノ角ゴ Pro W3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ヒラギノ角ゴ Pro W3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ヒラギノ角ゴ Pro W3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ヒラギノ角ゴ Pro W3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ヒラギノ角ゴ Pro W3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exhörning 9"/>
          <p:cNvSpPr>
            <a:spLocks/>
          </p:cNvSpPr>
          <p:nvPr/>
        </p:nvSpPr>
        <p:spPr bwMode="auto">
          <a:xfrm>
            <a:off x="2041200" y="4005064"/>
            <a:ext cx="2005200" cy="1728000"/>
          </a:xfrm>
          <a:prstGeom prst="hexagon">
            <a:avLst/>
          </a:prstGeom>
          <a:blipFill rotWithShape="1">
            <a:blip r:embed="rId3"/>
            <a:srcRect/>
            <a:stretch>
              <a:fillRect t="-8021" b="-8021"/>
            </a:stretch>
          </a:blipFill>
          <a:ln w="15875" cap="flat" cmpd="sng" algn="ctr">
            <a:solidFill>
              <a:srgbClr val="FF65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2" name="Sexhörning 11"/>
          <p:cNvSpPr/>
          <p:nvPr/>
        </p:nvSpPr>
        <p:spPr bwMode="auto">
          <a:xfrm>
            <a:off x="467544" y="4869160"/>
            <a:ext cx="2004702" cy="1728192"/>
          </a:xfrm>
          <a:prstGeom prst="hexagon">
            <a:avLst/>
          </a:prstGeom>
          <a:solidFill>
            <a:schemeClr val="bg1"/>
          </a:solidFill>
          <a:ln w="15875" cap="flat" cmpd="sng" algn="ctr">
            <a:solidFill>
              <a:srgbClr val="FF65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3" name="Sexhörning 12"/>
          <p:cNvSpPr/>
          <p:nvPr/>
        </p:nvSpPr>
        <p:spPr bwMode="auto">
          <a:xfrm>
            <a:off x="3614214" y="4869160"/>
            <a:ext cx="2004702" cy="1728192"/>
          </a:xfrm>
          <a:prstGeom prst="hexagon">
            <a:avLst/>
          </a:prstGeom>
          <a:solidFill>
            <a:schemeClr val="bg1"/>
          </a:solidFill>
          <a:ln w="15875" cap="flat" cmpd="sng" algn="ctr">
            <a:solidFill>
              <a:srgbClr val="FF65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4" name="Sexhörning 13"/>
          <p:cNvSpPr/>
          <p:nvPr/>
        </p:nvSpPr>
        <p:spPr bwMode="auto">
          <a:xfrm>
            <a:off x="5188704" y="4005064"/>
            <a:ext cx="2004702" cy="1728192"/>
          </a:xfrm>
          <a:prstGeom prst="hexagon">
            <a:avLst/>
          </a:prstGeom>
          <a:solidFill>
            <a:schemeClr val="bg1"/>
          </a:solidFill>
          <a:ln w="15875" cap="flat" cmpd="sng" algn="ctr">
            <a:solidFill>
              <a:srgbClr val="FF65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5" name="Sexhörning 14"/>
          <p:cNvSpPr/>
          <p:nvPr/>
        </p:nvSpPr>
        <p:spPr bwMode="auto">
          <a:xfrm>
            <a:off x="6757640" y="3140968"/>
            <a:ext cx="2004702" cy="1728192"/>
          </a:xfrm>
          <a:prstGeom prst="hexagon">
            <a:avLst/>
          </a:prstGeom>
          <a:solidFill>
            <a:schemeClr val="bg1"/>
          </a:solidFill>
          <a:ln w="15875" cap="flat" cmpd="sng" algn="ctr">
            <a:solidFill>
              <a:srgbClr val="FF65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7" name="Sexhörning 16"/>
          <p:cNvSpPr/>
          <p:nvPr/>
        </p:nvSpPr>
        <p:spPr bwMode="auto">
          <a:xfrm>
            <a:off x="8335466" y="4005064"/>
            <a:ext cx="2004702" cy="1728192"/>
          </a:xfrm>
          <a:prstGeom prst="hexagon">
            <a:avLst/>
          </a:prstGeom>
          <a:solidFill>
            <a:schemeClr val="bg1"/>
          </a:solidFill>
          <a:ln w="15875" cap="flat" cmpd="sng" algn="ctr">
            <a:solidFill>
              <a:srgbClr val="FF65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8" name="Sexhörning 17"/>
          <p:cNvSpPr/>
          <p:nvPr/>
        </p:nvSpPr>
        <p:spPr bwMode="auto">
          <a:xfrm>
            <a:off x="-1103932" y="4005064"/>
            <a:ext cx="2004702" cy="1728192"/>
          </a:xfrm>
          <a:prstGeom prst="hexagon">
            <a:avLst/>
          </a:prstGeom>
          <a:solidFill>
            <a:schemeClr val="bg1"/>
          </a:solidFill>
          <a:ln w="15875" cap="flat" cmpd="sng" algn="ctr">
            <a:solidFill>
              <a:srgbClr val="FF65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20" name="Platshållare för sidfot 1"/>
          <p:cNvSpPr txBox="1">
            <a:spLocks/>
          </p:cNvSpPr>
          <p:nvPr userDrawn="1"/>
        </p:nvSpPr>
        <p:spPr>
          <a:xfrm>
            <a:off x="168028" y="188642"/>
            <a:ext cx="2152600" cy="182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l"/>
            <a:r>
              <a:rPr lang="sv-SE" sz="11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Skånes</a:t>
            </a:r>
            <a:r>
              <a:rPr lang="sv-SE" sz="105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sv-SE" sz="11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universitetssjukvård</a:t>
            </a:r>
            <a:endParaRPr lang="sv-SE" sz="1050" b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1" name="Bildobjekt 10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5939" y="188640"/>
            <a:ext cx="628455" cy="581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498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ヒラギノ角ゴ Pro W3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ヒラギノ角ゴ Pro W3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ヒラギノ角ゴ Pro W3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ヒラギノ角ゴ Pro W3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ヒラギノ角ゴ Pro W3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ヒラギノ角ゴ Pro W3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exhörning 9"/>
          <p:cNvSpPr>
            <a:spLocks/>
          </p:cNvSpPr>
          <p:nvPr/>
        </p:nvSpPr>
        <p:spPr bwMode="auto">
          <a:xfrm>
            <a:off x="2041200" y="4005064"/>
            <a:ext cx="2005200" cy="1728000"/>
          </a:xfrm>
          <a:prstGeom prst="hexagon">
            <a:avLst/>
          </a:prstGeom>
          <a:blipFill rotWithShape="1">
            <a:blip r:embed="rId3"/>
            <a:srcRect/>
            <a:stretch>
              <a:fillRect t="-5209" b="-5209"/>
            </a:stretch>
          </a:blipFill>
          <a:ln w="15875" cap="flat" cmpd="sng" algn="ctr">
            <a:solidFill>
              <a:srgbClr val="FF65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2" name="Sexhörning 11"/>
          <p:cNvSpPr/>
          <p:nvPr/>
        </p:nvSpPr>
        <p:spPr bwMode="auto">
          <a:xfrm>
            <a:off x="467544" y="4869160"/>
            <a:ext cx="2004702" cy="1728192"/>
          </a:xfrm>
          <a:prstGeom prst="hexagon">
            <a:avLst/>
          </a:prstGeom>
          <a:solidFill>
            <a:schemeClr val="bg1"/>
          </a:solidFill>
          <a:ln w="15875" cap="flat" cmpd="sng" algn="ctr">
            <a:solidFill>
              <a:srgbClr val="FF65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3" name="Sexhörning 12"/>
          <p:cNvSpPr/>
          <p:nvPr/>
        </p:nvSpPr>
        <p:spPr bwMode="auto">
          <a:xfrm>
            <a:off x="3614214" y="4869160"/>
            <a:ext cx="2004702" cy="1728192"/>
          </a:xfrm>
          <a:prstGeom prst="hexagon">
            <a:avLst/>
          </a:prstGeom>
          <a:solidFill>
            <a:schemeClr val="bg1"/>
          </a:solidFill>
          <a:ln w="15875" cap="flat" cmpd="sng" algn="ctr">
            <a:solidFill>
              <a:srgbClr val="FF65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4" name="Sexhörning 13"/>
          <p:cNvSpPr/>
          <p:nvPr/>
        </p:nvSpPr>
        <p:spPr bwMode="auto">
          <a:xfrm>
            <a:off x="5188704" y="4005064"/>
            <a:ext cx="2004702" cy="1728192"/>
          </a:xfrm>
          <a:prstGeom prst="hexagon">
            <a:avLst/>
          </a:prstGeom>
          <a:solidFill>
            <a:schemeClr val="bg1"/>
          </a:solidFill>
          <a:ln w="15875" cap="flat" cmpd="sng" algn="ctr">
            <a:solidFill>
              <a:srgbClr val="FF65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5" name="Sexhörning 14"/>
          <p:cNvSpPr/>
          <p:nvPr/>
        </p:nvSpPr>
        <p:spPr bwMode="auto">
          <a:xfrm>
            <a:off x="6757640" y="3140968"/>
            <a:ext cx="2004702" cy="1728192"/>
          </a:xfrm>
          <a:prstGeom prst="hexagon">
            <a:avLst/>
          </a:prstGeom>
          <a:solidFill>
            <a:schemeClr val="bg1"/>
          </a:solidFill>
          <a:ln w="15875" cap="flat" cmpd="sng" algn="ctr">
            <a:solidFill>
              <a:srgbClr val="FF65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7" name="Sexhörning 16"/>
          <p:cNvSpPr/>
          <p:nvPr/>
        </p:nvSpPr>
        <p:spPr bwMode="auto">
          <a:xfrm>
            <a:off x="8335466" y="4005064"/>
            <a:ext cx="2004702" cy="1728192"/>
          </a:xfrm>
          <a:prstGeom prst="hexagon">
            <a:avLst/>
          </a:prstGeom>
          <a:solidFill>
            <a:schemeClr val="bg1"/>
          </a:solidFill>
          <a:ln w="15875" cap="flat" cmpd="sng" algn="ctr">
            <a:solidFill>
              <a:srgbClr val="FF65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8" name="Sexhörning 17"/>
          <p:cNvSpPr/>
          <p:nvPr/>
        </p:nvSpPr>
        <p:spPr bwMode="auto">
          <a:xfrm>
            <a:off x="-1103932" y="4005064"/>
            <a:ext cx="2004702" cy="1728192"/>
          </a:xfrm>
          <a:prstGeom prst="hexagon">
            <a:avLst/>
          </a:prstGeom>
          <a:solidFill>
            <a:schemeClr val="bg1"/>
          </a:solidFill>
          <a:ln w="15875" cap="flat" cmpd="sng" algn="ctr">
            <a:solidFill>
              <a:srgbClr val="FF65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20" name="Platshållare för sidfot 1"/>
          <p:cNvSpPr txBox="1">
            <a:spLocks/>
          </p:cNvSpPr>
          <p:nvPr userDrawn="1"/>
        </p:nvSpPr>
        <p:spPr>
          <a:xfrm>
            <a:off x="168028" y="188642"/>
            <a:ext cx="2152600" cy="182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l"/>
            <a:r>
              <a:rPr lang="sv-SE" sz="11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Skånes</a:t>
            </a:r>
            <a:r>
              <a:rPr lang="sv-SE" sz="105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sv-SE" sz="11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universitetssjukvård</a:t>
            </a:r>
            <a:endParaRPr lang="sv-SE" sz="1050" b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1" name="Bildobjekt 10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5939" y="188640"/>
            <a:ext cx="628455" cy="581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48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ヒラギノ角ゴ Pro W3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ヒラギノ角ゴ Pro W3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ヒラギノ角ゴ Pro W3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ヒラギノ角ゴ Pro W3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ヒラギノ角ゴ Pro W3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ヒラギノ角ゴ Pro W3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exhörning 9"/>
          <p:cNvSpPr>
            <a:spLocks/>
          </p:cNvSpPr>
          <p:nvPr/>
        </p:nvSpPr>
        <p:spPr bwMode="auto">
          <a:xfrm>
            <a:off x="2040198" y="4005064"/>
            <a:ext cx="2005200" cy="1728000"/>
          </a:xfrm>
          <a:prstGeom prst="hexagon">
            <a:avLst/>
          </a:prstGeom>
          <a:solidFill>
            <a:srgbClr val="FF6500"/>
          </a:solidFill>
          <a:ln w="15875" cap="flat" cmpd="sng" algn="ctr">
            <a:solidFill>
              <a:srgbClr val="FF65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2" name="Sexhörning 11"/>
          <p:cNvSpPr/>
          <p:nvPr/>
        </p:nvSpPr>
        <p:spPr bwMode="auto">
          <a:xfrm>
            <a:off x="467544" y="4869160"/>
            <a:ext cx="2004702" cy="1728192"/>
          </a:xfrm>
          <a:prstGeom prst="hexagon">
            <a:avLst/>
          </a:prstGeom>
          <a:solidFill>
            <a:schemeClr val="bg1"/>
          </a:solidFill>
          <a:ln w="15875" cap="flat" cmpd="sng" algn="ctr">
            <a:solidFill>
              <a:srgbClr val="FF65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3" name="Sexhörning 12"/>
          <p:cNvSpPr/>
          <p:nvPr/>
        </p:nvSpPr>
        <p:spPr bwMode="auto">
          <a:xfrm>
            <a:off x="3614214" y="4869160"/>
            <a:ext cx="2004702" cy="1728192"/>
          </a:xfrm>
          <a:prstGeom prst="hexagon">
            <a:avLst/>
          </a:prstGeom>
          <a:solidFill>
            <a:schemeClr val="bg1"/>
          </a:solidFill>
          <a:ln w="15875" cap="flat" cmpd="sng" algn="ctr">
            <a:solidFill>
              <a:srgbClr val="FF65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4" name="Sexhörning 13"/>
          <p:cNvSpPr/>
          <p:nvPr/>
        </p:nvSpPr>
        <p:spPr bwMode="auto">
          <a:xfrm>
            <a:off x="5188704" y="4005064"/>
            <a:ext cx="2004702" cy="1728192"/>
          </a:xfrm>
          <a:prstGeom prst="hexagon">
            <a:avLst/>
          </a:prstGeom>
          <a:solidFill>
            <a:schemeClr val="bg1"/>
          </a:solidFill>
          <a:ln w="15875" cap="flat" cmpd="sng" algn="ctr">
            <a:solidFill>
              <a:srgbClr val="FF65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5" name="Sexhörning 14"/>
          <p:cNvSpPr/>
          <p:nvPr/>
        </p:nvSpPr>
        <p:spPr bwMode="auto">
          <a:xfrm>
            <a:off x="6757640" y="3140968"/>
            <a:ext cx="2004702" cy="1728192"/>
          </a:xfrm>
          <a:prstGeom prst="hexagon">
            <a:avLst/>
          </a:prstGeom>
          <a:solidFill>
            <a:schemeClr val="bg1"/>
          </a:solidFill>
          <a:ln w="15875" cap="flat" cmpd="sng" algn="ctr">
            <a:solidFill>
              <a:srgbClr val="FF65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7" name="Sexhörning 16"/>
          <p:cNvSpPr/>
          <p:nvPr/>
        </p:nvSpPr>
        <p:spPr bwMode="auto">
          <a:xfrm>
            <a:off x="8335466" y="4005064"/>
            <a:ext cx="2004702" cy="1728192"/>
          </a:xfrm>
          <a:prstGeom prst="hexagon">
            <a:avLst/>
          </a:prstGeom>
          <a:solidFill>
            <a:schemeClr val="bg1"/>
          </a:solidFill>
          <a:ln w="15875" cap="flat" cmpd="sng" algn="ctr">
            <a:solidFill>
              <a:srgbClr val="FF65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8" name="Sexhörning 17"/>
          <p:cNvSpPr/>
          <p:nvPr/>
        </p:nvSpPr>
        <p:spPr bwMode="auto">
          <a:xfrm>
            <a:off x="-1103932" y="4005064"/>
            <a:ext cx="2004702" cy="1728192"/>
          </a:xfrm>
          <a:prstGeom prst="hexagon">
            <a:avLst/>
          </a:prstGeom>
          <a:solidFill>
            <a:schemeClr val="bg1"/>
          </a:solidFill>
          <a:ln w="15875" cap="flat" cmpd="sng" algn="ctr">
            <a:solidFill>
              <a:srgbClr val="FF65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20" name="Platshållare för sidfot 1"/>
          <p:cNvSpPr txBox="1">
            <a:spLocks/>
          </p:cNvSpPr>
          <p:nvPr userDrawn="1"/>
        </p:nvSpPr>
        <p:spPr>
          <a:xfrm>
            <a:off x="168028" y="188642"/>
            <a:ext cx="2152600" cy="182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l"/>
            <a:r>
              <a:rPr lang="sv-SE" sz="11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Skånes</a:t>
            </a:r>
            <a:r>
              <a:rPr lang="sv-SE" sz="105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sv-SE" sz="11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universitetssjukvård</a:t>
            </a:r>
            <a:endParaRPr lang="sv-SE" sz="1050" b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1" name="Bildobjekt 10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5939" y="188640"/>
            <a:ext cx="628455" cy="581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374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ヒラギノ角ゴ Pro W3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ヒラギノ角ゴ Pro W3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ヒラギノ角ゴ Pro W3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ヒラギノ角ゴ Pro W3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ヒラギノ角ゴ Pro W3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ヒラギノ角ゴ Pro W3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xhörning 5"/>
          <p:cNvSpPr/>
          <p:nvPr/>
        </p:nvSpPr>
        <p:spPr bwMode="auto">
          <a:xfrm>
            <a:off x="2633544" y="5373216"/>
            <a:ext cx="1002352" cy="864096"/>
          </a:xfrm>
          <a:prstGeom prst="hexagon">
            <a:avLst/>
          </a:prstGeom>
          <a:solidFill>
            <a:schemeClr val="bg1"/>
          </a:solidFill>
          <a:ln w="12700" cap="flat" cmpd="sng" algn="ctr">
            <a:solidFill>
              <a:srgbClr val="FF65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7" name="Sexhörning 6"/>
          <p:cNvSpPr/>
          <p:nvPr/>
        </p:nvSpPr>
        <p:spPr bwMode="auto">
          <a:xfrm>
            <a:off x="1851144" y="4941168"/>
            <a:ext cx="1002352" cy="864096"/>
          </a:xfrm>
          <a:prstGeom prst="hexagon">
            <a:avLst/>
          </a:prstGeom>
          <a:solidFill>
            <a:schemeClr val="bg1"/>
          </a:solidFill>
          <a:ln w="12700" cap="flat" cmpd="sng" algn="ctr">
            <a:solidFill>
              <a:srgbClr val="FF65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8" name="Sexhörning 7"/>
          <p:cNvSpPr/>
          <p:nvPr/>
        </p:nvSpPr>
        <p:spPr bwMode="auto">
          <a:xfrm>
            <a:off x="1063248" y="5373216"/>
            <a:ext cx="1002352" cy="864096"/>
          </a:xfrm>
          <a:prstGeom prst="hexagon">
            <a:avLst/>
          </a:prstGeom>
          <a:solidFill>
            <a:srgbClr val="FF6500"/>
          </a:solidFill>
          <a:ln w="12700" cap="flat" cmpd="sng" algn="ctr">
            <a:solidFill>
              <a:srgbClr val="FF65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9" name="Sexhörning 8"/>
          <p:cNvSpPr/>
          <p:nvPr/>
        </p:nvSpPr>
        <p:spPr bwMode="auto">
          <a:xfrm>
            <a:off x="276920" y="5805264"/>
            <a:ext cx="1002352" cy="864096"/>
          </a:xfrm>
          <a:prstGeom prst="hexagon">
            <a:avLst/>
          </a:prstGeom>
          <a:solidFill>
            <a:schemeClr val="bg1"/>
          </a:solidFill>
          <a:ln w="12700" cap="flat" cmpd="sng" algn="ctr">
            <a:solidFill>
              <a:srgbClr val="FF65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0" name="Sexhörning 9"/>
          <p:cNvSpPr/>
          <p:nvPr/>
        </p:nvSpPr>
        <p:spPr bwMode="auto">
          <a:xfrm>
            <a:off x="-508229" y="5373216"/>
            <a:ext cx="1002352" cy="864096"/>
          </a:xfrm>
          <a:prstGeom prst="hexagon">
            <a:avLst/>
          </a:prstGeom>
          <a:solidFill>
            <a:schemeClr val="bg1"/>
          </a:solidFill>
          <a:ln w="12700" cap="flat" cmpd="sng" algn="ctr">
            <a:solidFill>
              <a:srgbClr val="FF65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4" name="Platshållare för sidfot 1"/>
          <p:cNvSpPr txBox="1">
            <a:spLocks/>
          </p:cNvSpPr>
          <p:nvPr userDrawn="1"/>
        </p:nvSpPr>
        <p:spPr>
          <a:xfrm>
            <a:off x="168028" y="188642"/>
            <a:ext cx="2152600" cy="182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l"/>
            <a:r>
              <a:rPr lang="sv-SE" sz="11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Skånes</a:t>
            </a:r>
            <a:r>
              <a:rPr lang="sv-SE" sz="105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sv-SE" sz="11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universitetssjukvård</a:t>
            </a:r>
            <a:endParaRPr lang="sv-SE" sz="1050" b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1" name="Bildobjekt 10"/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5939" y="188640"/>
            <a:ext cx="628455" cy="581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575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ヒラギノ角ゴ Pro W3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ヒラギノ角ゴ Pro W3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ヒラギノ角ゴ Pro W3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ヒラギノ角ゴ Pro W3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ヒラギノ角ゴ Pro W3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ヒラギノ角ゴ Pro W3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xhörning 6"/>
          <p:cNvSpPr/>
          <p:nvPr/>
        </p:nvSpPr>
        <p:spPr bwMode="auto">
          <a:xfrm>
            <a:off x="7547796" y="5597748"/>
            <a:ext cx="827928" cy="713730"/>
          </a:xfrm>
          <a:prstGeom prst="hexagon">
            <a:avLst/>
          </a:prstGeom>
          <a:solidFill>
            <a:schemeClr val="bg1"/>
          </a:solidFill>
          <a:ln w="12700" cap="flat" cmpd="sng" algn="ctr">
            <a:solidFill>
              <a:srgbClr val="FF65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8" name="Sexhörning 7"/>
          <p:cNvSpPr/>
          <p:nvPr/>
        </p:nvSpPr>
        <p:spPr bwMode="auto">
          <a:xfrm>
            <a:off x="8202218" y="5955630"/>
            <a:ext cx="827928" cy="713730"/>
          </a:xfrm>
          <a:prstGeom prst="hexagon">
            <a:avLst/>
          </a:prstGeom>
          <a:solidFill>
            <a:srgbClr val="FF6500"/>
          </a:solidFill>
          <a:ln w="12700" cap="flat" cmpd="sng" algn="ctr">
            <a:solidFill>
              <a:srgbClr val="FF65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0" name="Sexhörning 9"/>
          <p:cNvSpPr/>
          <p:nvPr/>
        </p:nvSpPr>
        <p:spPr bwMode="auto">
          <a:xfrm>
            <a:off x="8856640" y="5604098"/>
            <a:ext cx="827928" cy="713730"/>
          </a:xfrm>
          <a:prstGeom prst="hexagon">
            <a:avLst/>
          </a:prstGeom>
          <a:solidFill>
            <a:schemeClr val="bg1"/>
          </a:solidFill>
          <a:ln w="12700" cap="flat" cmpd="sng" algn="ctr">
            <a:solidFill>
              <a:srgbClr val="FF65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4" name="Platshållare för sidfot 1"/>
          <p:cNvSpPr txBox="1">
            <a:spLocks/>
          </p:cNvSpPr>
          <p:nvPr userDrawn="1"/>
        </p:nvSpPr>
        <p:spPr>
          <a:xfrm>
            <a:off x="168028" y="188642"/>
            <a:ext cx="2152600" cy="182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l"/>
            <a:r>
              <a:rPr lang="sv-SE" sz="11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Skånes</a:t>
            </a:r>
            <a:r>
              <a:rPr lang="sv-SE" sz="105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sv-SE" sz="11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universitetssjukvård</a:t>
            </a:r>
            <a:endParaRPr lang="sv-SE" sz="1050" b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5939" y="188640"/>
            <a:ext cx="628455" cy="581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637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ヒラギノ角ゴ Pro W3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ヒラギノ角ゴ Pro W3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ヒラギノ角ゴ Pro W3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ヒラギノ角ゴ Pro W3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ヒラギノ角ゴ Pro W3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ヒラギノ角ゴ Pro W3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ubrik 11"/>
          <p:cNvSpPr>
            <a:spLocks noGrp="1"/>
          </p:cNvSpPr>
          <p:nvPr>
            <p:ph type="ctrTitle"/>
          </p:nvPr>
        </p:nvSpPr>
        <p:spPr bwMode="auto">
          <a:xfrm>
            <a:off x="581744" y="858057"/>
            <a:ext cx="7772400" cy="147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v-SE" dirty="0">
                <a:latin typeface="Arial" charset="0"/>
                <a:ea typeface="ヒラギノ角ゴ Pro W3" charset="0"/>
              </a:rPr>
              <a:t>”Vård utanför sjukhus” ur ett patientperspektiv</a:t>
            </a:r>
          </a:p>
        </p:txBody>
      </p:sp>
      <p:sp>
        <p:nvSpPr>
          <p:cNvPr id="6146" name="Underrubrik 12"/>
          <p:cNvSpPr>
            <a:spLocks noGrp="1"/>
          </p:cNvSpPr>
          <p:nvPr>
            <p:ph type="subTitle" idx="1"/>
          </p:nvPr>
        </p:nvSpPr>
        <p:spPr bwMode="auto">
          <a:xfrm>
            <a:off x="581745" y="1700810"/>
            <a:ext cx="7552928" cy="108822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 dirty="0">
              <a:latin typeface="Arial" charset="0"/>
              <a:ea typeface="ヒラギノ角ゴ Pro W3" charset="0"/>
            </a:endParaRPr>
          </a:p>
          <a:p>
            <a:endParaRPr lang="sv-SE" dirty="0">
              <a:latin typeface="Arial" charset="0"/>
              <a:ea typeface="ヒラギノ角ゴ Pro W3" charset="0"/>
            </a:endParaRPr>
          </a:p>
          <a:p>
            <a:r>
              <a:rPr lang="sv-SE" dirty="0">
                <a:latin typeface="Arial" charset="0"/>
                <a:ea typeface="ヒラギノ角ゴ Pro W3" charset="0"/>
              </a:rPr>
              <a:t> </a:t>
            </a:r>
          </a:p>
          <a:p>
            <a:endParaRPr lang="sv-SE" dirty="0">
              <a:latin typeface="Arial" charset="0"/>
              <a:ea typeface="ヒラギノ角ゴ Pro W3" charset="0"/>
            </a:endParaRPr>
          </a:p>
          <a:p>
            <a:endParaRPr lang="sv-SE" dirty="0">
              <a:latin typeface="Arial" charset="0"/>
              <a:ea typeface="ヒラギノ角ゴ Pro W3" charset="0"/>
            </a:endParaRPr>
          </a:p>
          <a:p>
            <a:endParaRPr lang="sv-SE" dirty="0">
              <a:latin typeface="Arial" charset="0"/>
              <a:ea typeface="ヒラギノ角ゴ Pro W3" charset="0"/>
            </a:endParaRPr>
          </a:p>
          <a:p>
            <a:endParaRPr lang="sv-SE" dirty="0">
              <a:latin typeface="Arial" charset="0"/>
              <a:ea typeface="ヒラギノ角ゴ Pro W3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544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01496" y="332656"/>
            <a:ext cx="8229600" cy="1120401"/>
          </a:xfrm>
        </p:spPr>
        <p:txBody>
          <a:bodyPr/>
          <a:lstStyle/>
          <a:p>
            <a:r>
              <a:rPr lang="sv-SE" sz="3200" dirty="0"/>
              <a:t>Vård på och utanför sjukhus har olika förutsättningar</a:t>
            </a:r>
          </a:p>
        </p:txBody>
      </p:sp>
      <p:sp>
        <p:nvSpPr>
          <p:cNvPr id="64514" name="Platshållare för text 4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sv-SE" altLang="sv-SE">
              <a:cs typeface="ヒラギノ角ゴ Pro W3"/>
            </a:endParaRPr>
          </a:p>
          <a:p>
            <a:endParaRPr lang="sv-SE" altLang="sv-SE">
              <a:cs typeface="ヒラギノ角ゴ Pro W3"/>
            </a:endParaRPr>
          </a:p>
          <a:p>
            <a:endParaRPr lang="sv-SE" altLang="sv-SE">
              <a:cs typeface="ヒラギノ角ゴ Pro W3"/>
            </a:endParaRPr>
          </a:p>
          <a:p>
            <a:endParaRPr lang="sv-SE" altLang="sv-SE">
              <a:cs typeface="ヒラギノ角ゴ Pro W3"/>
            </a:endParaRPr>
          </a:p>
        </p:txBody>
      </p:sp>
      <p:sp>
        <p:nvSpPr>
          <p:cNvPr id="64515" name="Rektangel 5"/>
          <p:cNvSpPr>
            <a:spLocks noChangeArrowheads="1"/>
          </p:cNvSpPr>
          <p:nvPr/>
        </p:nvSpPr>
        <p:spPr bwMode="auto">
          <a:xfrm>
            <a:off x="311863" y="1607649"/>
            <a:ext cx="8424863" cy="378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r>
              <a:rPr lang="sv-SE" altLang="sv-SE" dirty="0">
                <a:solidFill>
                  <a:srgbClr val="000000"/>
                </a:solidFill>
              </a:rPr>
              <a:t>” Given the fundamental </a:t>
            </a:r>
            <a:r>
              <a:rPr lang="sv-SE" altLang="sv-SE" dirty="0" err="1">
                <a:solidFill>
                  <a:srgbClr val="000000"/>
                </a:solidFill>
              </a:rPr>
              <a:t>diffenrences</a:t>
            </a:r>
            <a:r>
              <a:rPr lang="sv-SE" altLang="sv-SE" dirty="0">
                <a:solidFill>
                  <a:srgbClr val="000000"/>
                </a:solidFill>
              </a:rPr>
              <a:t> </a:t>
            </a:r>
            <a:r>
              <a:rPr lang="sv-SE" altLang="sv-SE" dirty="0" err="1">
                <a:solidFill>
                  <a:srgbClr val="000000"/>
                </a:solidFill>
              </a:rPr>
              <a:t>between</a:t>
            </a:r>
            <a:r>
              <a:rPr lang="sv-SE" altLang="sv-SE" dirty="0">
                <a:solidFill>
                  <a:srgbClr val="000000"/>
                </a:solidFill>
              </a:rPr>
              <a:t> </a:t>
            </a:r>
            <a:r>
              <a:rPr lang="sv-SE" altLang="sv-SE" dirty="0" err="1">
                <a:solidFill>
                  <a:srgbClr val="000000"/>
                </a:solidFill>
              </a:rPr>
              <a:t>institutional</a:t>
            </a:r>
            <a:r>
              <a:rPr lang="sv-SE" altLang="sv-SE" dirty="0">
                <a:solidFill>
                  <a:srgbClr val="000000"/>
                </a:solidFill>
              </a:rPr>
              <a:t> and home care, it </a:t>
            </a:r>
            <a:r>
              <a:rPr lang="sv-SE" altLang="sv-SE" dirty="0" err="1">
                <a:solidFill>
                  <a:srgbClr val="000000"/>
                </a:solidFill>
              </a:rPr>
              <a:t>stands</a:t>
            </a:r>
            <a:r>
              <a:rPr lang="sv-SE" altLang="sv-SE" dirty="0">
                <a:solidFill>
                  <a:srgbClr val="000000"/>
                </a:solidFill>
              </a:rPr>
              <a:t> to </a:t>
            </a:r>
            <a:r>
              <a:rPr lang="sv-SE" altLang="sv-SE" dirty="0" err="1">
                <a:solidFill>
                  <a:srgbClr val="000000"/>
                </a:solidFill>
              </a:rPr>
              <a:t>reason</a:t>
            </a:r>
            <a:r>
              <a:rPr lang="sv-SE" altLang="sv-SE" dirty="0">
                <a:solidFill>
                  <a:srgbClr val="000000"/>
                </a:solidFill>
              </a:rPr>
              <a:t> </a:t>
            </a:r>
            <a:r>
              <a:rPr lang="sv-SE" altLang="sv-SE" dirty="0" err="1">
                <a:solidFill>
                  <a:srgbClr val="000000"/>
                </a:solidFill>
              </a:rPr>
              <a:t>that</a:t>
            </a:r>
            <a:r>
              <a:rPr lang="sv-SE" altLang="sv-SE" dirty="0">
                <a:solidFill>
                  <a:srgbClr val="000000"/>
                </a:solidFill>
              </a:rPr>
              <a:t> </a:t>
            </a:r>
            <a:r>
              <a:rPr lang="sv-SE" altLang="sv-SE" b="1" dirty="0" err="1">
                <a:solidFill>
                  <a:srgbClr val="000000"/>
                </a:solidFill>
              </a:rPr>
              <a:t>how</a:t>
            </a:r>
            <a:r>
              <a:rPr lang="sv-SE" altLang="sv-SE" b="1" dirty="0">
                <a:solidFill>
                  <a:srgbClr val="000000"/>
                </a:solidFill>
              </a:rPr>
              <a:t> </a:t>
            </a:r>
            <a:r>
              <a:rPr lang="sv-SE" altLang="sv-SE" b="1" dirty="0" err="1">
                <a:solidFill>
                  <a:srgbClr val="000000"/>
                </a:solidFill>
              </a:rPr>
              <a:t>we</a:t>
            </a:r>
            <a:r>
              <a:rPr lang="sv-SE" altLang="sv-SE" b="1" dirty="0">
                <a:solidFill>
                  <a:srgbClr val="000000"/>
                </a:solidFill>
              </a:rPr>
              <a:t> </a:t>
            </a:r>
            <a:r>
              <a:rPr lang="sv-SE" altLang="sv-SE" b="1" dirty="0" err="1">
                <a:solidFill>
                  <a:srgbClr val="000000"/>
                </a:solidFill>
              </a:rPr>
              <a:t>conduct</a:t>
            </a:r>
            <a:r>
              <a:rPr lang="sv-SE" altLang="sv-SE" b="1" dirty="0">
                <a:solidFill>
                  <a:srgbClr val="000000"/>
                </a:solidFill>
              </a:rPr>
              <a:t> research, make </a:t>
            </a:r>
            <a:r>
              <a:rPr lang="sv-SE" altLang="sv-SE" b="1" dirty="0" err="1">
                <a:solidFill>
                  <a:srgbClr val="000000"/>
                </a:solidFill>
              </a:rPr>
              <a:t>decisions</a:t>
            </a:r>
            <a:r>
              <a:rPr lang="sv-SE" altLang="sv-SE" b="1" dirty="0">
                <a:solidFill>
                  <a:srgbClr val="000000"/>
                </a:solidFill>
              </a:rPr>
              <a:t> and </a:t>
            </a:r>
            <a:r>
              <a:rPr lang="sv-SE" altLang="sv-SE" b="1" dirty="0" err="1">
                <a:solidFill>
                  <a:srgbClr val="000000"/>
                </a:solidFill>
              </a:rPr>
              <a:t>provide</a:t>
            </a:r>
            <a:r>
              <a:rPr lang="sv-SE" altLang="sv-SE" b="1" dirty="0">
                <a:solidFill>
                  <a:srgbClr val="000000"/>
                </a:solidFill>
              </a:rPr>
              <a:t> care to </a:t>
            </a:r>
            <a:r>
              <a:rPr lang="sv-SE" altLang="sv-SE" b="1" dirty="0" err="1">
                <a:solidFill>
                  <a:srgbClr val="000000"/>
                </a:solidFill>
              </a:rPr>
              <a:t>promote</a:t>
            </a:r>
            <a:r>
              <a:rPr lang="sv-SE" altLang="sv-SE" b="1" dirty="0">
                <a:solidFill>
                  <a:srgbClr val="000000"/>
                </a:solidFill>
              </a:rPr>
              <a:t> </a:t>
            </a:r>
            <a:r>
              <a:rPr lang="sv-SE" altLang="sv-SE" b="1" dirty="0" err="1">
                <a:solidFill>
                  <a:srgbClr val="000000"/>
                </a:solidFill>
              </a:rPr>
              <a:t>safety</a:t>
            </a:r>
            <a:r>
              <a:rPr lang="sv-SE" altLang="sv-SE" b="1" dirty="0">
                <a:solidFill>
                  <a:srgbClr val="000000"/>
                </a:solidFill>
              </a:rPr>
              <a:t> are </a:t>
            </a:r>
            <a:r>
              <a:rPr lang="sv-SE" altLang="sv-SE" b="1" dirty="0" err="1">
                <a:solidFill>
                  <a:srgbClr val="000000"/>
                </a:solidFill>
              </a:rPr>
              <a:t>also</a:t>
            </a:r>
            <a:r>
              <a:rPr lang="sv-SE" altLang="sv-SE" b="1" dirty="0">
                <a:solidFill>
                  <a:srgbClr val="000000"/>
                </a:solidFill>
              </a:rPr>
              <a:t> </a:t>
            </a:r>
            <a:r>
              <a:rPr lang="sv-SE" altLang="sv-SE" b="1" dirty="0" err="1">
                <a:solidFill>
                  <a:srgbClr val="000000"/>
                </a:solidFill>
              </a:rPr>
              <a:t>diffenrent</a:t>
            </a:r>
            <a:r>
              <a:rPr lang="sv-SE" altLang="sv-SE" b="1" dirty="0">
                <a:solidFill>
                  <a:srgbClr val="000000"/>
                </a:solidFill>
              </a:rPr>
              <a:t>. </a:t>
            </a:r>
            <a:r>
              <a:rPr lang="sv-SE" altLang="sv-SE" dirty="0">
                <a:solidFill>
                  <a:srgbClr val="000000"/>
                </a:solidFill>
              </a:rPr>
              <a:t>The </a:t>
            </a:r>
            <a:r>
              <a:rPr lang="sv-SE" altLang="sv-SE" dirty="0" err="1">
                <a:solidFill>
                  <a:srgbClr val="000000"/>
                </a:solidFill>
              </a:rPr>
              <a:t>intricate</a:t>
            </a:r>
            <a:r>
              <a:rPr lang="sv-SE" altLang="sv-SE" dirty="0">
                <a:solidFill>
                  <a:srgbClr val="000000"/>
                </a:solidFill>
              </a:rPr>
              <a:t> and </a:t>
            </a:r>
            <a:r>
              <a:rPr lang="sv-SE" altLang="sv-SE" dirty="0" err="1">
                <a:solidFill>
                  <a:srgbClr val="000000"/>
                </a:solidFill>
              </a:rPr>
              <a:t>unique</a:t>
            </a:r>
            <a:r>
              <a:rPr lang="sv-SE" altLang="sv-SE" dirty="0">
                <a:solidFill>
                  <a:srgbClr val="000000"/>
                </a:solidFill>
              </a:rPr>
              <a:t> </a:t>
            </a:r>
            <a:r>
              <a:rPr lang="sv-SE" altLang="sv-SE" dirty="0" err="1">
                <a:solidFill>
                  <a:srgbClr val="000000"/>
                </a:solidFill>
              </a:rPr>
              <a:t>context</a:t>
            </a:r>
            <a:r>
              <a:rPr lang="sv-SE" altLang="sv-SE" dirty="0">
                <a:solidFill>
                  <a:srgbClr val="000000"/>
                </a:solidFill>
              </a:rPr>
              <a:t> of home care </a:t>
            </a:r>
            <a:r>
              <a:rPr lang="sv-SE" altLang="sv-SE" dirty="0" err="1">
                <a:solidFill>
                  <a:srgbClr val="000000"/>
                </a:solidFill>
              </a:rPr>
              <a:t>requires</a:t>
            </a:r>
            <a:r>
              <a:rPr lang="sv-SE" altLang="sv-SE" dirty="0">
                <a:solidFill>
                  <a:srgbClr val="000000"/>
                </a:solidFill>
              </a:rPr>
              <a:t> </a:t>
            </a:r>
            <a:r>
              <a:rPr lang="sv-SE" altLang="sv-SE" dirty="0" err="1">
                <a:solidFill>
                  <a:srgbClr val="000000"/>
                </a:solidFill>
              </a:rPr>
              <a:t>us</a:t>
            </a:r>
            <a:r>
              <a:rPr lang="sv-SE" altLang="sv-SE" dirty="0">
                <a:solidFill>
                  <a:srgbClr val="000000"/>
                </a:solidFill>
              </a:rPr>
              <a:t> to </a:t>
            </a:r>
            <a:r>
              <a:rPr lang="sv-SE" altLang="sv-SE" b="1" dirty="0">
                <a:solidFill>
                  <a:srgbClr val="000000"/>
                </a:solidFill>
              </a:rPr>
              <a:t>look </a:t>
            </a:r>
            <a:r>
              <a:rPr lang="sv-SE" altLang="sv-SE" b="1" dirty="0" err="1">
                <a:solidFill>
                  <a:srgbClr val="000000"/>
                </a:solidFill>
              </a:rPr>
              <a:t>through</a:t>
            </a:r>
            <a:r>
              <a:rPr lang="sv-SE" altLang="sv-SE" b="1" dirty="0">
                <a:solidFill>
                  <a:srgbClr val="000000"/>
                </a:solidFill>
              </a:rPr>
              <a:t> a </a:t>
            </a:r>
            <a:r>
              <a:rPr lang="sv-SE" altLang="sv-SE" b="1" dirty="0" err="1">
                <a:solidFill>
                  <a:srgbClr val="000000"/>
                </a:solidFill>
              </a:rPr>
              <a:t>diffenrent</a:t>
            </a:r>
            <a:r>
              <a:rPr lang="sv-SE" altLang="sv-SE" b="1" dirty="0">
                <a:solidFill>
                  <a:srgbClr val="000000"/>
                </a:solidFill>
              </a:rPr>
              <a:t> pair of </a:t>
            </a:r>
            <a:r>
              <a:rPr lang="sv-SE" altLang="sv-SE" b="1" dirty="0" err="1">
                <a:solidFill>
                  <a:srgbClr val="000000"/>
                </a:solidFill>
              </a:rPr>
              <a:t>glasses</a:t>
            </a:r>
            <a:r>
              <a:rPr lang="sv-SE" altLang="sv-SE" dirty="0">
                <a:solidFill>
                  <a:srgbClr val="000000"/>
                </a:solidFill>
              </a:rPr>
              <a:t> </a:t>
            </a:r>
            <a:r>
              <a:rPr lang="sv-SE" altLang="sv-SE" dirty="0" err="1">
                <a:solidFill>
                  <a:srgbClr val="000000"/>
                </a:solidFill>
              </a:rPr>
              <a:t>when</a:t>
            </a:r>
            <a:r>
              <a:rPr lang="sv-SE" altLang="sv-SE" dirty="0">
                <a:solidFill>
                  <a:srgbClr val="000000"/>
                </a:solidFill>
              </a:rPr>
              <a:t> </a:t>
            </a:r>
            <a:r>
              <a:rPr lang="sv-SE" altLang="sv-SE" dirty="0" err="1">
                <a:solidFill>
                  <a:srgbClr val="000000"/>
                </a:solidFill>
              </a:rPr>
              <a:t>developing</a:t>
            </a:r>
            <a:r>
              <a:rPr lang="sv-SE" altLang="sv-SE" dirty="0">
                <a:solidFill>
                  <a:srgbClr val="000000"/>
                </a:solidFill>
              </a:rPr>
              <a:t> </a:t>
            </a:r>
            <a:r>
              <a:rPr lang="sv-SE" altLang="sv-SE" dirty="0" err="1">
                <a:solidFill>
                  <a:srgbClr val="000000"/>
                </a:solidFill>
              </a:rPr>
              <a:t>knowledge</a:t>
            </a:r>
            <a:r>
              <a:rPr lang="sv-SE" altLang="sv-SE" dirty="0">
                <a:solidFill>
                  <a:srgbClr val="000000"/>
                </a:solidFill>
              </a:rPr>
              <a:t>, </a:t>
            </a:r>
            <a:r>
              <a:rPr lang="sv-SE" altLang="sv-SE" dirty="0" err="1">
                <a:solidFill>
                  <a:srgbClr val="000000"/>
                </a:solidFill>
              </a:rPr>
              <a:t>recommendations</a:t>
            </a:r>
            <a:r>
              <a:rPr lang="sv-SE" altLang="sv-SE" dirty="0">
                <a:solidFill>
                  <a:srgbClr val="000000"/>
                </a:solidFill>
              </a:rPr>
              <a:t> and best </a:t>
            </a:r>
            <a:r>
              <a:rPr lang="sv-SE" altLang="sv-SE" dirty="0" err="1">
                <a:solidFill>
                  <a:srgbClr val="000000"/>
                </a:solidFill>
              </a:rPr>
              <a:t>practices</a:t>
            </a:r>
            <a:r>
              <a:rPr lang="sv-SE" altLang="sv-SE" dirty="0">
                <a:solidFill>
                  <a:srgbClr val="000000"/>
                </a:solidFill>
              </a:rPr>
              <a:t> – different, to </a:t>
            </a:r>
            <a:r>
              <a:rPr lang="sv-SE" altLang="sv-SE" dirty="0" err="1">
                <a:solidFill>
                  <a:srgbClr val="000000"/>
                </a:solidFill>
              </a:rPr>
              <a:t>ensure</a:t>
            </a:r>
            <a:r>
              <a:rPr lang="sv-SE" altLang="sv-SE" dirty="0">
                <a:solidFill>
                  <a:srgbClr val="000000"/>
                </a:solidFill>
              </a:rPr>
              <a:t> </a:t>
            </a:r>
            <a:r>
              <a:rPr lang="sv-SE" altLang="sv-SE" dirty="0" err="1">
                <a:solidFill>
                  <a:srgbClr val="000000"/>
                </a:solidFill>
              </a:rPr>
              <a:t>that</a:t>
            </a:r>
            <a:r>
              <a:rPr lang="sv-SE" altLang="sv-SE" dirty="0">
                <a:solidFill>
                  <a:srgbClr val="000000"/>
                </a:solidFill>
              </a:rPr>
              <a:t> the </a:t>
            </a:r>
            <a:r>
              <a:rPr lang="sv-SE" altLang="sv-SE" dirty="0" err="1">
                <a:solidFill>
                  <a:srgbClr val="000000"/>
                </a:solidFill>
              </a:rPr>
              <a:t>results</a:t>
            </a:r>
            <a:r>
              <a:rPr lang="sv-SE" altLang="sv-SE" dirty="0">
                <a:solidFill>
                  <a:srgbClr val="000000"/>
                </a:solidFill>
              </a:rPr>
              <a:t> are </a:t>
            </a:r>
            <a:r>
              <a:rPr lang="sv-SE" altLang="sv-SE" dirty="0" err="1">
                <a:solidFill>
                  <a:srgbClr val="000000"/>
                </a:solidFill>
              </a:rPr>
              <a:t>measured</a:t>
            </a:r>
            <a:r>
              <a:rPr lang="sv-SE" altLang="sv-SE" dirty="0">
                <a:solidFill>
                  <a:srgbClr val="000000"/>
                </a:solidFill>
              </a:rPr>
              <a:t> and </a:t>
            </a:r>
            <a:r>
              <a:rPr lang="sv-SE" altLang="sv-SE" dirty="0" err="1">
                <a:solidFill>
                  <a:srgbClr val="000000"/>
                </a:solidFill>
              </a:rPr>
              <a:t>evaluated</a:t>
            </a:r>
            <a:r>
              <a:rPr lang="sv-SE" altLang="sv-SE" dirty="0">
                <a:solidFill>
                  <a:srgbClr val="000000"/>
                </a:solidFill>
              </a:rPr>
              <a:t> in terms of home, not </a:t>
            </a:r>
            <a:r>
              <a:rPr lang="sv-SE" altLang="sv-SE" dirty="0" err="1">
                <a:solidFill>
                  <a:srgbClr val="000000"/>
                </a:solidFill>
              </a:rPr>
              <a:t>institutional,care</a:t>
            </a:r>
            <a:r>
              <a:rPr lang="sv-SE" altLang="sv-SE" dirty="0">
                <a:solidFill>
                  <a:srgbClr val="000000"/>
                </a:solidFill>
              </a:rPr>
              <a:t>”</a:t>
            </a:r>
          </a:p>
          <a:p>
            <a:endParaRPr lang="sv-SE" altLang="sv-SE" dirty="0">
              <a:solidFill>
                <a:srgbClr val="000000"/>
              </a:solidFill>
            </a:endParaRPr>
          </a:p>
        </p:txBody>
      </p:sp>
      <p:sp>
        <p:nvSpPr>
          <p:cNvPr id="64516" name="textruta 6"/>
          <p:cNvSpPr txBox="1">
            <a:spLocks noChangeArrowheads="1"/>
          </p:cNvSpPr>
          <p:nvPr/>
        </p:nvSpPr>
        <p:spPr bwMode="auto">
          <a:xfrm>
            <a:off x="323850" y="5392249"/>
            <a:ext cx="985202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r>
              <a:rPr lang="sv-SE" altLang="sv-SE" sz="1200" dirty="0" err="1">
                <a:solidFill>
                  <a:srgbClr val="000000"/>
                </a:solidFill>
              </a:rPr>
              <a:t>Safety</a:t>
            </a:r>
            <a:r>
              <a:rPr lang="sv-SE" altLang="sv-SE" sz="1200" dirty="0">
                <a:solidFill>
                  <a:srgbClr val="000000"/>
                </a:solidFill>
              </a:rPr>
              <a:t> in Home Care: </a:t>
            </a:r>
            <a:r>
              <a:rPr lang="sv-SE" altLang="sv-SE" sz="1200" dirty="0" err="1">
                <a:solidFill>
                  <a:srgbClr val="000000"/>
                </a:solidFill>
              </a:rPr>
              <a:t>Thinking</a:t>
            </a:r>
            <a:r>
              <a:rPr lang="sv-SE" altLang="sv-SE" sz="1200" dirty="0">
                <a:solidFill>
                  <a:srgbClr val="000000"/>
                </a:solidFill>
              </a:rPr>
              <a:t> </a:t>
            </a:r>
            <a:r>
              <a:rPr lang="sv-SE" altLang="sv-SE" sz="1200" dirty="0" err="1">
                <a:solidFill>
                  <a:srgbClr val="000000"/>
                </a:solidFill>
              </a:rPr>
              <a:t>outside</a:t>
            </a:r>
            <a:r>
              <a:rPr lang="sv-SE" altLang="sv-SE" sz="1200" dirty="0">
                <a:solidFill>
                  <a:srgbClr val="000000"/>
                </a:solidFill>
              </a:rPr>
              <a:t> the box; Lynn Stevenson et al, </a:t>
            </a:r>
            <a:r>
              <a:rPr lang="sv-SE" altLang="sv-SE" sz="1200" dirty="0" err="1">
                <a:solidFill>
                  <a:srgbClr val="000000"/>
                </a:solidFill>
              </a:rPr>
              <a:t>Healtcare</a:t>
            </a:r>
            <a:r>
              <a:rPr lang="sv-SE" altLang="sv-SE" sz="1200" dirty="0">
                <a:solidFill>
                  <a:srgbClr val="000000"/>
                </a:solidFill>
              </a:rPr>
              <a:t> </a:t>
            </a:r>
            <a:r>
              <a:rPr lang="sv-SE" altLang="sv-SE" sz="1200" dirty="0" err="1">
                <a:solidFill>
                  <a:srgbClr val="000000"/>
                </a:solidFill>
              </a:rPr>
              <a:t>Quarterly</a:t>
            </a:r>
            <a:r>
              <a:rPr lang="sv-SE" altLang="sv-SE" sz="1200" dirty="0">
                <a:solidFill>
                  <a:srgbClr val="000000"/>
                </a:solidFill>
              </a:rPr>
              <a:t>, VOL 15 Special </a:t>
            </a:r>
            <a:r>
              <a:rPr lang="sv-SE" altLang="sv-SE" sz="1200" dirty="0" err="1">
                <a:solidFill>
                  <a:srgbClr val="000000"/>
                </a:solidFill>
              </a:rPr>
              <a:t>issue</a:t>
            </a:r>
            <a:r>
              <a:rPr lang="sv-SE" altLang="sv-SE" sz="1200" dirty="0">
                <a:solidFill>
                  <a:srgbClr val="000000"/>
                </a:solidFill>
              </a:rPr>
              <a:t> 2012</a:t>
            </a:r>
          </a:p>
        </p:txBody>
      </p:sp>
    </p:spTree>
    <p:extLst>
      <p:ext uri="{BB962C8B-B14F-4D97-AF65-F5344CB8AC3E}">
        <p14:creationId xmlns:p14="http://schemas.microsoft.com/office/powerpoint/2010/main" val="2606230154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ubrik 1"/>
          <p:cNvSpPr>
            <a:spLocks noGrp="1"/>
          </p:cNvSpPr>
          <p:nvPr>
            <p:ph type="title"/>
          </p:nvPr>
        </p:nvSpPr>
        <p:spPr bwMode="auto">
          <a:xfrm>
            <a:off x="611188" y="476672"/>
            <a:ext cx="8229600" cy="135689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sv-SE" altLang="sv-SE" dirty="0">
                <a:cs typeface="ヒラギノ角ゴ Pro W3"/>
              </a:rPr>
              <a:t>Sammanfattning av kunskap om hemsjukvård</a:t>
            </a:r>
          </a:p>
        </p:txBody>
      </p:sp>
      <p:sp>
        <p:nvSpPr>
          <p:cNvPr id="68611" name="Platshållare för innehåll 2"/>
          <p:cNvSpPr>
            <a:spLocks noGrp="1"/>
          </p:cNvSpPr>
          <p:nvPr>
            <p:ph idx="1"/>
          </p:nvPr>
        </p:nvSpPr>
        <p:spPr bwMode="auto">
          <a:xfrm>
            <a:off x="590550" y="1916113"/>
            <a:ext cx="8229600" cy="34178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endParaRPr lang="sv-SE" altLang="sv-SE" dirty="0">
              <a:cs typeface="ヒラギノ角ゴ Pro W3"/>
            </a:endParaRPr>
          </a:p>
          <a:p>
            <a:r>
              <a:rPr lang="sv-SE" altLang="sv-SE" dirty="0">
                <a:cs typeface="ヒラギノ角ゴ Pro W3"/>
              </a:rPr>
              <a:t>Relativt obeforskat område</a:t>
            </a:r>
          </a:p>
          <a:p>
            <a:r>
              <a:rPr lang="sv-SE" altLang="sv-SE" dirty="0">
                <a:cs typeface="ヒラギノ角ゴ Pro W3"/>
              </a:rPr>
              <a:t>Små studier med olika förutsättningar – svårt att dra generella slutsatser</a:t>
            </a:r>
          </a:p>
          <a:p>
            <a:r>
              <a:rPr lang="sv-SE" altLang="sv-SE" dirty="0">
                <a:cs typeface="ヒラギノ角ゴ Pro W3"/>
              </a:rPr>
              <a:t>Fortsatt och ”bättre” forskning behövs!</a:t>
            </a:r>
          </a:p>
        </p:txBody>
      </p:sp>
    </p:spTree>
    <p:extLst>
      <p:ext uri="{BB962C8B-B14F-4D97-AF65-F5344CB8AC3E}">
        <p14:creationId xmlns:p14="http://schemas.microsoft.com/office/powerpoint/2010/main" val="3262905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600" b="1" dirty="0">
                <a:solidFill>
                  <a:schemeClr val="tx1"/>
                </a:solidFill>
              </a:rPr>
              <a:t>Bakgrund </a:t>
            </a:r>
            <a:r>
              <a:rPr lang="sv-SE" sz="3600" dirty="0">
                <a:solidFill>
                  <a:schemeClr val="tx1"/>
                </a:solidFill>
              </a:rPr>
              <a:t>  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27584" y="1181100"/>
            <a:ext cx="7772400" cy="4114800"/>
          </a:xfrm>
        </p:spPr>
        <p:txBody>
          <a:bodyPr/>
          <a:lstStyle/>
          <a:p>
            <a:endParaRPr lang="sv-SE" dirty="0"/>
          </a:p>
          <a:p>
            <a:r>
              <a:rPr lang="sv-SE" dirty="0"/>
              <a:t>Många olika aktörer</a:t>
            </a:r>
          </a:p>
          <a:p>
            <a:r>
              <a:rPr lang="sv-SE" dirty="0"/>
              <a:t>Många lagar och föreskrifter</a:t>
            </a:r>
          </a:p>
          <a:p>
            <a:pPr lvl="1"/>
            <a:r>
              <a:rPr lang="sv-SE" dirty="0"/>
              <a:t>Patientsäkerhet</a:t>
            </a:r>
          </a:p>
          <a:p>
            <a:pPr lvl="1"/>
            <a:r>
              <a:rPr lang="sv-SE" dirty="0"/>
              <a:t>Sekretess/dokumentationssäkerhet</a:t>
            </a:r>
          </a:p>
          <a:p>
            <a:pPr lvl="1"/>
            <a:r>
              <a:rPr lang="sv-SE" dirty="0"/>
              <a:t>Arbetsmiljölagstiftning</a:t>
            </a:r>
          </a:p>
          <a:p>
            <a:r>
              <a:rPr lang="sv-SE" dirty="0"/>
              <a:t>Få tydliga definitioner</a:t>
            </a:r>
          </a:p>
          <a:p>
            <a:r>
              <a:rPr lang="sv-SE" dirty="0"/>
              <a:t>En dynamisk utveckling</a:t>
            </a:r>
          </a:p>
        </p:txBody>
      </p:sp>
    </p:spTree>
    <p:extLst>
      <p:ext uri="{BB962C8B-B14F-4D97-AF65-F5344CB8AC3E}">
        <p14:creationId xmlns:p14="http://schemas.microsoft.com/office/powerpoint/2010/main" val="23075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Ur hälso-och sjukvårsavtalets grundöverenskommelse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800" dirty="0"/>
              <a:t>Läkarmedverkan i kommunal hälso-och sjukvård; ”Läkarinsatserna ska ha sådan omfattning och kompetens att den enskilde ska kunna vårdas med sådana medicinska behov som inte kräver sjukhusets medicinska och tekniska resurser eller annan särskild kompetens”.</a:t>
            </a:r>
            <a:br>
              <a:rPr lang="sv-SE" sz="2800" dirty="0"/>
            </a:b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2812144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100" b="1" dirty="0"/>
              <a:t>Behandling/Åtgärd utgående från patient – inte organisation  </a:t>
            </a:r>
          </a:p>
        </p:txBody>
      </p:sp>
      <p:sp>
        <p:nvSpPr>
          <p:cNvPr id="2" name="Platshållare för text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000" dirty="0"/>
              <a:t>Kan en viss behandlingen/åtgärden med god patientsäkerhet ges till en given patient i en given kontext? </a:t>
            </a:r>
          </a:p>
          <a:p>
            <a:pPr lvl="1"/>
            <a:r>
              <a:rPr lang="sv-SE" sz="1600" dirty="0"/>
              <a:t>Patientens inställning</a:t>
            </a:r>
          </a:p>
          <a:p>
            <a:pPr lvl="1"/>
            <a:r>
              <a:rPr lang="sv-SE" sz="1600" dirty="0"/>
              <a:t>Närståendes inställning</a:t>
            </a:r>
          </a:p>
          <a:p>
            <a:pPr lvl="1"/>
            <a:r>
              <a:rPr lang="sv-SE" sz="1600" dirty="0"/>
              <a:t>Tidigare sjukdomshistoria och erfarenhet</a:t>
            </a:r>
          </a:p>
          <a:p>
            <a:pPr lvl="1"/>
            <a:r>
              <a:rPr lang="sv-SE" sz="1600" dirty="0"/>
              <a:t>Boendets lämplighet</a:t>
            </a:r>
          </a:p>
          <a:p>
            <a:pPr lvl="1"/>
            <a:r>
              <a:rPr lang="sv-SE" sz="1600" dirty="0"/>
              <a:t>Kända patientsäkerhetsfakta</a:t>
            </a:r>
          </a:p>
          <a:p>
            <a:pPr lvl="1"/>
            <a:r>
              <a:rPr lang="sv-SE" sz="1600" dirty="0"/>
              <a:t>Kända arbetsmiljöfakta</a:t>
            </a:r>
          </a:p>
          <a:p>
            <a:pPr lvl="1"/>
            <a:r>
              <a:rPr lang="sv-SE" sz="1600" dirty="0"/>
              <a:t>Tillgång till personal (kvalitet och kvantitet i situationen och över tid)</a:t>
            </a:r>
          </a:p>
          <a:p>
            <a:pPr lvl="1"/>
            <a:r>
              <a:rPr lang="sv-SE" sz="1600" dirty="0"/>
              <a:t>Erfarenhetsgrad hos personal och arbetsledning</a:t>
            </a:r>
          </a:p>
          <a:p>
            <a:pPr lvl="1"/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2479339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59341" y="0"/>
            <a:ext cx="7772400" cy="908720"/>
          </a:xfrm>
        </p:spPr>
        <p:txBody>
          <a:bodyPr/>
          <a:lstStyle/>
          <a:p>
            <a:pPr algn="l"/>
            <a:r>
              <a:rPr lang="sv-SE" sz="3600"/>
              <a:t> Utgångspunkter</a:t>
            </a:r>
            <a:endParaRPr lang="sv-SE" sz="3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59341" y="836712"/>
            <a:ext cx="7772400" cy="5328592"/>
          </a:xfrm>
        </p:spPr>
        <p:txBody>
          <a:bodyPr/>
          <a:lstStyle/>
          <a:p>
            <a:r>
              <a:rPr lang="sv-SE" sz="2400" dirty="0"/>
              <a:t>Personcentrerad vård</a:t>
            </a:r>
          </a:p>
          <a:p>
            <a:r>
              <a:rPr lang="sv-SE" sz="2400" dirty="0"/>
              <a:t>Tillgängliga fakta beträffande patientsäkerhet och arbetsmiljö</a:t>
            </a:r>
          </a:p>
          <a:p>
            <a:r>
              <a:rPr lang="sv-SE" sz="2400" dirty="0"/>
              <a:t>Involvering av samtliga aktörer</a:t>
            </a:r>
          </a:p>
          <a:p>
            <a:pPr lvl="1"/>
            <a:r>
              <a:rPr lang="sv-SE" sz="2000" dirty="0"/>
              <a:t>Patient</a:t>
            </a:r>
          </a:p>
          <a:p>
            <a:pPr lvl="1"/>
            <a:r>
              <a:rPr lang="sv-SE" sz="2000" dirty="0"/>
              <a:t>Närstående</a:t>
            </a:r>
          </a:p>
          <a:p>
            <a:pPr lvl="1"/>
            <a:r>
              <a:rPr lang="sv-SE" sz="2000" dirty="0"/>
              <a:t>Kommun</a:t>
            </a:r>
          </a:p>
          <a:p>
            <a:pPr lvl="1"/>
            <a:r>
              <a:rPr lang="sv-SE" sz="2000" dirty="0"/>
              <a:t>Primärvård</a:t>
            </a:r>
          </a:p>
          <a:p>
            <a:pPr lvl="1"/>
            <a:r>
              <a:rPr lang="sv-SE" sz="2000" dirty="0"/>
              <a:t>Slutenvård/Specialistvård</a:t>
            </a:r>
          </a:p>
          <a:p>
            <a:r>
              <a:rPr lang="sv-SE" sz="2400" dirty="0"/>
              <a:t>Befintlig vårdorganisation (avtal och ansvarsfördelning) </a:t>
            </a:r>
          </a:p>
          <a:p>
            <a:pPr lvl="1"/>
            <a:r>
              <a:rPr lang="sv-SE" sz="2000" dirty="0"/>
              <a:t>Hur kan gapet mellan tillgänglig vård och efterfrågad vård (ur ett patientperspektiv) slutas för den enskilda patienten</a:t>
            </a:r>
          </a:p>
          <a:p>
            <a:pPr marL="0" indent="0">
              <a:buNone/>
            </a:pPr>
            <a:endParaRPr lang="sv-SE" sz="2400" dirty="0"/>
          </a:p>
          <a:p>
            <a:pPr marL="0" indent="0">
              <a:buNone/>
            </a:pPr>
            <a:endParaRPr lang="sv-SE" sz="2400" dirty="0"/>
          </a:p>
          <a:p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3872260241"/>
      </p:ext>
    </p:extLst>
  </p:cSld>
  <p:clrMapOvr>
    <a:masterClrMapping/>
  </p:clrMapOvr>
</p:sld>
</file>

<file path=ppt/theme/theme1.xml><?xml version="1.0" encoding="utf-8"?>
<a:theme xmlns:a="http://schemas.openxmlformats.org/drawingml/2006/main" name="1_RS-mall-mikroskop">
  <a:themeElements>
    <a:clrScheme name="Region Skån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AC81A"/>
      </a:accent1>
      <a:accent2>
        <a:srgbClr val="ED0025"/>
      </a:accent2>
      <a:accent3>
        <a:srgbClr val="9D156A"/>
      </a:accent3>
      <a:accent4>
        <a:srgbClr val="B33177"/>
      </a:accent4>
      <a:accent5>
        <a:srgbClr val="FF6500"/>
      </a:accent5>
      <a:accent6>
        <a:srgbClr val="C2002D"/>
      </a:accent6>
      <a:hlink>
        <a:srgbClr val="049048"/>
      </a:hlink>
      <a:folHlink>
        <a:srgbClr val="959C28"/>
      </a:folHlink>
    </a:clrScheme>
    <a:fontScheme name="Tom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lnDef>
  </a:objectDefaults>
  <a:extraClrSchemeLst>
    <a:extraClrScheme>
      <a:clrScheme name="Tom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kånes universitetssjukvård_mall_mars2017 [Skrivskyddad]" id="{15ECB2B0-4DD9-4006-90B9-B69E5961BCDE}" vid="{A2EA45DD-7ECF-4BCA-8211-D64D7A3FFCD8}"/>
    </a:ext>
  </a:extLst>
</a:theme>
</file>

<file path=ppt/theme/theme10.xml><?xml version="1.0" encoding="utf-8"?>
<a:theme xmlns:a="http://schemas.openxmlformats.org/drawingml/2006/main" name="3_Presentationssidor">
  <a:themeElements>
    <a:clrScheme name="Region Skån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AC81A"/>
      </a:accent1>
      <a:accent2>
        <a:srgbClr val="ED0025"/>
      </a:accent2>
      <a:accent3>
        <a:srgbClr val="9D156A"/>
      </a:accent3>
      <a:accent4>
        <a:srgbClr val="B33177"/>
      </a:accent4>
      <a:accent5>
        <a:srgbClr val="FF6500"/>
      </a:accent5>
      <a:accent6>
        <a:srgbClr val="C2002D"/>
      </a:accent6>
      <a:hlink>
        <a:srgbClr val="049048"/>
      </a:hlink>
      <a:folHlink>
        <a:srgbClr val="959C28"/>
      </a:folHlink>
    </a:clrScheme>
    <a:fontScheme name="Tom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lnDef>
  </a:objectDefaults>
  <a:extraClrSchemeLst>
    <a:extraClrScheme>
      <a:clrScheme name="Tom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kånes universitetssjukvård_mall_mars2017 [Skrivskyddad]" id="{15ECB2B0-4DD9-4006-90B9-B69E5961BCDE}" vid="{2B7ABF80-9F86-4C9A-AA5E-6BE65AF80401}"/>
    </a:ext>
  </a:extLst>
</a:theme>
</file>

<file path=ppt/theme/theme11.xml><?xml version="1.0" encoding="utf-8"?>
<a:theme xmlns:a="http://schemas.openxmlformats.org/drawingml/2006/main" name="13_utanhexagon">
  <a:themeElements>
    <a:clrScheme name="Region Skån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AC81A"/>
      </a:accent1>
      <a:accent2>
        <a:srgbClr val="ED0025"/>
      </a:accent2>
      <a:accent3>
        <a:srgbClr val="9D156A"/>
      </a:accent3>
      <a:accent4>
        <a:srgbClr val="B33177"/>
      </a:accent4>
      <a:accent5>
        <a:srgbClr val="FF6500"/>
      </a:accent5>
      <a:accent6>
        <a:srgbClr val="C2002D"/>
      </a:accent6>
      <a:hlink>
        <a:srgbClr val="049048"/>
      </a:hlink>
      <a:folHlink>
        <a:srgbClr val="959C28"/>
      </a:folHlink>
    </a:clrScheme>
    <a:fontScheme name="Tom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lnDef>
  </a:objectDefaults>
  <a:extraClrSchemeLst>
    <a:extraClrScheme>
      <a:clrScheme name="Tom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kånes universitetssjukvård_mall_mars2017 [Skrivskyddad]" id="{15ECB2B0-4DD9-4006-90B9-B69E5961BCDE}" vid="{13F1B49D-61F0-46F5-84EC-D59377EB2EA5}"/>
    </a:ext>
  </a:extLst>
</a:theme>
</file>

<file path=ppt/theme/theme12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formgivning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2_Framsida-gul-bild">
  <a:themeElements>
    <a:clrScheme name="Region Skån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AC81A"/>
      </a:accent1>
      <a:accent2>
        <a:srgbClr val="ED0025"/>
      </a:accent2>
      <a:accent3>
        <a:srgbClr val="9D156A"/>
      </a:accent3>
      <a:accent4>
        <a:srgbClr val="B33177"/>
      </a:accent4>
      <a:accent5>
        <a:srgbClr val="FF6500"/>
      </a:accent5>
      <a:accent6>
        <a:srgbClr val="C2002D"/>
      </a:accent6>
      <a:hlink>
        <a:srgbClr val="049048"/>
      </a:hlink>
      <a:folHlink>
        <a:srgbClr val="959C28"/>
      </a:folHlink>
    </a:clrScheme>
    <a:fontScheme name="Tom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lnDef>
  </a:objectDefaults>
  <a:extraClrSchemeLst>
    <a:extraClrScheme>
      <a:clrScheme name="Tom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4_Presentationssidor">
  <a:themeElements>
    <a:clrScheme name="Region Skån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AC81A"/>
      </a:accent1>
      <a:accent2>
        <a:srgbClr val="ED0025"/>
      </a:accent2>
      <a:accent3>
        <a:srgbClr val="9D156A"/>
      </a:accent3>
      <a:accent4>
        <a:srgbClr val="B33177"/>
      </a:accent4>
      <a:accent5>
        <a:srgbClr val="FF6500"/>
      </a:accent5>
      <a:accent6>
        <a:srgbClr val="C2002D"/>
      </a:accent6>
      <a:hlink>
        <a:srgbClr val="049048"/>
      </a:hlink>
      <a:folHlink>
        <a:srgbClr val="959C28"/>
      </a:folHlink>
    </a:clrScheme>
    <a:fontScheme name="Tom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lnDef>
  </a:objectDefaults>
  <a:extraClrSchemeLst>
    <a:extraClrScheme>
      <a:clrScheme name="Tom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5_Presentationssidor">
  <a:themeElements>
    <a:clrScheme name="Region Skån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AC81A"/>
      </a:accent1>
      <a:accent2>
        <a:srgbClr val="ED0025"/>
      </a:accent2>
      <a:accent3>
        <a:srgbClr val="9D156A"/>
      </a:accent3>
      <a:accent4>
        <a:srgbClr val="B33177"/>
      </a:accent4>
      <a:accent5>
        <a:srgbClr val="FF6500"/>
      </a:accent5>
      <a:accent6>
        <a:srgbClr val="C2002D"/>
      </a:accent6>
      <a:hlink>
        <a:srgbClr val="049048"/>
      </a:hlink>
      <a:folHlink>
        <a:srgbClr val="959C28"/>
      </a:folHlink>
    </a:clrScheme>
    <a:fontScheme name="Tom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lnDef>
  </a:objectDefaults>
  <a:extraClrSchemeLst>
    <a:extraClrScheme>
      <a:clrScheme name="Tom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7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RS-mall-sköterska">
  <a:themeElements>
    <a:clrScheme name="Region Skån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AC81A"/>
      </a:accent1>
      <a:accent2>
        <a:srgbClr val="ED0025"/>
      </a:accent2>
      <a:accent3>
        <a:srgbClr val="9D156A"/>
      </a:accent3>
      <a:accent4>
        <a:srgbClr val="B33177"/>
      </a:accent4>
      <a:accent5>
        <a:srgbClr val="FF6500"/>
      </a:accent5>
      <a:accent6>
        <a:srgbClr val="C2002D"/>
      </a:accent6>
      <a:hlink>
        <a:srgbClr val="049048"/>
      </a:hlink>
      <a:folHlink>
        <a:srgbClr val="959C28"/>
      </a:folHlink>
    </a:clrScheme>
    <a:fontScheme name="Tom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lnDef>
  </a:objectDefaults>
  <a:extraClrSchemeLst>
    <a:extraClrScheme>
      <a:clrScheme name="Tom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kånes universitetssjukvård_mall_mars2017 [Skrivskyddad]" id="{15ECB2B0-4DD9-4006-90B9-B69E5961BCDE}" vid="{ABD353D8-05EF-4A9C-9C2B-F391593A3531}"/>
    </a:ext>
  </a:extLst>
</a:theme>
</file>

<file path=ppt/theme/theme3.xml><?xml version="1.0" encoding="utf-8"?>
<a:theme xmlns:a="http://schemas.openxmlformats.org/drawingml/2006/main" name="1_RS-mall-kurator">
  <a:themeElements>
    <a:clrScheme name="Region Skån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AC81A"/>
      </a:accent1>
      <a:accent2>
        <a:srgbClr val="ED0025"/>
      </a:accent2>
      <a:accent3>
        <a:srgbClr val="9D156A"/>
      </a:accent3>
      <a:accent4>
        <a:srgbClr val="B33177"/>
      </a:accent4>
      <a:accent5>
        <a:srgbClr val="FF6500"/>
      </a:accent5>
      <a:accent6>
        <a:srgbClr val="C2002D"/>
      </a:accent6>
      <a:hlink>
        <a:srgbClr val="049048"/>
      </a:hlink>
      <a:folHlink>
        <a:srgbClr val="959C28"/>
      </a:folHlink>
    </a:clrScheme>
    <a:fontScheme name="Tom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lnDef>
  </a:objectDefaults>
  <a:extraClrSchemeLst>
    <a:extraClrScheme>
      <a:clrScheme name="Tom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kånes universitetssjukvård_mall_mars2017 [Skrivskyddad]" id="{15ECB2B0-4DD9-4006-90B9-B69E5961BCDE}" vid="{C774724D-78BC-49D5-81D9-CDF223CFE3E3}"/>
    </a:ext>
  </a:extLst>
</a:theme>
</file>

<file path=ppt/theme/theme4.xml><?xml version="1.0" encoding="utf-8"?>
<a:theme xmlns:a="http://schemas.openxmlformats.org/drawingml/2006/main" name="1_RS-mall-kirurgi">
  <a:themeElements>
    <a:clrScheme name="Region Skån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AC81A"/>
      </a:accent1>
      <a:accent2>
        <a:srgbClr val="ED0025"/>
      </a:accent2>
      <a:accent3>
        <a:srgbClr val="9D156A"/>
      </a:accent3>
      <a:accent4>
        <a:srgbClr val="B33177"/>
      </a:accent4>
      <a:accent5>
        <a:srgbClr val="FF6500"/>
      </a:accent5>
      <a:accent6>
        <a:srgbClr val="C2002D"/>
      </a:accent6>
      <a:hlink>
        <a:srgbClr val="049048"/>
      </a:hlink>
      <a:folHlink>
        <a:srgbClr val="959C28"/>
      </a:folHlink>
    </a:clrScheme>
    <a:fontScheme name="Tom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lnDef>
  </a:objectDefaults>
  <a:extraClrSchemeLst>
    <a:extraClrScheme>
      <a:clrScheme name="Tom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kånes universitetssjukvård_mall_mars2017 [Skrivskyddad]" id="{15ECB2B0-4DD9-4006-90B9-B69E5961BCDE}" vid="{7A6AD191-1B87-447C-8689-CC2D5799A1A9}"/>
    </a:ext>
  </a:extLst>
</a:theme>
</file>

<file path=ppt/theme/theme5.xml><?xml version="1.0" encoding="utf-8"?>
<a:theme xmlns:a="http://schemas.openxmlformats.org/drawingml/2006/main" name="1_RS-mall-hudklinik">
  <a:themeElements>
    <a:clrScheme name="Region Skån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AC81A"/>
      </a:accent1>
      <a:accent2>
        <a:srgbClr val="ED0025"/>
      </a:accent2>
      <a:accent3>
        <a:srgbClr val="9D156A"/>
      </a:accent3>
      <a:accent4>
        <a:srgbClr val="B33177"/>
      </a:accent4>
      <a:accent5>
        <a:srgbClr val="FF6500"/>
      </a:accent5>
      <a:accent6>
        <a:srgbClr val="C2002D"/>
      </a:accent6>
      <a:hlink>
        <a:srgbClr val="049048"/>
      </a:hlink>
      <a:folHlink>
        <a:srgbClr val="959C28"/>
      </a:folHlink>
    </a:clrScheme>
    <a:fontScheme name="Tom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lnDef>
  </a:objectDefaults>
  <a:extraClrSchemeLst>
    <a:extraClrScheme>
      <a:clrScheme name="Tom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kånes universitetssjukvård_mall_mars2017 [Skrivskyddad]" id="{15ECB2B0-4DD9-4006-90B9-B69E5961BCDE}" vid="{623AFBAF-02CA-4759-A37C-620CC52409F9}"/>
    </a:ext>
  </a:extLst>
</a:theme>
</file>

<file path=ppt/theme/theme6.xml><?xml version="1.0" encoding="utf-8"?>
<a:theme xmlns:a="http://schemas.openxmlformats.org/drawingml/2006/main" name="RS-mall-forskning">
  <a:themeElements>
    <a:clrScheme name="Region Skån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AC81A"/>
      </a:accent1>
      <a:accent2>
        <a:srgbClr val="ED0025"/>
      </a:accent2>
      <a:accent3>
        <a:srgbClr val="9D156A"/>
      </a:accent3>
      <a:accent4>
        <a:srgbClr val="B33177"/>
      </a:accent4>
      <a:accent5>
        <a:srgbClr val="FF6500"/>
      </a:accent5>
      <a:accent6>
        <a:srgbClr val="C2002D"/>
      </a:accent6>
      <a:hlink>
        <a:srgbClr val="049048"/>
      </a:hlink>
      <a:folHlink>
        <a:srgbClr val="959C28"/>
      </a:folHlink>
    </a:clrScheme>
    <a:fontScheme name="Tom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lnDef>
  </a:objectDefaults>
  <a:extraClrSchemeLst>
    <a:extraClrScheme>
      <a:clrScheme name="Tom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kånes universitetssjukvård_mall_mars2017 [Skrivskyddad]" id="{15ECB2B0-4DD9-4006-90B9-B69E5961BCDE}" vid="{A638191E-425D-4234-AD59-A3EE0800CAE0}"/>
    </a:ext>
  </a:extLst>
</a:theme>
</file>

<file path=ppt/theme/theme7.xml><?xml version="1.0" encoding="utf-8"?>
<a:theme xmlns:a="http://schemas.openxmlformats.org/drawingml/2006/main" name="1_Framsida-gul-bild">
  <a:themeElements>
    <a:clrScheme name="Region Skån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AC81A"/>
      </a:accent1>
      <a:accent2>
        <a:srgbClr val="ED0025"/>
      </a:accent2>
      <a:accent3>
        <a:srgbClr val="9D156A"/>
      </a:accent3>
      <a:accent4>
        <a:srgbClr val="B33177"/>
      </a:accent4>
      <a:accent5>
        <a:srgbClr val="FF6500"/>
      </a:accent5>
      <a:accent6>
        <a:srgbClr val="C2002D"/>
      </a:accent6>
      <a:hlink>
        <a:srgbClr val="049048"/>
      </a:hlink>
      <a:folHlink>
        <a:srgbClr val="959C28"/>
      </a:folHlink>
    </a:clrScheme>
    <a:fontScheme name="Tom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lnDef>
  </a:objectDefaults>
  <a:extraClrSchemeLst>
    <a:extraClrScheme>
      <a:clrScheme name="Tom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kånes universitetssjukvård_mall_mars2017 [Skrivskyddad]" id="{15ECB2B0-4DD9-4006-90B9-B69E5961BCDE}" vid="{DEFDF686-E7BB-4050-B07E-DF7B48531147}"/>
    </a:ext>
  </a:extLst>
</a:theme>
</file>

<file path=ppt/theme/theme8.xml><?xml version="1.0" encoding="utf-8"?>
<a:theme xmlns:a="http://schemas.openxmlformats.org/drawingml/2006/main" name="1_Presentationssidor">
  <a:themeElements>
    <a:clrScheme name="Region Skån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AC81A"/>
      </a:accent1>
      <a:accent2>
        <a:srgbClr val="ED0025"/>
      </a:accent2>
      <a:accent3>
        <a:srgbClr val="9D156A"/>
      </a:accent3>
      <a:accent4>
        <a:srgbClr val="B33177"/>
      </a:accent4>
      <a:accent5>
        <a:srgbClr val="FF6500"/>
      </a:accent5>
      <a:accent6>
        <a:srgbClr val="C2002D"/>
      </a:accent6>
      <a:hlink>
        <a:srgbClr val="049048"/>
      </a:hlink>
      <a:folHlink>
        <a:srgbClr val="959C28"/>
      </a:folHlink>
    </a:clrScheme>
    <a:fontScheme name="Tom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lnDef>
  </a:objectDefaults>
  <a:extraClrSchemeLst>
    <a:extraClrScheme>
      <a:clrScheme name="Tom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kånes universitetssjukvård_mall_mars2017 [Skrivskyddad]" id="{15ECB2B0-4DD9-4006-90B9-B69E5961BCDE}" vid="{AB189296-EB3E-4951-9FD3-8B776A5881B2}"/>
    </a:ext>
  </a:extLst>
</a:theme>
</file>

<file path=ppt/theme/theme9.xml><?xml version="1.0" encoding="utf-8"?>
<a:theme xmlns:a="http://schemas.openxmlformats.org/drawingml/2006/main" name="2_Presentationssidor">
  <a:themeElements>
    <a:clrScheme name="Region Skån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AC81A"/>
      </a:accent1>
      <a:accent2>
        <a:srgbClr val="ED0025"/>
      </a:accent2>
      <a:accent3>
        <a:srgbClr val="9D156A"/>
      </a:accent3>
      <a:accent4>
        <a:srgbClr val="B33177"/>
      </a:accent4>
      <a:accent5>
        <a:srgbClr val="FF6500"/>
      </a:accent5>
      <a:accent6>
        <a:srgbClr val="C2002D"/>
      </a:accent6>
      <a:hlink>
        <a:srgbClr val="049048"/>
      </a:hlink>
      <a:folHlink>
        <a:srgbClr val="959C28"/>
      </a:folHlink>
    </a:clrScheme>
    <a:fontScheme name="Tom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lnDef>
  </a:objectDefaults>
  <a:extraClrSchemeLst>
    <a:extraClrScheme>
      <a:clrScheme name="Tom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kånes universitetssjukvård_mall_mars2017 [Skrivskyddad]" id="{15ECB2B0-4DD9-4006-90B9-B69E5961BCDE}" vid="{FB14D475-21C0-4ADD-BCBE-3C8BAC4CA09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7AA326537333644821ACC020A42B860" ma:contentTypeVersion="0" ma:contentTypeDescription="Skapa ett nytt dokument." ma:contentTypeScope="" ma:versionID="c21bca18adc23f01e03fc2de75c65ad7">
  <xsd:schema xmlns:xsd="http://www.w3.org/2001/XMLSchema" xmlns:p="http://schemas.microsoft.com/office/2006/metadata/properties" targetNamespace="http://schemas.microsoft.com/office/2006/metadata/properties" ma:root="true" ma:fieldsID="0972d9b87414d3d716947ba00104245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 ma:readOnly="true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7BF535B-1650-4D3F-9C65-57D2F11043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5290FAF6-79A1-4DF4-899D-333ACAA8E68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A5AFCE5-EDAB-4E05-8414-A89F3DA59A9D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SUS nämnden 20171020</Template>
  <TotalTime>195</TotalTime>
  <Words>410</Words>
  <Application>Microsoft Office PowerPoint</Application>
  <PresentationFormat>Bildspel på skärmen (4:3)</PresentationFormat>
  <Paragraphs>61</Paragraphs>
  <Slides>7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15</vt:i4>
      </vt:variant>
      <vt:variant>
        <vt:lpstr>Bildrubriker</vt:lpstr>
      </vt:variant>
      <vt:variant>
        <vt:i4>7</vt:i4>
      </vt:variant>
    </vt:vector>
  </HeadingPairs>
  <TitlesOfParts>
    <vt:vector size="25" baseType="lpstr">
      <vt:lpstr>Arial</vt:lpstr>
      <vt:lpstr>Verdana</vt:lpstr>
      <vt:lpstr>ヒラギノ角ゴ Pro W3</vt:lpstr>
      <vt:lpstr>1_RS-mall-mikroskop</vt:lpstr>
      <vt:lpstr>1_RS-mall-sköterska</vt:lpstr>
      <vt:lpstr>1_RS-mall-kurator</vt:lpstr>
      <vt:lpstr>1_RS-mall-kirurgi</vt:lpstr>
      <vt:lpstr>1_RS-mall-hudklinik</vt:lpstr>
      <vt:lpstr>RS-mall-forskning</vt:lpstr>
      <vt:lpstr>1_Framsida-gul-bild</vt:lpstr>
      <vt:lpstr>1_Presentationssidor</vt:lpstr>
      <vt:lpstr>2_Presentationssidor</vt:lpstr>
      <vt:lpstr>3_Presentationssidor</vt:lpstr>
      <vt:lpstr>13_utanhexagon</vt:lpstr>
      <vt:lpstr>Standardformgivning</vt:lpstr>
      <vt:lpstr>2_Framsida-gul-bild</vt:lpstr>
      <vt:lpstr>4_Presentationssidor</vt:lpstr>
      <vt:lpstr>5_Presentationssidor</vt:lpstr>
      <vt:lpstr>”Vård utanför sjukhus” ur ett patientperspektiv</vt:lpstr>
      <vt:lpstr>Vård på och utanför sjukhus har olika förutsättningar</vt:lpstr>
      <vt:lpstr>Sammanfattning av kunskap om hemsjukvård</vt:lpstr>
      <vt:lpstr>Bakgrund    </vt:lpstr>
      <vt:lpstr>Ur hälso-och sjukvårsavtalets grundöverenskommelse</vt:lpstr>
      <vt:lpstr>Behandling/Åtgärd utgående från patient – inte organisation  </vt:lpstr>
      <vt:lpstr> Utgångspunkter</vt:lpstr>
    </vt:vector>
  </TitlesOfParts>
  <Company>Region Skåne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Hälso- och sjukvårdsavtalet</dc:title>
  <dc:creator>Thorén Todoulos Eva</dc:creator>
  <cp:lastModifiedBy>Pia Nilsson</cp:lastModifiedBy>
  <cp:revision>25</cp:revision>
  <dcterms:created xsi:type="dcterms:W3CDTF">2017-10-16T08:10:34Z</dcterms:created>
  <dcterms:modified xsi:type="dcterms:W3CDTF">2018-02-12T13:48:01Z</dcterms:modified>
</cp:coreProperties>
</file>