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22"/>
  </p:notesMasterIdLst>
  <p:sldIdLst>
    <p:sldId id="263" r:id="rId2"/>
    <p:sldId id="265" r:id="rId3"/>
    <p:sldId id="266" r:id="rId4"/>
    <p:sldId id="307" r:id="rId5"/>
    <p:sldId id="306" r:id="rId6"/>
    <p:sldId id="310" r:id="rId7"/>
    <p:sldId id="308" r:id="rId8"/>
    <p:sldId id="309" r:id="rId9"/>
    <p:sldId id="276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12" r:id="rId18"/>
    <p:sldId id="311" r:id="rId19"/>
    <p:sldId id="322" r:id="rId20"/>
    <p:sldId id="323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554" y="12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71DB-B463-4138-B557-DDCEE6EA1C90}" type="datetimeFigureOut">
              <a:rPr lang="sv-SE" smtClean="0"/>
              <a:pPr/>
              <a:t>2018-11-16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57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66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83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Utsök baserat på motpart 1-3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19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0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00F848C1-7E09-449E-B212-0E15DEE6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A9AE032E-58B8-498F-B06E-996DE6008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0F988C99-D9DC-4017-A79C-302D62A2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F10003FF-A6FE-4DEC-9A09-775086E2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3D52E790-8DC1-4959-A035-D666B1F9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6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B8C2C00-A97C-47EB-B885-08DC9FE8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="" xmlns:a16="http://schemas.microsoft.com/office/drawing/2014/main" id="{6A80F70D-4C0E-4BE8-89E4-CE6E940B1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B913168F-971D-4EA0-9652-2CE3E27E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E0F82AB0-F826-40DF-BB29-D081B946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96A58E77-9E9C-43FA-AC6F-778B2D85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8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="" xmlns:a16="http://schemas.microsoft.com/office/drawing/2014/main" id="{3DA70354-089C-4478-9847-355DB7338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="" xmlns:a16="http://schemas.microsoft.com/office/drawing/2014/main" id="{0978A32D-CCCF-479C-A52C-005F1DDB5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C9CFD1E9-395A-483B-8A7D-F926533C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C11D3E87-6629-4CD0-9C94-6D265B05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DD085C31-A1B4-477C-81AC-304E25AB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6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1B03EFB-A6E7-474E-88D3-C0449111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841E02C5-967D-40B6-942A-F6EFBF21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7FB965BD-A8C4-46C7-9AE4-1AD7BB85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29E6C83A-286F-464C-9261-9B14E117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741D4690-CBAD-4C1F-B1BC-00D4E848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FAAF16B-92CD-46CF-A0C1-704A910E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4B3718DA-4153-4B8A-B007-D53F5F87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8E10F9AB-F495-4EB7-BBEF-0B303D2C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1445586F-8D0E-4B48-A7A5-6AA15649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B09CC8B6-0F95-4E45-B9E4-A0C639B6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2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5668FF2-1336-4E9B-BDAE-5459E584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5107D463-45E0-4B2C-AED7-C0C0BFED8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D73BA4A3-B6D0-4520-8FD2-A5E69AA64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CFE17B3B-4C09-4A78-85BC-1EE0FB17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CFCCA02E-7CE8-4C90-97DB-4E6BD2B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BE77842A-FA13-416F-AEA6-1CAA4ECD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BF15A705-7E6E-4E47-812A-10603A32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8CC038D0-4C9A-4EE7-9F8A-EB4B1366C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0C10C336-2F3B-4987-B27C-1446E4A45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05B4E3F5-5C88-4C60-984F-6F9A1CB11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4A983E4C-D909-4827-890F-56B1F7362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="" xmlns:a16="http://schemas.microsoft.com/office/drawing/2014/main" id="{28A9FDEA-BE46-4987-A0C5-159AFA29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="" xmlns:a16="http://schemas.microsoft.com/office/drawing/2014/main" id="{4DDD6F9A-C48B-4413-B065-502A7819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="" xmlns:a16="http://schemas.microsoft.com/office/drawing/2014/main" id="{E7B4E438-035D-4210-AE9B-74BFA650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528DE6EC-41A4-4E49-B229-BE8FB9D7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="" xmlns:a16="http://schemas.microsoft.com/office/drawing/2014/main" id="{7221D8E9-6FA8-4868-B84F-0C0BDCAD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="" xmlns:a16="http://schemas.microsoft.com/office/drawing/2014/main" id="{B73785F1-B713-457D-A2B4-4E461B3D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="" xmlns:a16="http://schemas.microsoft.com/office/drawing/2014/main" id="{86D1F936-4AA0-4DE9-872D-2F21D69B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8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="" xmlns:a16="http://schemas.microsoft.com/office/drawing/2014/main" id="{12BB1B47-DB2F-43BA-86D0-03B4187E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="" xmlns:a16="http://schemas.microsoft.com/office/drawing/2014/main" id="{60D43551-167B-4895-9FDF-B3570768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="" xmlns:a16="http://schemas.microsoft.com/office/drawing/2014/main" id="{79541CA6-D742-4A68-B6B7-B861ED20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9376F88-AB45-46D7-B3B9-C45860B9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2FF3F3B-E93A-4174-A65C-F3952E6C8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6FA51492-75B9-42EE-95F2-727DD3853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B5B3D07F-B081-4AE0-AFFC-4F34B967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7380C2F3-C6D0-44E7-B891-7F77235F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4122BACF-E5B5-4C81-837E-3D2C0BFB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9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9654DDBB-9E55-438D-BA1E-37C1B166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F3E7B973-E847-41B1-AFE8-4720582C3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B6425699-D845-4B84-B856-DA538AF7A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4AE578ED-0734-4461-8F52-CD88A81A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68D817E1-F13D-453B-9044-F5114105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B21DFCA5-77D7-44C5-B206-519BC6A7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4E789D62-59C6-470A-AC56-EC2AC055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7193CEBF-D475-47CF-90C3-B0B808E63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470CD3B3-65C5-415B-9649-5564209D0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DD9A011-3365-418A-AE28-1AD27A763822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5F5F13EB-A6D5-435D-B45E-54DD125F2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0CF89CE3-2643-4A43-807F-6F64580AB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A3186E5-044E-4C21-8073-6498803E063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Delregional samverkan Nordöstra Skåne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16 november 2018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27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0" y="-27384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Underrubrik 4"/>
          <p:cNvSpPr>
            <a:spLocks noGrp="1"/>
          </p:cNvSpPr>
          <p:nvPr>
            <p:ph type="body" sz="half" idx="2"/>
          </p:nvPr>
        </p:nvSpPr>
        <p:spPr>
          <a:xfrm>
            <a:off x="395536" y="3818657"/>
            <a:ext cx="7200800" cy="804862"/>
          </a:xfrm>
        </p:spPr>
        <p:txBody>
          <a:bodyPr>
            <a:normAutofit fontScale="62500" lnSpcReduction="20000"/>
          </a:bodyPr>
          <a:lstStyle/>
          <a:p>
            <a:r>
              <a:rPr lang="sv-SE" sz="3200" b="1" dirty="0"/>
              <a:t>Rekryteringsfrämjande </a:t>
            </a:r>
            <a:r>
              <a:rPr lang="sv-SE" sz="3200" b="1" dirty="0" smtClean="0"/>
              <a:t>satsningar </a:t>
            </a:r>
            <a:r>
              <a:rPr lang="sv-SE" sz="2800" dirty="0" smtClean="0"/>
              <a:t>för </a:t>
            </a:r>
            <a:r>
              <a:rPr lang="sv-SE" sz="2800" dirty="0"/>
              <a:t>läkare och läkarstuderande</a:t>
            </a:r>
          </a:p>
          <a:p>
            <a:pPr algn="l"/>
            <a:r>
              <a:rPr lang="sv-SE" sz="2800" dirty="0" smtClean="0"/>
              <a:t> </a:t>
            </a:r>
          </a:p>
        </p:txBody>
      </p:sp>
      <p:sp>
        <p:nvSpPr>
          <p:cNvPr id="5" name="Platshållare för text 2"/>
          <p:cNvSpPr txBox="1">
            <a:spLocks/>
          </p:cNvSpPr>
          <p:nvPr/>
        </p:nvSpPr>
        <p:spPr>
          <a:xfrm>
            <a:off x="183976" y="4221088"/>
            <a:ext cx="8358152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</a:t>
              </a: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Division Primärvård, Skånevård Kryh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42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0" y="-27384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Underrubrik 4"/>
          <p:cNvSpPr>
            <a:spLocks noGrp="1"/>
          </p:cNvSpPr>
          <p:nvPr>
            <p:ph type="body" sz="half" idx="2"/>
          </p:nvPr>
        </p:nvSpPr>
        <p:spPr>
          <a:xfrm>
            <a:off x="183976" y="3212976"/>
            <a:ext cx="5486400" cy="804862"/>
          </a:xfrm>
        </p:spPr>
        <p:txBody>
          <a:bodyPr/>
          <a:lstStyle/>
          <a:p>
            <a:pPr algn="l"/>
            <a:r>
              <a:rPr lang="sv-SE" sz="2800" dirty="0" smtClean="0"/>
              <a:t>Syfte och mål</a:t>
            </a:r>
          </a:p>
        </p:txBody>
      </p:sp>
      <p:sp>
        <p:nvSpPr>
          <p:cNvPr id="5" name="Platshållare för text 2"/>
          <p:cNvSpPr txBox="1">
            <a:spLocks/>
          </p:cNvSpPr>
          <p:nvPr/>
        </p:nvSpPr>
        <p:spPr>
          <a:xfrm>
            <a:off x="280898" y="4005064"/>
            <a:ext cx="8636496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sv-SE" sz="1600" b="1" dirty="0" smtClean="0"/>
              <a:t>Syfte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 smtClean="0"/>
              <a:t>stärka </a:t>
            </a:r>
            <a:r>
              <a:rPr lang="sv-SE" sz="1600" dirty="0"/>
              <a:t>primärvårdens </a:t>
            </a:r>
            <a:r>
              <a:rPr lang="sv-SE" sz="1600" dirty="0" smtClean="0"/>
              <a:t>varumärke och skapa </a:t>
            </a:r>
            <a:r>
              <a:rPr lang="sv-SE" sz="1600" dirty="0"/>
              <a:t>intresse och kompetens </a:t>
            </a:r>
            <a:r>
              <a:rPr lang="sv-SE" sz="1600" dirty="0" smtClean="0"/>
              <a:t>för framtida arbete </a:t>
            </a:r>
            <a:r>
              <a:rPr lang="sv-SE" sz="1600" dirty="0"/>
              <a:t>som specialist i </a:t>
            </a:r>
            <a:r>
              <a:rPr lang="sv-SE" sz="1600" dirty="0" smtClean="0"/>
              <a:t>allmänmedicin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 smtClean="0"/>
              <a:t>att erbjuda en </a:t>
            </a:r>
            <a:r>
              <a:rPr lang="sv-SE" sz="1600" smtClean="0"/>
              <a:t>god arbetsmiljö</a:t>
            </a:r>
            <a:endParaRPr lang="sv-SE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dirty="0"/>
          </a:p>
          <a:p>
            <a:pPr algn="l"/>
            <a:r>
              <a:rPr lang="sv-SE" sz="1600" b="1" dirty="0" smtClean="0"/>
              <a:t>Mål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Ö</a:t>
            </a:r>
            <a:r>
              <a:rPr lang="sv-SE" sz="1600" dirty="0" smtClean="0"/>
              <a:t>ka läkarbemanningen på vårdcentralerna inom primärvården i Kryh </a:t>
            </a:r>
            <a:endParaRPr lang="sv-SE" sz="1600" dirty="0"/>
          </a:p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</a:t>
              </a: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Rekryteringsfrämjande satsningar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28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9029" y="-62751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latshållare för text 2"/>
          <p:cNvSpPr txBox="1">
            <a:spLocks/>
          </p:cNvSpPr>
          <p:nvPr/>
        </p:nvSpPr>
        <p:spPr>
          <a:xfrm>
            <a:off x="280898" y="4005064"/>
            <a:ext cx="8636496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Pågående och framtida satsningar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  <p:sp>
        <p:nvSpPr>
          <p:cNvPr id="2" name="Platshållare för text 1"/>
          <p:cNvSpPr>
            <a:spLocks noGrp="1"/>
          </p:cNvSpPr>
          <p:nvPr>
            <p:ph type="body" sz="half" idx="2"/>
          </p:nvPr>
        </p:nvSpPr>
        <p:spPr>
          <a:xfrm>
            <a:off x="1987534" y="2790465"/>
            <a:ext cx="5486400" cy="8048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sv-SE" sz="1600" dirty="0"/>
          </a:p>
          <a:p>
            <a:pPr marL="342900" indent="-342900">
              <a:buAutoNum type="arabicPeriod"/>
            </a:pPr>
            <a:r>
              <a:rPr lang="sv-SE" sz="7200" b="1" dirty="0" smtClean="0"/>
              <a:t>Förberedande ST 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I väntan på AT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Sommarpraktik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Möjlighet till sidoutbildning på Island under ST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Incitament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Utvecklingsvårdcentral</a:t>
            </a:r>
            <a:endParaRPr lang="sv-SE" sz="7200" b="1" dirty="0" smtClean="0"/>
          </a:p>
          <a:p>
            <a:pPr marL="342900" indent="-342900">
              <a:buAutoNum type="arabicPeriod"/>
            </a:pPr>
            <a:r>
              <a:rPr lang="sv-SE" sz="7200" b="1" dirty="0" smtClean="0"/>
              <a:t>Chefsförsörjningsprogram i primärvården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Sidotjänstgöring i primärvården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RAK-rätt använd kompetens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Samverkan inom Hässleholms sjukvårdsområde</a:t>
            </a:r>
          </a:p>
          <a:p>
            <a:pPr marL="342900" indent="-342900">
              <a:buAutoNum type="arabicPeriod"/>
            </a:pPr>
            <a:r>
              <a:rPr lang="sv-SE" sz="7200" b="1" dirty="0" smtClean="0"/>
              <a:t>Utökning av antalet ST-tjänster (även regionalt)</a:t>
            </a:r>
          </a:p>
          <a:p>
            <a:pPr marL="342900" indent="-342900">
              <a:buAutoNum type="arabicPeriod"/>
            </a:pPr>
            <a:endParaRPr lang="sv-SE" sz="7200" b="1" dirty="0" smtClean="0"/>
          </a:p>
          <a:p>
            <a:pPr>
              <a:lnSpc>
                <a:spcPct val="150000"/>
              </a:lnSpc>
            </a:pPr>
            <a:endParaRPr lang="sv-SE" sz="7200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sv-SE" sz="72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sv-SE" sz="72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sv-SE" sz="72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sv-SE" sz="1600" dirty="0" smtClean="0"/>
          </a:p>
          <a:p>
            <a:pPr>
              <a:lnSpc>
                <a:spcPct val="150000"/>
              </a:lnSpc>
            </a:pPr>
            <a:r>
              <a:rPr lang="sv-SE" sz="1600" dirty="0" smtClean="0"/>
              <a:t/>
            </a:r>
            <a:br>
              <a:rPr lang="sv-SE" sz="1600" dirty="0" smtClean="0"/>
            </a:br>
            <a:endParaRPr lang="sv-SE" sz="16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03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9029" y="-62751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latshållare för text 2"/>
          <p:cNvSpPr txBox="1">
            <a:spLocks/>
          </p:cNvSpPr>
          <p:nvPr/>
        </p:nvSpPr>
        <p:spPr>
          <a:xfrm>
            <a:off x="280898" y="4005064"/>
            <a:ext cx="8636496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Hyrläkare per kluster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  <p:pic>
        <p:nvPicPr>
          <p:cNvPr id="3" name="Bildobjekt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81" y="3526822"/>
            <a:ext cx="9144000" cy="17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9029" y="-62751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latshållare för text 2"/>
          <p:cNvSpPr txBox="1">
            <a:spLocks/>
          </p:cNvSpPr>
          <p:nvPr/>
        </p:nvSpPr>
        <p:spPr>
          <a:xfrm>
            <a:off x="280898" y="4005064"/>
            <a:ext cx="8636496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Hyrläkarkostnader 2016-2018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  <p:pic>
        <p:nvPicPr>
          <p:cNvPr id="2" name="Bildobjekt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866277"/>
            <a:ext cx="6913463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0" y="-27384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Underrubrik 4"/>
          <p:cNvSpPr>
            <a:spLocks noGrp="1"/>
          </p:cNvSpPr>
          <p:nvPr>
            <p:ph type="body" sz="half" idx="2"/>
          </p:nvPr>
        </p:nvSpPr>
        <p:spPr>
          <a:xfrm>
            <a:off x="395536" y="3818657"/>
            <a:ext cx="7200800" cy="80486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lain" startAt="2016"/>
            </a:pPr>
            <a:r>
              <a:rPr lang="sv-SE" sz="2800" dirty="0" smtClean="0"/>
              <a:t> - 41</a:t>
            </a:r>
          </a:p>
          <a:p>
            <a:pPr marL="514350" indent="-514350">
              <a:buAutoNum type="arabicPlain" startAt="2016"/>
            </a:pPr>
            <a:r>
              <a:rPr lang="sv-SE" sz="2800" dirty="0" smtClean="0"/>
              <a:t> - 42</a:t>
            </a:r>
          </a:p>
          <a:p>
            <a:pPr marL="514350" indent="-514350">
              <a:buAutoNum type="arabicPlain" startAt="2016"/>
            </a:pPr>
            <a:r>
              <a:rPr lang="sv-SE" sz="2800" dirty="0"/>
              <a:t> </a:t>
            </a:r>
            <a:r>
              <a:rPr lang="sv-SE" sz="2800" dirty="0" smtClean="0"/>
              <a:t>- 43</a:t>
            </a:r>
          </a:p>
          <a:p>
            <a:pPr marL="514350" indent="-514350">
              <a:buAutoNum type="arabicPlain" startAt="2016"/>
            </a:pPr>
            <a:endParaRPr lang="sv-SE" sz="2800" dirty="0" smtClean="0"/>
          </a:p>
        </p:txBody>
      </p:sp>
      <p:sp>
        <p:nvSpPr>
          <p:cNvPr id="5" name="Platshållare för text 2"/>
          <p:cNvSpPr txBox="1">
            <a:spLocks/>
          </p:cNvSpPr>
          <p:nvPr/>
        </p:nvSpPr>
        <p:spPr>
          <a:xfrm>
            <a:off x="183976" y="4221088"/>
            <a:ext cx="8358152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</a:t>
              </a: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ST-läkare i divisionen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86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7" t="22397" r="2970" b="48831"/>
          <a:stretch/>
        </p:blipFill>
        <p:spPr>
          <a:xfrm>
            <a:off x="0" y="-27384"/>
            <a:ext cx="9144000" cy="2807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Underrubrik 4"/>
          <p:cNvSpPr>
            <a:spLocks noGrp="1"/>
          </p:cNvSpPr>
          <p:nvPr>
            <p:ph type="body" sz="half" idx="2"/>
          </p:nvPr>
        </p:nvSpPr>
        <p:spPr>
          <a:xfrm>
            <a:off x="395536" y="3818657"/>
            <a:ext cx="7200800" cy="804862"/>
          </a:xfrm>
        </p:spPr>
        <p:txBody>
          <a:bodyPr>
            <a:normAutofit fontScale="55000" lnSpcReduction="20000"/>
          </a:bodyPr>
          <a:lstStyle/>
          <a:p>
            <a:r>
              <a:rPr lang="sv-SE" sz="2800" dirty="0" smtClean="0"/>
              <a:t>Vårdcentralen Ystad</a:t>
            </a:r>
          </a:p>
          <a:p>
            <a:r>
              <a:rPr lang="sv-SE" sz="2800" dirty="0" smtClean="0"/>
              <a:t>Vårdcentralen Östermalm</a:t>
            </a:r>
          </a:p>
          <a:p>
            <a:r>
              <a:rPr lang="sv-SE" sz="2800" dirty="0" smtClean="0"/>
              <a:t>Vårdcentralen Solbrinken</a:t>
            </a:r>
          </a:p>
          <a:p>
            <a:pPr marL="514350" indent="-514350">
              <a:buAutoNum type="arabicPlain" startAt="2016"/>
            </a:pPr>
            <a:endParaRPr lang="sv-SE" sz="2800" dirty="0" smtClean="0"/>
          </a:p>
        </p:txBody>
      </p:sp>
      <p:sp>
        <p:nvSpPr>
          <p:cNvPr id="5" name="Platshållare för text 2"/>
          <p:cNvSpPr txBox="1">
            <a:spLocks/>
          </p:cNvSpPr>
          <p:nvPr/>
        </p:nvSpPr>
        <p:spPr>
          <a:xfrm>
            <a:off x="183976" y="4221088"/>
            <a:ext cx="8358152" cy="259228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sv-SE" sz="1800" kern="0" dirty="0"/>
          </a:p>
          <a:p>
            <a:pPr algn="l"/>
            <a:endParaRPr lang="sv-SE" sz="1800" kern="0" dirty="0" smtClean="0"/>
          </a:p>
        </p:txBody>
      </p:sp>
      <p:grpSp>
        <p:nvGrpSpPr>
          <p:cNvPr id="12" name="Grupp 11"/>
          <p:cNvGrpSpPr/>
          <p:nvPr/>
        </p:nvGrpSpPr>
        <p:grpSpPr>
          <a:xfrm>
            <a:off x="0" y="1340768"/>
            <a:ext cx="9144000" cy="1080120"/>
            <a:chOff x="-33247" y="443729"/>
            <a:chExt cx="9144000" cy="1080120"/>
          </a:xfrm>
        </p:grpSpPr>
        <p:sp>
          <p:nvSpPr>
            <p:cNvPr id="13" name="Rubrik 1"/>
            <p:cNvSpPr txBox="1">
              <a:spLocks/>
            </p:cNvSpPr>
            <p:nvPr/>
          </p:nvSpPr>
          <p:spPr>
            <a:xfrm>
              <a:off x="-33247" y="443729"/>
              <a:ext cx="9144000" cy="1080120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</p:spPr>
          <p:txBody>
            <a:bodyPr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j-lt"/>
                  <a:ea typeface="+mj-ea"/>
                  <a:cs typeface="ヒラギノ角ゴ Pro W3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  <a:cs typeface="ヒラギノ角ゴ Pro W3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l"/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/>
              </a:r>
              <a:b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sv-SE" sz="9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</a:t>
              </a:r>
              <a:r>
                <a:rPr lang="sv-SE" sz="3200" kern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Glädjande utveckling..</a:t>
              </a:r>
              <a:endParaRPr lang="sv-SE" sz="3200" kern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764704"/>
              <a:ext cx="627680" cy="57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17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107504" y="1268760"/>
            <a:ext cx="8888738" cy="4529721"/>
            <a:chOff x="244398" y="1268760"/>
            <a:chExt cx="8888738" cy="4529721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398" y="1268760"/>
              <a:ext cx="8888738" cy="4529721"/>
            </a:xfrm>
            <a:prstGeom prst="rect">
              <a:avLst/>
            </a:prstGeom>
          </p:spPr>
        </p:pic>
        <p:sp>
          <p:nvSpPr>
            <p:cNvPr id="2" name="textruta 1"/>
            <p:cNvSpPr txBox="1"/>
            <p:nvPr/>
          </p:nvSpPr>
          <p:spPr>
            <a:xfrm>
              <a:off x="244398" y="5373216"/>
              <a:ext cx="48316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3496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147758" y="1275543"/>
            <a:ext cx="8888738" cy="4529721"/>
            <a:chOff x="107504" y="980728"/>
            <a:chExt cx="8888738" cy="4529721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504" y="980728"/>
              <a:ext cx="8888738" cy="4529721"/>
            </a:xfrm>
            <a:prstGeom prst="rect">
              <a:avLst/>
            </a:prstGeom>
          </p:spPr>
        </p:pic>
        <p:sp>
          <p:nvSpPr>
            <p:cNvPr id="2" name="textruta 1"/>
            <p:cNvSpPr txBox="1"/>
            <p:nvPr/>
          </p:nvSpPr>
          <p:spPr>
            <a:xfrm>
              <a:off x="107504" y="5085184"/>
              <a:ext cx="48965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6638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85030"/>
              </p:ext>
            </p:extLst>
          </p:nvPr>
        </p:nvGraphicFramePr>
        <p:xfrm>
          <a:off x="251520" y="980728"/>
          <a:ext cx="8640960" cy="4888148"/>
        </p:xfrm>
        <a:graphic>
          <a:graphicData uri="http://schemas.openxmlformats.org/drawingml/2006/table">
            <a:tbl>
              <a:tblPr firstRow="1" bandRow="1"/>
              <a:tblGrid>
                <a:gridCol w="1590973"/>
                <a:gridCol w="1211642"/>
                <a:gridCol w="1373849"/>
                <a:gridCol w="1428766"/>
                <a:gridCol w="1277933"/>
                <a:gridCol w="1757797"/>
              </a:tblGrid>
              <a:tr h="137692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Capio</a:t>
                      </a:r>
                      <a:r>
                        <a:rPr lang="sv-SE" sz="1400" baseline="0" dirty="0" smtClean="0"/>
                        <a:t> Citykliniken Broby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Capio</a:t>
                      </a:r>
                      <a:r>
                        <a:rPr lang="sv-SE" sz="1400" baseline="0" dirty="0" smtClean="0"/>
                        <a:t> Göingekliniken</a:t>
                      </a:r>
                    </a:p>
                    <a:p>
                      <a:pPr algn="ctr"/>
                      <a:r>
                        <a:rPr lang="sv-SE" sz="1400" baseline="0" dirty="0" smtClean="0"/>
                        <a:t>Hässleholm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Capio</a:t>
                      </a:r>
                      <a:r>
                        <a:rPr lang="sv-SE" sz="1400" baseline="0" dirty="0" smtClean="0"/>
                        <a:t> Citykliniken Kristianstad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Östra</a:t>
                      </a:r>
                      <a:r>
                        <a:rPr lang="sv-SE" sz="1400" baseline="0" dirty="0" smtClean="0"/>
                        <a:t> Läkargruppen</a:t>
                      </a:r>
                    </a:p>
                    <a:p>
                      <a:pPr algn="ctr"/>
                      <a:r>
                        <a:rPr lang="sv-SE" sz="1400" baseline="0" dirty="0" smtClean="0"/>
                        <a:t>Kristianstad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Kristianstadkliniken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r>
                        <a:rPr lang="sv-SE" sz="1800" b="1" dirty="0"/>
                        <a:t>Hembesök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33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61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70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Inget svar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Inget svar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Initialt inskrivna</a:t>
                      </a:r>
                      <a:r>
                        <a:rPr lang="sv-SE" sz="1800" b="1" baseline="0" dirty="0" smtClean="0"/>
                        <a:t> i </a:t>
                      </a:r>
                      <a:r>
                        <a:rPr lang="sv-SE" sz="1800" b="1" dirty="0" smtClean="0"/>
                        <a:t>Mobilt </a:t>
                      </a:r>
                      <a:r>
                        <a:rPr lang="sv-SE" sz="1800" b="1" dirty="0"/>
                        <a:t>Vårdteam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7 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11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Listade Mobilt team</a:t>
                      </a:r>
                      <a:endParaRPr lang="sv-SE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38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132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SIP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8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2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Läkemedels-genomgångar</a:t>
                      </a:r>
                      <a:endParaRPr lang="sv-SE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7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5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sz="18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6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Agenda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01558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sv-SE" b="1" dirty="0" smtClean="0"/>
              <a:t>1. Genomgång </a:t>
            </a:r>
            <a:r>
              <a:rPr lang="sv-SE" b="1" dirty="0"/>
              <a:t>av föregående protokoll</a:t>
            </a:r>
          </a:p>
          <a:p>
            <a:pPr marL="0" lvl="0" indent="0">
              <a:buNone/>
            </a:pPr>
            <a:r>
              <a:rPr lang="sv-SE" b="1" dirty="0" smtClean="0"/>
              <a:t>2. Godkännande </a:t>
            </a:r>
            <a:r>
              <a:rPr lang="sv-SE" b="1" dirty="0"/>
              <a:t>av </a:t>
            </a:r>
            <a:r>
              <a:rPr lang="sv-SE" b="1" dirty="0" smtClean="0"/>
              <a:t>dagordning</a:t>
            </a:r>
          </a:p>
          <a:p>
            <a:pPr marL="0" lvl="0" indent="0">
              <a:buNone/>
            </a:pPr>
            <a:r>
              <a:rPr lang="sv-SE" b="1" dirty="0" smtClean="0"/>
              <a:t>3. HS-avtalet</a:t>
            </a:r>
            <a:endParaRPr lang="sv-SE" b="1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13.10 -Rehabiliteringsuppdraget- Mats Renard (bilagor)</a:t>
            </a:r>
          </a:p>
          <a:p>
            <a:r>
              <a:rPr lang="sv-SE" dirty="0"/>
              <a:t>14.00 - Reviderad verksamhetsplan, nya </a:t>
            </a:r>
            <a:r>
              <a:rPr lang="sv-SE" dirty="0" err="1"/>
              <a:t>prio</a:t>
            </a:r>
            <a:r>
              <a:rPr lang="sv-SE" dirty="0"/>
              <a:t>-områden, mål och handlingsplan- </a:t>
            </a:r>
            <a:r>
              <a:rPr lang="sv-SE" dirty="0" smtClean="0"/>
              <a:t>Ann-Louise Norlund</a:t>
            </a:r>
            <a:endParaRPr lang="sv-SE" dirty="0"/>
          </a:p>
          <a:p>
            <a:r>
              <a:rPr lang="sv-SE" dirty="0"/>
              <a:t>14.10 - Information om pågående utvärdering av mobila vårdteam- </a:t>
            </a:r>
            <a:r>
              <a:rPr lang="sv-SE" dirty="0" smtClean="0"/>
              <a:t>Birgitta Landin</a:t>
            </a:r>
            <a:endParaRPr lang="sv-SE" dirty="0"/>
          </a:p>
          <a:p>
            <a:r>
              <a:rPr lang="sv-SE" dirty="0"/>
              <a:t>14.15 - Utbildningsfilm om </a:t>
            </a:r>
            <a:r>
              <a:rPr lang="sv-SE" dirty="0" smtClean="0"/>
              <a:t>SIP-Birgitta Landin</a:t>
            </a:r>
            <a:r>
              <a:rPr lang="sv-SE" b="1" dirty="0"/>
              <a:t> 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14.30 Kaffe</a:t>
            </a:r>
            <a:endParaRPr lang="sv-SE" dirty="0"/>
          </a:p>
          <a:p>
            <a:r>
              <a:rPr lang="sv-SE" b="1" dirty="0"/>
              <a:t>4. Samverkan vid utskrivning (SVU)</a:t>
            </a:r>
            <a:endParaRPr lang="sv-SE" dirty="0"/>
          </a:p>
          <a:p>
            <a:r>
              <a:rPr lang="sv-SE" dirty="0"/>
              <a:t>14.50 - Vad innebär SVU för psykiatrin, överenskommelse – </a:t>
            </a:r>
            <a:r>
              <a:rPr lang="sv-SE" dirty="0" smtClean="0"/>
              <a:t>Birgitta Landin</a:t>
            </a:r>
            <a:endParaRPr lang="sv-SE" dirty="0"/>
          </a:p>
          <a:p>
            <a:r>
              <a:rPr lang="sv-SE" dirty="0"/>
              <a:t>15.00 - Information om arbetssätt för att minska hyrläkarberoendet – Birgitta Landin o Peter Södergren</a:t>
            </a:r>
          </a:p>
          <a:p>
            <a:r>
              <a:rPr lang="sv-SE" dirty="0"/>
              <a:t>15.15- Övriga frågor</a:t>
            </a:r>
          </a:p>
          <a:p>
            <a:pPr marL="0" lvl="0" indent="0">
              <a:buNone/>
            </a:pPr>
            <a:r>
              <a:rPr lang="sv-SE" dirty="0" smtClean="0"/>
              <a:t>    	Förslag </a:t>
            </a:r>
            <a:r>
              <a:rPr lang="sv-SE" dirty="0"/>
              <a:t>till nästa DS goda exempel: Trygg hemgång Osby kommun</a:t>
            </a:r>
          </a:p>
          <a:p>
            <a:pPr marL="0" lvl="0" indent="0">
              <a:buNone/>
            </a:pPr>
            <a:r>
              <a:rPr lang="sv-SE" dirty="0" smtClean="0"/>
              <a:t>	Tider </a:t>
            </a:r>
            <a:r>
              <a:rPr lang="sv-SE" dirty="0"/>
              <a:t>för samverkansmöten nästa år</a:t>
            </a:r>
          </a:p>
          <a:p>
            <a:r>
              <a:rPr lang="sv-SE" dirty="0"/>
              <a:t>15.25- Avslutning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49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132431"/>
              </p:ext>
            </p:extLst>
          </p:nvPr>
        </p:nvGraphicFramePr>
        <p:xfrm>
          <a:off x="323528" y="620688"/>
          <a:ext cx="8640959" cy="4986838"/>
        </p:xfrm>
        <a:graphic>
          <a:graphicData uri="http://schemas.openxmlformats.org/drawingml/2006/table">
            <a:tbl>
              <a:tblPr firstRow="1" bandRow="1"/>
              <a:tblGrid>
                <a:gridCol w="1635084"/>
                <a:gridCol w="1245236"/>
                <a:gridCol w="1296143"/>
                <a:gridCol w="1584177"/>
                <a:gridCol w="1313364"/>
                <a:gridCol w="1566955"/>
              </a:tblGrid>
              <a:tr h="147561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err="1" smtClean="0"/>
                        <a:t>Helsa</a:t>
                      </a:r>
                      <a:r>
                        <a:rPr lang="sv-SE" sz="1400" baseline="0" dirty="0" smtClean="0"/>
                        <a:t> Osby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err="1" smtClean="0"/>
                        <a:t>Helsa</a:t>
                      </a:r>
                      <a:r>
                        <a:rPr lang="sv-SE" sz="1400" baseline="0" dirty="0" smtClean="0"/>
                        <a:t> Bromölla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Tryggakliniken</a:t>
                      </a:r>
                    </a:p>
                    <a:p>
                      <a:pPr algn="ctr"/>
                      <a:r>
                        <a:rPr lang="sv-SE" sz="1400" dirty="0" smtClean="0"/>
                        <a:t>Bromölla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400" dirty="0" smtClean="0"/>
                        <a:t>Läkar-mottagningen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baseline="0" dirty="0" err="1" smtClean="0"/>
                        <a:t>Bjärnum</a:t>
                      </a:r>
                      <a:endParaRPr lang="sv-SE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/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r>
                        <a:rPr lang="sv-SE" sz="1800" b="1" dirty="0"/>
                        <a:t>Hembesök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27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40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4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Initialt inskrivna i Mobilt </a:t>
                      </a:r>
                      <a:r>
                        <a:rPr lang="sv-SE" sz="1800" b="1" dirty="0"/>
                        <a:t>Vårdteam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2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Listade</a:t>
                      </a:r>
                      <a:r>
                        <a:rPr lang="sv-SE" sz="1800" b="1" baseline="0" dirty="0" smtClean="0"/>
                        <a:t> Mobilt Vårdteam</a:t>
                      </a:r>
                      <a:endParaRPr lang="sv-SE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SIP</a:t>
                      </a:r>
                      <a:endParaRPr lang="sv-SE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2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4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1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20000"/>
                      </a:srgbClr>
                    </a:solidFill>
                  </a:tcPr>
                </a:tc>
              </a:tr>
              <a:tr h="5211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Läkemedels-genomgångar</a:t>
                      </a:r>
                      <a:endParaRPr lang="sv-SE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Segoe UI Light"/>
                        </a:defRPr>
                      </a:lvl9pPr>
                    </a:lstStyle>
                    <a:p>
                      <a:pPr algn="ctr"/>
                      <a:endParaRPr lang="sv-S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001A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9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Reviderad verksamhetsplan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800" dirty="0" smtClean="0"/>
              <a:t>Översyn av funktioner</a:t>
            </a:r>
          </a:p>
          <a:p>
            <a:pPr lvl="0"/>
            <a:r>
              <a:rPr lang="sv-SE" sz="2800" dirty="0" smtClean="0"/>
              <a:t>Förslag på prioriterade </a:t>
            </a:r>
            <a:r>
              <a:rPr lang="sv-SE" sz="2800" dirty="0" err="1" smtClean="0"/>
              <a:t>focusområden</a:t>
            </a:r>
            <a:r>
              <a:rPr lang="sv-SE" sz="2800" dirty="0" smtClean="0"/>
              <a:t> 2019</a:t>
            </a:r>
          </a:p>
          <a:p>
            <a:pPr lvl="0"/>
            <a:r>
              <a:rPr lang="sv-SE" sz="2800" dirty="0" smtClean="0"/>
              <a:t>Mål, indikatorer och handlingsplan pågår</a:t>
            </a:r>
          </a:p>
          <a:p>
            <a:pPr lvl="0"/>
            <a:endParaRPr lang="sv-SE" sz="2800" dirty="0" smtClean="0"/>
          </a:p>
          <a:p>
            <a:pPr marL="0" lvl="0" indent="0">
              <a:buNone/>
            </a:pPr>
            <a:endParaRPr lang="sv-SE" sz="2800" dirty="0">
              <a:solidFill>
                <a:prstClr val="black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8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Reviderad verksamhetsplan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2800" dirty="0" smtClean="0"/>
              <a:t>Förslag på prioriterade </a:t>
            </a:r>
            <a:r>
              <a:rPr lang="sv-SE" sz="2800" dirty="0" err="1" smtClean="0"/>
              <a:t>focusområden</a:t>
            </a:r>
            <a:r>
              <a:rPr lang="sv-SE" sz="2800" dirty="0" smtClean="0"/>
              <a:t> 2019</a:t>
            </a:r>
          </a:p>
          <a:p>
            <a:pPr marL="0" lvl="0" indent="0">
              <a:buNone/>
            </a:pPr>
            <a:r>
              <a:rPr lang="sv-SE" sz="2800" i="1" dirty="0" smtClean="0"/>
              <a:t>- </a:t>
            </a:r>
            <a:r>
              <a:rPr lang="sv-SE" sz="2000" i="1" dirty="0" smtClean="0"/>
              <a:t>SIP</a:t>
            </a:r>
            <a:endParaRPr lang="sv-SE" sz="2000" dirty="0"/>
          </a:p>
          <a:p>
            <a:pPr marL="0" lvl="0" indent="0">
              <a:buNone/>
            </a:pPr>
            <a:r>
              <a:rPr lang="sv-SE" sz="2000" i="1" dirty="0" smtClean="0"/>
              <a:t>- Läkarstöd</a:t>
            </a:r>
            <a:r>
              <a:rPr lang="sv-SE" sz="2000" i="1" dirty="0"/>
              <a:t>, det mobila stödet i samverkan. </a:t>
            </a:r>
            <a:endParaRPr lang="sv-SE" sz="2000" dirty="0"/>
          </a:p>
          <a:p>
            <a:pPr marL="0" lvl="0" indent="0">
              <a:buNone/>
            </a:pPr>
            <a:r>
              <a:rPr lang="sv-SE" sz="2000" i="1" dirty="0" smtClean="0"/>
              <a:t>- Kompetens- </a:t>
            </a:r>
            <a:r>
              <a:rPr lang="sv-SE" sz="2000" i="1" dirty="0"/>
              <a:t>och personalförsörjning </a:t>
            </a:r>
            <a:endParaRPr lang="sv-SE" sz="2000" dirty="0"/>
          </a:p>
          <a:p>
            <a:pPr lvl="0">
              <a:buFontTx/>
              <a:buChar char="-"/>
            </a:pPr>
            <a:r>
              <a:rPr lang="sv-SE" sz="2000" i="1" dirty="0" smtClean="0"/>
              <a:t>E-Hälsa</a:t>
            </a:r>
          </a:p>
          <a:p>
            <a:pPr lvl="0">
              <a:buFontTx/>
              <a:buChar char="-"/>
            </a:pPr>
            <a:endParaRPr lang="sv-SE" sz="2000" i="1" dirty="0"/>
          </a:p>
          <a:p>
            <a:pPr lvl="0">
              <a:buFontTx/>
              <a:buChar char="-"/>
            </a:pPr>
            <a:endParaRPr lang="sv-SE" sz="2000" i="1" dirty="0" smtClean="0"/>
          </a:p>
          <a:p>
            <a:pPr lvl="0">
              <a:buFontTx/>
              <a:buChar char="-"/>
            </a:pPr>
            <a:endParaRPr lang="sv-SE" sz="2000" i="1" dirty="0"/>
          </a:p>
          <a:p>
            <a:pPr marL="0" indent="0">
              <a:buNone/>
            </a:pPr>
            <a:r>
              <a:rPr lang="sv-SE" sz="2000" i="1" dirty="0" smtClean="0"/>
              <a:t>Nuvarande prioriterade </a:t>
            </a:r>
            <a:r>
              <a:rPr lang="sv-SE" sz="2000" i="1" dirty="0" err="1" smtClean="0"/>
              <a:t>focusområden</a:t>
            </a:r>
            <a:r>
              <a:rPr lang="sv-SE" sz="2000" i="1" dirty="0" smtClean="0"/>
              <a:t>; SIP, Kompetens- </a:t>
            </a:r>
            <a:r>
              <a:rPr lang="sv-SE" sz="2000" i="1" dirty="0"/>
              <a:t>och </a:t>
            </a:r>
            <a:r>
              <a:rPr lang="sv-SE" sz="2000" i="1" dirty="0" smtClean="0"/>
              <a:t>personalförsörjning, E-Hälsa, </a:t>
            </a:r>
            <a:r>
              <a:rPr lang="sv-SE" sz="2000" i="1" dirty="0"/>
              <a:t>Samverkan vid utskrivning från sluten hälso- och sjukvård</a:t>
            </a:r>
            <a:endParaRPr lang="sv-SE" sz="2000" dirty="0"/>
          </a:p>
          <a:p>
            <a:pPr lvl="0"/>
            <a:endParaRPr lang="sv-SE" sz="2800" dirty="0">
              <a:solidFill>
                <a:prstClr val="black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43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Reviderad verksamhetsplan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Samverkan </a:t>
            </a:r>
            <a:r>
              <a:rPr lang="sv-SE" sz="2000" dirty="0"/>
              <a:t>vid utskrivning från sluten hälso- och sjukvård</a:t>
            </a:r>
          </a:p>
          <a:p>
            <a:pPr lvl="0"/>
            <a:r>
              <a:rPr lang="sv-SE" sz="2000" dirty="0"/>
              <a:t>De sex målområdena i ledningskraft;</a:t>
            </a:r>
          </a:p>
          <a:p>
            <a:pPr lvl="1"/>
            <a:r>
              <a:rPr lang="sv-SE" sz="2000" dirty="0"/>
              <a:t>God vård i livets slut</a:t>
            </a:r>
          </a:p>
          <a:p>
            <a:pPr lvl="1"/>
            <a:r>
              <a:rPr lang="sv-SE" sz="2000" dirty="0"/>
              <a:t>God vård vid demenssjukdom</a:t>
            </a:r>
          </a:p>
          <a:p>
            <a:pPr lvl="1"/>
            <a:r>
              <a:rPr lang="sv-SE" sz="2000" dirty="0"/>
              <a:t>God läkemedelsbehandling för äldre </a:t>
            </a:r>
          </a:p>
          <a:p>
            <a:pPr lvl="1"/>
            <a:r>
              <a:rPr lang="sv-SE" sz="2000" dirty="0"/>
              <a:t>Preventivt arbetssätt</a:t>
            </a:r>
          </a:p>
          <a:p>
            <a:pPr lvl="1"/>
            <a:r>
              <a:rPr lang="sv-SE" sz="2000" dirty="0"/>
              <a:t>Sammanhållen vård och omsorg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sv-SE" sz="2000" dirty="0"/>
              <a:t>Psykisk hälsa</a:t>
            </a:r>
          </a:p>
          <a:p>
            <a:pPr lvl="0"/>
            <a:r>
              <a:rPr lang="sv-SE" sz="2000" dirty="0"/>
              <a:t>Beroendevård</a:t>
            </a:r>
          </a:p>
          <a:p>
            <a:pPr lvl="0"/>
            <a:r>
              <a:rPr lang="sv-SE" sz="2000" dirty="0"/>
              <a:t>Vård vid funktionsnedsättning</a:t>
            </a:r>
          </a:p>
          <a:p>
            <a:pPr lvl="0"/>
            <a:r>
              <a:rPr lang="sv-SE" sz="2000" dirty="0"/>
              <a:t>Barn-och ungdomsvård</a:t>
            </a:r>
          </a:p>
          <a:p>
            <a:pPr lvl="0"/>
            <a:r>
              <a:rPr lang="sv-SE" sz="2000" dirty="0"/>
              <a:t>”Den nära vården”</a:t>
            </a:r>
          </a:p>
          <a:p>
            <a:pPr lvl="0"/>
            <a:r>
              <a:rPr lang="sv-SE" sz="2000" dirty="0" err="1"/>
              <a:t>FoUU</a:t>
            </a:r>
            <a:r>
              <a:rPr lang="sv-SE" sz="2000" dirty="0"/>
              <a:t> nätverken</a:t>
            </a:r>
          </a:p>
          <a:p>
            <a:r>
              <a:rPr lang="sv-SE" sz="2000" dirty="0"/>
              <a:t>Förebyggande insatser</a:t>
            </a:r>
          </a:p>
          <a:p>
            <a:r>
              <a:rPr lang="sv-SE" sz="2000" dirty="0"/>
              <a:t>Rehabilitering och hjälpmedel</a:t>
            </a:r>
          </a:p>
          <a:p>
            <a:pPr lvl="0"/>
            <a:r>
              <a:rPr lang="sv-SE" sz="2000" dirty="0"/>
              <a:t>Avvikelsehantering</a:t>
            </a:r>
          </a:p>
          <a:p>
            <a:pPr lvl="1"/>
            <a:r>
              <a:rPr lang="sv-SE" sz="2000" dirty="0"/>
              <a:t>RIVÖ – Risker i vårdens övergångar</a:t>
            </a:r>
          </a:p>
          <a:p>
            <a:pPr lvl="0"/>
            <a:r>
              <a:rPr lang="sv-SE" sz="2000" dirty="0"/>
              <a:t>Medicinska riktlinjer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43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Utvärdering mobilt vårdteam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solidFill>
                  <a:prstClr val="black"/>
                </a:solidFill>
              </a:rPr>
              <a:t>Syftet </a:t>
            </a:r>
            <a:r>
              <a:rPr lang="sv-SE" sz="2800" dirty="0" smtClean="0">
                <a:solidFill>
                  <a:prstClr val="black"/>
                </a:solidFill>
              </a:rPr>
              <a:t>är </a:t>
            </a:r>
            <a:r>
              <a:rPr lang="sv-SE" sz="2800" dirty="0">
                <a:solidFill>
                  <a:prstClr val="black"/>
                </a:solidFill>
              </a:rPr>
              <a:t>att kommun och vårdcentral tillsammans ska inventera behov och göra en lägesavstämning i halvtid. </a:t>
            </a:r>
            <a:endParaRPr lang="sv-SE" sz="2800" dirty="0" smtClean="0">
              <a:solidFill>
                <a:prstClr val="black"/>
              </a:solidFill>
            </a:endParaRPr>
          </a:p>
          <a:p>
            <a:r>
              <a:rPr lang="sv-SE" sz="2800" dirty="0" smtClean="0">
                <a:solidFill>
                  <a:prstClr val="black"/>
                </a:solidFill>
              </a:rPr>
              <a:t>Utgångspunkten </a:t>
            </a:r>
            <a:r>
              <a:rPr lang="sv-SE" sz="2800" dirty="0">
                <a:solidFill>
                  <a:prstClr val="black"/>
                </a:solidFill>
              </a:rPr>
              <a:t>är den lokala samarbetsgruppen. </a:t>
            </a:r>
            <a:endParaRPr lang="sv-SE" sz="2800" dirty="0" smtClean="0">
              <a:solidFill>
                <a:prstClr val="black"/>
              </a:solidFill>
            </a:endParaRPr>
          </a:p>
          <a:p>
            <a:r>
              <a:rPr lang="sv-SE" sz="2800" dirty="0">
                <a:solidFill>
                  <a:prstClr val="black"/>
                </a:solidFill>
              </a:rPr>
              <a:t>I</a:t>
            </a:r>
            <a:r>
              <a:rPr lang="sv-SE" sz="2800" dirty="0" smtClean="0">
                <a:solidFill>
                  <a:prstClr val="black"/>
                </a:solidFill>
              </a:rPr>
              <a:t>nventeringen behövs </a:t>
            </a:r>
            <a:r>
              <a:rPr lang="sv-SE" sz="2800" dirty="0">
                <a:solidFill>
                  <a:prstClr val="black"/>
                </a:solidFill>
              </a:rPr>
              <a:t>den för att utgöra grunden för den gemensamma planeringen. </a:t>
            </a:r>
            <a:endParaRPr lang="sv-SE" sz="2800" dirty="0" smtClean="0">
              <a:solidFill>
                <a:prstClr val="black"/>
              </a:solidFill>
            </a:endParaRPr>
          </a:p>
          <a:p>
            <a:r>
              <a:rPr lang="sv-SE" sz="2800" dirty="0" smtClean="0">
                <a:solidFill>
                  <a:prstClr val="black"/>
                </a:solidFill>
              </a:rPr>
              <a:t>Inlämning 30/11</a:t>
            </a:r>
          </a:p>
          <a:p>
            <a:r>
              <a:rPr lang="sv-SE" sz="2800" dirty="0" smtClean="0">
                <a:solidFill>
                  <a:prstClr val="black"/>
                </a:solidFill>
              </a:rPr>
              <a:t>Underlag </a:t>
            </a:r>
            <a:r>
              <a:rPr lang="sv-SE" sz="2800" dirty="0">
                <a:solidFill>
                  <a:prstClr val="black"/>
                </a:solidFill>
              </a:rPr>
              <a:t>för en gemensam </a:t>
            </a:r>
            <a:r>
              <a:rPr lang="sv-SE" sz="2800" dirty="0" smtClean="0">
                <a:solidFill>
                  <a:prstClr val="black"/>
                </a:solidFill>
              </a:rPr>
              <a:t>handlingsplan</a:t>
            </a:r>
            <a:r>
              <a:rPr lang="sv-SE" sz="28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7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Utvärdering mobilt vårdteam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v-SE" sz="2800" dirty="0" smtClean="0">
                <a:solidFill>
                  <a:prstClr val="black"/>
                </a:solidFill>
              </a:rPr>
              <a:t>Grupp 1 Mest sjuka</a:t>
            </a:r>
          </a:p>
          <a:p>
            <a:r>
              <a:rPr lang="sv-SE" sz="2800" dirty="0" smtClean="0">
                <a:solidFill>
                  <a:prstClr val="black"/>
                </a:solidFill>
              </a:rPr>
              <a:t>Inventering av patienter i målgruppen</a:t>
            </a:r>
          </a:p>
          <a:p>
            <a:r>
              <a:rPr lang="sv-SE" sz="2800" dirty="0" smtClean="0">
                <a:solidFill>
                  <a:prstClr val="black"/>
                </a:solidFill>
              </a:rPr>
              <a:t>Antal inskrivna </a:t>
            </a:r>
          </a:p>
          <a:p>
            <a:r>
              <a:rPr lang="sv-SE" sz="2800" dirty="0" smtClean="0">
                <a:solidFill>
                  <a:prstClr val="black"/>
                </a:solidFill>
              </a:rPr>
              <a:t>Gemensam plan för inskrivningarna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fungerande lokal samarbetsgrupp</a:t>
            </a:r>
            <a:r>
              <a:rPr lang="sv-SE" sz="2800" dirty="0" smtClean="0">
                <a:solidFill>
                  <a:prstClr val="black"/>
                </a:solidFill>
              </a:rPr>
              <a:t>?</a:t>
            </a:r>
          </a:p>
          <a:p>
            <a:r>
              <a:rPr lang="sv-SE" sz="2800" dirty="0">
                <a:solidFill>
                  <a:prstClr val="black"/>
                </a:solidFill>
              </a:rPr>
              <a:t>Fungerar rutinen för inskrivning i mobilt vårdteam</a:t>
            </a:r>
            <a:r>
              <a:rPr lang="sv-SE" sz="2800" dirty="0" smtClean="0">
                <a:solidFill>
                  <a:prstClr val="black"/>
                </a:solidFill>
              </a:rPr>
              <a:t>?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fungerande rutiner för "en väg in" till det mobila vårdteamet</a:t>
            </a:r>
            <a:r>
              <a:rPr lang="sv-SE" sz="2800" dirty="0" smtClean="0">
                <a:solidFill>
                  <a:prstClr val="black"/>
                </a:solidFill>
              </a:rPr>
              <a:t>?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fungerande rutiner för akuta hembesök inom 2 timmar och/eller planerade hembesök inom 5 dagar? (svara för båda delar</a:t>
            </a:r>
            <a:r>
              <a:rPr lang="sv-SE" sz="2800" dirty="0" smtClean="0">
                <a:solidFill>
                  <a:prstClr val="black"/>
                </a:solidFill>
              </a:rPr>
              <a:t>)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fungerande rutiner för direktinläggning?</a:t>
            </a:r>
            <a:endParaRPr lang="sv-SE" sz="2800" dirty="0" smtClean="0">
              <a:solidFill>
                <a:prstClr val="black"/>
              </a:solidFill>
            </a:endParaRPr>
          </a:p>
          <a:p>
            <a:endParaRPr lang="sv-SE" sz="2800" dirty="0">
              <a:solidFill>
                <a:prstClr val="black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90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Utvärdering mobilt vårdteam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2800" dirty="0" smtClean="0">
                <a:solidFill>
                  <a:prstClr val="black"/>
                </a:solidFill>
              </a:rPr>
              <a:t>Grupp 2 Tidvis sviktande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en plan för att kunna erbjuda temporära insatser till tidvis sviktande, och hur ser den ut</a:t>
            </a:r>
            <a:r>
              <a:rPr lang="sv-SE" sz="2800" dirty="0" smtClean="0">
                <a:solidFill>
                  <a:prstClr val="black"/>
                </a:solidFill>
              </a:rPr>
              <a:t>?</a:t>
            </a:r>
          </a:p>
          <a:p>
            <a:r>
              <a:rPr lang="sv-SE" sz="2800" dirty="0">
                <a:solidFill>
                  <a:prstClr val="black"/>
                </a:solidFill>
              </a:rPr>
              <a:t>Finns där några utmaningar som ska vidarebefordras till delregionala samverkan eller centrala samverkan?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740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Överenskommelse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Innebär </a:t>
            </a:r>
            <a:r>
              <a:rPr lang="sv-SE" dirty="0" smtClean="0"/>
              <a:t>en överenskommelse </a:t>
            </a:r>
            <a:r>
              <a:rPr lang="sv-SE" dirty="0"/>
              <a:t>för </a:t>
            </a:r>
            <a:r>
              <a:rPr lang="sv-SE" dirty="0" smtClean="0"/>
              <a:t>både </a:t>
            </a:r>
            <a:r>
              <a:rPr lang="sv-SE" dirty="0" err="1" smtClean="0"/>
              <a:t>somatik</a:t>
            </a:r>
            <a:r>
              <a:rPr lang="sv-SE" dirty="0"/>
              <a:t> </a:t>
            </a:r>
            <a:r>
              <a:rPr lang="sv-SE" dirty="0" smtClean="0"/>
              <a:t>och psykiatri</a:t>
            </a:r>
          </a:p>
          <a:p>
            <a:r>
              <a:rPr lang="sv-SE" dirty="0" smtClean="0"/>
              <a:t>Genomsnittsmodell på 2,80 dagar med </a:t>
            </a:r>
            <a:r>
              <a:rPr lang="sv-SE" dirty="0"/>
              <a:t>start 1/1 2019</a:t>
            </a:r>
          </a:p>
          <a:p>
            <a:r>
              <a:rPr lang="sv-SE" dirty="0" smtClean="0"/>
              <a:t>Löpande. Finns </a:t>
            </a:r>
            <a:r>
              <a:rPr lang="sv-SE" dirty="0"/>
              <a:t>en uppsägningsmöjlighet, senast 30/9 innevarande år för att sen börja </a:t>
            </a:r>
            <a:r>
              <a:rPr lang="sv-SE" dirty="0" smtClean="0"/>
              <a:t>gälla i januari </a:t>
            </a:r>
            <a:r>
              <a:rPr lang="sv-SE" dirty="0"/>
              <a:t>påföljande </a:t>
            </a:r>
            <a:r>
              <a:rPr lang="sv-SE" dirty="0" smtClean="0"/>
              <a:t>år.</a:t>
            </a:r>
            <a:endParaRPr lang="sv-SE" dirty="0"/>
          </a:p>
          <a:p>
            <a:r>
              <a:rPr lang="sv-SE" dirty="0" smtClean="0"/>
              <a:t>Sista datum att anta överenskommelsen är 21 december. </a:t>
            </a:r>
          </a:p>
          <a:p>
            <a:r>
              <a:rPr lang="sv-SE" dirty="0" smtClean="0"/>
              <a:t>Gäller att samtliga kommuner skriver på, annars så enligt lagen </a:t>
            </a:r>
          </a:p>
          <a:p>
            <a:r>
              <a:rPr lang="sv-SE" dirty="0" smtClean="0"/>
              <a:t>Regionstyrelsen antog 9/10</a:t>
            </a:r>
          </a:p>
          <a:p>
            <a:r>
              <a:rPr lang="sv-SE" dirty="0" smtClean="0"/>
              <a:t>Kommunförbundets styrelse har rekommenderat att samtliga kommuner antar den.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2018-11-16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42FF2AC-5952-4A76-A4C8-7FBE2B124180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7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1001</TotalTime>
  <Words>613</Words>
  <Application>Microsoft Office PowerPoint</Application>
  <PresentationFormat>Bildspel på skärmen (4:3)</PresentationFormat>
  <Paragraphs>197</Paragraphs>
  <Slides>20</Slides>
  <Notes>4</Notes>
  <HiddenSlides>2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Segoe UI Light</vt:lpstr>
      <vt:lpstr>ヒラギノ角ゴ Pro W3</vt:lpstr>
      <vt:lpstr>1_Office-tema</vt:lpstr>
      <vt:lpstr>Delregional samverkan Nordöstra Skåne </vt:lpstr>
      <vt:lpstr>Agenda</vt:lpstr>
      <vt:lpstr>Reviderad verksamhetsplan</vt:lpstr>
      <vt:lpstr>Reviderad verksamhetsplan</vt:lpstr>
      <vt:lpstr>Reviderad verksamhetsplan</vt:lpstr>
      <vt:lpstr>Utvärdering mobilt vårdteam</vt:lpstr>
      <vt:lpstr>Utvärdering mobilt vårdteam</vt:lpstr>
      <vt:lpstr>Utvärdering mobilt vårdteam</vt:lpstr>
      <vt:lpstr>Överenskommelse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Osby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Faktureringsunderlag Nordöstra Skåne</dc:title>
  <dc:creator>Lina Bengtsson</dc:creator>
  <cp:lastModifiedBy>Landin Birgitta E</cp:lastModifiedBy>
  <cp:revision>74</cp:revision>
  <dcterms:created xsi:type="dcterms:W3CDTF">2018-08-31T09:29:36Z</dcterms:created>
  <dcterms:modified xsi:type="dcterms:W3CDTF">2018-11-16T12:17:31Z</dcterms:modified>
</cp:coreProperties>
</file>