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4.xml" ContentType="application/vnd.openxmlformats-officedocument.theme+xml"/>
  <Override PartName="/ppt/slideLayouts/slideLayout2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4"/>
    <p:sldMasterId id="2147483696" r:id="rId5"/>
    <p:sldMasterId id="2147483660" r:id="rId6"/>
    <p:sldMasterId id="2147483689" r:id="rId7"/>
    <p:sldMasterId id="2147483716" r:id="rId8"/>
  </p:sldMasterIdLst>
  <p:notesMasterIdLst>
    <p:notesMasterId r:id="rId11"/>
  </p:notesMasterIdLst>
  <p:handoutMasterIdLst>
    <p:handoutMasterId r:id="rId12"/>
  </p:handoutMasterIdLst>
  <p:sldIdLst>
    <p:sldId id="261" r:id="rId9"/>
    <p:sldId id="265" r:id="rId10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000F"/>
    <a:srgbClr val="0F81D3"/>
    <a:srgbClr val="65AE1E"/>
    <a:srgbClr val="93006D"/>
    <a:srgbClr val="CE000E"/>
    <a:srgbClr val="407015"/>
    <a:srgbClr val="90C044"/>
    <a:srgbClr val="199A29"/>
    <a:srgbClr val="A1C30A"/>
    <a:srgbClr val="0849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94646" autoAdjust="0"/>
  </p:normalViewPr>
  <p:slideViewPr>
    <p:cSldViewPr snapToGrid="0" snapToObjects="1">
      <p:cViewPr varScale="1">
        <p:scale>
          <a:sx n="105" d="100"/>
          <a:sy n="105" d="100"/>
        </p:scale>
        <p:origin x="1188" y="108"/>
      </p:cViewPr>
      <p:guideLst>
        <p:guide orient="horz" pos="40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01" d="100"/>
          <a:sy n="101" d="100"/>
        </p:scale>
        <p:origin x="-357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8DD2D-8089-CB4A-9CA2-D843C3E4E3A1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0A6D2-622B-B147-BFC1-C7E284706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6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64AAF-72DB-F048-98F7-55EEB6F93801}" type="datetimeFigureOut">
              <a:rPr lang="en-US" smtClean="0"/>
              <a:pPr/>
              <a:t>4/12/2018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59761-9EC3-BC46-AA52-FD0C8C7C84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432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 sida med vit bakgr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113585" y="1122364"/>
            <a:ext cx="7006431" cy="22193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113585" y="3476625"/>
            <a:ext cx="7006431" cy="17811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207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Röd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2018-04-12</a:t>
            </a:fld>
            <a:endParaRPr lang="sv-SE" sz="1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 marL="288000" indent="-288000">
              <a:buFont typeface="Arial" panose="020B0604020202020204" pitchFamily="34" charset="0"/>
              <a:buChar char="•"/>
              <a:defRPr sz="2000" b="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084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Lila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C736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5C0C6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9634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66004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930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ruta 12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2018-04-12</a:t>
            </a:fld>
            <a:endParaRPr lang="sv-SE" sz="1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 marL="288000" indent="-288000">
              <a:buFont typeface="Arial" panose="020B0604020202020204" pitchFamily="34" charset="0"/>
              <a:buChar char="•"/>
              <a:defRPr sz="2000" b="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153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Blå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2018-04-12</a:t>
            </a:fld>
            <a:endParaRPr lang="sv-SE" sz="1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40A4E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0953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4B8EC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08497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0F81D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 marL="288000" indent="-288000">
              <a:buFont typeface="Arial" panose="020B0604020202020204" pitchFamily="34" charset="0"/>
              <a:buChar char="•"/>
              <a:defRPr sz="2000" b="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359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Grön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2018-04-12</a:t>
            </a:fld>
            <a:endParaRPr lang="sv-SE" sz="1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A1C30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199A2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90C04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40701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65AE1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 marL="288000" indent="-288000">
              <a:buFont typeface="Arial" panose="020B0604020202020204" pitchFamily="34" charset="0"/>
              <a:buChar char="•"/>
              <a:defRPr sz="2000" b="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32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bild 1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3" name="textruta 2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2018-04-12</a:t>
            </a:fld>
            <a:endParaRPr lang="sv-SE" sz="1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4003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. bård m.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bild 1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055688" y="897994"/>
            <a:ext cx="5486400" cy="47360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400" b="1"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5688" y="1401603"/>
            <a:ext cx="5486400" cy="33724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="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5" name="textruta 4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2018-04-12</a:t>
            </a:fld>
            <a:endParaRPr lang="sv-SE" sz="1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6699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med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ektangel 16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Picture Placeholder 2"/>
          <p:cNvSpPr>
            <a:spLocks noGrp="1"/>
          </p:cNvSpPr>
          <p:nvPr>
            <p:ph type="pic" idx="1"/>
          </p:nvPr>
        </p:nvSpPr>
        <p:spPr>
          <a:xfrm>
            <a:off x="245970" y="-2"/>
            <a:ext cx="8898029" cy="68580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textruta 7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2018-04-12</a:t>
            </a:fld>
            <a:endParaRPr lang="sv-SE" sz="1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026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m. bård m.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ektangel 16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Picture Placeholder 2"/>
          <p:cNvSpPr>
            <a:spLocks noGrp="1"/>
          </p:cNvSpPr>
          <p:nvPr>
            <p:ph type="pic" idx="1"/>
          </p:nvPr>
        </p:nvSpPr>
        <p:spPr>
          <a:xfrm>
            <a:off x="245970" y="-2"/>
            <a:ext cx="8898029" cy="68580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055688" y="897994"/>
            <a:ext cx="5486400" cy="47360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400" b="1"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5688" y="1401603"/>
            <a:ext cx="5486400" cy="33724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="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2018-04-12</a:t>
            </a:fld>
            <a:endParaRPr lang="sv-SE" sz="1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0375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48746"/>
            <a:ext cx="5486400" cy="47360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400" b="1"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11198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52355"/>
            <a:ext cx="5486400" cy="33724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="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5" name="textruta 14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2018-04-12</a:t>
            </a:fld>
            <a:endParaRPr lang="sv-SE" sz="1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Rektangel 15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ektangel 16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996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med bård och log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ruta 10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2018-04-12</a:t>
            </a:fld>
            <a:endParaRPr lang="sv-SE" sz="1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Rektangel 11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Rektangel 12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ktangel 13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Rektangel 14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Rektangel 15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2712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 sida med röd bakgrund">
    <p:bg>
      <p:bgPr>
        <a:solidFill>
          <a:srgbClr val="D900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113585" y="1122364"/>
            <a:ext cx="7006431" cy="22193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113585" y="3476625"/>
            <a:ext cx="7006431" cy="17811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6" name="Rektangel 5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ktangel 6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ktangel 7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ktangel 8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1713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Röd bård med röd bakgrund">
    <p:bg>
      <p:bgPr>
        <a:solidFill>
          <a:srgbClr val="D900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2018-04-12</a:t>
            </a:fld>
            <a:endParaRPr lang="sv-SE" sz="10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rgbClr val="FFFFFF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FFFFFF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FFFFFF"/>
                </a:solidFill>
                <a:latin typeface="Arial"/>
                <a:cs typeface="Arial"/>
              </a:defRPr>
            </a:lvl3pPr>
            <a:lvl4pPr>
              <a:defRPr sz="1400">
                <a:solidFill>
                  <a:srgbClr val="FFFFFF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159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Lila bård med lila bakgrund">
    <p:bg>
      <p:bgPr>
        <a:solidFill>
          <a:srgbClr val="9300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C736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5C0C6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9634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66004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930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textruta 11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2018-04-12</a:t>
            </a:fld>
            <a:endParaRPr lang="sv-SE" sz="10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rgbClr val="FFFFFF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FFFFFF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FFFFFF"/>
                </a:solidFill>
                <a:latin typeface="Arial"/>
                <a:cs typeface="Arial"/>
              </a:defRPr>
            </a:lvl3pPr>
            <a:lvl4pPr>
              <a:defRPr sz="1400">
                <a:solidFill>
                  <a:srgbClr val="FFFFFF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370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Blå bård med blå bakgrund">
    <p:bg>
      <p:bgPr>
        <a:solidFill>
          <a:srgbClr val="0F81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40A4E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0953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4B8EC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08497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0F81D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textruta 14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2018-04-12</a:t>
            </a:fld>
            <a:endParaRPr lang="sv-SE" sz="10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rgbClr val="FFFFFF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FFFFFF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FFFFFF"/>
                </a:solidFill>
                <a:latin typeface="Arial"/>
                <a:cs typeface="Arial"/>
              </a:defRPr>
            </a:lvl3pPr>
            <a:lvl4pPr>
              <a:defRPr sz="1400">
                <a:solidFill>
                  <a:srgbClr val="FFFFFF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052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Grön bård med grön bakgrund">
    <p:bg>
      <p:bgPr>
        <a:solidFill>
          <a:srgbClr val="65AE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A1C30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199A2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90C04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40701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65AE1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textruta 14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2018-04-12</a:t>
            </a:fld>
            <a:endParaRPr lang="sv-SE" sz="10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rgbClr val="FFFFFF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FFFFFF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FFFFFF"/>
                </a:solidFill>
                <a:latin typeface="Arial"/>
                <a:cs typeface="Arial"/>
              </a:defRPr>
            </a:lvl3pPr>
            <a:lvl4pPr>
              <a:defRPr sz="1400">
                <a:solidFill>
                  <a:srgbClr val="FFFFFF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201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Röd bård med röd bakgrund">
    <p:bg>
      <p:bgPr>
        <a:solidFill>
          <a:srgbClr val="D900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2018-04-12</a:t>
            </a:fld>
            <a:endParaRPr lang="sv-SE" sz="10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rgbClr val="FFFFFF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 marL="288000" indent="-288000">
              <a:buFont typeface="Arial" panose="020B0604020202020204" pitchFamily="34" charset="0"/>
              <a:buChar char="•"/>
              <a:defRPr sz="20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FFFFFF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FFFFFF"/>
                </a:solidFill>
                <a:latin typeface="Arial"/>
                <a:cs typeface="Arial"/>
              </a:defRPr>
            </a:lvl3pPr>
            <a:lvl4pPr>
              <a:defRPr sz="1400">
                <a:solidFill>
                  <a:srgbClr val="FFFFFF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178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Lila bård med lila bakgrund">
    <p:bg>
      <p:bgPr>
        <a:solidFill>
          <a:srgbClr val="9300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C736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5C0C6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9634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66004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930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textruta 11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2018-04-12</a:t>
            </a:fld>
            <a:endParaRPr lang="sv-SE" sz="10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rgbClr val="FFFFFF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 marL="288000" indent="-288000">
              <a:buFont typeface="Arial" panose="020B0604020202020204" pitchFamily="34" charset="0"/>
              <a:buChar char="•"/>
              <a:defRPr sz="20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FFFFFF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FFFFFF"/>
                </a:solidFill>
                <a:latin typeface="Arial"/>
                <a:cs typeface="Arial"/>
              </a:defRPr>
            </a:lvl3pPr>
            <a:lvl4pPr>
              <a:defRPr sz="1400">
                <a:solidFill>
                  <a:srgbClr val="FFFFFF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41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Blå bård med blå bakgrund">
    <p:bg>
      <p:bgPr>
        <a:solidFill>
          <a:srgbClr val="0F81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40A4E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0953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4B8EC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08497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0F81D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textruta 14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2018-04-12</a:t>
            </a:fld>
            <a:endParaRPr lang="sv-SE" sz="10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rgbClr val="FFFFFF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 marL="288000" indent="-288000">
              <a:buFont typeface="Arial" panose="020B0604020202020204" pitchFamily="34" charset="0"/>
              <a:buChar char="•"/>
              <a:defRPr sz="20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FFFFFF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FFFFFF"/>
                </a:solidFill>
                <a:latin typeface="Arial"/>
                <a:cs typeface="Arial"/>
              </a:defRPr>
            </a:lvl3pPr>
            <a:lvl4pPr>
              <a:defRPr sz="1400">
                <a:solidFill>
                  <a:srgbClr val="FFFFFF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451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Grön bård med grön bakgrund">
    <p:bg>
      <p:bgPr>
        <a:solidFill>
          <a:srgbClr val="65AE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A1C30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199A2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90C04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40701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65AE1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textruta 14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2018-04-12</a:t>
            </a:fld>
            <a:endParaRPr lang="sv-SE" sz="10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rgbClr val="FFFFFF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rgbClr val="FFFFFF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 marL="288000" indent="-288000">
              <a:buFont typeface="Arial" panose="020B0604020202020204" pitchFamily="34" charset="0"/>
              <a:buChar char="•"/>
              <a:defRPr sz="20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FFFFFF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FFFFFF"/>
                </a:solidFill>
                <a:latin typeface="Arial"/>
                <a:cs typeface="Arial"/>
              </a:defRPr>
            </a:lvl3pPr>
            <a:lvl4pPr>
              <a:defRPr sz="1400">
                <a:solidFill>
                  <a:srgbClr val="FFFFFF"/>
                </a:solidFill>
                <a:latin typeface="Arial"/>
                <a:cs typeface="Arial"/>
              </a:defRPr>
            </a:lvl4pPr>
            <a:lvl5pPr>
              <a:defRPr sz="12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184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1856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 sida med lila bakgrund">
    <p:bg>
      <p:bgPr>
        <a:solidFill>
          <a:srgbClr val="9300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113585" y="1122364"/>
            <a:ext cx="7006431" cy="22193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113585" y="3476625"/>
            <a:ext cx="7006431" cy="17811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6" name="Rektangel 5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C736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ktangel 6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5C0C6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ktangel 7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9634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ktangel 8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66004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930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5518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 sida med blå bakgrund">
    <p:bg>
      <p:bgPr>
        <a:solidFill>
          <a:srgbClr val="0F81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113585" y="1122364"/>
            <a:ext cx="7006431" cy="22193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113585" y="3476625"/>
            <a:ext cx="7006431" cy="17811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6" name="Rektangel 5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40A4E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ktangel 6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0953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ktangel 7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4B8EC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ktangel 8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08497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0F81D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6533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 sida med grön bakgrund">
    <p:bg>
      <p:bgPr>
        <a:solidFill>
          <a:srgbClr val="65AE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113585" y="1122364"/>
            <a:ext cx="7006431" cy="22193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>
                <a:solidFill>
                  <a:srgbClr val="FFFFFF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113585" y="3476625"/>
            <a:ext cx="7006431" cy="17811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6" name="Rektangel 5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A1C30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ktangel 6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199A2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ktangel 7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90C04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ktangel 8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40701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65AE1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416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Röd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2018-04-12</a:t>
            </a:fld>
            <a:endParaRPr lang="sv-SE" sz="1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>
              <a:defRPr sz="2000" b="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300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Lila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C736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5C0C6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9634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66004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930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>
              <a:defRPr sz="2000" b="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39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Blå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40A4E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0953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4B8EC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08497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0F81D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>
              <a:defRPr sz="2000" b="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777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Grön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6706924" y="6356350"/>
            <a:ext cx="949325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10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2018-04-12</a:t>
            </a:fld>
            <a:endParaRPr lang="sv-SE" sz="1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900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900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9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A1C30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199A2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90C04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40701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65AE1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100666" y="1600202"/>
            <a:ext cx="7907867" cy="4202113"/>
          </a:xfrm>
          <a:prstGeom prst="rect">
            <a:avLst/>
          </a:prstGeom>
        </p:spPr>
        <p:txBody>
          <a:bodyPr/>
          <a:lstStyle>
            <a:lvl1pPr>
              <a:defRPr sz="2000" b="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100666" y="274639"/>
            <a:ext cx="7907867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171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23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-1679" y="1"/>
            <a:ext cx="24765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-3357" y="1371600"/>
            <a:ext cx="24765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-3357" y="2743199"/>
            <a:ext cx="24765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-3357" y="4114798"/>
            <a:ext cx="24765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-3357" y="5486399"/>
            <a:ext cx="24765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TextBox 14"/>
          <p:cNvSpPr txBox="1"/>
          <p:nvPr/>
        </p:nvSpPr>
        <p:spPr>
          <a:xfrm>
            <a:off x="1113585" y="612980"/>
            <a:ext cx="3960440" cy="320625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ts val="1500"/>
              </a:lnSpc>
            </a:pPr>
            <a:r>
              <a:rPr lang="sv-SE" sz="1050" b="1" i="0" u="none" kern="100" cap="none" spc="0" baseline="0" noProof="0" dirty="0" smtClean="0">
                <a:solidFill>
                  <a:srgbClr val="000000"/>
                </a:solidFill>
                <a:latin typeface="Arial"/>
                <a:cs typeface="Arial"/>
              </a:rPr>
              <a:t>Vård- och omsorgsförvaltningen</a:t>
            </a:r>
          </a:p>
          <a:p>
            <a:pPr>
              <a:lnSpc>
                <a:spcPts val="1500"/>
              </a:lnSpc>
            </a:pPr>
            <a:r>
              <a:rPr lang="sv-SE" sz="1050" b="1" i="0" u="none" kern="100" cap="none" spc="0" baseline="0" noProof="0" dirty="0" smtClean="0">
                <a:solidFill>
                  <a:srgbClr val="000000"/>
                </a:solidFill>
                <a:latin typeface="Arial"/>
                <a:cs typeface="Arial"/>
              </a:rPr>
              <a:t>SLS </a:t>
            </a:r>
            <a:r>
              <a:rPr lang="sv-SE" sz="1050" b="1" i="0" u="none" kern="100" cap="none" spc="0" baseline="30000" noProof="0" dirty="0" smtClean="0">
                <a:solidFill>
                  <a:srgbClr val="000000"/>
                </a:solidFill>
                <a:latin typeface="Arial"/>
                <a:cs typeface="Arial"/>
              </a:rPr>
              <a:t>AU</a:t>
            </a:r>
            <a:endParaRPr lang="sv-SE" sz="900" b="1" i="0" u="none" kern="100" cap="none" spc="0" baseline="30000" noProof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21" name="Bildobjekt 20" descr="HBG_logo_liggande_CMY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50" y="235973"/>
            <a:ext cx="1862210" cy="527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77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900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objekt 16" descr="HBG_logo_liggande_VIT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50" y="233335"/>
            <a:ext cx="1861185" cy="536158"/>
          </a:xfrm>
          <a:prstGeom prst="rect">
            <a:avLst/>
          </a:prstGeom>
        </p:spPr>
      </p:pic>
      <p:sp>
        <p:nvSpPr>
          <p:cNvPr id="20" name="TextBox 14"/>
          <p:cNvSpPr txBox="1"/>
          <p:nvPr/>
        </p:nvSpPr>
        <p:spPr>
          <a:xfrm>
            <a:off x="1113585" y="629803"/>
            <a:ext cx="3960440" cy="337446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>
              <a:lnSpc>
                <a:spcPts val="1500"/>
              </a:lnSpc>
            </a:pPr>
            <a:r>
              <a:rPr lang="sv-SE" sz="1050" b="1" i="0" u="none" kern="100" cap="none" spc="0" baseline="0" noProof="0" dirty="0" smtClean="0">
                <a:solidFill>
                  <a:schemeClr val="bg1"/>
                </a:solidFill>
                <a:latin typeface="Arial"/>
                <a:cs typeface="Arial"/>
              </a:rPr>
              <a:t>Vård- och omsorgsförvaltningen</a:t>
            </a:r>
            <a:endParaRPr lang="sv-SE" sz="900" b="1" i="0" u="none" kern="100" cap="none" spc="0" baseline="0" noProof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8822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11" r:id="rId2"/>
    <p:sldLayoutId id="2147483713" r:id="rId3"/>
    <p:sldLayoutId id="2147483715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10154" y="6647449"/>
            <a:ext cx="2228246" cy="2105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93184F-B175-4846-9DF4-4602C06F09C4}" type="datetime1">
              <a:rPr kumimoji="0" lang="sv-SE" sz="9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NeueLT Std" pitchFamily="34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2018-04-12</a:t>
            </a:fld>
            <a:endParaRPr lang="en-US" b="1" dirty="0">
              <a:solidFill>
                <a:schemeClr val="bg1"/>
              </a:solidFill>
              <a:effectLst/>
              <a:latin typeface="HelveticaNeueLT Std" pitchFamily="34" charset="0"/>
            </a:endParaRPr>
          </a:p>
        </p:txBody>
      </p:sp>
      <p:pic>
        <p:nvPicPr>
          <p:cNvPr id="4" name="Bildobjekt 3"/>
          <p:cNvPicPr>
            <a:picLocks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270" y="5994399"/>
            <a:ext cx="626400" cy="6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55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6" r:id="rId2"/>
    <p:sldLayoutId id="2147483677" r:id="rId3"/>
    <p:sldLayoutId id="2147483678" r:id="rId4"/>
    <p:sldLayoutId id="2147483718" r:id="rId5"/>
    <p:sldLayoutId id="2147483719" r:id="rId6"/>
    <p:sldLayoutId id="2147483720" r:id="rId7"/>
    <p:sldLayoutId id="2147483721" r:id="rId8"/>
    <p:sldLayoutId id="2147483667" r:id="rId9"/>
    <p:sldLayoutId id="2147483680" r:id="rId10"/>
    <p:sldLayoutId id="2147483673" r:id="rId11"/>
    <p:sldLayoutId id="2147483679" r:id="rId12"/>
    <p:sldLayoutId id="2147483669" r:id="rId13"/>
    <p:sldLayoutId id="2147483674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400" b="1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9000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1064683" y="6483350"/>
            <a:ext cx="2847975" cy="20478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rPr>
              <a:t>Presentationsnamn</a:t>
            </a:r>
            <a:endParaRPr kumimoji="0" lang="sv-SE" sz="10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4" name="Bildobjekt 3"/>
          <p:cNvPicPr>
            <a:picLocks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640" y="6002866"/>
            <a:ext cx="626400" cy="6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71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722" r:id="rId5"/>
    <p:sldLayoutId id="2147483723" r:id="rId6"/>
    <p:sldLayoutId id="2147483724" r:id="rId7"/>
    <p:sldLayoutId id="2147483725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400" b="1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10154" y="6647449"/>
            <a:ext cx="2228246" cy="2105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93184F-B175-4846-9DF4-4602C06F09C4}" type="datetime1">
              <a:rPr kumimoji="0" lang="sv-SE" sz="9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NeueLT Std" pitchFamily="34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2018-04-12</a:t>
            </a:fld>
            <a:endParaRPr lang="en-US" b="1" dirty="0">
              <a:solidFill>
                <a:schemeClr val="bg1"/>
              </a:solidFill>
              <a:effectLst/>
              <a:latin typeface="HelveticaNeueLT S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180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400" b="1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Avstämning från arbetsgruppen</a:t>
            </a:r>
            <a:endParaRPr lang="sv-SE" dirty="0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839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innehåll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1800" dirty="0"/>
              <a:t>Vi har varit igång i ca </a:t>
            </a:r>
            <a:r>
              <a:rPr lang="sv-SE" sz="1800" dirty="0" smtClean="0"/>
              <a:t>12 </a:t>
            </a:r>
            <a:r>
              <a:rPr lang="sv-SE" sz="1800" dirty="0"/>
              <a:t>veckor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1800" dirty="0"/>
              <a:t>Tålamod- kulturfrågor tar tid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1800" dirty="0" smtClean="0"/>
              <a:t>Generellt </a:t>
            </a:r>
            <a:r>
              <a:rPr lang="sv-SE" sz="1800" dirty="0"/>
              <a:t>är att det är vissa rutiner och processer som inte följs på individnivå (det är inte svart och vitt)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1800" dirty="0"/>
              <a:t>Mer oklart kring SIP nu än tidigare trots ingen förändring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1800" dirty="0"/>
              <a:t>Kommunerna har blivit såväl flygledare och flygplatsägare (processägare) – kommunerna måste sluta curla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1800" dirty="0"/>
              <a:t>Vi behöver flytta fokus från betalningsansvar till hemgångsprocessen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1800" dirty="0"/>
              <a:t>Mer fokus på system än processer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1800" dirty="0"/>
              <a:t>Kommunikation och ledning är centralt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1800" dirty="0" smtClean="0"/>
              <a:t>Patienter/kunder </a:t>
            </a:r>
            <a:r>
              <a:rPr lang="sv-SE" sz="1800" dirty="0" smtClean="0"/>
              <a:t>har inte fått tillräckligt med information om den nya lagen och dess effekter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1800" dirty="0" smtClean="0"/>
              <a:t>Region och kommuner måste fokusera på ett antal väl valda processer och få dem att fungera bättre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Vår bild av läget just nu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528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ll Hbg Ny">
  <a:themeElements>
    <a:clrScheme name="Helsingborg">
      <a:dk1>
        <a:sysClr val="windowText" lastClr="000000"/>
      </a:dk1>
      <a:lt1>
        <a:sysClr val="window" lastClr="FFFFFF"/>
      </a:lt1>
      <a:dk2>
        <a:srgbClr val="45697D"/>
      </a:dk2>
      <a:lt2>
        <a:srgbClr val="DDE8EC"/>
      </a:lt2>
      <a:accent1>
        <a:srgbClr val="81A1C1"/>
      </a:accent1>
      <a:accent2>
        <a:srgbClr val="45697D"/>
      </a:accent2>
      <a:accent3>
        <a:srgbClr val="DDE8EC"/>
      </a:accent3>
      <a:accent4>
        <a:srgbClr val="E1CD00"/>
      </a:accent4>
      <a:accent5>
        <a:srgbClr val="665547"/>
      </a:accent5>
      <a:accent6>
        <a:srgbClr val="A3AE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örsta sida med färgad bakgrund">
  <a:themeElements>
    <a:clrScheme name="Helsingborg">
      <a:dk1>
        <a:sysClr val="windowText" lastClr="000000"/>
      </a:dk1>
      <a:lt1>
        <a:sysClr val="window" lastClr="FFFFFF"/>
      </a:lt1>
      <a:dk2>
        <a:srgbClr val="45697D"/>
      </a:dk2>
      <a:lt2>
        <a:srgbClr val="DDE8EC"/>
      </a:lt2>
      <a:accent1>
        <a:srgbClr val="81A1C1"/>
      </a:accent1>
      <a:accent2>
        <a:srgbClr val="45697D"/>
      </a:accent2>
      <a:accent3>
        <a:srgbClr val="DDE8EC"/>
      </a:accent3>
      <a:accent4>
        <a:srgbClr val="E1CD00"/>
      </a:accent4>
      <a:accent5>
        <a:srgbClr val="665547"/>
      </a:accent5>
      <a:accent6>
        <a:srgbClr val="A3AE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Följande sid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Följande sidor med färgad bakgr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om sid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6B67E41834F6E429B965A9325D50DCD" ma:contentTypeVersion="0" ma:contentTypeDescription="Skapa ett nytt dokument." ma:contentTypeScope="" ma:versionID="62027f783a8652ad5b97d8c35e363059">
  <xsd:schema xmlns:xsd="http://www.w3.org/2001/XMLSchema" xmlns:p="http://schemas.microsoft.com/office/2006/metadata/properties" targetNamespace="http://schemas.microsoft.com/office/2006/metadata/properties" ma:root="true" ma:fieldsID="0972d9b87414d3d716947ba00104245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 ma:readOnly="true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9D8809CD-79EC-41EE-BAEE-A279EA17A25C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5711E73-CE5E-49DB-A204-7D6BB8B0CF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85DEDB-1360-424C-81EF-D9D001DEF1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Mall Hbg Ny</Template>
  <TotalTime>149</TotalTime>
  <Words>118</Words>
  <Application>Microsoft Office PowerPoint</Application>
  <PresentationFormat>Bildspel på skärmen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5</vt:i4>
      </vt:variant>
      <vt:variant>
        <vt:lpstr>Bildrubriker</vt:lpstr>
      </vt:variant>
      <vt:variant>
        <vt:i4>2</vt:i4>
      </vt:variant>
    </vt:vector>
  </HeadingPairs>
  <TitlesOfParts>
    <vt:vector size="10" baseType="lpstr">
      <vt:lpstr>Arial</vt:lpstr>
      <vt:lpstr>Calibri</vt:lpstr>
      <vt:lpstr>HelveticaNeueLT Std</vt:lpstr>
      <vt:lpstr>Mall Hbg Ny</vt:lpstr>
      <vt:lpstr>Första sida med färgad bakgrund</vt:lpstr>
      <vt:lpstr>Följande sidor</vt:lpstr>
      <vt:lpstr>Följande sidor med färgad bakgrund</vt:lpstr>
      <vt:lpstr>Tom sida</vt:lpstr>
      <vt:lpstr>Avstämning från arbetsgruppen</vt:lpstr>
      <vt:lpstr>Vår bild av läget just nu</vt:lpstr>
    </vt:vector>
  </TitlesOfParts>
  <Company>Helsingborgs 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Westerlund Anna - SLF</dc:creator>
  <cp:lastModifiedBy>Sommelius Niklas - VOF</cp:lastModifiedBy>
  <cp:revision>21</cp:revision>
  <cp:lastPrinted>2018-04-12T06:44:27Z</cp:lastPrinted>
  <dcterms:created xsi:type="dcterms:W3CDTF">2015-11-05T09:31:38Z</dcterms:created>
  <dcterms:modified xsi:type="dcterms:W3CDTF">2018-04-12T08:09:57Z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0x01010066B67E41834F6E429B965A9325D50DCD</vt:lpwstr>
  </property>
</Properties>
</file>