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0" d="100"/>
          <a:sy n="110" d="100"/>
        </p:scale>
        <p:origin x="-658" y="103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smtClean="0"/>
              <a:t>Klicka här för att ändra format</a:t>
            </a:r>
            <a:endParaRPr lang="sv-SE"/>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sv-SE"/>
          </a:p>
        </p:txBody>
      </p:sp>
      <p:sp>
        <p:nvSpPr>
          <p:cNvPr id="4" name="Platshållare för datum 3"/>
          <p:cNvSpPr>
            <a:spLocks noGrp="1"/>
          </p:cNvSpPr>
          <p:nvPr>
            <p:ph type="dt" sz="half" idx="10"/>
          </p:nvPr>
        </p:nvSpPr>
        <p:spPr/>
        <p:txBody>
          <a:bodyPr/>
          <a:lstStyle/>
          <a:p>
            <a:fld id="{ED8245BA-84B1-42D8-BCBD-BD52CB8DD028}" type="datetimeFigureOut">
              <a:rPr lang="sv-SE" smtClean="0"/>
              <a:t>2018-11-29</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3B7EA87A-EB23-4930-8BCE-046BFB496B3D}" type="slidenum">
              <a:rPr lang="sv-SE" smtClean="0"/>
              <a:t>‹#›</a:t>
            </a:fld>
            <a:endParaRPr lang="sv-SE"/>
          </a:p>
        </p:txBody>
      </p:sp>
    </p:spTree>
    <p:extLst>
      <p:ext uri="{BB962C8B-B14F-4D97-AF65-F5344CB8AC3E}">
        <p14:creationId xmlns:p14="http://schemas.microsoft.com/office/powerpoint/2010/main" val="24588629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ED8245BA-84B1-42D8-BCBD-BD52CB8DD028}" type="datetimeFigureOut">
              <a:rPr lang="sv-SE" smtClean="0"/>
              <a:t>2018-11-29</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3B7EA87A-EB23-4930-8BCE-046BFB496B3D}" type="slidenum">
              <a:rPr lang="sv-SE" smtClean="0"/>
              <a:t>‹#›</a:t>
            </a:fld>
            <a:endParaRPr lang="sv-SE"/>
          </a:p>
        </p:txBody>
      </p:sp>
    </p:spTree>
    <p:extLst>
      <p:ext uri="{BB962C8B-B14F-4D97-AF65-F5344CB8AC3E}">
        <p14:creationId xmlns:p14="http://schemas.microsoft.com/office/powerpoint/2010/main" val="21822311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ED8245BA-84B1-42D8-BCBD-BD52CB8DD028}" type="datetimeFigureOut">
              <a:rPr lang="sv-SE" smtClean="0"/>
              <a:t>2018-11-29</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3B7EA87A-EB23-4930-8BCE-046BFB496B3D}" type="slidenum">
              <a:rPr lang="sv-SE" smtClean="0"/>
              <a:t>‹#›</a:t>
            </a:fld>
            <a:endParaRPr lang="sv-SE"/>
          </a:p>
        </p:txBody>
      </p:sp>
    </p:spTree>
    <p:extLst>
      <p:ext uri="{BB962C8B-B14F-4D97-AF65-F5344CB8AC3E}">
        <p14:creationId xmlns:p14="http://schemas.microsoft.com/office/powerpoint/2010/main" val="1171205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ED8245BA-84B1-42D8-BCBD-BD52CB8DD028}" type="datetimeFigureOut">
              <a:rPr lang="sv-SE" smtClean="0"/>
              <a:t>2018-11-29</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3B7EA87A-EB23-4930-8BCE-046BFB496B3D}" type="slidenum">
              <a:rPr lang="sv-SE" smtClean="0"/>
              <a:t>‹#›</a:t>
            </a:fld>
            <a:endParaRPr lang="sv-SE"/>
          </a:p>
        </p:txBody>
      </p:sp>
    </p:spTree>
    <p:extLst>
      <p:ext uri="{BB962C8B-B14F-4D97-AF65-F5344CB8AC3E}">
        <p14:creationId xmlns:p14="http://schemas.microsoft.com/office/powerpoint/2010/main" val="30762216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p>
            <a:fld id="{ED8245BA-84B1-42D8-BCBD-BD52CB8DD028}" type="datetimeFigureOut">
              <a:rPr lang="sv-SE" smtClean="0"/>
              <a:t>2018-11-29</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3B7EA87A-EB23-4930-8BCE-046BFB496B3D}" type="slidenum">
              <a:rPr lang="sv-SE" smtClean="0"/>
              <a:t>‹#›</a:t>
            </a:fld>
            <a:endParaRPr lang="sv-SE"/>
          </a:p>
        </p:txBody>
      </p:sp>
    </p:spTree>
    <p:extLst>
      <p:ext uri="{BB962C8B-B14F-4D97-AF65-F5344CB8AC3E}">
        <p14:creationId xmlns:p14="http://schemas.microsoft.com/office/powerpoint/2010/main" val="1551266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fld id="{ED8245BA-84B1-42D8-BCBD-BD52CB8DD028}" type="datetimeFigureOut">
              <a:rPr lang="sv-SE" smtClean="0"/>
              <a:t>2018-11-29</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3B7EA87A-EB23-4930-8BCE-046BFB496B3D}" type="slidenum">
              <a:rPr lang="sv-SE" smtClean="0"/>
              <a:t>‹#›</a:t>
            </a:fld>
            <a:endParaRPr lang="sv-SE"/>
          </a:p>
        </p:txBody>
      </p:sp>
    </p:spTree>
    <p:extLst>
      <p:ext uri="{BB962C8B-B14F-4D97-AF65-F5344CB8AC3E}">
        <p14:creationId xmlns:p14="http://schemas.microsoft.com/office/powerpoint/2010/main" val="7429775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fld id="{ED8245BA-84B1-42D8-BCBD-BD52CB8DD028}" type="datetimeFigureOut">
              <a:rPr lang="sv-SE" smtClean="0"/>
              <a:t>2018-11-29</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3B7EA87A-EB23-4930-8BCE-046BFB496B3D}" type="slidenum">
              <a:rPr lang="sv-SE" smtClean="0"/>
              <a:t>‹#›</a:t>
            </a:fld>
            <a:endParaRPr lang="sv-SE"/>
          </a:p>
        </p:txBody>
      </p:sp>
    </p:spTree>
    <p:extLst>
      <p:ext uri="{BB962C8B-B14F-4D97-AF65-F5344CB8AC3E}">
        <p14:creationId xmlns:p14="http://schemas.microsoft.com/office/powerpoint/2010/main" val="33012980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fld id="{ED8245BA-84B1-42D8-BCBD-BD52CB8DD028}" type="datetimeFigureOut">
              <a:rPr lang="sv-SE" smtClean="0"/>
              <a:t>2018-11-29</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3B7EA87A-EB23-4930-8BCE-046BFB496B3D}" type="slidenum">
              <a:rPr lang="sv-SE" smtClean="0"/>
              <a:t>‹#›</a:t>
            </a:fld>
            <a:endParaRPr lang="sv-SE"/>
          </a:p>
        </p:txBody>
      </p:sp>
    </p:spTree>
    <p:extLst>
      <p:ext uri="{BB962C8B-B14F-4D97-AF65-F5344CB8AC3E}">
        <p14:creationId xmlns:p14="http://schemas.microsoft.com/office/powerpoint/2010/main" val="3111487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ED8245BA-84B1-42D8-BCBD-BD52CB8DD028}" type="datetimeFigureOut">
              <a:rPr lang="sv-SE" smtClean="0"/>
              <a:t>2018-11-29</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3B7EA87A-EB23-4930-8BCE-046BFB496B3D}" type="slidenum">
              <a:rPr lang="sv-SE" smtClean="0"/>
              <a:t>‹#›</a:t>
            </a:fld>
            <a:endParaRPr lang="sv-SE"/>
          </a:p>
        </p:txBody>
      </p:sp>
    </p:spTree>
    <p:extLst>
      <p:ext uri="{BB962C8B-B14F-4D97-AF65-F5344CB8AC3E}">
        <p14:creationId xmlns:p14="http://schemas.microsoft.com/office/powerpoint/2010/main" val="32094686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ED8245BA-84B1-42D8-BCBD-BD52CB8DD028}" type="datetimeFigureOut">
              <a:rPr lang="sv-SE" smtClean="0"/>
              <a:t>2018-11-29</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3B7EA87A-EB23-4930-8BCE-046BFB496B3D}" type="slidenum">
              <a:rPr lang="sv-SE" smtClean="0"/>
              <a:t>‹#›</a:t>
            </a:fld>
            <a:endParaRPr lang="sv-SE"/>
          </a:p>
        </p:txBody>
      </p:sp>
    </p:spTree>
    <p:extLst>
      <p:ext uri="{BB962C8B-B14F-4D97-AF65-F5344CB8AC3E}">
        <p14:creationId xmlns:p14="http://schemas.microsoft.com/office/powerpoint/2010/main" val="31154215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ED8245BA-84B1-42D8-BCBD-BD52CB8DD028}" type="datetimeFigureOut">
              <a:rPr lang="sv-SE" smtClean="0"/>
              <a:t>2018-11-29</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3B7EA87A-EB23-4930-8BCE-046BFB496B3D}" type="slidenum">
              <a:rPr lang="sv-SE" smtClean="0"/>
              <a:t>‹#›</a:t>
            </a:fld>
            <a:endParaRPr lang="sv-SE"/>
          </a:p>
        </p:txBody>
      </p:sp>
    </p:spTree>
    <p:extLst>
      <p:ext uri="{BB962C8B-B14F-4D97-AF65-F5344CB8AC3E}">
        <p14:creationId xmlns:p14="http://schemas.microsoft.com/office/powerpoint/2010/main" val="39120341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smtClean="0"/>
              <a:t>Klicka här för att ändra format</a:t>
            </a:r>
            <a:endParaRPr lang="sv-SE"/>
          </a:p>
        </p:txBody>
      </p:sp>
      <p:sp>
        <p:nvSpPr>
          <p:cNvPr id="3" name="Platshållare för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8245BA-84B1-42D8-BCBD-BD52CB8DD028}" type="datetimeFigureOut">
              <a:rPr lang="sv-SE" smtClean="0"/>
              <a:t>2018-11-29</a:t>
            </a:fld>
            <a:endParaRPr lang="sv-SE"/>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7EA87A-EB23-4930-8BCE-046BFB496B3D}" type="slidenum">
              <a:rPr lang="sv-SE" smtClean="0"/>
              <a:t>‹#›</a:t>
            </a:fld>
            <a:endParaRPr lang="sv-SE"/>
          </a:p>
        </p:txBody>
      </p:sp>
    </p:spTree>
    <p:extLst>
      <p:ext uri="{BB962C8B-B14F-4D97-AF65-F5344CB8AC3E}">
        <p14:creationId xmlns:p14="http://schemas.microsoft.com/office/powerpoint/2010/main" val="2719375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83568" y="1052736"/>
            <a:ext cx="6912768" cy="6305271"/>
          </a:xfrm>
          <a:prstGeom prst="rect">
            <a:avLst/>
          </a:prstGeom>
        </p:spPr>
        <p:txBody>
          <a:bodyPr vert="horz" wrap="square" lIns="0" tIns="11132" rIns="0" bIns="0" rtlCol="0">
            <a:spAutoFit/>
          </a:bodyPr>
          <a:lstStyle/>
          <a:p>
            <a:pPr marL="11132">
              <a:spcBef>
                <a:spcPts val="88"/>
              </a:spcBef>
            </a:pPr>
            <a:r>
              <a:rPr lang="sv-SE" sz="2000" b="1" spc="-4" dirty="0">
                <a:solidFill>
                  <a:srgbClr val="009DBB"/>
                </a:solidFill>
                <a:latin typeface="Century Gothic"/>
                <a:cs typeface="Century Gothic"/>
              </a:rPr>
              <a:t>Hur påverkar den nya lagen om samverkan vid utskrivning från sluten hälso- och sjukvård kommunen?</a:t>
            </a:r>
            <a:endParaRPr sz="2000" dirty="0">
              <a:latin typeface="Century Gothic"/>
              <a:cs typeface="Century Gothic"/>
            </a:endParaRPr>
          </a:p>
          <a:p>
            <a:pPr>
              <a:spcBef>
                <a:spcPts val="4"/>
              </a:spcBef>
            </a:pPr>
            <a:endParaRPr sz="1200" dirty="0">
              <a:latin typeface="Times New Roman"/>
              <a:cs typeface="Times New Roman"/>
            </a:endParaRPr>
          </a:p>
          <a:p>
            <a:pPr marL="11132">
              <a:spcBef>
                <a:spcPts val="4"/>
              </a:spcBef>
            </a:pPr>
            <a:r>
              <a:rPr lang="sv-SE" sz="1600" b="1" spc="-4" dirty="0">
                <a:solidFill>
                  <a:srgbClr val="009DBB"/>
                </a:solidFill>
                <a:latin typeface="Century Gothic"/>
                <a:cs typeface="Century Gothic"/>
              </a:rPr>
              <a:t>När processen går </a:t>
            </a:r>
            <a:r>
              <a:rPr lang="sv-SE" sz="1600" b="1" spc="-4" dirty="0" smtClean="0">
                <a:solidFill>
                  <a:srgbClr val="009DBB"/>
                </a:solidFill>
                <a:latin typeface="Century Gothic"/>
                <a:cs typeface="Century Gothic"/>
              </a:rPr>
              <a:t>snabbare…</a:t>
            </a:r>
            <a:endParaRPr sz="1600" dirty="0">
              <a:latin typeface="Century Gothic"/>
              <a:cs typeface="Century Gothic"/>
            </a:endParaRPr>
          </a:p>
          <a:p>
            <a:pPr marL="161407" marR="18367" indent="-150276">
              <a:spcBef>
                <a:spcPts val="640"/>
              </a:spcBef>
              <a:buFont typeface="Arial" panose="020B0604020202020204" pitchFamily="34" charset="0"/>
              <a:buChar char="•"/>
            </a:pPr>
            <a:r>
              <a:rPr lang="sv-SE" sz="1400" spc="-4" dirty="0" smtClean="0">
                <a:solidFill>
                  <a:srgbClr val="231F20"/>
                </a:solidFill>
                <a:latin typeface="Century Gothic"/>
                <a:cs typeface="Century Gothic"/>
              </a:rPr>
              <a:t>SIP – samordnad individuell planering vid hemgång från sjukhuset fungerar inte alltid pga. bristande kartläggning och felaktig information vid överföring på patientnivå, det   medför att kommunen använder sina resurser på ett felaktigt sätt..  </a:t>
            </a:r>
          </a:p>
          <a:p>
            <a:pPr marL="161407" marR="18367" indent="-150276">
              <a:spcBef>
                <a:spcPts val="640"/>
              </a:spcBef>
              <a:buFont typeface="Arial" panose="020B0604020202020204" pitchFamily="34" charset="0"/>
              <a:buChar char="•"/>
            </a:pPr>
            <a:r>
              <a:rPr lang="sv-SE" sz="1400" spc="-4" dirty="0" smtClean="0">
                <a:solidFill>
                  <a:srgbClr val="231F20"/>
                </a:solidFill>
                <a:latin typeface="Century Gothic"/>
                <a:cs typeface="Century Gothic"/>
              </a:rPr>
              <a:t>Hjälpmedelsförskrivningen har ökat</a:t>
            </a:r>
          </a:p>
          <a:p>
            <a:pPr marL="11131" marR="18367">
              <a:spcBef>
                <a:spcPts val="640"/>
              </a:spcBef>
            </a:pPr>
            <a:r>
              <a:rPr lang="sv-SE" sz="1400" spc="-4" dirty="0" smtClean="0">
                <a:solidFill>
                  <a:srgbClr val="231F20"/>
                </a:solidFill>
                <a:latin typeface="Century Gothic"/>
                <a:cs typeface="Century Gothic"/>
              </a:rPr>
              <a:t>	- ökad kvantitet men också andra produkter med 	</a:t>
            </a:r>
          </a:p>
          <a:p>
            <a:pPr marL="11131" marR="18367">
              <a:spcBef>
                <a:spcPts val="640"/>
              </a:spcBef>
            </a:pPr>
            <a:r>
              <a:rPr lang="sv-SE" sz="1400" spc="-4" dirty="0">
                <a:solidFill>
                  <a:srgbClr val="231F20"/>
                </a:solidFill>
                <a:latin typeface="Century Gothic"/>
                <a:cs typeface="Century Gothic"/>
              </a:rPr>
              <a:t>	</a:t>
            </a:r>
            <a:r>
              <a:rPr lang="sv-SE" sz="1400" spc="-4" dirty="0" smtClean="0">
                <a:solidFill>
                  <a:srgbClr val="231F20"/>
                </a:solidFill>
                <a:latin typeface="Century Gothic"/>
                <a:cs typeface="Century Gothic"/>
              </a:rPr>
              <a:t>större täckningsbehov</a:t>
            </a:r>
          </a:p>
          <a:p>
            <a:pPr marL="11131" marR="18367">
              <a:spcBef>
                <a:spcPts val="640"/>
              </a:spcBef>
            </a:pPr>
            <a:r>
              <a:rPr lang="sv-SE" sz="1400" spc="-4" dirty="0">
                <a:solidFill>
                  <a:srgbClr val="231F20"/>
                </a:solidFill>
                <a:latin typeface="Century Gothic"/>
                <a:cs typeface="Century Gothic"/>
              </a:rPr>
              <a:t>	</a:t>
            </a:r>
            <a:r>
              <a:rPr lang="sv-SE" sz="1400" spc="-4" dirty="0" smtClean="0">
                <a:solidFill>
                  <a:srgbClr val="231F20"/>
                </a:solidFill>
                <a:latin typeface="Century Gothic"/>
                <a:cs typeface="Century Gothic"/>
              </a:rPr>
              <a:t>-  ”garderingsfaktorer”</a:t>
            </a:r>
          </a:p>
          <a:p>
            <a:pPr marL="11131" marR="18367">
              <a:spcBef>
                <a:spcPts val="640"/>
              </a:spcBef>
            </a:pPr>
            <a:r>
              <a:rPr lang="sv-SE" sz="1400" spc="-4" dirty="0" smtClean="0">
                <a:solidFill>
                  <a:srgbClr val="231F20"/>
                </a:solidFill>
                <a:latin typeface="Century Gothic"/>
                <a:cs typeface="Century Gothic"/>
              </a:rPr>
              <a:t>	</a:t>
            </a:r>
          </a:p>
          <a:p>
            <a:pPr marL="11131" marR="18367">
              <a:spcBef>
                <a:spcPts val="640"/>
              </a:spcBef>
            </a:pPr>
            <a:r>
              <a:rPr lang="sv-SE" sz="1400" spc="-4" dirty="0">
                <a:solidFill>
                  <a:srgbClr val="231F20"/>
                </a:solidFill>
                <a:latin typeface="Century Gothic"/>
                <a:cs typeface="Century Gothic"/>
              </a:rPr>
              <a:t>	</a:t>
            </a:r>
            <a:r>
              <a:rPr lang="sv-SE" sz="1600" spc="-4" dirty="0" smtClean="0">
                <a:latin typeface="Century Gothic"/>
                <a:cs typeface="Century Gothic"/>
              </a:rPr>
              <a:t>Effekter </a:t>
            </a:r>
            <a:endParaRPr lang="sv-SE" sz="1600" spc="-4" dirty="0" smtClean="0">
              <a:latin typeface="Century Gothic"/>
              <a:cs typeface="Century Gothic"/>
            </a:endParaRPr>
          </a:p>
          <a:p>
            <a:pPr marL="11131" marR="18367">
              <a:spcBef>
                <a:spcPts val="640"/>
              </a:spcBef>
            </a:pPr>
            <a:r>
              <a:rPr lang="sv-SE" sz="1400" spc="-4" dirty="0">
                <a:solidFill>
                  <a:srgbClr val="231F20"/>
                </a:solidFill>
                <a:latin typeface="Century Gothic"/>
                <a:cs typeface="Century Gothic"/>
              </a:rPr>
              <a:t>	</a:t>
            </a:r>
            <a:r>
              <a:rPr lang="sv-SE" sz="1400" spc="-4" dirty="0" smtClean="0">
                <a:solidFill>
                  <a:srgbClr val="231F20"/>
                </a:solidFill>
                <a:latin typeface="Century Gothic"/>
                <a:cs typeface="Century Gothic"/>
              </a:rPr>
              <a:t>- hyrkostnaderna ökat</a:t>
            </a:r>
          </a:p>
          <a:p>
            <a:pPr marL="11131" marR="18367">
              <a:spcBef>
                <a:spcPts val="640"/>
              </a:spcBef>
            </a:pPr>
            <a:r>
              <a:rPr lang="sv-SE" sz="1400" spc="-4" dirty="0">
                <a:solidFill>
                  <a:srgbClr val="231F20"/>
                </a:solidFill>
                <a:latin typeface="Century Gothic"/>
                <a:cs typeface="Century Gothic"/>
              </a:rPr>
              <a:t>	</a:t>
            </a:r>
            <a:r>
              <a:rPr lang="sv-SE" sz="1400" spc="-4" dirty="0" smtClean="0">
                <a:solidFill>
                  <a:srgbClr val="231F20"/>
                </a:solidFill>
                <a:latin typeface="Century Gothic"/>
                <a:cs typeface="Century Gothic"/>
              </a:rPr>
              <a:t>- ökad ”buffert”</a:t>
            </a:r>
          </a:p>
          <a:p>
            <a:pPr marL="11131" marR="18367">
              <a:spcBef>
                <a:spcPts val="640"/>
              </a:spcBef>
            </a:pPr>
            <a:r>
              <a:rPr lang="sv-SE" sz="1400" spc="-4" dirty="0">
                <a:solidFill>
                  <a:srgbClr val="231F20"/>
                </a:solidFill>
                <a:latin typeface="Century Gothic"/>
                <a:cs typeface="Century Gothic"/>
              </a:rPr>
              <a:t>	</a:t>
            </a:r>
            <a:r>
              <a:rPr lang="sv-SE" sz="1400" spc="-4" dirty="0" smtClean="0">
                <a:solidFill>
                  <a:srgbClr val="231F20"/>
                </a:solidFill>
                <a:latin typeface="Century Gothic"/>
                <a:cs typeface="Century Gothic"/>
              </a:rPr>
              <a:t>- Medelpunktens hyresmodell medger inte återlämning utan 	 	  uppsägningstid</a:t>
            </a:r>
          </a:p>
          <a:p>
            <a:pPr marL="11131" marR="18367">
              <a:spcBef>
                <a:spcPts val="640"/>
              </a:spcBef>
            </a:pPr>
            <a:r>
              <a:rPr lang="sv-SE" sz="1400" spc="-4" dirty="0">
                <a:solidFill>
                  <a:srgbClr val="231F20"/>
                </a:solidFill>
                <a:latin typeface="Century Gothic"/>
                <a:cs typeface="Century Gothic"/>
              </a:rPr>
              <a:t>	</a:t>
            </a:r>
            <a:r>
              <a:rPr lang="sv-SE" sz="1400" spc="-4" dirty="0" smtClean="0">
                <a:solidFill>
                  <a:srgbClr val="231F20"/>
                </a:solidFill>
                <a:latin typeface="Century Gothic"/>
                <a:cs typeface="Century Gothic"/>
              </a:rPr>
              <a:t>- ökad praktisk- och administrativ planering</a:t>
            </a:r>
          </a:p>
          <a:p>
            <a:pPr marL="11131" marR="18367">
              <a:spcBef>
                <a:spcPts val="640"/>
              </a:spcBef>
            </a:pPr>
            <a:r>
              <a:rPr lang="sv-SE" sz="1400" spc="-4" dirty="0">
                <a:solidFill>
                  <a:srgbClr val="231F20"/>
                </a:solidFill>
                <a:latin typeface="Century Gothic"/>
                <a:cs typeface="Century Gothic"/>
              </a:rPr>
              <a:t>	</a:t>
            </a:r>
            <a:r>
              <a:rPr lang="sv-SE" sz="1400" spc="-4" dirty="0" smtClean="0">
                <a:solidFill>
                  <a:srgbClr val="231F20"/>
                </a:solidFill>
                <a:latin typeface="Century Gothic"/>
                <a:cs typeface="Century Gothic"/>
              </a:rPr>
              <a:t>- felbeställningar  </a:t>
            </a:r>
          </a:p>
          <a:p>
            <a:pPr marL="11131" marR="18367">
              <a:spcBef>
                <a:spcPts val="640"/>
              </a:spcBef>
            </a:pPr>
            <a:r>
              <a:rPr lang="sv-SE" sz="1400" spc="-4" dirty="0">
                <a:solidFill>
                  <a:srgbClr val="231F20"/>
                </a:solidFill>
                <a:latin typeface="Century Gothic"/>
                <a:cs typeface="Century Gothic"/>
              </a:rPr>
              <a:t>	</a:t>
            </a:r>
            <a:endParaRPr lang="sv-SE" sz="1400" spc="-4" dirty="0" smtClean="0">
              <a:solidFill>
                <a:srgbClr val="231F20"/>
              </a:solidFill>
              <a:latin typeface="Century Gothic"/>
              <a:cs typeface="Century Gothic"/>
            </a:endParaRPr>
          </a:p>
          <a:p>
            <a:pPr marL="296881" marR="18367" indent="-285750">
              <a:spcBef>
                <a:spcPts val="640"/>
              </a:spcBef>
              <a:buFont typeface="Arial" panose="020B0604020202020204" pitchFamily="34" charset="0"/>
              <a:buChar char="•"/>
            </a:pPr>
            <a:endParaRPr lang="sv-SE" sz="1400" spc="-4" dirty="0" smtClean="0">
              <a:solidFill>
                <a:srgbClr val="231F20"/>
              </a:solidFill>
              <a:latin typeface="Century Gothic"/>
              <a:cs typeface="Century Gothic"/>
            </a:endParaRPr>
          </a:p>
          <a:p>
            <a:pPr marL="11131" marR="18367">
              <a:spcBef>
                <a:spcPts val="640"/>
              </a:spcBef>
            </a:pPr>
            <a:endParaRPr lang="sv-SE" sz="1400" spc="-4" dirty="0" smtClean="0">
              <a:solidFill>
                <a:srgbClr val="231F20"/>
              </a:solidFill>
              <a:latin typeface="Century Gothic"/>
              <a:cs typeface="Century Gothic"/>
            </a:endParaRPr>
          </a:p>
        </p:txBody>
      </p:sp>
      <p:pic>
        <p:nvPicPr>
          <p:cNvPr id="6" name="Bildobjekt 5"/>
          <p:cNvPicPr/>
          <p:nvPr/>
        </p:nvPicPr>
        <p:blipFill>
          <a:blip r:embed="rId2">
            <a:extLst>
              <a:ext uri="{28A0092B-C50C-407E-A947-70E740481C1C}">
                <a14:useLocalDpi xmlns:a14="http://schemas.microsoft.com/office/drawing/2010/main" val="0"/>
              </a:ext>
            </a:extLst>
          </a:blip>
          <a:srcRect/>
          <a:stretch>
            <a:fillRect/>
          </a:stretch>
        </p:blipFill>
        <p:spPr bwMode="auto">
          <a:xfrm>
            <a:off x="6732240" y="260648"/>
            <a:ext cx="2214880" cy="676275"/>
          </a:xfrm>
          <a:prstGeom prst="rect">
            <a:avLst/>
          </a:prstGeom>
          <a:noFill/>
        </p:spPr>
      </p:pic>
    </p:spTree>
    <p:extLst>
      <p:ext uri="{BB962C8B-B14F-4D97-AF65-F5344CB8AC3E}">
        <p14:creationId xmlns:p14="http://schemas.microsoft.com/office/powerpoint/2010/main" val="38557233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18561" y="1052736"/>
            <a:ext cx="6912768" cy="4827944"/>
          </a:xfrm>
          <a:prstGeom prst="rect">
            <a:avLst/>
          </a:prstGeom>
        </p:spPr>
        <p:txBody>
          <a:bodyPr vert="horz" wrap="square" lIns="0" tIns="11132" rIns="0" bIns="0" rtlCol="0">
            <a:spAutoFit/>
          </a:bodyPr>
          <a:lstStyle/>
          <a:p>
            <a:pPr marL="11132">
              <a:spcBef>
                <a:spcPts val="88"/>
              </a:spcBef>
            </a:pPr>
            <a:r>
              <a:rPr lang="sv-SE" sz="2000" b="1" spc="-4" dirty="0">
                <a:solidFill>
                  <a:schemeClr val="accent5"/>
                </a:solidFill>
                <a:latin typeface="Century Gothic"/>
                <a:cs typeface="Century Gothic"/>
              </a:rPr>
              <a:t>Hur påverkar </a:t>
            </a:r>
            <a:r>
              <a:rPr lang="sv-SE" sz="2000" b="1" spc="-4" dirty="0">
                <a:solidFill>
                  <a:srgbClr val="009DBB"/>
                </a:solidFill>
                <a:latin typeface="Century Gothic"/>
                <a:cs typeface="Century Gothic"/>
              </a:rPr>
              <a:t>den nya lagen om samverkan vid utskrivning </a:t>
            </a:r>
            <a:r>
              <a:rPr lang="sv-SE" sz="2000" b="1" spc="-4" dirty="0" smtClean="0">
                <a:solidFill>
                  <a:srgbClr val="009DBB"/>
                </a:solidFill>
                <a:latin typeface="Century Gothic"/>
                <a:cs typeface="Century Gothic"/>
              </a:rPr>
              <a:t>forts..</a:t>
            </a:r>
            <a:endParaRPr sz="2000" dirty="0">
              <a:latin typeface="Century Gothic"/>
              <a:cs typeface="Century Gothic"/>
            </a:endParaRPr>
          </a:p>
          <a:p>
            <a:pPr>
              <a:spcBef>
                <a:spcPts val="4"/>
              </a:spcBef>
            </a:pPr>
            <a:endParaRPr sz="1200" dirty="0">
              <a:latin typeface="Times New Roman"/>
              <a:cs typeface="Times New Roman"/>
            </a:endParaRPr>
          </a:p>
          <a:p>
            <a:pPr marL="11132">
              <a:spcBef>
                <a:spcPts val="4"/>
              </a:spcBef>
            </a:pPr>
            <a:r>
              <a:rPr lang="sv-SE" sz="1600" b="1" spc="-4" dirty="0">
                <a:solidFill>
                  <a:srgbClr val="009DBB"/>
                </a:solidFill>
                <a:latin typeface="Century Gothic"/>
                <a:cs typeface="Century Gothic"/>
              </a:rPr>
              <a:t>När processen går snabbare…ökar </a:t>
            </a:r>
            <a:r>
              <a:rPr lang="sv-SE" sz="1600" b="1" spc="-4" dirty="0" smtClean="0">
                <a:solidFill>
                  <a:srgbClr val="009DBB"/>
                </a:solidFill>
                <a:latin typeface="Century Gothic"/>
                <a:cs typeface="Century Gothic"/>
              </a:rPr>
              <a:t>behovet av kompetensutveckling och god planering</a:t>
            </a:r>
          </a:p>
          <a:p>
            <a:pPr marL="11132">
              <a:spcBef>
                <a:spcPts val="4"/>
              </a:spcBef>
            </a:pPr>
            <a:endParaRPr sz="1600" dirty="0">
              <a:latin typeface="Century Gothic"/>
              <a:cs typeface="Century Gothic"/>
            </a:endParaRPr>
          </a:p>
          <a:p>
            <a:pPr marL="161407" marR="18367" indent="-150276">
              <a:spcBef>
                <a:spcPts val="640"/>
              </a:spcBef>
              <a:buFont typeface="Arial" panose="020B0604020202020204" pitchFamily="34" charset="0"/>
              <a:buChar char="•"/>
            </a:pPr>
            <a:r>
              <a:rPr lang="sv-SE" sz="1400" spc="-4" dirty="0" smtClean="0">
                <a:solidFill>
                  <a:srgbClr val="231F20"/>
                </a:solidFill>
                <a:latin typeface="Century Gothic"/>
                <a:cs typeface="Century Gothic"/>
              </a:rPr>
              <a:t>Ökade personalkostnader. Behov av ökad flexibilitet då hemgångar kan ändras och personal redan finns bokad</a:t>
            </a:r>
          </a:p>
          <a:p>
            <a:pPr marL="161407" marR="18367" indent="-150276">
              <a:spcBef>
                <a:spcPts val="640"/>
              </a:spcBef>
              <a:buFont typeface="Arial" panose="020B0604020202020204" pitchFamily="34" charset="0"/>
              <a:buChar char="•"/>
            </a:pPr>
            <a:r>
              <a:rPr lang="sv-SE" sz="1400" spc="-4" dirty="0" smtClean="0">
                <a:solidFill>
                  <a:srgbClr val="231F20"/>
                </a:solidFill>
                <a:latin typeface="Century Gothic"/>
                <a:cs typeface="Century Gothic"/>
              </a:rPr>
              <a:t>Behov </a:t>
            </a:r>
            <a:r>
              <a:rPr lang="sv-SE" sz="1400" spc="-4" dirty="0">
                <a:solidFill>
                  <a:srgbClr val="231F20"/>
                </a:solidFill>
                <a:latin typeface="Century Gothic"/>
                <a:cs typeface="Century Gothic"/>
              </a:rPr>
              <a:t>av bättre kontinuitet initialt när brukaren kommer hem från sjukhus i syfte att skapa </a:t>
            </a:r>
            <a:r>
              <a:rPr lang="sv-SE" sz="1400" spc="-4" dirty="0" smtClean="0">
                <a:solidFill>
                  <a:srgbClr val="231F20"/>
                </a:solidFill>
                <a:latin typeface="Century Gothic"/>
                <a:cs typeface="Century Gothic"/>
              </a:rPr>
              <a:t>trygghet</a:t>
            </a:r>
          </a:p>
          <a:p>
            <a:pPr marL="161407" marR="18367" indent="-150276">
              <a:spcBef>
                <a:spcPts val="640"/>
              </a:spcBef>
              <a:buFont typeface="Arial" panose="020B0604020202020204" pitchFamily="34" charset="0"/>
              <a:buChar char="•"/>
            </a:pPr>
            <a:r>
              <a:rPr lang="sv-SE" sz="1400" spc="-4" dirty="0" smtClean="0">
                <a:solidFill>
                  <a:srgbClr val="231F20"/>
                </a:solidFill>
                <a:latin typeface="Century Gothic"/>
                <a:cs typeface="Century Gothic"/>
              </a:rPr>
              <a:t>Ökat tryck på tillfällig </a:t>
            </a:r>
            <a:r>
              <a:rPr lang="sv-SE" sz="1400" spc="-4" dirty="0">
                <a:solidFill>
                  <a:srgbClr val="231F20"/>
                </a:solidFill>
                <a:latin typeface="Century Gothic"/>
                <a:cs typeface="Century Gothic"/>
              </a:rPr>
              <a:t>placering på korttidsboende i väntan på att få komma hem eller in på ett särskilt </a:t>
            </a:r>
            <a:r>
              <a:rPr lang="sv-SE" sz="1400" spc="-4" dirty="0" smtClean="0">
                <a:solidFill>
                  <a:srgbClr val="231F20"/>
                </a:solidFill>
                <a:latin typeface="Century Gothic"/>
                <a:cs typeface="Century Gothic"/>
              </a:rPr>
              <a:t>boende</a:t>
            </a:r>
          </a:p>
          <a:p>
            <a:pPr marL="11131" marR="18367">
              <a:spcBef>
                <a:spcPts val="640"/>
              </a:spcBef>
            </a:pPr>
            <a:endParaRPr lang="sv-SE" sz="1400" spc="-4" dirty="0">
              <a:solidFill>
                <a:srgbClr val="231F20"/>
              </a:solidFill>
              <a:latin typeface="Century Gothic"/>
              <a:cs typeface="Century Gothic"/>
            </a:endParaRPr>
          </a:p>
          <a:p>
            <a:pPr marL="285750" indent="-285750">
              <a:buFont typeface="Arial" panose="020B0604020202020204" pitchFamily="34" charset="0"/>
              <a:buChar char="•"/>
            </a:pPr>
            <a:r>
              <a:rPr lang="sv-SE" sz="1400" spc="-4" dirty="0">
                <a:latin typeface="Century Gothic"/>
                <a:cs typeface="Century Gothic"/>
              </a:rPr>
              <a:t>Utmaningar</a:t>
            </a:r>
          </a:p>
          <a:p>
            <a:r>
              <a:rPr lang="sv-SE" b="1" spc="-4" dirty="0">
                <a:solidFill>
                  <a:srgbClr val="009DBB"/>
                </a:solidFill>
                <a:latin typeface="Century Gothic"/>
                <a:cs typeface="Century Gothic"/>
              </a:rPr>
              <a:t>	</a:t>
            </a:r>
            <a:r>
              <a:rPr lang="sv-SE" spc="-4" dirty="0" smtClean="0">
                <a:latin typeface="Century Gothic"/>
                <a:cs typeface="Century Gothic"/>
              </a:rPr>
              <a:t>-</a:t>
            </a:r>
            <a:r>
              <a:rPr lang="sv-SE" b="1" spc="-4" dirty="0" smtClean="0">
                <a:latin typeface="Century Gothic"/>
                <a:cs typeface="Century Gothic"/>
              </a:rPr>
              <a:t> </a:t>
            </a:r>
            <a:r>
              <a:rPr lang="sv-SE" sz="1400" spc="-4" dirty="0">
                <a:latin typeface="Century Gothic"/>
                <a:cs typeface="Century Gothic"/>
              </a:rPr>
              <a:t>följa upp och säkerställa </a:t>
            </a:r>
            <a:r>
              <a:rPr lang="sv-SE" sz="1400" spc="-4" dirty="0" smtClean="0">
                <a:latin typeface="Century Gothic"/>
                <a:cs typeface="Century Gothic"/>
              </a:rPr>
              <a:t>kostnader</a:t>
            </a:r>
            <a:endParaRPr lang="sv-SE" sz="1400" spc="-4" dirty="0">
              <a:latin typeface="Century Gothic"/>
              <a:cs typeface="Century Gothic"/>
            </a:endParaRPr>
          </a:p>
          <a:p>
            <a:r>
              <a:rPr lang="sv-SE" sz="1400" spc="-4" dirty="0">
                <a:latin typeface="Century Gothic"/>
                <a:cs typeface="Century Gothic"/>
              </a:rPr>
              <a:t>	- kvalitetsuppföljning pågående processer</a:t>
            </a:r>
          </a:p>
          <a:p>
            <a:r>
              <a:rPr lang="sv-SE" sz="1400" spc="-4" dirty="0">
                <a:latin typeface="Century Gothic"/>
                <a:cs typeface="Century Gothic"/>
              </a:rPr>
              <a:t>	</a:t>
            </a:r>
          </a:p>
          <a:p>
            <a:pPr marL="161407" marR="18367" indent="-150276">
              <a:spcBef>
                <a:spcPts val="640"/>
              </a:spcBef>
              <a:buFont typeface="Arial" panose="020B0604020202020204" pitchFamily="34" charset="0"/>
              <a:buChar char="•"/>
            </a:pPr>
            <a:endParaRPr lang="sv-SE" spc="-4" dirty="0">
              <a:solidFill>
                <a:srgbClr val="231F20"/>
              </a:solidFill>
              <a:latin typeface="Century Gothic"/>
              <a:cs typeface="Century Gothic"/>
            </a:endParaRPr>
          </a:p>
        </p:txBody>
      </p:sp>
      <p:pic>
        <p:nvPicPr>
          <p:cNvPr id="5" name="Bildobjekt 4"/>
          <p:cNvPicPr/>
          <p:nvPr/>
        </p:nvPicPr>
        <p:blipFill>
          <a:blip r:embed="rId2">
            <a:extLst>
              <a:ext uri="{28A0092B-C50C-407E-A947-70E740481C1C}">
                <a14:useLocalDpi xmlns:a14="http://schemas.microsoft.com/office/drawing/2010/main" val="0"/>
              </a:ext>
            </a:extLst>
          </a:blip>
          <a:srcRect/>
          <a:stretch>
            <a:fillRect/>
          </a:stretch>
        </p:blipFill>
        <p:spPr bwMode="auto">
          <a:xfrm>
            <a:off x="6660232" y="188640"/>
            <a:ext cx="2214880" cy="676275"/>
          </a:xfrm>
          <a:prstGeom prst="rect">
            <a:avLst/>
          </a:prstGeom>
          <a:noFill/>
        </p:spPr>
      </p:pic>
    </p:spTree>
    <p:extLst>
      <p:ext uri="{BB962C8B-B14F-4D97-AF65-F5344CB8AC3E}">
        <p14:creationId xmlns:p14="http://schemas.microsoft.com/office/powerpoint/2010/main" val="13664841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TotalTime>
  <Words>134</Words>
  <Application>Microsoft Office PowerPoint</Application>
  <PresentationFormat>Bildspel på skärmen (4:3)</PresentationFormat>
  <Paragraphs>28</Paragraphs>
  <Slides>2</Slides>
  <Notes>0</Notes>
  <HiddenSlides>0</HiddenSlides>
  <MMClips>0</MMClips>
  <ScaleCrop>false</ScaleCrop>
  <HeadingPairs>
    <vt:vector size="4" baseType="variant">
      <vt:variant>
        <vt:lpstr>Tema</vt:lpstr>
      </vt:variant>
      <vt:variant>
        <vt:i4>1</vt:i4>
      </vt:variant>
      <vt:variant>
        <vt:lpstr>Bildrubriker</vt:lpstr>
      </vt:variant>
      <vt:variant>
        <vt:i4>2</vt:i4>
      </vt:variant>
    </vt:vector>
  </HeadingPairs>
  <TitlesOfParts>
    <vt:vector size="3" baseType="lpstr">
      <vt:lpstr>Office-tema</vt:lpstr>
      <vt:lpstr>PowerPoint-presentation</vt:lpstr>
      <vt:lpstr>PowerPoint-presentation</vt:lpstr>
    </vt:vector>
  </TitlesOfParts>
  <Company>Ängelholms Kommun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Kommuner Skåne Nordväst</dc:title>
  <dc:creator>Susann Pettersson</dc:creator>
  <cp:lastModifiedBy>Segerman, Stefan - OMS</cp:lastModifiedBy>
  <cp:revision>14</cp:revision>
  <dcterms:created xsi:type="dcterms:W3CDTF">2018-11-25T08:43:12Z</dcterms:created>
  <dcterms:modified xsi:type="dcterms:W3CDTF">2018-11-29T10:26:06Z</dcterms:modified>
</cp:coreProperties>
</file>