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handoutMasterIdLst>
    <p:handoutMasterId r:id="rId8"/>
  </p:handoutMasterIdLst>
  <p:sldIdLst>
    <p:sldId id="256" r:id="rId3"/>
    <p:sldId id="261" r:id="rId4"/>
    <p:sldId id="259" r:id="rId5"/>
    <p:sldId id="258" r:id="rId6"/>
    <p:sldId id="260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95E4B-8194-4AE6-BF3D-2C20873ECBE2}" type="datetimeFigureOut">
              <a:rPr lang="sv-SE" smtClean="0"/>
              <a:t>2017-05-16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73381-8244-4A75-B013-3A1B6B0FEB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673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04538" y="1052513"/>
            <a:ext cx="7560000" cy="2160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4538" y="3248819"/>
            <a:ext cx="7560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500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rera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803276" y="2373721"/>
            <a:ext cx="7561262" cy="3431767"/>
          </a:xfrm>
        </p:spPr>
        <p:txBody>
          <a:bodyPr/>
          <a:lstStyle/>
          <a:p>
            <a:pPr lvl="0"/>
            <a:r>
              <a:rPr lang="sv-SE" dirty="0"/>
              <a:t>Punktlista rad ett</a:t>
            </a:r>
          </a:p>
          <a:p>
            <a:pPr lvl="0"/>
            <a:r>
              <a:rPr lang="sv-SE" dirty="0"/>
              <a:t>Punktlista rad två</a:t>
            </a:r>
          </a:p>
          <a:p>
            <a:pPr lvl="0"/>
            <a:r>
              <a:rPr lang="sv-SE" dirty="0"/>
              <a:t>Punktlista rad tre</a:t>
            </a:r>
          </a:p>
          <a:p>
            <a:pPr lvl="0"/>
            <a:r>
              <a:rPr lang="sv-SE" dirty="0"/>
              <a:t>Punktlista rad fyra</a:t>
            </a:r>
          </a:p>
          <a:p>
            <a:pPr lvl="0"/>
            <a:r>
              <a:rPr lang="sv-SE" dirty="0"/>
              <a:t>Punktlista rad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857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nsterställ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802800" y="2349500"/>
            <a:ext cx="7561262" cy="3455988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sv-SE" dirty="0"/>
              <a:t>Punktlista rad ett</a:t>
            </a:r>
          </a:p>
          <a:p>
            <a:pPr lvl="0"/>
            <a:r>
              <a:rPr lang="sv-SE" dirty="0"/>
              <a:t>Punktlista rad två</a:t>
            </a:r>
          </a:p>
          <a:p>
            <a:pPr lvl="0"/>
            <a:r>
              <a:rPr lang="sv-SE" dirty="0"/>
              <a:t>Punktlista rad tre</a:t>
            </a:r>
          </a:p>
          <a:p>
            <a:pPr lvl="0"/>
            <a:r>
              <a:rPr lang="sv-SE" dirty="0"/>
              <a:t>Punktlista rad fyra</a:t>
            </a:r>
          </a:p>
          <a:p>
            <a:pPr lvl="0"/>
            <a:r>
              <a:rPr lang="sv-SE" dirty="0"/>
              <a:t>Punktlista rad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0871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892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148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gr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 noChangeAspect="1"/>
          </p:cNvSpPr>
          <p:nvPr>
            <p:ph type="pic" sz="quarter" idx="13"/>
          </p:nvPr>
        </p:nvSpPr>
        <p:spPr>
          <a:xfrm>
            <a:off x="3586477" y="1052513"/>
            <a:ext cx="4778061" cy="3967722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textruta 15"/>
          <p:cNvSpPr txBox="1"/>
          <p:nvPr userDrawn="1"/>
        </p:nvSpPr>
        <p:spPr>
          <a:xfrm>
            <a:off x="-145180" y="1536174"/>
            <a:ext cx="16914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0" b="1" i="0" dirty="0">
                <a:solidFill>
                  <a:schemeClr val="accent3"/>
                </a:solidFill>
                <a:latin typeface="Garamond" panose="02020404030301010803" pitchFamily="18" charset="0"/>
                <a:ea typeface="Segoe UI Black" panose="020B0A02040204020203" pitchFamily="34" charset="0"/>
                <a:cs typeface="Aldhabi" panose="01000000000000000000" pitchFamily="2" charset="-78"/>
              </a:rPr>
              <a:t>”</a:t>
            </a:r>
          </a:p>
        </p:txBody>
      </p:sp>
      <p:sp>
        <p:nvSpPr>
          <p:cNvPr id="17" name="Platshållare för text 6"/>
          <p:cNvSpPr>
            <a:spLocks noGrp="1"/>
          </p:cNvSpPr>
          <p:nvPr>
            <p:ph type="body" sz="quarter" idx="14"/>
          </p:nvPr>
        </p:nvSpPr>
        <p:spPr>
          <a:xfrm>
            <a:off x="319314" y="2989262"/>
            <a:ext cx="3262086" cy="3367088"/>
          </a:xfrm>
        </p:spPr>
        <p:txBody>
          <a:bodyPr/>
          <a:lstStyle>
            <a:lvl1pPr marL="0" indent="972000" algn="l">
              <a:spcBef>
                <a:spcPts val="3000"/>
              </a:spcBef>
              <a:defRPr sz="28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489638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tat (Rö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 userDrawn="1"/>
        </p:nvSpPr>
        <p:spPr>
          <a:xfrm>
            <a:off x="-145180" y="1536174"/>
            <a:ext cx="16914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0" b="1" i="0" dirty="0">
                <a:solidFill>
                  <a:schemeClr val="accent1"/>
                </a:solidFill>
                <a:latin typeface="Garamond" panose="02020404030301010803" pitchFamily="18" charset="0"/>
                <a:ea typeface="Segoe UI Black" panose="020B0A02040204020203" pitchFamily="34" charset="0"/>
                <a:cs typeface="Aldhabi" panose="01000000000000000000" pitchFamily="2" charset="-78"/>
              </a:rPr>
              <a:t>”</a:t>
            </a:r>
          </a:p>
        </p:txBody>
      </p:sp>
      <p:sp>
        <p:nvSpPr>
          <p:cNvPr id="28" name="Platshållare för text 6"/>
          <p:cNvSpPr>
            <a:spLocks noGrp="1"/>
          </p:cNvSpPr>
          <p:nvPr>
            <p:ph type="body" sz="quarter" idx="14"/>
          </p:nvPr>
        </p:nvSpPr>
        <p:spPr>
          <a:xfrm>
            <a:off x="319314" y="2989262"/>
            <a:ext cx="3262086" cy="3367088"/>
          </a:xfrm>
        </p:spPr>
        <p:txBody>
          <a:bodyPr/>
          <a:lstStyle>
            <a:lvl1pPr marL="0" indent="972000" algn="l">
              <a:spcBef>
                <a:spcPts val="3000"/>
              </a:spcBef>
              <a:defRPr sz="28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 4"/>
          <p:cNvSpPr>
            <a:spLocks noGrp="1" noChangeAspect="1"/>
          </p:cNvSpPr>
          <p:nvPr>
            <p:ph type="pic" sz="quarter" idx="13"/>
          </p:nvPr>
        </p:nvSpPr>
        <p:spPr>
          <a:xfrm>
            <a:off x="3586477" y="1052513"/>
            <a:ext cx="4778061" cy="3967722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1582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9143999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02506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2014-11-10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2FA1-079B-43FE-BCA2-4983C037976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09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0"/>
            <a:ext cx="3048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276" y="1052513"/>
            <a:ext cx="7561262" cy="900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2349500"/>
            <a:ext cx="7560000" cy="3455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Punktlista rad ett</a:t>
            </a:r>
          </a:p>
          <a:p>
            <a:pPr lvl="0"/>
            <a:r>
              <a:rPr lang="sv-SE" dirty="0"/>
              <a:t>Punktlista rad två</a:t>
            </a:r>
          </a:p>
          <a:p>
            <a:pPr lvl="0"/>
            <a:r>
              <a:rPr lang="sv-SE" dirty="0"/>
              <a:t>Punktlista rad tre</a:t>
            </a:r>
          </a:p>
          <a:p>
            <a:pPr lvl="0"/>
            <a:r>
              <a:rPr lang="sv-SE" dirty="0"/>
              <a:t>Punktlista rad fyra</a:t>
            </a:r>
          </a:p>
          <a:p>
            <a:pPr lvl="0"/>
            <a:r>
              <a:rPr lang="sv-SE" dirty="0"/>
              <a:t>Punktlista rad fem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000" y="317120"/>
            <a:ext cx="2533091" cy="118539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994" y="5213288"/>
            <a:ext cx="1283100" cy="1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2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Semilight" panose="020B0402040204020203" pitchFamily="34" charset="0"/>
          <a:ea typeface="+mj-ea"/>
          <a:cs typeface="Segoe UI Semilight" panose="020B0402040204020203" pitchFamily="34" charset="0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000"/>
        </a:spcBef>
        <a:buFontTx/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480">
          <p15:clr>
            <a:srgbClr val="5ACBF0"/>
          </p15:clr>
        </p15:guide>
        <p15:guide id="2" pos="506">
          <p15:clr>
            <a:srgbClr val="5ACBF0"/>
          </p15:clr>
        </p15:guide>
        <p15:guide id="3" pos="5269">
          <p15:clr>
            <a:srgbClr val="5ACBF0"/>
          </p15:clr>
        </p15:guide>
        <p15:guide id="4" pos="2887">
          <p15:clr>
            <a:srgbClr val="F26B43"/>
          </p15:clr>
        </p15:guide>
        <p15:guide id="5" orient="horz" pos="3657">
          <p15:clr>
            <a:srgbClr val="5ACBF0"/>
          </p15:clr>
        </p15:guide>
        <p15:guide id="6" orient="horz" pos="2568">
          <p15:clr>
            <a:srgbClr val="F26B43"/>
          </p15:clr>
        </p15:guide>
        <p15:guide id="7" orient="horz" pos="663">
          <p15:clr>
            <a:srgbClr val="5ACBF0"/>
          </p15:clr>
        </p15:guide>
        <p15:guide id="8" orient="horz" pos="2160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5000" dirty="0" smtClean="0"/>
              <a:t>Förslag från </a:t>
            </a:r>
            <a:br>
              <a:rPr lang="sv-SE" sz="5000" dirty="0" smtClean="0"/>
            </a:br>
            <a:r>
              <a:rPr lang="sv-SE" sz="5000" dirty="0" smtClean="0"/>
              <a:t>tjänstemannaberedningen</a:t>
            </a:r>
            <a:endParaRPr lang="sv-SE" sz="5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Delregional Samverkan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 b="1" dirty="0" smtClean="0"/>
              <a:t>Bilden nedan visar Regionens egen bild över relationerna mellan de olika samverkansnivåerna</a:t>
            </a:r>
            <a:endParaRPr lang="sv-SE" sz="3000" b="1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399" y="2063882"/>
            <a:ext cx="10058400" cy="358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711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 b="1" dirty="0" smtClean="0"/>
              <a:t>Tjänstemannaberedningens förslag på organisering</a:t>
            </a:r>
            <a:endParaRPr lang="sv-SE" sz="3000" b="1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98" y="1900772"/>
            <a:ext cx="7510284" cy="41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7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431800" y="73212"/>
            <a:ext cx="11260667" cy="61129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Vårdcentral - </a:t>
            </a:r>
            <a:r>
              <a:rPr kumimoji="0" lang="sv-S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Teambaserad </a:t>
            </a:r>
            <a:r>
              <a:rPr kumimoji="0" lang="sv-S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vårdform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Koordineringsansvar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 väg </a:t>
            </a: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(vårdcentralen koordinerar till steg1, 2 eller 3)</a:t>
            </a: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Teamet består av </a:t>
            </a:r>
            <a:r>
              <a:rPr kumimoji="0" lang="sv-SE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läkare</a:t>
            </a: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från 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egion Skåne och</a:t>
            </a:r>
          </a:p>
          <a:p>
            <a:pPr marL="444500" marR="0" lvl="0" indent="-809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sjuksköterska</a:t>
            </a: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från kommunen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sv-SE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eam – teamet uppstår ”</a:t>
            </a:r>
            <a:r>
              <a:rPr kumimoji="0" lang="sv-SE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stunden” </a:t>
            </a:r>
            <a:endParaRPr kumimoji="0" lang="sv-SE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90674" y="2850279"/>
            <a:ext cx="5581523" cy="3208866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Steg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Vårdcentralen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2017-01-01 -- tillsvidare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Vårdcentralens läkare gör hembesök till ”egna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patienter”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Nära samarbete med kommunsjuksköterska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SIP (kallas via Mina Planer)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Planerade hembesök kl 08-17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Akuta hembesök kl 08-17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Patient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inskriven i Mobilt läkarstöd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Lokalt avtal med kommunen reglerar inställelsetiden (enligt </a:t>
            </a:r>
            <a:r>
              <a:rPr kumimoji="0" lang="sv-SE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Ackrediteringsvilkoren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2017)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6172199" y="2035968"/>
            <a:ext cx="2878667" cy="4023177"/>
          </a:xfrm>
          <a:prstGeom prst="rect">
            <a:avLst/>
          </a:prstGeom>
          <a:solidFill>
            <a:schemeClr val="accent4">
              <a:lumMod val="60000"/>
              <a:lumOff val="40000"/>
              <a:alpha val="27000"/>
            </a:schemeClr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Steg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Mobila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team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sjukhus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2017-10-01 -- tillsvidare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Efter koordinering från vårdcentral ansvarar Mobilt team för kraftigt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sviktande patienter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som annars hade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behövts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slutenvård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Upptagningsområde liknande KHM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Mobila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team bemannas av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sjukhusläkare dokumenterar i PMO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Planerade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hembesök kl 08-17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Akuta hembesök kl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08-17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050867" y="1021976"/>
            <a:ext cx="2506132" cy="5037169"/>
          </a:xfrm>
          <a:prstGeom prst="rect">
            <a:avLst/>
          </a:prstGeom>
          <a:solidFill>
            <a:schemeClr val="accent2">
              <a:lumMod val="60000"/>
              <a:lumOff val="40000"/>
              <a:alpha val="23000"/>
            </a:scheme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Steg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Mobila team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kvällar – nätter – helger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2018-03-01 -- tillsvidare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93663" marR="0" lvl="0" indent="-936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Efter koordinering från vårdcentral ansvarar Mobilt team för kraftigt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sviktande patienter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som annars hade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behövts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slutenvård</a:t>
            </a:r>
          </a:p>
          <a:p>
            <a:pPr marL="93663" marR="0" lvl="0" indent="-936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Upptagningsområde delar av Skåne eller hela Skåne</a:t>
            </a:r>
          </a:p>
          <a:p>
            <a:pPr marL="93663" marR="0" lvl="0" indent="-936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Mobila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team bemannas av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upphandlad entreprenör (tex Facks – upphandling pågår)</a:t>
            </a:r>
          </a:p>
          <a:p>
            <a:pPr marL="93663" marR="0" lvl="0" indent="-936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Akuta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hembesök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mellan kl 17 och 08 på vardagar samt helger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31800" y="6287355"/>
            <a:ext cx="11260667" cy="5546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Upphandlat 24-timmars läkarstöd –tex Falcks</a:t>
            </a:r>
            <a:endParaRPr kumimoji="0" lang="sv-SE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fornian FB" panose="0207040306080B030204" pitchFamily="18" charset="0"/>
              <a:ea typeface="+mn-ea"/>
              <a:cs typeface="+mn-cs"/>
            </a:endParaRPr>
          </a:p>
        </p:txBody>
      </p:sp>
      <p:sp>
        <p:nvSpPr>
          <p:cNvPr id="2" name="Rektangel 1"/>
          <p:cNvSpPr/>
          <p:nvPr/>
        </p:nvSpPr>
        <p:spPr>
          <a:xfrm rot="20666997">
            <a:off x="6240978" y="2566424"/>
            <a:ext cx="5361959" cy="258532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400" b="0" i="0" u="none" strike="noStrike" kern="1200" cap="none" spc="0" normalizeH="0" baseline="0" noProof="0" dirty="0" smtClean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4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Planeringen pågår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400" b="0" i="0" u="none" strike="noStrike" kern="1200" cap="none" spc="0" normalizeH="0" baseline="0" noProof="0" dirty="0" smtClean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61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80" y="290557"/>
            <a:ext cx="10058400" cy="1446803"/>
          </a:xfrm>
        </p:spPr>
        <p:txBody>
          <a:bodyPr>
            <a:normAutofit/>
          </a:bodyPr>
          <a:lstStyle/>
          <a:p>
            <a:r>
              <a:rPr lang="sv-SE" sz="3000" b="1" dirty="0" smtClean="0"/>
              <a:t>Förtydligande av uppdraget för Delregionala samverkansorgan</a:t>
            </a:r>
            <a:endParaRPr lang="sv-SE" sz="30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99118"/>
          </a:xfrm>
        </p:spPr>
        <p:txBody>
          <a:bodyPr/>
          <a:lstStyle/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 I </a:t>
            </a:r>
            <a:r>
              <a:rPr lang="sv-SE" dirty="0"/>
              <a:t>uppdraget ingår även partsgemensam utveckling avseende hälso- och sjukvård i Skåne, inkl. psykiatri, barn- och ungdom, beroendevård m.fl.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097280" y="4157191"/>
            <a:ext cx="10058400" cy="1299118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 </a:t>
            </a:r>
            <a:r>
              <a:rPr lang="sv-SE" dirty="0"/>
              <a:t>Uppdrag till tjänstemannaberedningen att ta fram systematisk uppföljning där vi mäter till exempel  volym- och kostnadsutveckling, SIP från båda parter</a:t>
            </a:r>
            <a:r>
              <a:rPr lang="sv-SE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Det finns behov av ett administrativt stöd för de olika nivåerna.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endParaRPr lang="sv-SE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sv-SE" dirty="0" smtClean="0"/>
          </a:p>
          <a:p>
            <a:endParaRPr lang="sv-SE" dirty="0"/>
          </a:p>
        </p:txBody>
      </p:sp>
      <p:sp>
        <p:nvSpPr>
          <p:cNvPr id="11" name="Rubrik 1"/>
          <p:cNvSpPr txBox="1">
            <a:spLocks/>
          </p:cNvSpPr>
          <p:nvPr/>
        </p:nvSpPr>
        <p:spPr>
          <a:xfrm>
            <a:off x="1097280" y="3355775"/>
            <a:ext cx="10058400" cy="9472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3000" b="1" dirty="0"/>
          </a:p>
          <a:p>
            <a:endParaRPr lang="sv-SE" sz="3000" b="1" dirty="0" smtClean="0"/>
          </a:p>
          <a:p>
            <a:endParaRPr lang="sv-SE" sz="3000" b="1" dirty="0"/>
          </a:p>
          <a:p>
            <a:endParaRPr lang="sv-SE" sz="3000" b="1" dirty="0" smtClean="0"/>
          </a:p>
          <a:p>
            <a:endParaRPr lang="sv-SE" sz="6300" b="1" dirty="0"/>
          </a:p>
        </p:txBody>
      </p:sp>
      <p:sp>
        <p:nvSpPr>
          <p:cNvPr id="12" name="Rubrik 1"/>
          <p:cNvSpPr txBox="1">
            <a:spLocks/>
          </p:cNvSpPr>
          <p:nvPr/>
        </p:nvSpPr>
        <p:spPr>
          <a:xfrm>
            <a:off x="984760" y="3144852"/>
            <a:ext cx="10058400" cy="10864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000" b="1" dirty="0" smtClean="0"/>
              <a:t>Ytterligare förslag</a:t>
            </a:r>
          </a:p>
        </p:txBody>
      </p:sp>
    </p:spTree>
    <p:extLst>
      <p:ext uri="{BB962C8B-B14F-4D97-AF65-F5344CB8AC3E}">
        <p14:creationId xmlns:p14="http://schemas.microsoft.com/office/powerpoint/2010/main" val="1563349290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FSK-mall">
  <a:themeElements>
    <a:clrScheme name="KFSK">
      <a:dk1>
        <a:sysClr val="windowText" lastClr="000000"/>
      </a:dk1>
      <a:lt1>
        <a:sysClr val="window" lastClr="FFFFFF"/>
      </a:lt1>
      <a:dk2>
        <a:srgbClr val="404040"/>
      </a:dk2>
      <a:lt2>
        <a:srgbClr val="E6E6E6"/>
      </a:lt2>
      <a:accent1>
        <a:srgbClr val="DC001A"/>
      </a:accent1>
      <a:accent2>
        <a:srgbClr val="FABA00"/>
      </a:accent2>
      <a:accent3>
        <a:srgbClr val="A0A5A9"/>
      </a:accent3>
      <a:accent4>
        <a:srgbClr val="9EBF5C"/>
      </a:accent4>
      <a:accent5>
        <a:srgbClr val="45A8DA"/>
      </a:accent5>
      <a:accent6>
        <a:srgbClr val="7672AC"/>
      </a:accent6>
      <a:hlink>
        <a:srgbClr val="44546A"/>
      </a:hlink>
      <a:folHlink>
        <a:srgbClr val="8496B0"/>
      </a:folHlink>
    </a:clrScheme>
    <a:fontScheme name="Kommunförbundet Skåne">
      <a:majorFont>
        <a:latin typeface="Segoe UI Semi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" id="{FCB5449F-69B3-4FAE-9209-BC5E7670B6D6}" vid="{4C014304-01E0-4DA0-8BBE-4659A5105BB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341</TotalTime>
  <Words>287</Words>
  <Application>Microsoft Office PowerPoint</Application>
  <PresentationFormat>Bredbild</PresentationFormat>
  <Paragraphs>54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11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18" baseType="lpstr">
      <vt:lpstr>Aldhabi</vt:lpstr>
      <vt:lpstr>Arial</vt:lpstr>
      <vt:lpstr>Calibri</vt:lpstr>
      <vt:lpstr>Calibri Light</vt:lpstr>
      <vt:lpstr>Californian FB</vt:lpstr>
      <vt:lpstr>Garamond</vt:lpstr>
      <vt:lpstr>Segoe UI Black</vt:lpstr>
      <vt:lpstr>Segoe UI Light</vt:lpstr>
      <vt:lpstr>Segoe UI Semilight</vt:lpstr>
      <vt:lpstr>Times New Roman</vt:lpstr>
      <vt:lpstr>Wingdings</vt:lpstr>
      <vt:lpstr>Återblick</vt:lpstr>
      <vt:lpstr>KFSK-mall</vt:lpstr>
      <vt:lpstr>Förslag från  tjänstemannaberedningen</vt:lpstr>
      <vt:lpstr>Bilden nedan visar Regionens egen bild över relationerna mellan de olika samverkansnivåerna</vt:lpstr>
      <vt:lpstr>Tjänstemannaberedningens förslag på organisering</vt:lpstr>
      <vt:lpstr>PowerPoint-presentation</vt:lpstr>
      <vt:lpstr>Förtydligande av uppdraget för Delregionala samverkansorgan</vt:lpstr>
    </vt:vector>
  </TitlesOfParts>
  <Company>Helsingborgs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från  tjänstemannaberedningen</dc:title>
  <dc:creator>Zaar Cecilia - SOF</dc:creator>
  <cp:lastModifiedBy>Åbinger Dinah - SOF</cp:lastModifiedBy>
  <cp:revision>11</cp:revision>
  <cp:lastPrinted>2017-05-16T08:13:21Z</cp:lastPrinted>
  <dcterms:created xsi:type="dcterms:W3CDTF">2017-05-03T08:34:20Z</dcterms:created>
  <dcterms:modified xsi:type="dcterms:W3CDTF">2017-05-16T08:15:54Z</dcterms:modified>
</cp:coreProperties>
</file>