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slideLayouts/slideLayout12.xml" ContentType="application/vnd.openxmlformats-officedocument.presentationml.slideLayout+xml"/>
  <Override PartName="/ppt/theme/theme1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1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1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3"/>
    <p:sldMasterId id="2147483718" r:id="rId4"/>
    <p:sldMasterId id="2147483716" r:id="rId5"/>
    <p:sldMasterId id="2147483714" r:id="rId6"/>
    <p:sldMasterId id="2147483712" r:id="rId7"/>
    <p:sldMasterId id="2147483710" r:id="rId8"/>
    <p:sldMasterId id="2147483706" r:id="rId9"/>
    <p:sldMasterId id="2147483704" r:id="rId10"/>
    <p:sldMasterId id="2147483702" r:id="rId11"/>
    <p:sldMasterId id="2147483700" r:id="rId12"/>
    <p:sldMasterId id="2147483698" r:id="rId13"/>
    <p:sldMasterId id="2147483682" r:id="rId14"/>
    <p:sldMasterId id="2147483684" r:id="rId15"/>
    <p:sldMasterId id="2147483691" r:id="rId16"/>
    <p:sldMasterId id="2147483720" r:id="rId17"/>
  </p:sldMasterIdLst>
  <p:notesMasterIdLst>
    <p:notesMasterId r:id="rId36"/>
  </p:notesMasterIdLst>
  <p:handoutMasterIdLst>
    <p:handoutMasterId r:id="rId37"/>
  </p:handoutMasterIdLst>
  <p:sldIdLst>
    <p:sldId id="290" r:id="rId18"/>
    <p:sldId id="266" r:id="rId19"/>
    <p:sldId id="267" r:id="rId20"/>
    <p:sldId id="265" r:id="rId21"/>
    <p:sldId id="268" r:id="rId22"/>
    <p:sldId id="269" r:id="rId23"/>
    <p:sldId id="270" r:id="rId24"/>
    <p:sldId id="271" r:id="rId25"/>
    <p:sldId id="291" r:id="rId26"/>
    <p:sldId id="274" r:id="rId27"/>
    <p:sldId id="278" r:id="rId28"/>
    <p:sldId id="277" r:id="rId29"/>
    <p:sldId id="280" r:id="rId30"/>
    <p:sldId id="281" r:id="rId31"/>
    <p:sldId id="282" r:id="rId32"/>
    <p:sldId id="283" r:id="rId33"/>
    <p:sldId id="285" r:id="rId34"/>
    <p:sldId id="286" r:id="rId35"/>
  </p:sldIdLst>
  <p:sldSz cx="9144000" cy="6858000" type="screen4x3"/>
  <p:notesSz cx="6805613" cy="9939338"/>
  <p:defaultTextStyle>
    <a:defPPr>
      <a:defRPr lang="sv-S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624">
          <p15:clr>
            <a:srgbClr val="A4A3A4"/>
          </p15:clr>
        </p15:guide>
        <p15:guide id="2" orient="horz" pos="1200">
          <p15:clr>
            <a:srgbClr val="A4A3A4"/>
          </p15:clr>
        </p15:guide>
        <p15:guide id="3" orient="horz" pos="3504">
          <p15:clr>
            <a:srgbClr val="A4A3A4"/>
          </p15:clr>
        </p15:guide>
        <p15:guide id="4" pos="432">
          <p15:clr>
            <a:srgbClr val="A4A3A4"/>
          </p15:clr>
        </p15:guide>
        <p15:guide id="5" pos="4992">
          <p15:clr>
            <a:srgbClr val="A4A3A4"/>
          </p15:clr>
        </p15:guide>
        <p15:guide id="6" pos="2784">
          <p15:clr>
            <a:srgbClr val="A4A3A4"/>
          </p15:clr>
        </p15:guide>
        <p15:guide id="7" pos="25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00"/>
    <a:srgbClr val="C2002D"/>
    <a:srgbClr val="9D156A"/>
    <a:srgbClr val="AE3177"/>
    <a:srgbClr val="F5D300"/>
    <a:srgbClr val="ED0026"/>
    <a:srgbClr val="B331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624"/>
        <p:guide orient="horz" pos="1200"/>
        <p:guide orient="horz" pos="3504"/>
        <p:guide pos="432"/>
        <p:guide pos="4992"/>
        <p:guide pos="2784"/>
        <p:guide pos="2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Master" Target="slideMasters/slideMaster11.xml"/><Relationship Id="rId18" Type="http://schemas.openxmlformats.org/officeDocument/2006/relationships/slide" Target="slides/slide1.xml"/><Relationship Id="rId26" Type="http://schemas.openxmlformats.org/officeDocument/2006/relationships/slide" Target="slides/slide9.xml"/><Relationship Id="rId39"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4.xml"/><Relationship Id="rId34" Type="http://schemas.openxmlformats.org/officeDocument/2006/relationships/slide" Target="slides/slide17.xml"/><Relationship Id="rId7" Type="http://schemas.openxmlformats.org/officeDocument/2006/relationships/slideMaster" Target="slideMasters/slideMaster5.xml"/><Relationship Id="rId12" Type="http://schemas.openxmlformats.org/officeDocument/2006/relationships/slideMaster" Target="slideMasters/slideMaster10.xml"/><Relationship Id="rId17" Type="http://schemas.openxmlformats.org/officeDocument/2006/relationships/slideMaster" Target="slideMasters/slideMaster15.xml"/><Relationship Id="rId25" Type="http://schemas.openxmlformats.org/officeDocument/2006/relationships/slide" Target="slides/slide8.xml"/><Relationship Id="rId33" Type="http://schemas.openxmlformats.org/officeDocument/2006/relationships/slide" Target="slides/slide16.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Master" Target="slideMasters/slideMaster14.xml"/><Relationship Id="rId20" Type="http://schemas.openxmlformats.org/officeDocument/2006/relationships/slide" Target="slides/slide3.xml"/><Relationship Id="rId29" Type="http://schemas.openxmlformats.org/officeDocument/2006/relationships/slide" Target="slides/slide12.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Master" Target="slideMasters/slideMaster9.xml"/><Relationship Id="rId24" Type="http://schemas.openxmlformats.org/officeDocument/2006/relationships/slide" Target="slides/slide7.xml"/><Relationship Id="rId32" Type="http://schemas.openxmlformats.org/officeDocument/2006/relationships/slide" Target="slides/slide15.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3.xml"/><Relationship Id="rId15" Type="http://schemas.openxmlformats.org/officeDocument/2006/relationships/slideMaster" Target="slideMasters/slideMaster13.xml"/><Relationship Id="rId23" Type="http://schemas.openxmlformats.org/officeDocument/2006/relationships/slide" Target="slides/slide6.xml"/><Relationship Id="rId28" Type="http://schemas.openxmlformats.org/officeDocument/2006/relationships/slide" Target="slides/slide11.xml"/><Relationship Id="rId36" Type="http://schemas.openxmlformats.org/officeDocument/2006/relationships/notesMaster" Target="notesMasters/notesMaster1.xml"/><Relationship Id="rId10" Type="http://schemas.openxmlformats.org/officeDocument/2006/relationships/slideMaster" Target="slideMasters/slideMaster8.xml"/><Relationship Id="rId19" Type="http://schemas.openxmlformats.org/officeDocument/2006/relationships/slide" Target="slides/slide2.xml"/><Relationship Id="rId31" Type="http://schemas.openxmlformats.org/officeDocument/2006/relationships/slide" Target="slides/slide14.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Master" Target="slideMasters/slideMaster12.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slide" Target="slides/slide13.xml"/><Relationship Id="rId35"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smtClean="0"/>
            </a:lvl1pPr>
          </a:lstStyle>
          <a:p>
            <a:pPr>
              <a:defRPr/>
            </a:pPr>
            <a:endParaRPr lang="sv-SE"/>
          </a:p>
        </p:txBody>
      </p:sp>
      <p:sp>
        <p:nvSpPr>
          <p:cNvPr id="3" name="Platshållare för datum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smtClean="0"/>
            </a:lvl1pPr>
          </a:lstStyle>
          <a:p>
            <a:pPr>
              <a:defRPr/>
            </a:pPr>
            <a:fld id="{291CAB4A-D16B-4DBF-A23A-46BA66FC01C3}" type="datetimeFigureOut">
              <a:rPr lang="sv-SE"/>
              <a:pPr>
                <a:defRPr/>
              </a:pPr>
              <a:t>2017-03-09</a:t>
            </a:fld>
            <a:endParaRPr lang="sv-SE"/>
          </a:p>
        </p:txBody>
      </p:sp>
      <p:sp>
        <p:nvSpPr>
          <p:cNvPr id="4" name="Platshållare för sidfot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smtClean="0"/>
            </a:lvl1pPr>
          </a:lstStyle>
          <a:p>
            <a:pPr>
              <a:defRPr/>
            </a:pPr>
            <a:endParaRPr lang="sv-SE"/>
          </a:p>
        </p:txBody>
      </p:sp>
      <p:sp>
        <p:nvSpPr>
          <p:cNvPr id="5" name="Platshållare för bildnummer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smtClean="0"/>
            </a:lvl1pPr>
          </a:lstStyle>
          <a:p>
            <a:pPr>
              <a:defRPr/>
            </a:pPr>
            <a:fld id="{47EB83EC-F79B-4E78-ADCF-673E860E0480}" type="slidenum">
              <a:rPr lang="sv-SE"/>
              <a:pPr>
                <a:defRPr/>
              </a:pPr>
              <a:t>‹#›</a:t>
            </a:fld>
            <a:endParaRPr lang="sv-SE"/>
          </a:p>
        </p:txBody>
      </p:sp>
    </p:spTree>
    <p:extLst>
      <p:ext uri="{BB962C8B-B14F-4D97-AF65-F5344CB8AC3E}">
        <p14:creationId xmlns:p14="http://schemas.microsoft.com/office/powerpoint/2010/main" val="2469259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099"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a:defRPr sz="1200">
                <a:latin typeface="Arial" charset="0"/>
                <a:ea typeface="ヒラギノ角ゴ Pro W3" pitchFamily="1" charset="-128"/>
                <a:cs typeface="+mn-cs"/>
              </a:defRPr>
            </a:lvl1pPr>
          </a:lstStyle>
          <a:p>
            <a:pPr>
              <a:defRPr/>
            </a:pPr>
            <a:endParaRPr lang="sv-SE"/>
          </a:p>
        </p:txBody>
      </p:sp>
      <p:sp>
        <p:nvSpPr>
          <p:cNvPr id="16388"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8050" y="4721225"/>
            <a:ext cx="4989513" cy="4471988"/>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4102" name="Rectangle 6"/>
          <p:cNvSpPr>
            <a:spLocks noGrp="1" noChangeArrowheads="1"/>
          </p:cNvSpPr>
          <p:nvPr>
            <p:ph type="ftr" sz="quarter" idx="4"/>
          </p:nvPr>
        </p:nvSpPr>
        <p:spPr bwMode="auto">
          <a:xfrm>
            <a:off x="0" y="9442450"/>
            <a:ext cx="2949575" cy="496888"/>
          </a:xfrm>
          <a:prstGeom prst="rect">
            <a:avLst/>
          </a:prstGeom>
          <a:noFill/>
          <a:ln>
            <a:noFill/>
          </a:ln>
          <a:extLs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a:defRPr sz="1200">
                <a:latin typeface="Arial" charset="0"/>
                <a:ea typeface="ヒラギノ角ゴ Pro W3" pitchFamily="1" charset="-128"/>
                <a:cs typeface="+mn-cs"/>
              </a:defRPr>
            </a:lvl1pPr>
          </a:lstStyle>
          <a:p>
            <a:pPr>
              <a:defRPr/>
            </a:pPr>
            <a:endParaRPr lang="sv-SE"/>
          </a:p>
        </p:txBody>
      </p:sp>
      <p:sp>
        <p:nvSpPr>
          <p:cNvPr id="4103" name="Rectangle 7"/>
          <p:cNvSpPr>
            <a:spLocks noGrp="1" noChangeArrowheads="1"/>
          </p:cNvSpPr>
          <p:nvPr>
            <p:ph type="sldNum" sz="quarter" idx="5"/>
          </p:nvPr>
        </p:nvSpPr>
        <p:spPr bwMode="auto">
          <a:xfrm>
            <a:off x="3856038" y="9442450"/>
            <a:ext cx="2949575" cy="496888"/>
          </a:xfrm>
          <a:prstGeom prst="rect">
            <a:avLst/>
          </a:prstGeom>
          <a:noFill/>
          <a:ln>
            <a:noFill/>
          </a:ln>
          <a:extLs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algn="r">
              <a:defRPr sz="1200">
                <a:latin typeface="Arial" charset="0"/>
                <a:ea typeface="ヒラギノ角ゴ Pro W3" charset="0"/>
                <a:cs typeface="ヒラギノ角ゴ Pro W3" charset="0"/>
              </a:defRPr>
            </a:lvl1pPr>
          </a:lstStyle>
          <a:p>
            <a:pPr>
              <a:defRPr/>
            </a:pPr>
            <a:fld id="{E04E1AF4-F235-438D-BBF2-A6AD7FC3AFF3}" type="slidenum">
              <a:rPr lang="sv-SE"/>
              <a:pPr>
                <a:defRPr/>
              </a:pPr>
              <a:t>‹#›</a:t>
            </a:fld>
            <a:endParaRPr lang="sv-SE"/>
          </a:p>
        </p:txBody>
      </p:sp>
    </p:spTree>
    <p:extLst>
      <p:ext uri="{BB962C8B-B14F-4D97-AF65-F5344CB8AC3E}">
        <p14:creationId xmlns:p14="http://schemas.microsoft.com/office/powerpoint/2010/main" val="3719367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ヒラギノ角ゴ Pro W3"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fld id="{22D8D97D-5BFC-4930-AD62-FB74B6F0ECED}" type="slidenum">
              <a:rPr lang="sv-SE" altLang="sv-SE" sz="1200" smtClean="0"/>
              <a:pPr/>
              <a:t>1</a:t>
            </a:fld>
            <a:endParaRPr lang="sv-SE" altLang="sv-SE" sz="12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sv-SE" altLang="sv-SE" smtClean="0">
              <a:latin typeface="Arial" panose="020B0604020202020204" pitchFamily="34" charset="0"/>
              <a:ea typeface="ヒラギノ角ゴ Pro W3"/>
              <a:cs typeface="ヒラギノ角ゴ Pro W3"/>
            </a:endParaRPr>
          </a:p>
        </p:txBody>
      </p:sp>
    </p:spTree>
    <p:extLst>
      <p:ext uri="{BB962C8B-B14F-4D97-AF65-F5344CB8AC3E}">
        <p14:creationId xmlns:p14="http://schemas.microsoft.com/office/powerpoint/2010/main" val="3779775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1598980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00284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669634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3448691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lvl1pPr algn="ctr">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1331640" y="2996952"/>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069987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11560" y="1052736"/>
            <a:ext cx="8229600" cy="780685"/>
          </a:xfrm>
          <a:prstGeom prst="rect">
            <a:avLst/>
          </a:prstGeom>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a:xfrm>
            <a:off x="590872" y="1916832"/>
            <a:ext cx="8229600" cy="3417243"/>
          </a:xfrm>
          <a:prstGeom prst="rect">
            <a:avLst/>
          </a:prstGeo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2763743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4" name="Rubrik 1"/>
          <p:cNvSpPr>
            <a:spLocks noGrp="1"/>
          </p:cNvSpPr>
          <p:nvPr>
            <p:ph type="title"/>
          </p:nvPr>
        </p:nvSpPr>
        <p:spPr>
          <a:xfrm>
            <a:off x="722313" y="1340768"/>
            <a:ext cx="7772400" cy="845741"/>
          </a:xfrm>
          <a:prstGeom prst="rect">
            <a:avLst/>
          </a:prstGeom>
        </p:spPr>
        <p:txBody>
          <a:bodyPr anchor="t"/>
          <a:lstStyle>
            <a:lvl1pPr algn="l">
              <a:defRPr sz="4000" b="1" cap="none"/>
            </a:lvl1pPr>
          </a:lstStyle>
          <a:p>
            <a:r>
              <a:rPr lang="sv-SE" dirty="0" smtClean="0"/>
              <a:t>Klicka här för att ändra format</a:t>
            </a:r>
            <a:endParaRPr lang="sv-SE" dirty="0"/>
          </a:p>
        </p:txBody>
      </p:sp>
      <p:sp>
        <p:nvSpPr>
          <p:cNvPr id="5" name="Platshållare för text 2"/>
          <p:cNvSpPr>
            <a:spLocks noGrp="1"/>
          </p:cNvSpPr>
          <p:nvPr>
            <p:ph type="body" idx="1"/>
          </p:nvPr>
        </p:nvSpPr>
        <p:spPr>
          <a:xfrm>
            <a:off x="747340" y="1997224"/>
            <a:ext cx="7772400" cy="4345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dirty="0" smtClean="0"/>
              <a:t>Klicka här för att ändra format på bakgrundstexten</a:t>
            </a:r>
          </a:p>
        </p:txBody>
      </p:sp>
    </p:spTree>
    <p:extLst>
      <p:ext uri="{BB962C8B-B14F-4D97-AF65-F5344CB8AC3E}">
        <p14:creationId xmlns:p14="http://schemas.microsoft.com/office/powerpoint/2010/main" val="3209044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2649790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594861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63688" y="4005064"/>
            <a:ext cx="5486400" cy="566738"/>
          </a:xfrm>
          <a:prstGeom prst="rect">
            <a:avLst/>
          </a:prstGeom>
        </p:spPr>
        <p:txBody>
          <a:bodyPr anchor="b"/>
          <a:lstStyle>
            <a:lvl1pPr algn="l">
              <a:defRPr sz="2000" b="1"/>
            </a:lvl1pPr>
          </a:lstStyle>
          <a:p>
            <a:r>
              <a:rPr lang="sv-SE" dirty="0" smtClean="0"/>
              <a:t>Klicka här för att ändra format</a:t>
            </a:r>
            <a:endParaRPr lang="sv-SE" dirty="0"/>
          </a:p>
        </p:txBody>
      </p:sp>
      <p:sp>
        <p:nvSpPr>
          <p:cNvPr id="3" name="Platshållare för bild 2"/>
          <p:cNvSpPr>
            <a:spLocks noGrp="1"/>
          </p:cNvSpPr>
          <p:nvPr>
            <p:ph type="pic" idx="1"/>
          </p:nvPr>
        </p:nvSpPr>
        <p:spPr>
          <a:xfrm>
            <a:off x="1792288" y="692696"/>
            <a:ext cx="5486400" cy="332028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63688" y="4571802"/>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2440860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lvl1pPr algn="ctr">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1331640" y="2996952"/>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33943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94007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11560" y="1052736"/>
            <a:ext cx="8229600" cy="780685"/>
          </a:xfrm>
          <a:prstGeom prst="rect">
            <a:avLst/>
          </a:prstGeom>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a:xfrm>
            <a:off x="590872" y="1916832"/>
            <a:ext cx="8229600" cy="3417243"/>
          </a:xfrm>
          <a:prstGeom prst="rect">
            <a:avLst/>
          </a:prstGeo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1955377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4" name="Rubrik 1"/>
          <p:cNvSpPr>
            <a:spLocks noGrp="1"/>
          </p:cNvSpPr>
          <p:nvPr>
            <p:ph type="title"/>
          </p:nvPr>
        </p:nvSpPr>
        <p:spPr>
          <a:xfrm>
            <a:off x="722313" y="1340768"/>
            <a:ext cx="7772400" cy="845741"/>
          </a:xfrm>
          <a:prstGeom prst="rect">
            <a:avLst/>
          </a:prstGeom>
        </p:spPr>
        <p:txBody>
          <a:bodyPr anchor="t"/>
          <a:lstStyle>
            <a:lvl1pPr algn="l">
              <a:defRPr sz="4000" b="1" cap="none"/>
            </a:lvl1pPr>
          </a:lstStyle>
          <a:p>
            <a:r>
              <a:rPr lang="sv-SE" dirty="0" smtClean="0"/>
              <a:t>Klicka här för att ändra format</a:t>
            </a:r>
            <a:endParaRPr lang="sv-SE" dirty="0"/>
          </a:p>
        </p:txBody>
      </p:sp>
      <p:sp>
        <p:nvSpPr>
          <p:cNvPr id="5" name="Platshållare för text 2"/>
          <p:cNvSpPr>
            <a:spLocks noGrp="1"/>
          </p:cNvSpPr>
          <p:nvPr>
            <p:ph type="body" idx="1"/>
          </p:nvPr>
        </p:nvSpPr>
        <p:spPr>
          <a:xfrm>
            <a:off x="747340" y="1997224"/>
            <a:ext cx="7772400" cy="4345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dirty="0" smtClean="0"/>
              <a:t>Klicka här för att ändra format på bakgrundstexten</a:t>
            </a:r>
          </a:p>
        </p:txBody>
      </p:sp>
    </p:spTree>
    <p:extLst>
      <p:ext uri="{BB962C8B-B14F-4D97-AF65-F5344CB8AC3E}">
        <p14:creationId xmlns:p14="http://schemas.microsoft.com/office/powerpoint/2010/main" val="921779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865841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6344482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63688" y="4005064"/>
            <a:ext cx="5486400" cy="566738"/>
          </a:xfrm>
          <a:prstGeom prst="rect">
            <a:avLst/>
          </a:prstGeom>
        </p:spPr>
        <p:txBody>
          <a:bodyPr anchor="b"/>
          <a:lstStyle>
            <a:lvl1pPr algn="l">
              <a:defRPr sz="2000" b="1"/>
            </a:lvl1pPr>
          </a:lstStyle>
          <a:p>
            <a:r>
              <a:rPr lang="sv-SE" dirty="0" smtClean="0"/>
              <a:t>Klicka här för att ändra format</a:t>
            </a:r>
            <a:endParaRPr lang="sv-SE" dirty="0"/>
          </a:p>
        </p:txBody>
      </p:sp>
      <p:sp>
        <p:nvSpPr>
          <p:cNvPr id="3" name="Platshållare för bild 2"/>
          <p:cNvSpPr>
            <a:spLocks noGrp="1"/>
          </p:cNvSpPr>
          <p:nvPr>
            <p:ph type="pic" idx="1"/>
          </p:nvPr>
        </p:nvSpPr>
        <p:spPr>
          <a:xfrm>
            <a:off x="1792288" y="692696"/>
            <a:ext cx="5486400" cy="332028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63688" y="4571802"/>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39952522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lvl1pPr algn="ctr">
              <a:defRPr/>
            </a:lvl1pPr>
          </a:lstStyle>
          <a:p>
            <a:r>
              <a:rPr lang="sv-SE" dirty="0" smtClean="0"/>
              <a:t>Klicka här för att ändra format</a:t>
            </a:r>
            <a:endParaRPr lang="sv-SE" dirty="0"/>
          </a:p>
        </p:txBody>
      </p:sp>
      <p:sp>
        <p:nvSpPr>
          <p:cNvPr id="3" name="Underrubrik 2"/>
          <p:cNvSpPr>
            <a:spLocks noGrp="1"/>
          </p:cNvSpPr>
          <p:nvPr>
            <p:ph type="subTitle" idx="1"/>
          </p:nvPr>
        </p:nvSpPr>
        <p:spPr>
          <a:xfrm>
            <a:off x="1331640" y="2996952"/>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2503818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11560" y="1052736"/>
            <a:ext cx="8229600" cy="780685"/>
          </a:xfrm>
          <a:prstGeom prst="rect">
            <a:avLst/>
          </a:prstGeom>
        </p:spPr>
        <p:txBody>
          <a:bodyPr/>
          <a:lstStyle/>
          <a:p>
            <a:r>
              <a:rPr lang="sv-SE" dirty="0" smtClean="0"/>
              <a:t>Klicka här för att ändra format</a:t>
            </a:r>
            <a:endParaRPr lang="sv-SE" dirty="0"/>
          </a:p>
        </p:txBody>
      </p:sp>
      <p:sp>
        <p:nvSpPr>
          <p:cNvPr id="3" name="Platshållare för innehåll 2"/>
          <p:cNvSpPr>
            <a:spLocks noGrp="1"/>
          </p:cNvSpPr>
          <p:nvPr>
            <p:ph idx="1"/>
          </p:nvPr>
        </p:nvSpPr>
        <p:spPr>
          <a:xfrm>
            <a:off x="590872" y="1916832"/>
            <a:ext cx="8229600" cy="3417243"/>
          </a:xfrm>
          <a:prstGeom prst="rect">
            <a:avLst/>
          </a:prstGeom>
        </p:spPr>
        <p:txBody>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Tree>
    <p:extLst>
      <p:ext uri="{BB962C8B-B14F-4D97-AF65-F5344CB8AC3E}">
        <p14:creationId xmlns:p14="http://schemas.microsoft.com/office/powerpoint/2010/main" val="1298780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4" name="Rubrik 1"/>
          <p:cNvSpPr>
            <a:spLocks noGrp="1"/>
          </p:cNvSpPr>
          <p:nvPr>
            <p:ph type="title"/>
          </p:nvPr>
        </p:nvSpPr>
        <p:spPr>
          <a:xfrm>
            <a:off x="722313" y="1340768"/>
            <a:ext cx="7772400" cy="845741"/>
          </a:xfrm>
          <a:prstGeom prst="rect">
            <a:avLst/>
          </a:prstGeom>
        </p:spPr>
        <p:txBody>
          <a:bodyPr anchor="t"/>
          <a:lstStyle>
            <a:lvl1pPr algn="l">
              <a:defRPr sz="4000" b="1" cap="none"/>
            </a:lvl1pPr>
          </a:lstStyle>
          <a:p>
            <a:r>
              <a:rPr lang="sv-SE" dirty="0" smtClean="0"/>
              <a:t>Klicka här för att ändra format</a:t>
            </a:r>
            <a:endParaRPr lang="sv-SE" dirty="0"/>
          </a:p>
        </p:txBody>
      </p:sp>
      <p:sp>
        <p:nvSpPr>
          <p:cNvPr id="5" name="Platshållare för text 2"/>
          <p:cNvSpPr>
            <a:spLocks noGrp="1"/>
          </p:cNvSpPr>
          <p:nvPr>
            <p:ph type="body" idx="1"/>
          </p:nvPr>
        </p:nvSpPr>
        <p:spPr>
          <a:xfrm>
            <a:off x="747340" y="1997224"/>
            <a:ext cx="7772400" cy="4345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dirty="0" smtClean="0"/>
              <a:t>Klicka här för att ändra format på bakgrundstexten</a:t>
            </a:r>
          </a:p>
        </p:txBody>
      </p:sp>
    </p:spTree>
    <p:extLst>
      <p:ext uri="{BB962C8B-B14F-4D97-AF65-F5344CB8AC3E}">
        <p14:creationId xmlns:p14="http://schemas.microsoft.com/office/powerpoint/2010/main" val="470432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8541717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415630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17739097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63688" y="4005064"/>
            <a:ext cx="5486400" cy="566738"/>
          </a:xfrm>
          <a:prstGeom prst="rect">
            <a:avLst/>
          </a:prstGeom>
        </p:spPr>
        <p:txBody>
          <a:bodyPr anchor="b"/>
          <a:lstStyle>
            <a:lvl1pPr algn="l">
              <a:defRPr sz="2000" b="1"/>
            </a:lvl1pPr>
          </a:lstStyle>
          <a:p>
            <a:r>
              <a:rPr lang="sv-SE" dirty="0" smtClean="0"/>
              <a:t>Klicka här för att ändra format</a:t>
            </a:r>
            <a:endParaRPr lang="sv-SE" dirty="0"/>
          </a:p>
        </p:txBody>
      </p:sp>
      <p:sp>
        <p:nvSpPr>
          <p:cNvPr id="3" name="Platshållare för bild 2"/>
          <p:cNvSpPr>
            <a:spLocks noGrp="1"/>
          </p:cNvSpPr>
          <p:nvPr>
            <p:ph type="pic" idx="1"/>
          </p:nvPr>
        </p:nvSpPr>
        <p:spPr>
          <a:xfrm>
            <a:off x="1792288" y="692696"/>
            <a:ext cx="5486400" cy="332028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smtClean="0"/>
          </a:p>
        </p:txBody>
      </p:sp>
      <p:sp>
        <p:nvSpPr>
          <p:cNvPr id="4" name="Platshållare för text 3"/>
          <p:cNvSpPr>
            <a:spLocks noGrp="1"/>
          </p:cNvSpPr>
          <p:nvPr>
            <p:ph type="body" sz="half" idx="2"/>
          </p:nvPr>
        </p:nvSpPr>
        <p:spPr>
          <a:xfrm>
            <a:off x="1763688" y="4571802"/>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Tree>
    <p:extLst>
      <p:ext uri="{BB962C8B-B14F-4D97-AF65-F5344CB8AC3E}">
        <p14:creationId xmlns:p14="http://schemas.microsoft.com/office/powerpoint/2010/main" val="10934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19740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59875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399693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1132876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347151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628800"/>
            <a:ext cx="7772400" cy="1470025"/>
          </a:xfrm>
          <a:prstGeom prst="rect">
            <a:avLst/>
          </a:prstGeom>
        </p:spPr>
        <p:txBody>
          <a:bodyPr/>
          <a:lstStyle>
            <a:lvl1pPr algn="l">
              <a:defRPr/>
            </a:lvl1pPr>
          </a:lstStyle>
          <a:p>
            <a:r>
              <a:rPr lang="sv-SE" smtClean="0"/>
              <a:t>Klicka här för att ändra format</a:t>
            </a:r>
            <a:endParaRPr lang="sv-SE" dirty="0"/>
          </a:p>
        </p:txBody>
      </p:sp>
      <p:sp>
        <p:nvSpPr>
          <p:cNvPr id="3" name="Underrubrik 2"/>
          <p:cNvSpPr>
            <a:spLocks noGrp="1"/>
          </p:cNvSpPr>
          <p:nvPr>
            <p:ph type="subTitle" idx="1"/>
          </p:nvPr>
        </p:nvSpPr>
        <p:spPr>
          <a:xfrm>
            <a:off x="691480" y="2336056"/>
            <a:ext cx="7552928" cy="1088227"/>
          </a:xfrm>
          <a:prstGeom prst="rect">
            <a:avLst/>
          </a:prstGeom>
        </p:spPr>
        <p:txBody>
          <a:bodyPr/>
          <a:lstStyle>
            <a:lvl1pPr marL="0" indent="0" algn="l">
              <a:buNone/>
              <a:defRPr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dirty="0"/>
          </a:p>
        </p:txBody>
      </p:sp>
    </p:spTree>
    <p:extLst>
      <p:ext uri="{BB962C8B-B14F-4D97-AF65-F5344CB8AC3E}">
        <p14:creationId xmlns:p14="http://schemas.microsoft.com/office/powerpoint/2010/main" val="29242286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0.xml"/><Relationship Id="rId1" Type="http://schemas.openxmlformats.org/officeDocument/2006/relationships/slideLayout" Target="../slideLayouts/slideLayout10.xml"/><Relationship Id="rId4" Type="http://schemas.openxmlformats.org/officeDocument/2006/relationships/image" Target="../media/image11.jpg"/></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1.xml"/><Relationship Id="rId1" Type="http://schemas.openxmlformats.org/officeDocument/2006/relationships/slideLayout" Target="../slideLayouts/slideLayout11.xml"/><Relationship Id="rId4" Type="http://schemas.openxmlformats.org/officeDocument/2006/relationships/image" Target="../media/image12.jpg"/></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2.xml"/><Relationship Id="rId1" Type="http://schemas.openxmlformats.org/officeDocument/2006/relationships/slideLayout" Target="../slideLayouts/slideLayout12.xml"/></Relationships>
</file>

<file path=ppt/slideMasters/_rels/slideMaster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theme" Target="../theme/theme1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1.xml"/><Relationship Id="rId7" Type="http://schemas.openxmlformats.org/officeDocument/2006/relationships/theme" Target="../theme/theme1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7.xml"/><Relationship Id="rId7" Type="http://schemas.openxmlformats.org/officeDocument/2006/relationships/theme" Target="../theme/theme15.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4.jp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5.jp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5.xml"/><Relationship Id="rId4" Type="http://schemas.openxmlformats.org/officeDocument/2006/relationships/image" Target="../media/image6.jp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6.xml"/><Relationship Id="rId1" Type="http://schemas.openxmlformats.org/officeDocument/2006/relationships/slideLayout" Target="../slideLayouts/slideLayout6.xml"/><Relationship Id="rId4" Type="http://schemas.openxmlformats.org/officeDocument/2006/relationships/image" Target="../media/image7.jpg"/></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7.xml"/><Relationship Id="rId1" Type="http://schemas.openxmlformats.org/officeDocument/2006/relationships/slideLayout" Target="../slideLayouts/slideLayout7.xml"/><Relationship Id="rId4" Type="http://schemas.openxmlformats.org/officeDocument/2006/relationships/image" Target="../media/image8.jp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8.xml"/><Relationship Id="rId4" Type="http://schemas.openxmlformats.org/officeDocument/2006/relationships/image" Target="../media/image9.jpe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9.xml"/><Relationship Id="rId1" Type="http://schemas.openxmlformats.org/officeDocument/2006/relationships/slideLayout" Target="../slideLayouts/slideLayout9.xml"/><Relationship Id="rId4" Type="http://schemas.openxmlformats.org/officeDocument/2006/relationships/image" Target="../media/image10.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8021" b="-802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1030"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31"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32"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33"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34"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35"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1"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42"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l="847" t="-4166" r="947" b="-4166"/>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11270"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1271"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1272"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1273"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1274"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1275"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30"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5209" b="-5209"/>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12294"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2295"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2296"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2297"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2298"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2299"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31"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290"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Sexhörning 9"/>
          <p:cNvSpPr>
            <a:spLocks/>
          </p:cNvSpPr>
          <p:nvPr/>
        </p:nvSpPr>
        <p:spPr bwMode="auto">
          <a:xfrm>
            <a:off x="2039938" y="4005263"/>
            <a:ext cx="2005012" cy="1727200"/>
          </a:xfrm>
          <a:prstGeom prst="hexagon">
            <a:avLst>
              <a:gd name="adj" fmla="val 25012"/>
              <a:gd name="vf" fmla="val 115470"/>
            </a:avLst>
          </a:prstGeom>
          <a:solidFill>
            <a:srgbClr val="FF6500"/>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3316"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3317"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3318"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3319"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3320"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3321"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32"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8" descr="RegionSkåne_logo_RG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Sexhörning 5"/>
          <p:cNvSpPr>
            <a:spLocks noChangeArrowheads="1"/>
          </p:cNvSpPr>
          <p:nvPr/>
        </p:nvSpPr>
        <p:spPr bwMode="auto">
          <a:xfrm>
            <a:off x="2633663" y="5373688"/>
            <a:ext cx="1001712" cy="863600"/>
          </a:xfrm>
          <a:prstGeom prst="hexagon">
            <a:avLst>
              <a:gd name="adj" fmla="val 24997"/>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5364" name="Sexhörning 6"/>
          <p:cNvSpPr>
            <a:spLocks noChangeArrowheads="1"/>
          </p:cNvSpPr>
          <p:nvPr/>
        </p:nvSpPr>
        <p:spPr bwMode="auto">
          <a:xfrm>
            <a:off x="1851025" y="4941888"/>
            <a:ext cx="1001713" cy="863600"/>
          </a:xfrm>
          <a:prstGeom prst="hexagon">
            <a:avLst>
              <a:gd name="adj" fmla="val 24998"/>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5365" name="Sexhörning 7"/>
          <p:cNvSpPr>
            <a:spLocks noChangeArrowheads="1"/>
          </p:cNvSpPr>
          <p:nvPr/>
        </p:nvSpPr>
        <p:spPr bwMode="auto">
          <a:xfrm>
            <a:off x="1063625" y="5373688"/>
            <a:ext cx="1001713" cy="863600"/>
          </a:xfrm>
          <a:prstGeom prst="hexagon">
            <a:avLst>
              <a:gd name="adj" fmla="val 24998"/>
              <a:gd name="vf" fmla="val 115470"/>
            </a:avLst>
          </a:prstGeom>
          <a:solidFill>
            <a:srgbClr val="FF6500"/>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5366" name="Sexhörning 8"/>
          <p:cNvSpPr>
            <a:spLocks noChangeArrowheads="1"/>
          </p:cNvSpPr>
          <p:nvPr/>
        </p:nvSpPr>
        <p:spPr bwMode="auto">
          <a:xfrm>
            <a:off x="276225" y="5805488"/>
            <a:ext cx="1003300" cy="863600"/>
          </a:xfrm>
          <a:prstGeom prst="hexagon">
            <a:avLst>
              <a:gd name="adj" fmla="val 25037"/>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5367" name="Sexhörning 9"/>
          <p:cNvSpPr>
            <a:spLocks noChangeArrowheads="1"/>
          </p:cNvSpPr>
          <p:nvPr/>
        </p:nvSpPr>
        <p:spPr bwMode="auto">
          <a:xfrm>
            <a:off x="-508000" y="5373688"/>
            <a:ext cx="1001713" cy="863600"/>
          </a:xfrm>
          <a:prstGeom prst="hexagon">
            <a:avLst>
              <a:gd name="adj" fmla="val 24998"/>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fontAlgn="base">
        <a:spcBef>
          <a:spcPct val="0"/>
        </a:spcBef>
        <a:spcAft>
          <a:spcPct val="0"/>
        </a:spcAft>
        <a:defRPr sz="4000" b="1">
          <a:solidFill>
            <a:schemeClr val="tx1"/>
          </a:solidFill>
          <a:latin typeface="Arial" charset="0"/>
          <a:ea typeface="ヒラギノ角ゴ Pro W3" pitchFamily="1" charset="-128"/>
        </a:defRPr>
      </a:lvl6pPr>
      <a:lvl7pPr marL="914400" algn="l" rtl="0" fontAlgn="base">
        <a:spcBef>
          <a:spcPct val="0"/>
        </a:spcBef>
        <a:spcAft>
          <a:spcPct val="0"/>
        </a:spcAft>
        <a:defRPr sz="4000" b="1">
          <a:solidFill>
            <a:schemeClr val="tx1"/>
          </a:solidFill>
          <a:latin typeface="Arial" charset="0"/>
          <a:ea typeface="ヒラギノ角ゴ Pro W3" pitchFamily="1" charset="-128"/>
        </a:defRPr>
      </a:lvl7pPr>
      <a:lvl8pPr marL="1371600" algn="l" rtl="0" fontAlgn="base">
        <a:spcBef>
          <a:spcPct val="0"/>
        </a:spcBef>
        <a:spcAft>
          <a:spcPct val="0"/>
        </a:spcAft>
        <a:defRPr sz="4000" b="1">
          <a:solidFill>
            <a:schemeClr val="tx1"/>
          </a:solidFill>
          <a:latin typeface="Arial" charset="0"/>
          <a:ea typeface="ヒラギノ角ゴ Pro W3" pitchFamily="1" charset="-128"/>
        </a:defRPr>
      </a:lvl8pPr>
      <a:lvl9pPr marL="1828800" algn="l" rtl="0" fontAlgn="base">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338" name="Picture 8" descr="RegionSkåne_logo_RG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Sexhörning 6"/>
          <p:cNvSpPr>
            <a:spLocks noChangeArrowheads="1"/>
          </p:cNvSpPr>
          <p:nvPr/>
        </p:nvSpPr>
        <p:spPr bwMode="auto">
          <a:xfrm>
            <a:off x="7548563" y="5597525"/>
            <a:ext cx="827087" cy="714375"/>
          </a:xfrm>
          <a:prstGeom prst="hexagon">
            <a:avLst>
              <a:gd name="adj" fmla="val 24951"/>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6388" name="Sexhörning 7"/>
          <p:cNvSpPr>
            <a:spLocks noChangeArrowheads="1"/>
          </p:cNvSpPr>
          <p:nvPr/>
        </p:nvSpPr>
        <p:spPr bwMode="auto">
          <a:xfrm>
            <a:off x="8202613" y="5956300"/>
            <a:ext cx="827087" cy="712788"/>
          </a:xfrm>
          <a:prstGeom prst="hexagon">
            <a:avLst>
              <a:gd name="adj" fmla="val 25007"/>
              <a:gd name="vf" fmla="val 115470"/>
            </a:avLst>
          </a:prstGeom>
          <a:solidFill>
            <a:srgbClr val="FF6500"/>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6389" name="Sexhörning 9"/>
          <p:cNvSpPr>
            <a:spLocks noChangeArrowheads="1"/>
          </p:cNvSpPr>
          <p:nvPr/>
        </p:nvSpPr>
        <p:spPr bwMode="auto">
          <a:xfrm>
            <a:off x="8856663" y="5603875"/>
            <a:ext cx="828675" cy="714375"/>
          </a:xfrm>
          <a:prstGeom prst="hexagon">
            <a:avLst>
              <a:gd name="adj" fmla="val 24999"/>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Lst>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fontAlgn="base">
        <a:spcBef>
          <a:spcPct val="0"/>
        </a:spcBef>
        <a:spcAft>
          <a:spcPct val="0"/>
        </a:spcAft>
        <a:defRPr sz="4000" b="1">
          <a:solidFill>
            <a:schemeClr val="tx1"/>
          </a:solidFill>
          <a:latin typeface="Arial" charset="0"/>
          <a:ea typeface="ヒラギノ角ゴ Pro W3" pitchFamily="1" charset="-128"/>
        </a:defRPr>
      </a:lvl6pPr>
      <a:lvl7pPr marL="914400" algn="l" rtl="0" fontAlgn="base">
        <a:spcBef>
          <a:spcPct val="0"/>
        </a:spcBef>
        <a:spcAft>
          <a:spcPct val="0"/>
        </a:spcAft>
        <a:defRPr sz="4000" b="1">
          <a:solidFill>
            <a:schemeClr val="tx1"/>
          </a:solidFill>
          <a:latin typeface="Arial" charset="0"/>
          <a:ea typeface="ヒラギノ角ゴ Pro W3" pitchFamily="1" charset="-128"/>
        </a:defRPr>
      </a:lvl7pPr>
      <a:lvl8pPr marL="1371600" algn="l" rtl="0" fontAlgn="base">
        <a:spcBef>
          <a:spcPct val="0"/>
        </a:spcBef>
        <a:spcAft>
          <a:spcPct val="0"/>
        </a:spcAft>
        <a:defRPr sz="4000" b="1">
          <a:solidFill>
            <a:schemeClr val="tx1"/>
          </a:solidFill>
          <a:latin typeface="Arial" charset="0"/>
          <a:ea typeface="ヒラギノ角ゴ Pro W3" pitchFamily="1" charset="-128"/>
        </a:defRPr>
      </a:lvl8pPr>
      <a:lvl9pPr marL="1828800" algn="l" rtl="0" fontAlgn="base">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362" name="Picture 8" descr="RegionSkåne_logo_RGB"/>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Sexhörning 6"/>
          <p:cNvSpPr>
            <a:spLocks noChangeArrowheads="1"/>
          </p:cNvSpPr>
          <p:nvPr/>
        </p:nvSpPr>
        <p:spPr bwMode="auto">
          <a:xfrm>
            <a:off x="6227763" y="5360988"/>
            <a:ext cx="1003300" cy="863600"/>
          </a:xfrm>
          <a:prstGeom prst="hexagon">
            <a:avLst>
              <a:gd name="adj" fmla="val 25037"/>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7412" name="Sexhörning 7"/>
          <p:cNvSpPr>
            <a:spLocks noChangeArrowheads="1"/>
          </p:cNvSpPr>
          <p:nvPr/>
        </p:nvSpPr>
        <p:spPr bwMode="auto">
          <a:xfrm>
            <a:off x="7005638" y="5792788"/>
            <a:ext cx="1001712" cy="863600"/>
          </a:xfrm>
          <a:prstGeom prst="hexagon">
            <a:avLst>
              <a:gd name="adj" fmla="val 24997"/>
              <a:gd name="vf" fmla="val 115470"/>
            </a:avLst>
          </a:prstGeom>
          <a:solidFill>
            <a:srgbClr val="FF6500"/>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7413" name="Sexhörning 8"/>
          <p:cNvSpPr>
            <a:spLocks noChangeArrowheads="1"/>
          </p:cNvSpPr>
          <p:nvPr/>
        </p:nvSpPr>
        <p:spPr bwMode="auto">
          <a:xfrm>
            <a:off x="8583613" y="4937125"/>
            <a:ext cx="1003300" cy="863600"/>
          </a:xfrm>
          <a:prstGeom prst="hexagon">
            <a:avLst>
              <a:gd name="adj" fmla="val 25037"/>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7414" name="Sexhörning 9"/>
          <p:cNvSpPr>
            <a:spLocks noChangeArrowheads="1"/>
          </p:cNvSpPr>
          <p:nvPr/>
        </p:nvSpPr>
        <p:spPr bwMode="auto">
          <a:xfrm>
            <a:off x="7799388" y="5368925"/>
            <a:ext cx="1001712" cy="863600"/>
          </a:xfrm>
          <a:prstGeom prst="hexagon">
            <a:avLst>
              <a:gd name="adj" fmla="val 24997"/>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7415" name="Sexhörning 10"/>
          <p:cNvSpPr>
            <a:spLocks noChangeArrowheads="1"/>
          </p:cNvSpPr>
          <p:nvPr/>
        </p:nvSpPr>
        <p:spPr bwMode="auto">
          <a:xfrm>
            <a:off x="9369425" y="4508500"/>
            <a:ext cx="1003300" cy="865188"/>
          </a:xfrm>
          <a:prstGeom prst="hexagon">
            <a:avLst>
              <a:gd name="adj" fmla="val 24991"/>
              <a:gd name="vf" fmla="val 115470"/>
            </a:avLst>
          </a:prstGeom>
          <a:solidFill>
            <a:schemeClr val="bg1"/>
          </a:solidFill>
          <a:ln w="12700"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Lst>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fontAlgn="base">
        <a:spcBef>
          <a:spcPct val="0"/>
        </a:spcBef>
        <a:spcAft>
          <a:spcPct val="0"/>
        </a:spcAft>
        <a:defRPr sz="4000" b="1">
          <a:solidFill>
            <a:schemeClr val="tx1"/>
          </a:solidFill>
          <a:latin typeface="Arial" charset="0"/>
          <a:ea typeface="ヒラギノ角ゴ Pro W3" pitchFamily="1" charset="-128"/>
        </a:defRPr>
      </a:lvl6pPr>
      <a:lvl7pPr marL="914400" algn="l" rtl="0" fontAlgn="base">
        <a:spcBef>
          <a:spcPct val="0"/>
        </a:spcBef>
        <a:spcAft>
          <a:spcPct val="0"/>
        </a:spcAft>
        <a:defRPr sz="4000" b="1">
          <a:solidFill>
            <a:schemeClr val="tx1"/>
          </a:solidFill>
          <a:latin typeface="Arial" charset="0"/>
          <a:ea typeface="ヒラギノ角ゴ Pro W3" pitchFamily="1" charset="-128"/>
        </a:defRPr>
      </a:lvl7pPr>
      <a:lvl8pPr marL="1371600" algn="l" rtl="0" fontAlgn="base">
        <a:spcBef>
          <a:spcPct val="0"/>
        </a:spcBef>
        <a:spcAft>
          <a:spcPct val="0"/>
        </a:spcAft>
        <a:defRPr sz="4000" b="1">
          <a:solidFill>
            <a:schemeClr val="tx1"/>
          </a:solidFill>
          <a:latin typeface="Arial" charset="0"/>
          <a:ea typeface="ヒラギノ角ゴ Pro W3" pitchFamily="1" charset="-128"/>
        </a:defRPr>
      </a:lvl8pPr>
      <a:lvl9pPr marL="1828800" algn="l" rtl="0" fontAlgn="base">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8021" b="-802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2054"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2055"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2056"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2057"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2058"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2059"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2"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8021" b="-802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3078"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3079"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3080"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3081"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3082"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3083"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3"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l="628" t="-7291" r="628" b="-729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4102"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4103"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4104"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4105"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4106"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4107"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4"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8021" b="-802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5126"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5127"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5128"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5129"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5130"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5131"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5"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8021" b="-802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6150"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6151"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6152"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6153"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6154"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6155"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6"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8021" b="-802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8198"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8199"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8200"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8201"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8202"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8203"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194"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exhörning 9"/>
          <p:cNvSpPr>
            <a:spLocks/>
          </p:cNvSpPr>
          <p:nvPr/>
        </p:nvSpPr>
        <p:spPr bwMode="auto">
          <a:xfrm>
            <a:off x="2041525" y="4005263"/>
            <a:ext cx="2005013" cy="1727200"/>
          </a:xfrm>
          <a:prstGeom prst="hexagon">
            <a:avLst>
              <a:gd name="adj" fmla="val 25012"/>
              <a:gd name="vf" fmla="val 115470"/>
            </a:avLst>
          </a:prstGeom>
          <a:blipFill dpi="0" rotWithShape="1">
            <a:blip r:embed="rId4"/>
            <a:srcRect/>
            <a:stretch>
              <a:fillRect/>
            </a:stretch>
          </a:blip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9220"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9221"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9222"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9223"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9224"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9225"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8"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8" descr="RegionSkåne_logo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32788" y="188913"/>
            <a:ext cx="6318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exhörning 9"/>
          <p:cNvSpPr>
            <a:spLocks/>
          </p:cNvSpPr>
          <p:nvPr/>
        </p:nvSpPr>
        <p:spPr bwMode="auto">
          <a:xfrm>
            <a:off x="2041200" y="4005064"/>
            <a:ext cx="2005200" cy="1728000"/>
          </a:xfrm>
          <a:prstGeom prst="hexagon">
            <a:avLst/>
          </a:prstGeom>
          <a:blipFill rotWithShape="1">
            <a:blip r:embed="rId4"/>
            <a:srcRect/>
            <a:stretch>
              <a:fillRect t="-8021" b="-8021"/>
            </a:stretch>
          </a:blipFill>
          <a:ln w="15875" cap="flat" cmpd="sng" algn="ctr">
            <a:solidFill>
              <a:srgbClr val="FF6500"/>
            </a:solidFill>
            <a:prstDash val="solid"/>
            <a:round/>
            <a:headEnd type="none" w="med" len="med"/>
            <a:tailEnd type="none" w="med" len="med"/>
          </a:ln>
          <a:effectLst/>
          <a:extLst/>
        </p:spPr>
        <p:txBody>
          <a:bodyPr/>
          <a:lstStyle/>
          <a:p>
            <a:pPr>
              <a:defRPr/>
            </a:pPr>
            <a:endParaRPr lang="sv-SE" dirty="0">
              <a:latin typeface="Arial" charset="0"/>
              <a:ea typeface="ヒラギノ角ゴ Pro W3" pitchFamily="1" charset="-128"/>
              <a:cs typeface="ヒラギノ角ゴ Pro W3" charset="0"/>
            </a:endParaRPr>
          </a:p>
        </p:txBody>
      </p:sp>
      <p:sp>
        <p:nvSpPr>
          <p:cNvPr id="10246" name="Sexhörning 11"/>
          <p:cNvSpPr>
            <a:spLocks noChangeArrowheads="1"/>
          </p:cNvSpPr>
          <p:nvPr/>
        </p:nvSpPr>
        <p:spPr bwMode="auto">
          <a:xfrm>
            <a:off x="468313"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247" name="Sexhörning 12"/>
          <p:cNvSpPr>
            <a:spLocks noChangeArrowheads="1"/>
          </p:cNvSpPr>
          <p:nvPr/>
        </p:nvSpPr>
        <p:spPr bwMode="auto">
          <a:xfrm>
            <a:off x="3614738" y="4868863"/>
            <a:ext cx="2003425" cy="1728787"/>
          </a:xfrm>
          <a:prstGeom prst="hexagon">
            <a:avLst>
              <a:gd name="adj" fmla="val 24975"/>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248" name="Sexhörning 13"/>
          <p:cNvSpPr>
            <a:spLocks noChangeArrowheads="1"/>
          </p:cNvSpPr>
          <p:nvPr/>
        </p:nvSpPr>
        <p:spPr bwMode="auto">
          <a:xfrm>
            <a:off x="5187950" y="4005263"/>
            <a:ext cx="2005013"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249" name="Sexhörning 14"/>
          <p:cNvSpPr>
            <a:spLocks noChangeArrowheads="1"/>
          </p:cNvSpPr>
          <p:nvPr/>
        </p:nvSpPr>
        <p:spPr bwMode="auto">
          <a:xfrm>
            <a:off x="6757988" y="3141663"/>
            <a:ext cx="2005012" cy="1727200"/>
          </a:xfrm>
          <a:prstGeom prst="hexagon">
            <a:avLst>
              <a:gd name="adj" fmla="val 2501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250" name="Sexhörning 16"/>
          <p:cNvSpPr>
            <a:spLocks noChangeArrowheads="1"/>
          </p:cNvSpPr>
          <p:nvPr/>
        </p:nvSpPr>
        <p:spPr bwMode="auto">
          <a:xfrm>
            <a:off x="8335963" y="4005263"/>
            <a:ext cx="2003425" cy="1727200"/>
          </a:xfrm>
          <a:prstGeom prst="hexagon">
            <a:avLst>
              <a:gd name="adj" fmla="val 24997"/>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
        <p:nvSpPr>
          <p:cNvPr id="10251" name="Sexhörning 17"/>
          <p:cNvSpPr>
            <a:spLocks noChangeArrowheads="1"/>
          </p:cNvSpPr>
          <p:nvPr/>
        </p:nvSpPr>
        <p:spPr bwMode="auto">
          <a:xfrm>
            <a:off x="-1103313" y="4005263"/>
            <a:ext cx="2003426" cy="1727200"/>
          </a:xfrm>
          <a:prstGeom prst="hexagon">
            <a:avLst>
              <a:gd name="adj" fmla="val 24998"/>
              <a:gd name="vf" fmla="val 115470"/>
            </a:avLst>
          </a:prstGeom>
          <a:solidFill>
            <a:schemeClr val="bg1"/>
          </a:solidFill>
          <a:ln w="15875" algn="ctr">
            <a:solidFill>
              <a:srgbClr val="FF6500"/>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sv-SE" altLang="sv-SE" smtClean="0"/>
          </a:p>
        </p:txBody>
      </p:sp>
    </p:spTree>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l" rtl="0" eaLnBrk="0" fontAlgn="base" hangingPunct="0">
        <a:spcBef>
          <a:spcPct val="0"/>
        </a:spcBef>
        <a:spcAft>
          <a:spcPct val="0"/>
        </a:spcAft>
        <a:defRPr sz="4000" b="1">
          <a:solidFill>
            <a:schemeClr val="tx1"/>
          </a:solidFill>
          <a:latin typeface="+mj-lt"/>
          <a:ea typeface="+mj-ea"/>
          <a:cs typeface="ヒラギノ角ゴ Pro W3" charset="0"/>
        </a:defRPr>
      </a:lvl1pPr>
      <a:lvl2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2pPr>
      <a:lvl3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3pPr>
      <a:lvl4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4pPr>
      <a:lvl5pPr algn="l" rtl="0" eaLnBrk="0" fontAlgn="base" hangingPunct="0">
        <a:spcBef>
          <a:spcPct val="0"/>
        </a:spcBef>
        <a:spcAft>
          <a:spcPct val="0"/>
        </a:spcAft>
        <a:defRPr sz="4000" b="1">
          <a:solidFill>
            <a:schemeClr val="tx1"/>
          </a:solidFill>
          <a:latin typeface="Arial" charset="0"/>
          <a:ea typeface="ヒラギノ角ゴ Pro W3" pitchFamily="1" charset="-128"/>
          <a:cs typeface="ヒラギノ角ゴ Pro W3" charset="0"/>
        </a:defRPr>
      </a:lvl5pPr>
      <a:lvl6pPr marL="457200" algn="l" rtl="0" eaLnBrk="1" fontAlgn="base" hangingPunct="1">
        <a:spcBef>
          <a:spcPct val="0"/>
        </a:spcBef>
        <a:spcAft>
          <a:spcPct val="0"/>
        </a:spcAft>
        <a:defRPr sz="4000" b="1">
          <a:solidFill>
            <a:schemeClr val="tx1"/>
          </a:solidFill>
          <a:latin typeface="Arial" charset="0"/>
          <a:ea typeface="ヒラギノ角ゴ Pro W3" pitchFamily="1" charset="-128"/>
        </a:defRPr>
      </a:lvl6pPr>
      <a:lvl7pPr marL="914400" algn="l" rtl="0" eaLnBrk="1" fontAlgn="base" hangingPunct="1">
        <a:spcBef>
          <a:spcPct val="0"/>
        </a:spcBef>
        <a:spcAft>
          <a:spcPct val="0"/>
        </a:spcAft>
        <a:defRPr sz="4000" b="1">
          <a:solidFill>
            <a:schemeClr val="tx1"/>
          </a:solidFill>
          <a:latin typeface="Arial" charset="0"/>
          <a:ea typeface="ヒラギノ角ゴ Pro W3" pitchFamily="1" charset="-128"/>
        </a:defRPr>
      </a:lvl7pPr>
      <a:lvl8pPr marL="1371600" algn="l" rtl="0" eaLnBrk="1" fontAlgn="base" hangingPunct="1">
        <a:spcBef>
          <a:spcPct val="0"/>
        </a:spcBef>
        <a:spcAft>
          <a:spcPct val="0"/>
        </a:spcAft>
        <a:defRPr sz="4000" b="1">
          <a:solidFill>
            <a:schemeClr val="tx1"/>
          </a:solidFill>
          <a:latin typeface="Arial" charset="0"/>
          <a:ea typeface="ヒラギノ角ゴ Pro W3" pitchFamily="1" charset="-128"/>
        </a:defRPr>
      </a:lvl8pPr>
      <a:lvl9pPr marL="1828800" algn="l" rtl="0" eaLnBrk="1" fontAlgn="base" hangingPunct="1">
        <a:spcBef>
          <a:spcPct val="0"/>
        </a:spcBef>
        <a:spcAft>
          <a:spcPct val="0"/>
        </a:spcAft>
        <a:defRPr sz="4000" b="1">
          <a:solidFill>
            <a:schemeClr val="tx1"/>
          </a:solidFill>
          <a:latin typeface="Arial" charset="0"/>
          <a:ea typeface="ヒラギノ角ゴ Pro W3"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ヒラギノ角ゴ Pro W3" charset="0"/>
        </a:defRPr>
      </a:lvl1pPr>
      <a:lvl2pPr marL="742950" indent="-285750" algn="l" rtl="0" eaLnBrk="0" fontAlgn="base" hangingPunct="0">
        <a:spcBef>
          <a:spcPct val="20000"/>
        </a:spcBef>
        <a:spcAft>
          <a:spcPct val="0"/>
        </a:spcAft>
        <a:buChar char="–"/>
        <a:defRPr sz="2800">
          <a:solidFill>
            <a:schemeClr val="tx1"/>
          </a:solidFill>
          <a:latin typeface="+mn-lt"/>
          <a:ea typeface="+mn-ea"/>
          <a:cs typeface="ヒラギノ角ゴ Pro W3" charset="0"/>
        </a:defRPr>
      </a:lvl2pPr>
      <a:lvl3pPr marL="1143000" indent="-228600" algn="l" rtl="0" eaLnBrk="0" fontAlgn="base" hangingPunct="0">
        <a:spcBef>
          <a:spcPct val="20000"/>
        </a:spcBef>
        <a:spcAft>
          <a:spcPct val="0"/>
        </a:spcAft>
        <a:buChar char="•"/>
        <a:defRPr>
          <a:solidFill>
            <a:schemeClr val="tx1"/>
          </a:solidFill>
          <a:latin typeface="+mn-lt"/>
          <a:ea typeface="+mn-ea"/>
          <a:cs typeface="ヒラギノ角ゴ Pro W3" charset="0"/>
        </a:defRPr>
      </a:lvl3pPr>
      <a:lvl4pPr marL="1600200" indent="-228600" algn="l" rtl="0" eaLnBrk="0" fontAlgn="base" hangingPunct="0">
        <a:spcBef>
          <a:spcPct val="20000"/>
        </a:spcBef>
        <a:spcAft>
          <a:spcPct val="0"/>
        </a:spcAft>
        <a:defRPr sz="2000">
          <a:solidFill>
            <a:schemeClr val="tx1"/>
          </a:solidFill>
          <a:latin typeface="+mn-lt"/>
          <a:ea typeface="+mn-ea"/>
          <a:cs typeface="ヒラギノ角ゴ Pro W3" charset="0"/>
        </a:defRPr>
      </a:lvl4pPr>
      <a:lvl5pPr marL="2057400" indent="-228600" algn="l" rtl="0" eaLnBrk="0" fontAlgn="base" hangingPunct="0">
        <a:spcBef>
          <a:spcPct val="20000"/>
        </a:spcBef>
        <a:spcAft>
          <a:spcPct val="0"/>
        </a:spcAft>
        <a:buChar char="»"/>
        <a:defRPr sz="2000">
          <a:solidFill>
            <a:schemeClr val="tx1"/>
          </a:solidFill>
          <a:latin typeface="+mn-lt"/>
          <a:ea typeface="+mn-ea"/>
          <a:cs typeface="ヒラギノ角ゴ Pro W3"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hyperlink" Target="http://www.regeringen.se/rattsdokument/proposition/2017/02/prop.-201617106/"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ubrik 1"/>
          <p:cNvSpPr>
            <a:spLocks noGrp="1"/>
          </p:cNvSpPr>
          <p:nvPr>
            <p:ph type="title"/>
          </p:nvPr>
        </p:nvSpPr>
        <p:spPr bwMode="auto">
          <a:xfrm>
            <a:off x="457200" y="274638"/>
            <a:ext cx="8229600" cy="274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ltLang="sv-SE" smtClean="0">
              <a:cs typeface="ヒラギノ角ゴ Pro W3"/>
            </a:endParaRPr>
          </a:p>
        </p:txBody>
      </p:sp>
      <p:pic>
        <p:nvPicPr>
          <p:cNvPr id="18435" name="Platshållare för innehåll 2"/>
          <p:cNvPicPr>
            <a:picLocks noGrp="1" noChangeAspect="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7200" y="404813"/>
            <a:ext cx="7499350" cy="4462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ktangel 3"/>
          <p:cNvSpPr>
            <a:spLocks noChangeArrowheads="1"/>
          </p:cNvSpPr>
          <p:nvPr/>
        </p:nvSpPr>
        <p:spPr bwMode="auto">
          <a:xfrm>
            <a:off x="457200" y="5300663"/>
            <a:ext cx="72104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r>
              <a:rPr lang="sv-SE" altLang="sv-SE">
                <a:hlinkClick r:id="rId4"/>
              </a:rPr>
              <a:t>http://www.regeringen.se/rattsdokument/proposition/2017/02/prop.-201617106/</a:t>
            </a:r>
            <a:r>
              <a:rPr lang="sv-SE" altLang="sv-SE"/>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ubrik 1"/>
          <p:cNvSpPr>
            <a:spLocks noGrp="1"/>
          </p:cNvSpPr>
          <p:nvPr>
            <p:ph type="title"/>
          </p:nvPr>
        </p:nvSpPr>
        <p:spPr bwMode="auto">
          <a:xfrm>
            <a:off x="107950" y="188913"/>
            <a:ext cx="8678863" cy="71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Informationsöverföring</a:t>
            </a:r>
            <a:br>
              <a:rPr lang="sv-SE" altLang="sv-SE" smtClean="0">
                <a:cs typeface="ヒラギノ角ゴ Pro W3"/>
              </a:rPr>
            </a:br>
            <a:endParaRPr lang="sv-SE" altLang="sv-SE" smtClean="0">
              <a:cs typeface="ヒラギノ角ゴ Pro W3"/>
            </a:endParaRPr>
          </a:p>
        </p:txBody>
      </p:sp>
      <p:sp>
        <p:nvSpPr>
          <p:cNvPr id="27651" name="Platshållare för innehåll 2"/>
          <p:cNvSpPr>
            <a:spLocks noGrp="1"/>
          </p:cNvSpPr>
          <p:nvPr>
            <p:ph idx="1"/>
          </p:nvPr>
        </p:nvSpPr>
        <p:spPr bwMode="auto">
          <a:xfrm>
            <a:off x="219075" y="1628775"/>
            <a:ext cx="8745538" cy="50403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defRPr/>
            </a:pPr>
            <a:r>
              <a:rPr lang="sv-SE" altLang="sv-SE" sz="2600" dirty="0" smtClean="0">
                <a:cs typeface="ヒラギノ角ゴ Pro W3"/>
              </a:rPr>
              <a:t>Information ska överföras senast samma dag som patienten skrivs ut från den slutna vården.</a:t>
            </a:r>
          </a:p>
          <a:p>
            <a:pPr marL="0" indent="0">
              <a:buFontTx/>
              <a:buNone/>
              <a:defRPr/>
            </a:pPr>
            <a:endParaRPr lang="sv-SE" altLang="sv-SE" sz="2600" dirty="0" smtClean="0">
              <a:cs typeface="ヒラギノ角ゴ Pro W3"/>
            </a:endParaRPr>
          </a:p>
          <a:p>
            <a:pPr marL="0" indent="0">
              <a:buFontTx/>
              <a:buNone/>
              <a:defRPr/>
            </a:pPr>
            <a:r>
              <a:rPr lang="sv-SE" altLang="sv-SE" sz="2600" dirty="0" smtClean="0">
                <a:cs typeface="ヒラギノ角ゴ Pro W3"/>
              </a:rPr>
              <a:t>Hänvisning till ny bestämmelse i </a:t>
            </a:r>
            <a:r>
              <a:rPr lang="sv-SE" altLang="sv-SE" sz="2600" dirty="0" err="1" smtClean="0">
                <a:cs typeface="ヒラギノ角ゴ Pro W3"/>
              </a:rPr>
              <a:t>Patientlagen</a:t>
            </a:r>
            <a:r>
              <a:rPr lang="sv-SE" altLang="sv-SE" sz="2600" dirty="0" smtClean="0">
                <a:cs typeface="ヒラギノ角ゴ Pro W3"/>
              </a:rPr>
              <a:t> som anger att patienten vid utskrivning ska få:</a:t>
            </a:r>
          </a:p>
          <a:p>
            <a:pPr lvl="1">
              <a:defRPr/>
            </a:pPr>
            <a:r>
              <a:rPr lang="sv-SE" altLang="sv-SE" sz="1800" dirty="0" smtClean="0">
                <a:cs typeface="ヒラギノ角ゴ Pro W3"/>
              </a:rPr>
              <a:t>Sammanfattning av vilken vård patienten fått i sluten vård</a:t>
            </a:r>
          </a:p>
          <a:p>
            <a:pPr lvl="1">
              <a:defRPr/>
            </a:pPr>
            <a:r>
              <a:rPr lang="sv-SE" altLang="sv-SE" sz="1800" dirty="0" smtClean="0">
                <a:cs typeface="ヒラギノ角ゴ Pro W3"/>
              </a:rPr>
              <a:t>Vem som är fast vårdkontakt i öppen vård (om möjligt)</a:t>
            </a:r>
          </a:p>
          <a:p>
            <a:pPr lvl="1">
              <a:defRPr/>
            </a:pPr>
            <a:r>
              <a:rPr lang="sv-SE" altLang="sv-SE" sz="1800" dirty="0" smtClean="0">
                <a:cs typeface="ヒラギノ角ゴ Pro W3"/>
              </a:rPr>
              <a:t>Befintlig planering för fortsatt vård och omsorg</a:t>
            </a:r>
          </a:p>
          <a:p>
            <a:pPr lvl="1">
              <a:defRPr/>
            </a:pPr>
            <a:r>
              <a:rPr lang="sv-SE" altLang="sv-SE" sz="1800" dirty="0" smtClean="0">
                <a:cs typeface="ヒラギノ角ゴ Pro W3"/>
              </a:rPr>
              <a:t>När SIP ska ske</a:t>
            </a:r>
          </a:p>
          <a:p>
            <a:pPr>
              <a:defRPr/>
            </a:pPr>
            <a:endParaRPr lang="sv-SE" altLang="sv-SE" sz="2600" dirty="0" smtClean="0">
              <a:cs typeface="ヒラギノ角ゴ Pro W3"/>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ubrik 1"/>
          <p:cNvSpPr>
            <a:spLocks noGrp="1"/>
          </p:cNvSpPr>
          <p:nvPr>
            <p:ph type="title"/>
          </p:nvPr>
        </p:nvSpPr>
        <p:spPr bwMode="auto">
          <a:xfrm>
            <a:off x="219075" y="188913"/>
            <a:ext cx="8567738" cy="1223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Kallelse till gemensam planering</a:t>
            </a:r>
          </a:p>
        </p:txBody>
      </p:sp>
      <p:sp>
        <p:nvSpPr>
          <p:cNvPr id="31747" name="Platshållare för innehåll 2"/>
          <p:cNvSpPr>
            <a:spLocks noGrp="1"/>
          </p:cNvSpPr>
          <p:nvPr>
            <p:ph idx="1"/>
          </p:nvPr>
        </p:nvSpPr>
        <p:spPr bwMode="auto">
          <a:xfrm>
            <a:off x="219075" y="1412875"/>
            <a:ext cx="8745538" cy="544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sv-SE" altLang="sv-SE" sz="2800" smtClean="0">
                <a:cs typeface="ヒラギノ角ゴ Pro W3"/>
              </a:rPr>
              <a:t>Om patienten behöver insatser från hälso- och sjukvården efter utskrivning ska patientens fasta vårdkontakt i den landstingsfinansierade öppna vården kalla till samordnad individuell planering.</a:t>
            </a:r>
          </a:p>
          <a:p>
            <a:pPr marL="0" indent="0">
              <a:buFontTx/>
              <a:buNone/>
            </a:pPr>
            <a:endParaRPr lang="sv-SE" altLang="sv-SE" sz="1800" i="1" smtClean="0">
              <a:cs typeface="ヒラギノ角ゴ Pro W3"/>
            </a:endParaRPr>
          </a:p>
          <a:p>
            <a:pPr marL="0" indent="0">
              <a:buFontTx/>
              <a:buNone/>
            </a:pPr>
            <a:endParaRPr lang="sv-SE" altLang="sv-SE" sz="1800" i="1" smtClean="0">
              <a:cs typeface="ヒラギノ角ゴ Pro W3"/>
            </a:endParaRPr>
          </a:p>
          <a:p>
            <a:pPr marL="0" indent="0">
              <a:buFontTx/>
              <a:buNone/>
            </a:pPr>
            <a:endParaRPr lang="sv-SE" altLang="sv-SE" sz="1800" i="1" smtClean="0">
              <a:cs typeface="ヒラギノ角ゴ Pro W3"/>
            </a:endParaRPr>
          </a:p>
          <a:p>
            <a:pPr marL="0" indent="0">
              <a:buFontTx/>
              <a:buNone/>
            </a:pPr>
            <a:endParaRPr lang="sv-SE" altLang="sv-SE" sz="1800" i="1" smtClean="0">
              <a:cs typeface="ヒラギノ角ゴ Pro W3"/>
            </a:endParaRPr>
          </a:p>
          <a:p>
            <a:pPr marL="0" indent="0">
              <a:buFontTx/>
              <a:buNone/>
            </a:pPr>
            <a:r>
              <a:rPr lang="sv-SE" altLang="sv-SE" sz="1800" i="1" smtClean="0">
                <a:cs typeface="ヒラギノ角ゴ Pro W3"/>
              </a:rPr>
              <a:t>Regeringen påtalar att det är viktigt att landstinget som huvudman ställer tydliga krav på verksamheterna (ÖV och SV) så att kallelse kan utgå inom tre dagar efter underrättelse om utskrivningsklar.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ubrik 1"/>
          <p:cNvSpPr>
            <a:spLocks noGrp="1"/>
          </p:cNvSpPr>
          <p:nvPr>
            <p:ph type="title"/>
          </p:nvPr>
        </p:nvSpPr>
        <p:spPr bwMode="auto">
          <a:xfrm>
            <a:off x="219075" y="188913"/>
            <a:ext cx="8567738" cy="1079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Tid för upprättande av plan</a:t>
            </a:r>
            <a:br>
              <a:rPr lang="sv-SE" altLang="sv-SE" smtClean="0">
                <a:cs typeface="ヒラギノ角ゴ Pro W3"/>
              </a:rPr>
            </a:br>
            <a:endParaRPr lang="sv-SE" altLang="sv-SE" smtClean="0">
              <a:cs typeface="ヒラギノ角ゴ Pro W3"/>
            </a:endParaRPr>
          </a:p>
        </p:txBody>
      </p:sp>
      <p:sp>
        <p:nvSpPr>
          <p:cNvPr id="30723" name="Platshållare för innehåll 2"/>
          <p:cNvSpPr>
            <a:spLocks noGrp="1"/>
          </p:cNvSpPr>
          <p:nvPr>
            <p:ph idx="1"/>
          </p:nvPr>
        </p:nvSpPr>
        <p:spPr bwMode="auto">
          <a:xfrm>
            <a:off x="219075" y="1412875"/>
            <a:ext cx="8745538" cy="544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sv-SE" altLang="sv-SE" sz="2800" smtClean="0">
                <a:cs typeface="ヒラギノ角ゴ Pro W3"/>
              </a:rPr>
              <a:t>I de flesta fall förutsätts inte att en individuell plan ska vara upprättad innan patienten kan lämna sjukhuset - tvärt om kan det vara en fördel om det sker efter utskrivning.</a:t>
            </a:r>
          </a:p>
          <a:p>
            <a:pPr marL="0" indent="0">
              <a:buFontTx/>
              <a:buNone/>
            </a:pPr>
            <a:endParaRPr lang="sv-SE" altLang="sv-SE" sz="2800" smtClean="0">
              <a:cs typeface="ヒラギノ角ゴ Pro W3"/>
            </a:endParaRPr>
          </a:p>
          <a:p>
            <a:pPr marL="0" indent="0">
              <a:buFontTx/>
              <a:buNone/>
            </a:pPr>
            <a:r>
              <a:rPr lang="sv-SE" altLang="sv-SE" sz="2800" smtClean="0">
                <a:cs typeface="ヒラギノ角ゴ Pro W3"/>
              </a:rPr>
              <a:t>LPT och LRV förutsätter dock att en samordnad vårdplan ska vara upprättad vid själva ansökan om övergång till öppen tvångsvård </a:t>
            </a:r>
          </a:p>
          <a:p>
            <a:pPr marL="0" indent="0">
              <a:buFontTx/>
              <a:buNone/>
            </a:pPr>
            <a:r>
              <a:rPr lang="sv-SE" altLang="sv-SE" sz="2800" smtClean="0">
                <a:cs typeface="ヒラギノ角ゴ Pro W3"/>
              </a:rPr>
              <a:t>		Samma flexibilitet är inte möjlig för denna 		patientgrupp.</a:t>
            </a:r>
          </a:p>
        </p:txBody>
      </p:sp>
      <p:sp>
        <p:nvSpPr>
          <p:cNvPr id="30724" name="Höger 3"/>
          <p:cNvSpPr>
            <a:spLocks noChangeArrowheads="1"/>
          </p:cNvSpPr>
          <p:nvPr/>
        </p:nvSpPr>
        <p:spPr bwMode="auto">
          <a:xfrm>
            <a:off x="684213" y="5229225"/>
            <a:ext cx="979487" cy="484188"/>
          </a:xfrm>
          <a:prstGeom prst="rightArrow">
            <a:avLst>
              <a:gd name="adj1" fmla="val 50000"/>
              <a:gd name="adj2" fmla="val 50105"/>
            </a:avLst>
          </a:prstGeom>
          <a:solidFill>
            <a:schemeClr val="accent1"/>
          </a:solidFill>
          <a:ln w="9525" algn="ctr">
            <a:solidFill>
              <a:schemeClr val="tx1"/>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endParaRPr lang="sv-SE" altLang="sv-S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ubrik 1"/>
          <p:cNvSpPr>
            <a:spLocks noGrp="1"/>
          </p:cNvSpPr>
          <p:nvPr>
            <p:ph type="title"/>
          </p:nvPr>
        </p:nvSpPr>
        <p:spPr bwMode="auto">
          <a:xfrm>
            <a:off x="219075" y="188913"/>
            <a:ext cx="8567738"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Kommunernas betalningsansvar</a:t>
            </a:r>
            <a:br>
              <a:rPr lang="sv-SE" altLang="sv-SE" smtClean="0">
                <a:cs typeface="ヒラギノ角ゴ Pro W3"/>
              </a:rPr>
            </a:br>
            <a:endParaRPr lang="sv-SE" altLang="sv-SE" smtClean="0">
              <a:cs typeface="ヒラギノ角ゴ Pro W3"/>
            </a:endParaRPr>
          </a:p>
        </p:txBody>
      </p:sp>
      <p:sp>
        <p:nvSpPr>
          <p:cNvPr id="32771" name="Platshållare för innehåll 2"/>
          <p:cNvSpPr>
            <a:spLocks noGrp="1"/>
          </p:cNvSpPr>
          <p:nvPr>
            <p:ph idx="1"/>
          </p:nvPr>
        </p:nvSpPr>
        <p:spPr bwMode="auto">
          <a:xfrm>
            <a:off x="219075" y="981075"/>
            <a:ext cx="8745538" cy="5876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z="2800" dirty="0" smtClean="0">
                <a:cs typeface="ヒラギノ角ゴ Pro W3"/>
              </a:rPr>
              <a:t>En kommun ska betala ersättning till ett landsting för en patient som vårdas i sluten vård </a:t>
            </a:r>
            <a:r>
              <a:rPr lang="sv-SE" altLang="sv-SE" sz="2800" b="1" dirty="0" smtClean="0">
                <a:cs typeface="ヒラギノ角ゴ Pro W3"/>
              </a:rPr>
              <a:t>efter det att den behandlande läkaren har bedömt patienten som utskrivningsklar</a:t>
            </a:r>
          </a:p>
          <a:p>
            <a:r>
              <a:rPr lang="sv-SE" altLang="sv-SE" sz="2800" dirty="0" smtClean="0">
                <a:cs typeface="ヒラギノ角ゴ Pro W3"/>
              </a:rPr>
              <a:t>En kommuns betalningsansvar omfattar de som är folkbokförda i kommunen samt de som kommunen har beslutat ska vistas i annan kommuns särskilda boendeformer – oavsett var dessa är folkbokförda.</a:t>
            </a:r>
          </a:p>
          <a:p>
            <a:r>
              <a:rPr lang="sv-SE" altLang="sv-SE" sz="2800" dirty="0" smtClean="0">
                <a:cs typeface="ヒラギノ角ゴ Pro W3"/>
              </a:rPr>
              <a:t>Betalningsansvaret rör alla åldrar, diagnoser och oberoende av var de har vårdats i sluten vård.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ubrik 1"/>
          <p:cNvSpPr>
            <a:spLocks noGrp="1"/>
          </p:cNvSpPr>
          <p:nvPr>
            <p:ph type="title"/>
          </p:nvPr>
        </p:nvSpPr>
        <p:spPr bwMode="auto">
          <a:xfrm>
            <a:off x="219075" y="188913"/>
            <a:ext cx="8567738" cy="1223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Förutsättningar för en kommuns betalningsansvar</a:t>
            </a:r>
            <a:br>
              <a:rPr lang="sv-SE" altLang="sv-SE" smtClean="0">
                <a:cs typeface="ヒラギノ角ゴ Pro W3"/>
              </a:rPr>
            </a:br>
            <a:endParaRPr lang="sv-SE" altLang="sv-SE" smtClean="0">
              <a:cs typeface="ヒラギノ角ゴ Pro W3"/>
            </a:endParaRPr>
          </a:p>
        </p:txBody>
      </p:sp>
      <p:sp>
        <p:nvSpPr>
          <p:cNvPr id="33795" name="Platshållare för innehåll 2"/>
          <p:cNvSpPr>
            <a:spLocks noGrp="1"/>
          </p:cNvSpPr>
          <p:nvPr>
            <p:ph idx="1"/>
          </p:nvPr>
        </p:nvSpPr>
        <p:spPr bwMode="auto">
          <a:xfrm>
            <a:off x="219075" y="1412875"/>
            <a:ext cx="8745538" cy="544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z="2800" smtClean="0">
                <a:cs typeface="ヒラギノ角ゴ Pro W3"/>
              </a:rPr>
              <a:t>Slutna vården ska ha skickat inskrivningsmeddelande samt ha underrättat berörda enheter om att patienten är utskrivningsklar</a:t>
            </a:r>
          </a:p>
          <a:p>
            <a:r>
              <a:rPr lang="sv-SE" altLang="sv-SE" sz="2800" smtClean="0">
                <a:cs typeface="ヒラギノ角ゴ Pro W3"/>
              </a:rPr>
              <a:t>Om en samordnad individuell planering ska göras inträder betalningsansvaret under förutsättning att den fasta vårdkontakten i den landstingsfinansierade öppna vården har kallat till vårdplanering.</a:t>
            </a:r>
          </a:p>
          <a:p>
            <a:r>
              <a:rPr lang="sv-SE" altLang="sv-SE" sz="2800" smtClean="0">
                <a:cs typeface="ヒラギノ角ゴ Pro W3"/>
              </a:rPr>
              <a:t>Inget betalningsansvar om patienten ej kan skrivas ut pga att insatser som den öppna landstingsfinaniserade vården ska stå för ej är tillgängliga.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ubrik 1"/>
          <p:cNvSpPr>
            <a:spLocks noGrp="1"/>
          </p:cNvSpPr>
          <p:nvPr>
            <p:ph type="title"/>
          </p:nvPr>
        </p:nvSpPr>
        <p:spPr bwMode="auto">
          <a:xfrm>
            <a:off x="219075" y="188913"/>
            <a:ext cx="8567738" cy="1223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Förutsättningar för en kommuns betalningsansvar, fortsättning</a:t>
            </a:r>
            <a:br>
              <a:rPr lang="sv-SE" altLang="sv-SE" smtClean="0">
                <a:cs typeface="ヒラギノ角ゴ Pro W3"/>
              </a:rPr>
            </a:br>
            <a:endParaRPr lang="sv-SE" altLang="sv-SE" smtClean="0">
              <a:cs typeface="ヒラギノ角ゴ Pro W3"/>
            </a:endParaRPr>
          </a:p>
        </p:txBody>
      </p:sp>
      <p:sp>
        <p:nvSpPr>
          <p:cNvPr id="34819" name="Platshållare för innehåll 2"/>
          <p:cNvSpPr>
            <a:spLocks noGrp="1"/>
          </p:cNvSpPr>
          <p:nvPr>
            <p:ph idx="1"/>
          </p:nvPr>
        </p:nvSpPr>
        <p:spPr bwMode="auto">
          <a:xfrm>
            <a:off x="219075" y="1412875"/>
            <a:ext cx="8745538" cy="544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z="2800" dirty="0" smtClean="0">
                <a:cs typeface="ヒラギノ角ゴ Pro W3"/>
              </a:rPr>
              <a:t>Planeringskallelse från den öppna landstingsfinansierade vården ska ha utgått oavsett om hälso- och sjukvårdsinsatserna ska utföras i kommunal eller landstingets regi.</a:t>
            </a:r>
          </a:p>
          <a:p>
            <a:r>
              <a:rPr lang="sv-SE" altLang="sv-SE" sz="2800" dirty="0" smtClean="0">
                <a:cs typeface="ヒラギノ角ゴ Pro W3"/>
              </a:rPr>
              <a:t>Om patienten enbart har behov av insatser från socialtjänst kommer den landstingsfinansierade öppna vården vare sig få inskrivningsmeddelande eller kalla till planering. </a:t>
            </a:r>
            <a:r>
              <a:rPr lang="sv-SE" altLang="sv-SE" sz="2800" smtClean="0">
                <a:cs typeface="ヒラギノ角ゴ Pro W3"/>
              </a:rPr>
              <a:t>Kommunens betalningsansvar inträder då tre dagar </a:t>
            </a:r>
            <a:r>
              <a:rPr lang="sv-SE" altLang="sv-SE" sz="2800" dirty="0" smtClean="0">
                <a:cs typeface="ヒラギノ角ゴ Pro W3"/>
              </a:rPr>
              <a:t>efter att den slutna vården meddelat att patienten är utskrivningsklar.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ubrik 1"/>
          <p:cNvSpPr>
            <a:spLocks noGrp="1"/>
          </p:cNvSpPr>
          <p:nvPr>
            <p:ph type="title"/>
          </p:nvPr>
        </p:nvSpPr>
        <p:spPr bwMode="auto">
          <a:xfrm>
            <a:off x="219075" y="188913"/>
            <a:ext cx="8567738" cy="1223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dirty="0" smtClean="0">
                <a:cs typeface="ヒラギノ角ゴ Pro W3"/>
              </a:rPr>
              <a:t>Skillnad mot idag vad gäller betalningsansvaret</a:t>
            </a:r>
            <a:br>
              <a:rPr lang="sv-SE" altLang="sv-SE" dirty="0" smtClean="0">
                <a:cs typeface="ヒラギノ角ゴ Pro W3"/>
              </a:rPr>
            </a:br>
            <a:endParaRPr lang="sv-SE" altLang="sv-SE" dirty="0" smtClean="0">
              <a:cs typeface="ヒラギノ角ゴ Pro W3"/>
            </a:endParaRPr>
          </a:p>
        </p:txBody>
      </p:sp>
      <p:sp>
        <p:nvSpPr>
          <p:cNvPr id="35843" name="Platshållare för innehåll 2"/>
          <p:cNvSpPr>
            <a:spLocks noGrp="1"/>
          </p:cNvSpPr>
          <p:nvPr>
            <p:ph idx="1"/>
          </p:nvPr>
        </p:nvSpPr>
        <p:spPr bwMode="auto">
          <a:xfrm>
            <a:off x="219075" y="1412875"/>
            <a:ext cx="8745538" cy="544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ltLang="sv-SE" sz="2800" dirty="0" smtClean="0">
              <a:cs typeface="ヒラギノ角ゴ Pro W3"/>
            </a:endParaRPr>
          </a:p>
          <a:p>
            <a:pPr marL="0" indent="0">
              <a:buNone/>
            </a:pPr>
            <a:r>
              <a:rPr lang="sv-SE" altLang="sv-SE" sz="2800" dirty="0" smtClean="0">
                <a:cs typeface="ヒラギノ角ゴ Pro W3"/>
              </a:rPr>
              <a:t>Betalningsansvaret räknas från när patienten har meddelats utskrivningsklar (inte från när kallelse till planering skickas) men realiseras inte om den landstingsfinansierade öppna vården inte kallar till samordnad individuell planering inom tre dagar.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ubrik 1"/>
          <p:cNvSpPr>
            <a:spLocks noGrp="1"/>
          </p:cNvSpPr>
          <p:nvPr>
            <p:ph type="title"/>
          </p:nvPr>
        </p:nvSpPr>
        <p:spPr bwMode="auto">
          <a:xfrm>
            <a:off x="219075" y="188913"/>
            <a:ext cx="8567738" cy="71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Dispositiv lag med back-up</a:t>
            </a:r>
            <a:br>
              <a:rPr lang="sv-SE" altLang="sv-SE" smtClean="0">
                <a:cs typeface="ヒラギノ角ゴ Pro W3"/>
              </a:rPr>
            </a:br>
            <a:endParaRPr lang="sv-SE" altLang="sv-SE" smtClean="0">
              <a:cs typeface="ヒラギノ角ゴ Pro W3"/>
            </a:endParaRPr>
          </a:p>
        </p:txBody>
      </p:sp>
      <p:sp>
        <p:nvSpPr>
          <p:cNvPr id="36867" name="Platshållare för innehåll 2"/>
          <p:cNvSpPr>
            <a:spLocks noGrp="1"/>
          </p:cNvSpPr>
          <p:nvPr>
            <p:ph idx="1"/>
          </p:nvPr>
        </p:nvSpPr>
        <p:spPr bwMode="auto">
          <a:xfrm>
            <a:off x="219075" y="908050"/>
            <a:ext cx="8745538" cy="5734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z="2700" smtClean="0">
                <a:cs typeface="ヒラギノ角ゴ Pro W3"/>
              </a:rPr>
              <a:t>Om huvudmännen inte kommit överens om annat ska kommunens betalningsansvar inträda tre dagar efter det att den slutna vården har underrättat berörda enheter i kommunen om att patienten är utskrivningsklar.</a:t>
            </a:r>
          </a:p>
          <a:p>
            <a:r>
              <a:rPr lang="sv-SE" altLang="sv-SE" sz="2700" smtClean="0">
                <a:cs typeface="ヒラギノ角ゴ Pro W3"/>
              </a:rPr>
              <a:t>Om underrättelse lämnas efter klockan 12.00 ska kommunens betalningsansvar inträda fyra dagar efter det att en underrättelse har lämnats.</a:t>
            </a:r>
          </a:p>
          <a:p>
            <a:r>
              <a:rPr lang="sv-SE" altLang="sv-SE" sz="2700" smtClean="0">
                <a:cs typeface="ヒラギノ角ゴ Pro W3"/>
              </a:rPr>
              <a:t>Dygnsersättningen motsvarar genomsnittskostnaden i riket för ett vårddygn i sluten vård (omräknas årligen).</a:t>
            </a:r>
          </a:p>
          <a:p>
            <a:r>
              <a:rPr lang="sv-SE" altLang="sv-SE" sz="2700" smtClean="0">
                <a:cs typeface="ヒラギノ角ゴ Pro W3"/>
              </a:rPr>
              <a:t>Möjligheter att överenskomma om:</a:t>
            </a:r>
          </a:p>
          <a:p>
            <a:pPr lvl="1"/>
            <a:r>
              <a:rPr lang="sv-SE" altLang="sv-SE" sz="2700" smtClean="0">
                <a:cs typeface="ヒラギノ角ゴ Pro W3"/>
              </a:rPr>
              <a:t>Andra tidpunkter och andra belopp som ska gälla för utskrivningsklara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ubrik 1"/>
          <p:cNvSpPr>
            <a:spLocks noGrp="1"/>
          </p:cNvSpPr>
          <p:nvPr>
            <p:ph type="title"/>
          </p:nvPr>
        </p:nvSpPr>
        <p:spPr bwMode="auto">
          <a:xfrm>
            <a:off x="219075" y="188913"/>
            <a:ext cx="8567738" cy="71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Ikraftträdande- och övergång</a:t>
            </a:r>
            <a:br>
              <a:rPr lang="sv-SE" altLang="sv-SE" smtClean="0">
                <a:cs typeface="ヒラギノ角ゴ Pro W3"/>
              </a:rPr>
            </a:br>
            <a:endParaRPr lang="sv-SE" altLang="sv-SE" smtClean="0">
              <a:cs typeface="ヒラギノ角ゴ Pro W3"/>
            </a:endParaRPr>
          </a:p>
        </p:txBody>
      </p:sp>
      <p:sp>
        <p:nvSpPr>
          <p:cNvPr id="37891" name="Platshållare för innehåll 2"/>
          <p:cNvSpPr>
            <a:spLocks noGrp="1"/>
          </p:cNvSpPr>
          <p:nvPr>
            <p:ph idx="1"/>
          </p:nvPr>
        </p:nvSpPr>
        <p:spPr bwMode="auto">
          <a:xfrm>
            <a:off x="219075" y="908050"/>
            <a:ext cx="8745538" cy="5734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sv-SE" altLang="sv-SE" dirty="0" smtClean="0">
              <a:cs typeface="ヒラギノ角ゴ Pro W3"/>
            </a:endParaRPr>
          </a:p>
          <a:p>
            <a:r>
              <a:rPr lang="sv-SE" altLang="sv-SE" dirty="0" smtClean="0">
                <a:cs typeface="ヒラギノ角ゴ Pro W3"/>
              </a:rPr>
              <a:t>Ny lag träder ikraft 2018-01-01</a:t>
            </a:r>
          </a:p>
          <a:p>
            <a:r>
              <a:rPr lang="sv-SE" altLang="sv-SE" dirty="0" smtClean="0">
                <a:cs typeface="ヒラギノ角ゴ Pro W3"/>
              </a:rPr>
              <a:t>Tillämpas dock inte förrän 2019-01-01 för patienter som vårdas i sluten psykiatrisk vård</a:t>
            </a:r>
          </a:p>
          <a:p>
            <a:r>
              <a:rPr lang="sv-SE" altLang="sv-SE" dirty="0" smtClean="0">
                <a:cs typeface="ヒラギノ角ゴ Pro W3"/>
              </a:rPr>
              <a:t>För patienter som vårdas i sluten psykiatrisk vård tillämpas nu gällande betalningsansvarslag fram till och med 2018-12-31.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ubrik 1"/>
          <p:cNvSpPr>
            <a:spLocks noGrp="1"/>
          </p:cNvSpPr>
          <p:nvPr>
            <p:ph type="title"/>
          </p:nvPr>
        </p:nvSpPr>
        <p:spPr bwMode="auto">
          <a:xfrm>
            <a:off x="590550" y="549275"/>
            <a:ext cx="822960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Lagens övergripande syfte</a:t>
            </a:r>
          </a:p>
        </p:txBody>
      </p:sp>
      <p:sp>
        <p:nvSpPr>
          <p:cNvPr id="20483" name="Platshållare för innehåll 2"/>
          <p:cNvSpPr>
            <a:spLocks noGrp="1"/>
          </p:cNvSpPr>
          <p:nvPr>
            <p:ph idx="1"/>
          </p:nvPr>
        </p:nvSpPr>
        <p:spPr bwMode="auto">
          <a:xfrm>
            <a:off x="590550" y="1916113"/>
            <a:ext cx="8229600" cy="3417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sv-SE" altLang="sv-SE" smtClean="0">
                <a:cs typeface="ヒラギノ角ゴ Pro W3"/>
              </a:rPr>
              <a:t>Främja en god vård och en socialtjänst av god kvalitet för enskilda som efter utskrivning från sluten vård behöver insatser från socialtjänsten, den kommunalt finansierade hälso- och sjukvården eller den landstingsfinansierade öppna vården.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ubrik 1"/>
          <p:cNvSpPr>
            <a:spLocks noGrp="1"/>
          </p:cNvSpPr>
          <p:nvPr>
            <p:ph type="title"/>
          </p:nvPr>
        </p:nvSpPr>
        <p:spPr bwMode="auto">
          <a:xfrm>
            <a:off x="590550" y="549275"/>
            <a:ext cx="822960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Lagens särskilda syfte</a:t>
            </a:r>
          </a:p>
        </p:txBody>
      </p:sp>
      <p:sp>
        <p:nvSpPr>
          <p:cNvPr id="21507" name="Platshållare för innehåll 2"/>
          <p:cNvSpPr>
            <a:spLocks noGrp="1"/>
          </p:cNvSpPr>
          <p:nvPr>
            <p:ph idx="1"/>
          </p:nvPr>
        </p:nvSpPr>
        <p:spPr bwMode="auto">
          <a:xfrm>
            <a:off x="590550" y="1916113"/>
            <a:ext cx="8229600" cy="3417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sv-SE" altLang="sv-SE" smtClean="0">
                <a:cs typeface="ヒラギノ角ゴ Pro W3"/>
              </a:rPr>
              <a:t>Lagen ska </a:t>
            </a:r>
            <a:r>
              <a:rPr lang="sv-SE" altLang="sv-SE" i="1" smtClean="0">
                <a:cs typeface="ヒラギノ角ゴ Pro W3"/>
              </a:rPr>
              <a:t>”särskilt främja att en patient med behov av insatser skrivs ut från den slutna vården så snart som möjligt efter det att den behandlande läkaren bedömt patienten utskrivningsklar”.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ubrik 1"/>
          <p:cNvSpPr>
            <a:spLocks noGrp="1"/>
          </p:cNvSpPr>
          <p:nvPr>
            <p:ph type="title"/>
          </p:nvPr>
        </p:nvSpPr>
        <p:spPr bwMode="auto">
          <a:xfrm>
            <a:off x="590550" y="549275"/>
            <a:ext cx="822960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Ny lag om samverkan vid utskrivning från sluten vård</a:t>
            </a:r>
          </a:p>
        </p:txBody>
      </p:sp>
      <p:sp>
        <p:nvSpPr>
          <p:cNvPr id="22531" name="Platshållare för innehåll 2"/>
          <p:cNvSpPr>
            <a:spLocks noGrp="1"/>
          </p:cNvSpPr>
          <p:nvPr>
            <p:ph idx="1"/>
          </p:nvPr>
        </p:nvSpPr>
        <p:spPr bwMode="auto">
          <a:xfrm>
            <a:off x="590550" y="1916113"/>
            <a:ext cx="8229600" cy="4465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Betalningsansvarslagen upphävs</a:t>
            </a:r>
          </a:p>
          <a:p>
            <a:r>
              <a:rPr lang="sv-SE" altLang="sv-SE" smtClean="0">
                <a:cs typeface="ヒラギノ角ゴ Pro W3"/>
              </a:rPr>
              <a:t>Smärre ändringar i:</a:t>
            </a:r>
          </a:p>
          <a:p>
            <a:pPr lvl="1"/>
            <a:r>
              <a:rPr lang="sv-SE" altLang="sv-SE" smtClean="0">
                <a:cs typeface="ヒラギノ角ゴ Pro W3"/>
              </a:rPr>
              <a:t>Socialtjänstlagen (8 kap. 5 §)</a:t>
            </a:r>
          </a:p>
          <a:p>
            <a:pPr lvl="1"/>
            <a:r>
              <a:rPr lang="sv-SE" altLang="sv-SE" smtClean="0">
                <a:cs typeface="ヒラギノ角ゴ Pro W3"/>
              </a:rPr>
              <a:t>Offentlighets- och sekretesslagen (25 kap. 11§)</a:t>
            </a:r>
          </a:p>
          <a:p>
            <a:pPr lvl="1"/>
            <a:r>
              <a:rPr lang="sv-SE" altLang="sv-SE" smtClean="0">
                <a:cs typeface="ヒラギノ角ゴ Pro W3"/>
              </a:rPr>
              <a:t>Patientlagen (3 kap. 2 b §)</a:t>
            </a:r>
          </a:p>
          <a:p>
            <a:pPr lvl="1"/>
            <a:r>
              <a:rPr lang="sv-SE" altLang="sv-SE" smtClean="0">
                <a:cs typeface="ヒラギノ角ゴ Pro W3"/>
              </a:rPr>
              <a:t>Hälso- och sjukvårdslagen (17 kap. 4 § + 8 §) </a:t>
            </a:r>
          </a:p>
          <a:p>
            <a:endParaRPr lang="sv-SE" altLang="sv-SE" smtClean="0">
              <a:cs typeface="ヒラギノ角ゴ Pro W3"/>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ubrik 1"/>
          <p:cNvSpPr>
            <a:spLocks noGrp="1"/>
          </p:cNvSpPr>
          <p:nvPr>
            <p:ph type="title"/>
          </p:nvPr>
        </p:nvSpPr>
        <p:spPr bwMode="auto">
          <a:xfrm>
            <a:off x="395288" y="260350"/>
            <a:ext cx="8229600" cy="1223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Nya lagen innehåller bestämmelser om:</a:t>
            </a:r>
          </a:p>
        </p:txBody>
      </p:sp>
      <p:sp>
        <p:nvSpPr>
          <p:cNvPr id="23555" name="Platshållare för innehåll 2"/>
          <p:cNvSpPr>
            <a:spLocks noGrp="1"/>
          </p:cNvSpPr>
          <p:nvPr>
            <p:ph idx="1"/>
          </p:nvPr>
        </p:nvSpPr>
        <p:spPr bwMode="auto">
          <a:xfrm>
            <a:off x="590550" y="1628775"/>
            <a:ext cx="8229600" cy="4752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z="2600" b="1" smtClean="0">
                <a:cs typeface="ヒラギノ角ゴ Pro W3"/>
              </a:rPr>
              <a:t>Samverkan vid planering </a:t>
            </a:r>
            <a:r>
              <a:rPr lang="sv-SE" altLang="sv-SE" sz="2600" smtClean="0">
                <a:cs typeface="ヒラギノ角ゴ Pro W3"/>
              </a:rPr>
              <a:t>av insatser för enskilda som efter att de skrivits ut från sluten vård kan komma att behöva insatser från socialtjänsten, den kommunalt finansierade hälso- och sjukvården eller den landstingsfinansierade öppna vården. </a:t>
            </a:r>
          </a:p>
          <a:p>
            <a:r>
              <a:rPr lang="sv-SE" altLang="sv-SE" sz="2600" b="1" smtClean="0">
                <a:cs typeface="ヒラギノ角ゴ Pro W3"/>
              </a:rPr>
              <a:t>Hur insatserna ska planeras </a:t>
            </a:r>
            <a:r>
              <a:rPr lang="sv-SE" altLang="sv-SE" sz="2600" smtClean="0">
                <a:cs typeface="ヒラギノ角ゴ Pro W3"/>
              </a:rPr>
              <a:t>för enskilda som efter utskrivning behöver insatser från flera berörda enheter inom aktuella verksamhetsområden</a:t>
            </a:r>
          </a:p>
          <a:p>
            <a:r>
              <a:rPr lang="sv-SE" altLang="sv-SE" sz="2600" b="1" smtClean="0">
                <a:cs typeface="ヒラギノ角ゴ Pro W3"/>
              </a:rPr>
              <a:t>Kommunens betalningsansvar </a:t>
            </a:r>
            <a:r>
              <a:rPr lang="sv-SE" altLang="sv-SE" sz="2600" smtClean="0">
                <a:cs typeface="ヒラギノ角ゴ Pro W3"/>
              </a:rPr>
              <a:t>för vissa utskrivningsklara patienter</a:t>
            </a:r>
            <a:endParaRPr lang="sv-SE" altLang="sv-SE" smtClean="0">
              <a:cs typeface="ヒラギノ角ゴ Pro W3"/>
            </a:endParaRPr>
          </a:p>
          <a:p>
            <a:endParaRPr lang="sv-SE" altLang="sv-SE" smtClean="0">
              <a:cs typeface="ヒラギノ角ゴ Pro W3"/>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ubrik 1"/>
          <p:cNvSpPr>
            <a:spLocks noGrp="1"/>
          </p:cNvSpPr>
          <p:nvPr>
            <p:ph type="title"/>
          </p:nvPr>
        </p:nvSpPr>
        <p:spPr bwMode="auto">
          <a:xfrm>
            <a:off x="395288" y="260350"/>
            <a:ext cx="8229600" cy="1008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Nya lagen om patientgrupper:</a:t>
            </a:r>
          </a:p>
        </p:txBody>
      </p:sp>
      <p:sp>
        <p:nvSpPr>
          <p:cNvPr id="3" name="Platshållare för innehåll 2"/>
          <p:cNvSpPr>
            <a:spLocks noGrp="1"/>
          </p:cNvSpPr>
          <p:nvPr>
            <p:ph idx="1"/>
          </p:nvPr>
        </p:nvSpPr>
        <p:spPr>
          <a:xfrm>
            <a:off x="590550" y="1628775"/>
            <a:ext cx="8229600" cy="4752975"/>
          </a:xfrm>
        </p:spPr>
        <p:txBody>
          <a:bodyPr/>
          <a:lstStyle/>
          <a:p>
            <a:pPr>
              <a:defRPr/>
            </a:pPr>
            <a:r>
              <a:rPr lang="sv-SE" dirty="0" smtClean="0"/>
              <a:t>Inga patientgrupper undantas från den nya lagens tillämpningsområde</a:t>
            </a:r>
          </a:p>
          <a:p>
            <a:pPr marL="0" indent="0">
              <a:buFontTx/>
              <a:buNone/>
              <a:defRPr/>
            </a:pPr>
            <a:r>
              <a:rPr lang="sv-SE" dirty="0"/>
              <a:t>		</a:t>
            </a:r>
            <a:r>
              <a:rPr lang="sv-SE" dirty="0" smtClean="0"/>
              <a:t>ny lag ska även omfatta patienter 		som vårdas enligt lagen om 			rättspsykiatrisk vård</a:t>
            </a:r>
            <a:endParaRPr lang="sv-SE" dirty="0"/>
          </a:p>
        </p:txBody>
      </p:sp>
      <p:sp>
        <p:nvSpPr>
          <p:cNvPr id="24580" name="Höger 3"/>
          <p:cNvSpPr>
            <a:spLocks noChangeArrowheads="1"/>
          </p:cNvSpPr>
          <p:nvPr/>
        </p:nvSpPr>
        <p:spPr bwMode="auto">
          <a:xfrm>
            <a:off x="1258888" y="2781300"/>
            <a:ext cx="979487" cy="484188"/>
          </a:xfrm>
          <a:prstGeom prst="rightArrow">
            <a:avLst>
              <a:gd name="adj1" fmla="val 50000"/>
              <a:gd name="adj2" fmla="val 50105"/>
            </a:avLst>
          </a:prstGeom>
          <a:solidFill>
            <a:schemeClr val="accent1"/>
          </a:solidFill>
          <a:ln w="9525" algn="ctr">
            <a:solidFill>
              <a:schemeClr val="tx1"/>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endParaRPr lang="sv-SE" altLang="sv-S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ubrik 1"/>
          <p:cNvSpPr>
            <a:spLocks noGrp="1"/>
          </p:cNvSpPr>
          <p:nvPr>
            <p:ph type="title"/>
          </p:nvPr>
        </p:nvSpPr>
        <p:spPr bwMode="auto">
          <a:xfrm>
            <a:off x="219075" y="188913"/>
            <a:ext cx="8567738"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Inskrivningsmeddelande</a:t>
            </a:r>
            <a:br>
              <a:rPr lang="sv-SE" altLang="sv-SE" smtClean="0">
                <a:cs typeface="ヒラギノ角ゴ Pro W3"/>
              </a:rPr>
            </a:br>
            <a:endParaRPr lang="sv-SE" altLang="sv-SE" smtClean="0">
              <a:cs typeface="ヒラギノ角ゴ Pro W3"/>
            </a:endParaRPr>
          </a:p>
        </p:txBody>
      </p:sp>
      <p:sp>
        <p:nvSpPr>
          <p:cNvPr id="25603" name="Platshållare för innehåll 2"/>
          <p:cNvSpPr>
            <a:spLocks noGrp="1"/>
          </p:cNvSpPr>
          <p:nvPr>
            <p:ph idx="1"/>
          </p:nvPr>
        </p:nvSpPr>
        <p:spPr bwMode="auto">
          <a:xfrm>
            <a:off x="388938" y="1557338"/>
            <a:ext cx="8229600" cy="4103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sv-SE" altLang="sv-SE" sz="2600" smtClean="0">
                <a:cs typeface="ヒラギノ角ゴ Pro W3"/>
              </a:rPr>
              <a:t>Om behandlande läkare, i samband med inskrivning, bedömer att patienten kan komma att behöva fortsatta vård- och/eller omsorgsinsatser efter utskrivning ska den slutna vården skicka ett inskrivningsmeddelande till berörda enheter </a:t>
            </a:r>
          </a:p>
          <a:p>
            <a:pPr marL="0" indent="0">
              <a:buFontTx/>
              <a:buNone/>
            </a:pPr>
            <a:r>
              <a:rPr lang="sv-SE" altLang="sv-SE" smtClean="0">
                <a:cs typeface="ヒラギノ角ゴ Pro W3"/>
              </a:rPr>
              <a:t>	   </a:t>
            </a:r>
            <a:r>
              <a:rPr lang="sv-SE" altLang="sv-SE" sz="2600" b="1" smtClean="0">
                <a:cs typeface="ヒラギノ角ゴ Pro W3"/>
              </a:rPr>
              <a:t>Inskrivningsmeddelandet initierar planeringen för patientens utskrivning</a:t>
            </a:r>
          </a:p>
        </p:txBody>
      </p:sp>
      <p:sp>
        <p:nvSpPr>
          <p:cNvPr id="25604" name="Höger 3"/>
          <p:cNvSpPr>
            <a:spLocks noChangeArrowheads="1"/>
          </p:cNvSpPr>
          <p:nvPr/>
        </p:nvSpPr>
        <p:spPr bwMode="auto">
          <a:xfrm>
            <a:off x="539750" y="3716338"/>
            <a:ext cx="979488" cy="484187"/>
          </a:xfrm>
          <a:prstGeom prst="rightArrow">
            <a:avLst>
              <a:gd name="adj1" fmla="val 50000"/>
              <a:gd name="adj2" fmla="val 50106"/>
            </a:avLst>
          </a:prstGeom>
          <a:solidFill>
            <a:schemeClr val="accent1"/>
          </a:solidFill>
          <a:ln w="9525" algn="ctr">
            <a:solidFill>
              <a:schemeClr val="tx1"/>
            </a:solidFill>
            <a:round/>
            <a:headEnd/>
            <a:tailEnd/>
          </a:ln>
        </p:spPr>
        <p:txBody>
          <a:bodyP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endParaRPr lang="sv-SE" altLang="sv-S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ubrik 1"/>
          <p:cNvSpPr>
            <a:spLocks noGrp="1"/>
          </p:cNvSpPr>
          <p:nvPr>
            <p:ph type="title"/>
          </p:nvPr>
        </p:nvSpPr>
        <p:spPr bwMode="auto">
          <a:xfrm>
            <a:off x="219075" y="188913"/>
            <a:ext cx="8567738"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Fast vårdkontakt</a:t>
            </a:r>
          </a:p>
        </p:txBody>
      </p:sp>
      <p:sp>
        <p:nvSpPr>
          <p:cNvPr id="25603" name="Platshållare för innehåll 2"/>
          <p:cNvSpPr>
            <a:spLocks noGrp="1"/>
          </p:cNvSpPr>
          <p:nvPr>
            <p:ph idx="1"/>
          </p:nvPr>
        </p:nvSpPr>
        <p:spPr bwMode="auto">
          <a:xfrm>
            <a:off x="395288" y="981075"/>
            <a:ext cx="8378825" cy="55435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endParaRPr lang="sv-SE" altLang="sv-SE" sz="2800" dirty="0" smtClean="0">
              <a:cs typeface="ヒラギノ角ゴ Pro W3"/>
            </a:endParaRPr>
          </a:p>
          <a:p>
            <a:pPr marL="0" indent="0">
              <a:buFontTx/>
              <a:buNone/>
              <a:defRPr/>
            </a:pPr>
            <a:r>
              <a:rPr lang="sv-SE" altLang="sv-SE" sz="2800" dirty="0" smtClean="0">
                <a:cs typeface="ヒラギノ角ゴ Pro W3"/>
              </a:rPr>
              <a:t>När en enhet i den landstingsfinansierade öppna vården har tagit emot ett inskrivningsmeddelande i fråga om en patient ska verksamhetschefen vid den enheten utse en </a:t>
            </a:r>
            <a:r>
              <a:rPr lang="sv-SE" altLang="sv-SE" sz="2800" b="1" dirty="0" smtClean="0">
                <a:cs typeface="ヒラギノ角ゴ Pro W3"/>
              </a:rPr>
              <a:t>fast vårdkontakt </a:t>
            </a:r>
            <a:r>
              <a:rPr lang="sv-SE" altLang="sv-SE" sz="2800" dirty="0" smtClean="0">
                <a:cs typeface="ヒラギノ角ゴ Pro W3"/>
              </a:rPr>
              <a:t>för patienten innan patienten skrivs ut från sluten vård.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ubrik 1"/>
          <p:cNvSpPr>
            <a:spLocks noGrp="1"/>
          </p:cNvSpPr>
          <p:nvPr>
            <p:ph type="title"/>
          </p:nvPr>
        </p:nvSpPr>
        <p:spPr bwMode="auto">
          <a:xfrm>
            <a:off x="219075" y="188913"/>
            <a:ext cx="8567738" cy="1079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sv-SE" altLang="sv-SE" smtClean="0">
                <a:cs typeface="ヒラギノ角ゴ Pro W3"/>
              </a:rPr>
              <a:t>Egen planering direkt</a:t>
            </a:r>
          </a:p>
        </p:txBody>
      </p:sp>
      <p:sp>
        <p:nvSpPr>
          <p:cNvPr id="27651" name="Platshållare för innehåll 2"/>
          <p:cNvSpPr>
            <a:spLocks noGrp="1"/>
          </p:cNvSpPr>
          <p:nvPr>
            <p:ph idx="1"/>
          </p:nvPr>
        </p:nvSpPr>
        <p:spPr bwMode="auto">
          <a:xfrm>
            <a:off x="219075" y="1412875"/>
            <a:ext cx="8745538" cy="5256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sv-SE" altLang="sv-SE" sz="2600" smtClean="0">
                <a:cs typeface="ヒラギノ角ゴ Pro W3"/>
              </a:rPr>
              <a:t>När socialtjänsten, den kommunalt finansierade hälso- och sjukvården eller den landstingsfinansierade öppna vården tagit emot inskrivningsmeddelande ska enheten </a:t>
            </a:r>
            <a:r>
              <a:rPr lang="sv-SE" altLang="sv-SE" sz="2600" b="1" smtClean="0">
                <a:cs typeface="ヒラギノ角ゴ Pro W3"/>
              </a:rPr>
              <a:t>omedelbart </a:t>
            </a:r>
            <a:r>
              <a:rPr lang="sv-SE" altLang="sv-SE" sz="2600" smtClean="0">
                <a:cs typeface="ヒラギノ角ゴ Pro W3"/>
              </a:rPr>
              <a:t>påbörja </a:t>
            </a:r>
            <a:r>
              <a:rPr lang="sv-SE" altLang="sv-SE" sz="2600" i="1" smtClean="0">
                <a:cs typeface="ヒラギノ角ゴ Pro W3"/>
              </a:rPr>
              <a:t>sin egen </a:t>
            </a:r>
            <a:r>
              <a:rPr lang="sv-SE" altLang="sv-SE" sz="2600" smtClean="0">
                <a:cs typeface="ヒラギノ角ゴ Pro W3"/>
              </a:rPr>
              <a:t>planering för att patienten tryggt och säkert ska kunna lämna den slutna vården.  </a:t>
            </a:r>
          </a:p>
          <a:p>
            <a:pPr marL="0" indent="0">
              <a:buFontTx/>
              <a:buNone/>
            </a:pPr>
            <a:endParaRPr lang="sv-SE" altLang="sv-SE" sz="2600" smtClean="0">
              <a:cs typeface="ヒラギノ角ゴ Pro W3"/>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S-mall-regionhus-inifrån">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RS-mall-filmsalong">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RS-mall-forskning">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Framsida-gul-bild">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Presentationssidor">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2_Presentationssidor">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3_Presentationssidor">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RS-mall-regionhus-inifrån">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S-mall-mikroskop">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RS-mall-regionhuset">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RS-mall-sköterska">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RS-mall-centralstation">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RS-mall-utställning">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RS-mall-kirurgi">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_RS-mall-hudklinik">
  <a:themeElements>
    <a:clrScheme name="Region Skåne">
      <a:dk1>
        <a:srgbClr val="000000"/>
      </a:dk1>
      <a:lt1>
        <a:srgbClr val="FFFFFF"/>
      </a:lt1>
      <a:dk2>
        <a:srgbClr val="000000"/>
      </a:dk2>
      <a:lt2>
        <a:srgbClr val="FFFFFF"/>
      </a:lt2>
      <a:accent1>
        <a:srgbClr val="FAC81A"/>
      </a:accent1>
      <a:accent2>
        <a:srgbClr val="ED0025"/>
      </a:accent2>
      <a:accent3>
        <a:srgbClr val="9D156A"/>
      </a:accent3>
      <a:accent4>
        <a:srgbClr val="B33177"/>
      </a:accent4>
      <a:accent5>
        <a:srgbClr val="FF6500"/>
      </a:accent5>
      <a:accent6>
        <a:srgbClr val="C2002D"/>
      </a:accent6>
      <a:hlink>
        <a:srgbClr val="049048"/>
      </a:hlink>
      <a:folHlink>
        <a:srgbClr val="959C28"/>
      </a:folHlink>
    </a:clrScheme>
    <a:fontScheme name="Tom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7AA326537333644821ACC020A42B860" ma:contentTypeVersion="0" ma:contentTypeDescription="Skapa ett nytt dokument." ma:contentTypeScope="" ma:versionID="c21bca18adc23f01e03fc2de75c65ad7">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7BF535B-1650-4D3F-9C65-57D2F11043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7D73690-D9F4-4370-A01F-9DCAF87ACC3F}">
  <ds:schemaRefs>
    <ds:schemaRef ds:uri="http://schemas.microsoft.com/office/2006/documentManagement/types"/>
    <ds:schemaRef ds:uri="http://purl.org/dc/terms/"/>
    <ds:schemaRef ds:uri="http://purl.org/dc/elements/1.1/"/>
    <ds:schemaRef ds:uri="http://purl.org/dc/dcmitype/"/>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RS_ppt-mall_gul.potx</Template>
  <TotalTime>2639</TotalTime>
  <Words>883</Words>
  <Application>Microsoft Office PowerPoint</Application>
  <PresentationFormat>Bildspel på skärmen (4:3)</PresentationFormat>
  <Paragraphs>73</Paragraphs>
  <Slides>18</Slides>
  <Notes>1</Notes>
  <HiddenSlides>0</HiddenSlides>
  <MMClips>0</MMClips>
  <ScaleCrop>false</ScaleCrop>
  <HeadingPairs>
    <vt:vector size="6" baseType="variant">
      <vt:variant>
        <vt:lpstr>Använt teckensnitt</vt:lpstr>
      </vt:variant>
      <vt:variant>
        <vt:i4>2</vt:i4>
      </vt:variant>
      <vt:variant>
        <vt:lpstr>Tema</vt:lpstr>
      </vt:variant>
      <vt:variant>
        <vt:i4>15</vt:i4>
      </vt:variant>
      <vt:variant>
        <vt:lpstr>Bildrubriker</vt:lpstr>
      </vt:variant>
      <vt:variant>
        <vt:i4>18</vt:i4>
      </vt:variant>
    </vt:vector>
  </HeadingPairs>
  <TitlesOfParts>
    <vt:vector size="35" baseType="lpstr">
      <vt:lpstr>Arial</vt:lpstr>
      <vt:lpstr>ヒラギノ角ゴ Pro W3</vt:lpstr>
      <vt:lpstr>RS-mall-regionhus-inifrån</vt:lpstr>
      <vt:lpstr>1_RS-mall-regionhus-inifrån</vt:lpstr>
      <vt:lpstr>1_RS-mall-mikroskop</vt:lpstr>
      <vt:lpstr>1_RS-mall-regionhuset</vt:lpstr>
      <vt:lpstr>1_RS-mall-sköterska</vt:lpstr>
      <vt:lpstr>1_RS-mall-centralstation</vt:lpstr>
      <vt:lpstr>1_RS-mall-utställning</vt:lpstr>
      <vt:lpstr>1_RS-mall-kirurgi</vt:lpstr>
      <vt:lpstr>1_RS-mall-hudklinik</vt:lpstr>
      <vt:lpstr>RS-mall-filmsalong</vt:lpstr>
      <vt:lpstr>RS-mall-forskning</vt:lpstr>
      <vt:lpstr>1_Framsida-gul-bild</vt:lpstr>
      <vt:lpstr>1_Presentationssidor</vt:lpstr>
      <vt:lpstr>2_Presentationssidor</vt:lpstr>
      <vt:lpstr>3_Presentationssidor</vt:lpstr>
      <vt:lpstr>PowerPoint-presentation</vt:lpstr>
      <vt:lpstr>Lagens övergripande syfte</vt:lpstr>
      <vt:lpstr>Lagens särskilda syfte</vt:lpstr>
      <vt:lpstr>Ny lag om samverkan vid utskrivning från sluten vård</vt:lpstr>
      <vt:lpstr>Nya lagen innehåller bestämmelser om:</vt:lpstr>
      <vt:lpstr>Nya lagen om patientgrupper:</vt:lpstr>
      <vt:lpstr>Inskrivningsmeddelande </vt:lpstr>
      <vt:lpstr>Fast vårdkontakt</vt:lpstr>
      <vt:lpstr>Egen planering direkt</vt:lpstr>
      <vt:lpstr>Informationsöverföring </vt:lpstr>
      <vt:lpstr>Kallelse till gemensam planering</vt:lpstr>
      <vt:lpstr>Tid för upprättande av plan </vt:lpstr>
      <vt:lpstr>Kommunernas betalningsansvar </vt:lpstr>
      <vt:lpstr>Förutsättningar för en kommuns betalningsansvar </vt:lpstr>
      <vt:lpstr>Förutsättningar för en kommuns betalningsansvar, fortsättning </vt:lpstr>
      <vt:lpstr>Skillnad mot idag vad gäller betalningsansvaret </vt:lpstr>
      <vt:lpstr>Dispositiv lag med back-up </vt:lpstr>
      <vt:lpstr>Ikraftträdande- och övergång </vt:lpstr>
    </vt:vector>
  </TitlesOfParts>
  <Company>Grafisk designer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Grafisk designer</dc:creator>
  <cp:lastModifiedBy>Eriksson Janeth</cp:lastModifiedBy>
  <cp:revision>123</cp:revision>
  <cp:lastPrinted>2017-02-28T15:09:53Z</cp:lastPrinted>
  <dcterms:created xsi:type="dcterms:W3CDTF">2006-12-05T08:06:33Z</dcterms:created>
  <dcterms:modified xsi:type="dcterms:W3CDTF">2017-03-09T09:48:47Z</dcterms:modified>
</cp:coreProperties>
</file>